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57" r:id="rId4"/>
    <p:sldId id="259" r:id="rId5"/>
    <p:sldId id="439" r:id="rId6"/>
    <p:sldId id="440" r:id="rId7"/>
    <p:sldId id="441" r:id="rId8"/>
    <p:sldId id="442" r:id="rId9"/>
    <p:sldId id="443" r:id="rId10"/>
    <p:sldId id="444" r:id="rId11"/>
    <p:sldId id="438" r:id="rId12"/>
    <p:sldId id="291" r:id="rId13"/>
    <p:sldId id="292" r:id="rId14"/>
    <p:sldId id="293" r:id="rId15"/>
    <p:sldId id="280" r:id="rId16"/>
  </p:sldIdLst>
  <p:sldSz cx="9144000" cy="5715000" type="screen16x10"/>
  <p:notesSz cx="6858000" cy="9144000"/>
  <p:custDataLst>
    <p:tags r:id="rId1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0" autoAdjust="0"/>
    <p:restoredTop sz="99309" autoAdjust="0"/>
  </p:normalViewPr>
  <p:slideViewPr>
    <p:cSldViewPr>
      <p:cViewPr>
        <p:scale>
          <a:sx n="100" d="100"/>
          <a:sy n="100" d="100"/>
        </p:scale>
        <p:origin x="994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652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733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61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58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45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828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8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Θεωρία Υπολογισμού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Κατασκευή ΝΠΑ 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Υπολογισμού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10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Κατασκευή ΝΠΑ </a:t>
            </a:r>
            <a:endParaRPr lang="en-US" sz="2800" b="1" dirty="0" smtClean="0"/>
          </a:p>
          <a:p>
            <a:endParaRPr lang="en-US" sz="1800" dirty="0" smtClean="0"/>
          </a:p>
          <a:p>
            <a:r>
              <a:rPr lang="el-GR" sz="2800" dirty="0" smtClean="0"/>
              <a:t>Αλέξανδρος </a:t>
            </a:r>
            <a:r>
              <a:rPr lang="el-GR" sz="2800" dirty="0" smtClean="0"/>
              <a:t>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792"/>
            <a:ext cx="8229600" cy="952500"/>
          </a:xfrm>
        </p:spPr>
        <p:txBody>
          <a:bodyPr/>
          <a:lstStyle/>
          <a:p>
            <a:r>
              <a:rPr lang="el-GR" dirty="0"/>
              <a:t>Κατασκευή ΝΠΑ (</a:t>
            </a:r>
            <a:r>
              <a:rPr lang="en-US" dirty="0"/>
              <a:t>4</a:t>
            </a:r>
            <a:r>
              <a:rPr lang="el-GR" dirty="0"/>
              <a:t>)</a:t>
            </a:r>
            <a:endParaRPr lang="el-GR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833145"/>
            <a:ext cx="60469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2"/>
                </a:solidFill>
              </a:rPr>
              <a:t>L</a:t>
            </a:r>
            <a:r>
              <a:rPr lang="en-US" sz="2300" b="1" baseline="-25000" dirty="0" smtClean="0">
                <a:solidFill>
                  <a:schemeClr val="tx2"/>
                </a:solidFill>
              </a:rPr>
              <a:t>4</a:t>
            </a:r>
            <a:r>
              <a:rPr lang="en-US" sz="2300" b="1" dirty="0" smtClean="0">
                <a:solidFill>
                  <a:schemeClr val="tx2"/>
                </a:solidFill>
              </a:rPr>
              <a:t>= {x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 {</a:t>
            </a:r>
            <a:r>
              <a:rPr lang="en-US" sz="2300" b="1" dirty="0" err="1" smtClean="0">
                <a:solidFill>
                  <a:schemeClr val="tx2"/>
                </a:solidFill>
                <a:sym typeface="Symbol"/>
              </a:rPr>
              <a:t>a,b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}*: 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η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x 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περιέχει και το αα και το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bb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}</a:t>
            </a:r>
            <a:endParaRPr lang="el-GR" sz="2300" b="1" dirty="0">
              <a:solidFill>
                <a:schemeClr val="tx2"/>
              </a:solidFill>
            </a:endParaRPr>
          </a:p>
          <a:p>
            <a:endParaRPr lang="el-GR" sz="2300" b="1" dirty="0">
              <a:solidFill>
                <a:schemeClr val="tx2"/>
              </a:solidFill>
            </a:endParaRPr>
          </a:p>
        </p:txBody>
      </p:sp>
      <p:sp>
        <p:nvSpPr>
          <p:cNvPr id="28" name="Oval 67"/>
          <p:cNvSpPr/>
          <p:nvPr/>
        </p:nvSpPr>
        <p:spPr>
          <a:xfrm>
            <a:off x="7535203" y="2440037"/>
            <a:ext cx="1310640" cy="1371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29" name="Group 7"/>
          <p:cNvGrpSpPr/>
          <p:nvPr/>
        </p:nvGrpSpPr>
        <p:grpSpPr>
          <a:xfrm>
            <a:off x="455128" y="2956879"/>
            <a:ext cx="1762321" cy="1005840"/>
            <a:chOff x="629278" y="3905876"/>
            <a:chExt cx="1762321" cy="1005840"/>
          </a:xfrm>
        </p:grpSpPr>
        <p:sp>
          <p:nvSpPr>
            <p:cNvPr id="30" name="Oval 44"/>
            <p:cNvSpPr/>
            <p:nvPr/>
          </p:nvSpPr>
          <p:spPr>
            <a:xfrm>
              <a:off x="1385759" y="3905876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ight Arrow 49"/>
            <p:cNvSpPr/>
            <p:nvPr/>
          </p:nvSpPr>
          <p:spPr>
            <a:xfrm>
              <a:off x="629278" y="4314648"/>
              <a:ext cx="731520" cy="27432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77"/>
          <p:cNvGrpSpPr/>
          <p:nvPr/>
        </p:nvGrpSpPr>
        <p:grpSpPr>
          <a:xfrm rot="19405159">
            <a:off x="6855012" y="3201131"/>
            <a:ext cx="731520" cy="639972"/>
            <a:chOff x="6348061" y="2946699"/>
            <a:chExt cx="731520" cy="639972"/>
          </a:xfrm>
        </p:grpSpPr>
        <p:sp>
          <p:nvSpPr>
            <p:cNvPr id="33" name="Right Arrow 52"/>
            <p:cNvSpPr/>
            <p:nvPr/>
          </p:nvSpPr>
          <p:spPr>
            <a:xfrm>
              <a:off x="6348061" y="3312351"/>
              <a:ext cx="731520" cy="27432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56566" y="294669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</a:t>
              </a:r>
              <a:endParaRPr lang="en-US" sz="2000" b="1" dirty="0"/>
            </a:p>
          </p:txBody>
        </p:sp>
      </p:grpSp>
      <p:grpSp>
        <p:nvGrpSpPr>
          <p:cNvPr id="35" name="Group 79"/>
          <p:cNvGrpSpPr/>
          <p:nvPr/>
        </p:nvGrpSpPr>
        <p:grpSpPr>
          <a:xfrm>
            <a:off x="4465150" y="4594929"/>
            <a:ext cx="730027" cy="1037805"/>
            <a:chOff x="7234740" y="3912069"/>
            <a:chExt cx="730027" cy="1037805"/>
          </a:xfrm>
        </p:grpSpPr>
        <p:sp>
          <p:nvSpPr>
            <p:cNvPr id="36" name="Curved Up Arrow 57"/>
            <p:cNvSpPr/>
            <p:nvPr/>
          </p:nvSpPr>
          <p:spPr>
            <a:xfrm>
              <a:off x="7234740" y="3912069"/>
              <a:ext cx="730027" cy="609600"/>
            </a:xfrm>
            <a:prstGeom prst="curvedUp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42498" y="454976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b</a:t>
              </a:r>
              <a:endParaRPr lang="en-US" sz="2000" b="1" dirty="0"/>
            </a:p>
          </p:txBody>
        </p:sp>
      </p:grpSp>
      <p:grpSp>
        <p:nvGrpSpPr>
          <p:cNvPr id="38" name="Group 8"/>
          <p:cNvGrpSpPr/>
          <p:nvPr/>
        </p:nvGrpSpPr>
        <p:grpSpPr>
          <a:xfrm>
            <a:off x="1901345" y="1874409"/>
            <a:ext cx="1612920" cy="1104730"/>
            <a:chOff x="2075495" y="2823406"/>
            <a:chExt cx="1612920" cy="1104730"/>
          </a:xfrm>
        </p:grpSpPr>
        <p:grpSp>
          <p:nvGrpSpPr>
            <p:cNvPr id="39" name="Group 76"/>
            <p:cNvGrpSpPr/>
            <p:nvPr/>
          </p:nvGrpSpPr>
          <p:grpSpPr>
            <a:xfrm>
              <a:off x="2075495" y="3210579"/>
              <a:ext cx="731520" cy="717557"/>
              <a:chOff x="4175663" y="2244753"/>
              <a:chExt cx="731520" cy="717557"/>
            </a:xfrm>
          </p:grpSpPr>
          <p:sp>
            <p:nvSpPr>
              <p:cNvPr id="41" name="Right Arrow 51"/>
              <p:cNvSpPr/>
              <p:nvPr/>
            </p:nvSpPr>
            <p:spPr>
              <a:xfrm rot="19508416">
                <a:off x="4175663" y="2687990"/>
                <a:ext cx="73152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41058" y="2244753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</a:t>
                </a:r>
                <a:endParaRPr lang="en-US" sz="2000" b="1" dirty="0"/>
              </a:p>
            </p:txBody>
          </p:sp>
        </p:grpSp>
        <p:sp>
          <p:nvSpPr>
            <p:cNvPr id="40" name="Oval 45"/>
            <p:cNvSpPr/>
            <p:nvPr/>
          </p:nvSpPr>
          <p:spPr>
            <a:xfrm>
              <a:off x="2682575" y="2823406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43" name="Group 9"/>
          <p:cNvGrpSpPr/>
          <p:nvPr/>
        </p:nvGrpSpPr>
        <p:grpSpPr>
          <a:xfrm>
            <a:off x="1995079" y="3806884"/>
            <a:ext cx="1600645" cy="1005840"/>
            <a:chOff x="2169229" y="4755881"/>
            <a:chExt cx="1600645" cy="1005840"/>
          </a:xfrm>
        </p:grpSpPr>
        <p:sp>
          <p:nvSpPr>
            <p:cNvPr id="44" name="TextBox 43"/>
            <p:cNvSpPr txBox="1"/>
            <p:nvPr/>
          </p:nvSpPr>
          <p:spPr>
            <a:xfrm>
              <a:off x="2375597" y="5143816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b</a:t>
              </a:r>
              <a:endParaRPr lang="en-US" sz="2000" b="1" dirty="0"/>
            </a:p>
          </p:txBody>
        </p:sp>
        <p:sp>
          <p:nvSpPr>
            <p:cNvPr id="69" name="Oval 30"/>
            <p:cNvSpPr/>
            <p:nvPr/>
          </p:nvSpPr>
          <p:spPr>
            <a:xfrm>
              <a:off x="2764034" y="4755881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0" name="Right Arrow 31"/>
            <p:cNvSpPr/>
            <p:nvPr/>
          </p:nvSpPr>
          <p:spPr>
            <a:xfrm rot="1576410">
              <a:off x="2169229" y="4836744"/>
              <a:ext cx="731520" cy="27432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3514265" y="1806813"/>
            <a:ext cx="1737360" cy="1005840"/>
            <a:chOff x="3688415" y="2755810"/>
            <a:chExt cx="1737360" cy="1005840"/>
          </a:xfrm>
        </p:grpSpPr>
        <p:grpSp>
          <p:nvGrpSpPr>
            <p:cNvPr id="72" name="Group 33"/>
            <p:cNvGrpSpPr/>
            <p:nvPr/>
          </p:nvGrpSpPr>
          <p:grpSpPr>
            <a:xfrm>
              <a:off x="3688415" y="2829399"/>
              <a:ext cx="731520" cy="639972"/>
              <a:chOff x="6348061" y="2946699"/>
              <a:chExt cx="731520" cy="639972"/>
            </a:xfrm>
          </p:grpSpPr>
          <p:sp>
            <p:nvSpPr>
              <p:cNvPr id="74" name="Right Arrow 38"/>
              <p:cNvSpPr/>
              <p:nvPr/>
            </p:nvSpPr>
            <p:spPr>
              <a:xfrm>
                <a:off x="6348061" y="3312351"/>
                <a:ext cx="73152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56566" y="294669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</a:t>
                </a:r>
                <a:endParaRPr lang="en-US" sz="2000" b="1" dirty="0"/>
              </a:p>
            </p:txBody>
          </p:sp>
        </p:grpSp>
        <p:sp>
          <p:nvSpPr>
            <p:cNvPr id="73" name="Oval 40"/>
            <p:cNvSpPr/>
            <p:nvPr/>
          </p:nvSpPr>
          <p:spPr>
            <a:xfrm>
              <a:off x="4419935" y="2755810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76" name="Group 11"/>
          <p:cNvGrpSpPr/>
          <p:nvPr/>
        </p:nvGrpSpPr>
        <p:grpSpPr>
          <a:xfrm>
            <a:off x="3595724" y="3667453"/>
            <a:ext cx="1737360" cy="1005840"/>
            <a:chOff x="3769874" y="4616450"/>
            <a:chExt cx="1737360" cy="1005840"/>
          </a:xfrm>
        </p:grpSpPr>
        <p:grpSp>
          <p:nvGrpSpPr>
            <p:cNvPr id="77" name="Group 41"/>
            <p:cNvGrpSpPr/>
            <p:nvPr/>
          </p:nvGrpSpPr>
          <p:grpSpPr>
            <a:xfrm>
              <a:off x="3769874" y="4690039"/>
              <a:ext cx="731520" cy="639972"/>
              <a:chOff x="6348061" y="2946699"/>
              <a:chExt cx="731520" cy="639972"/>
            </a:xfrm>
          </p:grpSpPr>
          <p:sp>
            <p:nvSpPr>
              <p:cNvPr id="79" name="Right Arrow 42"/>
              <p:cNvSpPr/>
              <p:nvPr/>
            </p:nvSpPr>
            <p:spPr>
              <a:xfrm>
                <a:off x="6348061" y="3312351"/>
                <a:ext cx="73152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556566" y="2946699"/>
                <a:ext cx="322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b</a:t>
                </a:r>
                <a:endParaRPr lang="en-US" sz="2000" b="1" dirty="0"/>
              </a:p>
            </p:txBody>
          </p:sp>
        </p:grpSp>
        <p:sp>
          <p:nvSpPr>
            <p:cNvPr id="78" name="Oval 47"/>
            <p:cNvSpPr/>
            <p:nvPr/>
          </p:nvSpPr>
          <p:spPr>
            <a:xfrm>
              <a:off x="4501394" y="4616450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81" name="Group 55"/>
          <p:cNvGrpSpPr/>
          <p:nvPr/>
        </p:nvGrpSpPr>
        <p:grpSpPr>
          <a:xfrm>
            <a:off x="7957323" y="3806884"/>
            <a:ext cx="730027" cy="974574"/>
            <a:chOff x="7234740" y="3912069"/>
            <a:chExt cx="730027" cy="974574"/>
          </a:xfrm>
        </p:grpSpPr>
        <p:sp>
          <p:nvSpPr>
            <p:cNvPr id="82" name="Curved Up Arrow 58"/>
            <p:cNvSpPr/>
            <p:nvPr/>
          </p:nvSpPr>
          <p:spPr>
            <a:xfrm>
              <a:off x="7234740" y="3912069"/>
              <a:ext cx="730027" cy="609600"/>
            </a:xfrm>
            <a:prstGeom prst="curvedUp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442498" y="4486533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a,b</a:t>
              </a:r>
              <a:endParaRPr lang="en-US" sz="2000" b="1" dirty="0"/>
            </a:p>
          </p:txBody>
        </p:sp>
      </p:grpSp>
      <p:sp>
        <p:nvSpPr>
          <p:cNvPr id="84" name="Curved Right Arrow 4"/>
          <p:cNvSpPr/>
          <p:nvPr/>
        </p:nvSpPr>
        <p:spPr>
          <a:xfrm>
            <a:off x="2581750" y="2862664"/>
            <a:ext cx="504421" cy="1038896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08769" y="3143488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grpSp>
        <p:nvGrpSpPr>
          <p:cNvPr id="86" name="Group 12"/>
          <p:cNvGrpSpPr/>
          <p:nvPr/>
        </p:nvGrpSpPr>
        <p:grpSpPr>
          <a:xfrm>
            <a:off x="3149806" y="2827492"/>
            <a:ext cx="804310" cy="1003497"/>
            <a:chOff x="3323956" y="3776489"/>
            <a:chExt cx="804310" cy="1003497"/>
          </a:xfrm>
        </p:grpSpPr>
        <p:sp>
          <p:nvSpPr>
            <p:cNvPr id="87" name="Curved Right Arrow 60"/>
            <p:cNvSpPr/>
            <p:nvPr/>
          </p:nvSpPr>
          <p:spPr>
            <a:xfrm rot="10800000">
              <a:off x="3323956" y="3776489"/>
              <a:ext cx="498744" cy="1003497"/>
            </a:xfrm>
            <a:prstGeom prst="curv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805742" y="407000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</a:t>
              </a:r>
              <a:endParaRPr lang="en-US" sz="2000" b="1" dirty="0"/>
            </a:p>
          </p:txBody>
        </p:sp>
      </p:grpSp>
      <p:grpSp>
        <p:nvGrpSpPr>
          <p:cNvPr id="89" name="Group 16"/>
          <p:cNvGrpSpPr/>
          <p:nvPr/>
        </p:nvGrpSpPr>
        <p:grpSpPr>
          <a:xfrm>
            <a:off x="5248750" y="1762453"/>
            <a:ext cx="1737360" cy="1005840"/>
            <a:chOff x="5422900" y="2711450"/>
            <a:chExt cx="1737360" cy="1005840"/>
          </a:xfrm>
        </p:grpSpPr>
        <p:grpSp>
          <p:nvGrpSpPr>
            <p:cNvPr id="90" name="Group 70"/>
            <p:cNvGrpSpPr/>
            <p:nvPr/>
          </p:nvGrpSpPr>
          <p:grpSpPr>
            <a:xfrm>
              <a:off x="5422900" y="2785039"/>
              <a:ext cx="731520" cy="639972"/>
              <a:chOff x="6348061" y="2946699"/>
              <a:chExt cx="731520" cy="639972"/>
            </a:xfrm>
          </p:grpSpPr>
          <p:sp>
            <p:nvSpPr>
              <p:cNvPr id="92" name="Right Arrow 71"/>
              <p:cNvSpPr/>
              <p:nvPr/>
            </p:nvSpPr>
            <p:spPr>
              <a:xfrm>
                <a:off x="6348061" y="3312351"/>
                <a:ext cx="73152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556566" y="2946699"/>
                <a:ext cx="322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b</a:t>
                </a:r>
                <a:endParaRPr lang="en-US" sz="2000" b="1" dirty="0"/>
              </a:p>
            </p:txBody>
          </p:sp>
        </p:grpSp>
        <p:sp>
          <p:nvSpPr>
            <p:cNvPr id="91" name="Oval 73"/>
            <p:cNvSpPr/>
            <p:nvPr/>
          </p:nvSpPr>
          <p:spPr>
            <a:xfrm>
              <a:off x="6154420" y="2711450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94" name="Group 18"/>
          <p:cNvGrpSpPr/>
          <p:nvPr/>
        </p:nvGrpSpPr>
        <p:grpSpPr>
          <a:xfrm>
            <a:off x="5341167" y="3621359"/>
            <a:ext cx="1737360" cy="1005840"/>
            <a:chOff x="5515317" y="4570356"/>
            <a:chExt cx="1737360" cy="1005840"/>
          </a:xfrm>
        </p:grpSpPr>
        <p:grpSp>
          <p:nvGrpSpPr>
            <p:cNvPr id="95" name="Group 74"/>
            <p:cNvGrpSpPr/>
            <p:nvPr/>
          </p:nvGrpSpPr>
          <p:grpSpPr>
            <a:xfrm>
              <a:off x="5515317" y="4643945"/>
              <a:ext cx="731520" cy="639972"/>
              <a:chOff x="6348061" y="2946699"/>
              <a:chExt cx="731520" cy="639972"/>
            </a:xfrm>
          </p:grpSpPr>
          <p:sp>
            <p:nvSpPr>
              <p:cNvPr id="97" name="Right Arrow 80"/>
              <p:cNvSpPr/>
              <p:nvPr/>
            </p:nvSpPr>
            <p:spPr>
              <a:xfrm>
                <a:off x="6348061" y="3312351"/>
                <a:ext cx="73152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556566" y="2946699"/>
                <a:ext cx="311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</a:t>
                </a:r>
              </a:p>
            </p:txBody>
          </p:sp>
        </p:grpSp>
        <p:sp>
          <p:nvSpPr>
            <p:cNvPr id="96" name="Oval 82"/>
            <p:cNvSpPr/>
            <p:nvPr/>
          </p:nvSpPr>
          <p:spPr>
            <a:xfrm>
              <a:off x="6246837" y="4570356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99" name="Group 17"/>
          <p:cNvGrpSpPr/>
          <p:nvPr/>
        </p:nvGrpSpPr>
        <p:grpSpPr>
          <a:xfrm>
            <a:off x="5058445" y="2659605"/>
            <a:ext cx="1505774" cy="1009710"/>
            <a:chOff x="5232595" y="3608602"/>
            <a:chExt cx="1505774" cy="1009710"/>
          </a:xfrm>
        </p:grpSpPr>
        <p:sp>
          <p:nvSpPr>
            <p:cNvPr id="100" name="Curved Left Arrow 83"/>
            <p:cNvSpPr/>
            <p:nvPr/>
          </p:nvSpPr>
          <p:spPr>
            <a:xfrm rot="5400000">
              <a:off x="5689972" y="3151225"/>
              <a:ext cx="591019" cy="1505774"/>
            </a:xfrm>
            <a:prstGeom prst="curvedLef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976749" y="4218202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</a:t>
              </a:r>
              <a:endParaRPr lang="en-US" sz="2000" b="1" dirty="0"/>
            </a:p>
          </p:txBody>
        </p:sp>
      </p:grpSp>
      <p:grpSp>
        <p:nvGrpSpPr>
          <p:cNvPr id="102" name="Group 19"/>
          <p:cNvGrpSpPr/>
          <p:nvPr/>
        </p:nvGrpSpPr>
        <p:grpSpPr>
          <a:xfrm>
            <a:off x="5069833" y="4585708"/>
            <a:ext cx="1505774" cy="1009710"/>
            <a:chOff x="5243983" y="5534705"/>
            <a:chExt cx="1505774" cy="1009710"/>
          </a:xfrm>
        </p:grpSpPr>
        <p:sp>
          <p:nvSpPr>
            <p:cNvPr id="103" name="Curved Left Arrow 85"/>
            <p:cNvSpPr/>
            <p:nvPr/>
          </p:nvSpPr>
          <p:spPr>
            <a:xfrm rot="5400000">
              <a:off x="5701360" y="5077328"/>
              <a:ext cx="591019" cy="1505774"/>
            </a:xfrm>
            <a:prstGeom prst="curvedLef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988137" y="6144305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b</a:t>
              </a:r>
              <a:endParaRPr lang="en-US" sz="2000" b="1" dirty="0"/>
            </a:p>
          </p:txBody>
        </p:sp>
      </p:grpSp>
      <p:grpSp>
        <p:nvGrpSpPr>
          <p:cNvPr id="105" name="Group 20"/>
          <p:cNvGrpSpPr/>
          <p:nvPr/>
        </p:nvGrpSpPr>
        <p:grpSpPr>
          <a:xfrm>
            <a:off x="7074854" y="1992453"/>
            <a:ext cx="1633376" cy="1647518"/>
            <a:chOff x="7249004" y="2941450"/>
            <a:chExt cx="1633376" cy="1647518"/>
          </a:xfrm>
        </p:grpSpPr>
        <p:sp>
          <p:nvSpPr>
            <p:cNvPr id="106" name="Oval 46"/>
            <p:cNvSpPr/>
            <p:nvPr/>
          </p:nvSpPr>
          <p:spPr>
            <a:xfrm>
              <a:off x="7876540" y="3583128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07" name="Group 87"/>
            <p:cNvGrpSpPr/>
            <p:nvPr/>
          </p:nvGrpSpPr>
          <p:grpSpPr>
            <a:xfrm rot="1226902">
              <a:off x="7249004" y="2941450"/>
              <a:ext cx="731520" cy="639972"/>
              <a:chOff x="6348061" y="2946699"/>
              <a:chExt cx="731520" cy="639972"/>
            </a:xfrm>
          </p:grpSpPr>
          <p:sp>
            <p:nvSpPr>
              <p:cNvPr id="108" name="Right Arrow 88"/>
              <p:cNvSpPr/>
              <p:nvPr/>
            </p:nvSpPr>
            <p:spPr>
              <a:xfrm>
                <a:off x="6348061" y="3312351"/>
                <a:ext cx="73152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552559" y="2946699"/>
                <a:ext cx="322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b</a:t>
                </a:r>
                <a:endParaRPr lang="en-US" sz="2000" b="1" dirty="0"/>
              </a:p>
            </p:txBody>
          </p:sp>
        </p:grpSp>
      </p:grpSp>
      <p:grpSp>
        <p:nvGrpSpPr>
          <p:cNvPr id="110" name="Group 90"/>
          <p:cNvGrpSpPr/>
          <p:nvPr/>
        </p:nvGrpSpPr>
        <p:grpSpPr>
          <a:xfrm>
            <a:off x="4469156" y="2807856"/>
            <a:ext cx="730027" cy="1016586"/>
            <a:chOff x="7234740" y="3912069"/>
            <a:chExt cx="730027" cy="1016586"/>
          </a:xfrm>
        </p:grpSpPr>
        <p:sp>
          <p:nvSpPr>
            <p:cNvPr id="111" name="Curved Up Arrow 91"/>
            <p:cNvSpPr/>
            <p:nvPr/>
          </p:nvSpPr>
          <p:spPr>
            <a:xfrm>
              <a:off x="7234740" y="3912069"/>
              <a:ext cx="730027" cy="609600"/>
            </a:xfrm>
            <a:prstGeom prst="curvedUp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442498" y="4444522"/>
              <a:ext cx="322524" cy="484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</a:t>
              </a:r>
              <a:endParaRPr lang="en-US" sz="2000" b="1" dirty="0"/>
            </a:p>
          </p:txBody>
        </p:sp>
      </p:grpSp>
      <p:grpSp>
        <p:nvGrpSpPr>
          <p:cNvPr id="113" name="Group 15"/>
          <p:cNvGrpSpPr/>
          <p:nvPr/>
        </p:nvGrpSpPr>
        <p:grpSpPr>
          <a:xfrm>
            <a:off x="455128" y="1305253"/>
            <a:ext cx="4877956" cy="4327481"/>
            <a:chOff x="629278" y="2254250"/>
            <a:chExt cx="4877956" cy="4327481"/>
          </a:xfrm>
        </p:grpSpPr>
        <p:sp>
          <p:nvSpPr>
            <p:cNvPr id="114" name="Rectangle 13"/>
            <p:cNvSpPr/>
            <p:nvPr/>
          </p:nvSpPr>
          <p:spPr>
            <a:xfrm>
              <a:off x="629278" y="2254250"/>
              <a:ext cx="4877956" cy="43274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826533" y="2254250"/>
              <a:ext cx="275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Είτε περιέχει το </a:t>
              </a:r>
              <a:r>
                <a:rPr lang="en-US" b="1" dirty="0" err="1" smtClean="0"/>
                <a:t>aa</a:t>
              </a:r>
              <a:r>
                <a:rPr lang="en-US" b="1" dirty="0" smtClean="0"/>
                <a:t> </a:t>
              </a:r>
              <a:r>
                <a:rPr lang="el-GR" b="1" dirty="0" smtClean="0"/>
                <a:t>ή το </a:t>
              </a:r>
              <a:r>
                <a:rPr lang="en-US" b="1" dirty="0" smtClean="0"/>
                <a:t>bb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00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4" grpId="0" animBg="1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r>
              <a:rPr lang="en-US" sz="1400" dirty="0"/>
              <a:t>H.R. Lewis, </a:t>
            </a:r>
            <a:r>
              <a:rPr lang="el-GR" sz="1400" dirty="0"/>
              <a:t>Χ. Παπαδημητρίου, "Στοιχεία θεωρίας υπολογισμού", 1η έκδοση/2005, Εκδόσεις Κριτική, </a:t>
            </a:r>
            <a:r>
              <a:rPr lang="en-US" sz="1400" dirty="0"/>
              <a:t>ISBN: </a:t>
            </a:r>
            <a:r>
              <a:rPr lang="en-US" sz="1400" dirty="0" smtClean="0"/>
              <a:t>978-960-218-397-7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11776 2. </a:t>
            </a:r>
            <a:endParaRPr lang="el-GR" sz="1400" dirty="0" smtClean="0"/>
          </a:p>
          <a:p>
            <a:r>
              <a:rPr lang="en-US" sz="1400" dirty="0" smtClean="0"/>
              <a:t>M</a:t>
            </a:r>
            <a:r>
              <a:rPr lang="en-US" sz="1400" dirty="0"/>
              <a:t>. </a:t>
            </a:r>
            <a:r>
              <a:rPr lang="en-US" sz="1400" dirty="0" err="1"/>
              <a:t>Sipser</a:t>
            </a:r>
            <a:r>
              <a:rPr lang="en-US" sz="1400" dirty="0"/>
              <a:t>, "</a:t>
            </a:r>
            <a:r>
              <a:rPr lang="el-GR" sz="1400" dirty="0"/>
              <a:t>Εισαγωγή στη Θεωρία Υπολογισμού", 1η έκδοση/2009</a:t>
            </a:r>
            <a:r>
              <a:rPr lang="el-GR" sz="1400" dirty="0" smtClean="0"/>
              <a:t>, Εκδόσεις </a:t>
            </a:r>
            <a:r>
              <a:rPr lang="el-GR" sz="1400" dirty="0"/>
              <a:t>ΙΤΕ-Πανεπιστημιακές Εκδόσεις Κρήτης, </a:t>
            </a:r>
            <a:r>
              <a:rPr lang="en-US" sz="1400" dirty="0"/>
              <a:t>ISBN: 978-960-524-243-5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257</a:t>
            </a:r>
          </a:p>
          <a:p>
            <a:pPr marL="0" indent="0">
              <a:buNone/>
            </a:pPr>
            <a:r>
              <a:rPr lang="el-GR" sz="1400" b="1" dirty="0" smtClean="0"/>
              <a:t>Επιπλέον </a:t>
            </a:r>
            <a:r>
              <a:rPr lang="el-GR" sz="1400" b="1" dirty="0" err="1"/>
              <a:t>συνιστώμενη</a:t>
            </a:r>
            <a:r>
              <a:rPr lang="el-GR" sz="1400" b="1" dirty="0"/>
              <a:t> βιβλιογραφία</a:t>
            </a:r>
            <a:endParaRPr lang="el-GR" sz="1400" dirty="0"/>
          </a:p>
          <a:p>
            <a:pPr marL="358775" lvl="2" indent="-358775"/>
            <a:r>
              <a:rPr lang="en-US" sz="1400" dirty="0" smtClean="0"/>
              <a:t>E</a:t>
            </a:r>
            <a:r>
              <a:rPr lang="en-US" sz="1400" dirty="0"/>
              <a:t>. Rich, "Automata, Computability and Complexity: Theory and Applications", 1st edition/2007,</a:t>
            </a:r>
            <a:br>
              <a:rPr lang="en-US" sz="1400" dirty="0"/>
            </a:br>
            <a:r>
              <a:rPr lang="en-US" sz="1400" dirty="0"/>
              <a:t>Prentice Hall, ISBN: 978-0132288064 </a:t>
            </a:r>
            <a:endParaRPr lang="el-GR" sz="1400" dirty="0" smtClean="0"/>
          </a:p>
          <a:p>
            <a:pPr marL="358775" lvl="2" indent="-358775"/>
            <a:r>
              <a:rPr lang="en-US" sz="1400" dirty="0" smtClean="0"/>
              <a:t>J</a:t>
            </a:r>
            <a:r>
              <a:rPr lang="en-US" sz="1400" dirty="0"/>
              <a:t>. E.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D. Ullman, "Introduction</a:t>
            </a:r>
            <a:br>
              <a:rPr lang="en-US" sz="1400" dirty="0"/>
            </a:br>
            <a:r>
              <a:rPr lang="en-US" sz="1400" dirty="0"/>
              <a:t>to Automata Theory, Languages, and Computation", 3rd edition/2006, Prentice Hall, ISBN: 978-</a:t>
            </a:r>
            <a:br>
              <a:rPr lang="en-US" sz="1400" dirty="0"/>
            </a:br>
            <a:r>
              <a:rPr lang="en-US" sz="1400" dirty="0"/>
              <a:t>0321455369</a:t>
            </a:r>
          </a:p>
          <a:p>
            <a:pPr marL="358775" lvl="2" indent="-358775"/>
            <a:r>
              <a:rPr lang="en-US" sz="1400" dirty="0"/>
              <a:t>J.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Ullman, </a:t>
            </a:r>
            <a:r>
              <a:rPr lang="en-US" sz="1400" dirty="0" err="1"/>
              <a:t>Intoduction</a:t>
            </a:r>
            <a:r>
              <a:rPr lang="en-US" sz="1400" dirty="0"/>
              <a:t> to Automata Theory, Languages and</a:t>
            </a:r>
            <a:br>
              <a:rPr lang="en-US" sz="1400" dirty="0"/>
            </a:br>
            <a:r>
              <a:rPr lang="en-US" sz="1400" dirty="0"/>
              <a:t>Computation, 2nd ed., Pearson - Addison Wesley, 2003</a:t>
            </a:r>
          </a:p>
          <a:p>
            <a:pPr marL="358775" lvl="2" indent="-358775"/>
            <a:r>
              <a:rPr lang="en-US" sz="1400" dirty="0"/>
              <a:t>M. </a:t>
            </a:r>
            <a:r>
              <a:rPr lang="en-US" sz="1400" dirty="0" err="1"/>
              <a:t>Sipser</a:t>
            </a:r>
            <a:r>
              <a:rPr lang="en-US" sz="1400" dirty="0"/>
              <a:t>, </a:t>
            </a:r>
            <a:r>
              <a:rPr lang="el-GR" sz="1400" dirty="0"/>
              <a:t>Εισαγωγή στη Θεωρία Υπολογισμού, Πανεπιστημιακές Εκδόσεις Κρήτης, 2007</a:t>
            </a:r>
            <a:endParaRPr lang="el-GR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92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Αλέξανδρος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Τζάλλας.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Θεωρία Υπολογισμού.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eclass.teiep.gr/courses/COMP112/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Κατασκευή ΝΠΑ 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Θεωρία </a:t>
            </a:r>
            <a:r>
              <a:rPr lang="el-GR" b="1" dirty="0" smtClean="0"/>
              <a:t>Υπολογισμού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10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Κατασκευή ΝΠΑ 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1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/>
              <a:t>Αλέξανδρος </a:t>
            </a:r>
            <a:r>
              <a:rPr lang="el-GR" sz="2800" dirty="0"/>
              <a:t>Τζάλλας </a:t>
            </a:r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Κατασκευή ΝΠΑ (1)</a:t>
            </a:r>
            <a:endParaRPr lang="el-GR" dirty="0"/>
          </a:p>
        </p:txBody>
      </p:sp>
      <p:sp>
        <p:nvSpPr>
          <p:cNvPr id="5" name="Oval 67"/>
          <p:cNvSpPr/>
          <p:nvPr/>
        </p:nvSpPr>
        <p:spPr>
          <a:xfrm>
            <a:off x="6754934" y="2252248"/>
            <a:ext cx="1310640" cy="1371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27174" y="1176429"/>
            <a:ext cx="64572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2"/>
                </a:solidFill>
              </a:rPr>
              <a:t>L</a:t>
            </a:r>
            <a:r>
              <a:rPr lang="en-US" sz="23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300" b="1" dirty="0" smtClean="0">
                <a:solidFill>
                  <a:schemeClr val="tx2"/>
                </a:solidFill>
              </a:rPr>
              <a:t>= {x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 {0,1}*: 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η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x 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αρχίζει με 0 και περιέχει το 11 }</a:t>
            </a:r>
            <a:endParaRPr lang="el-GR" sz="2300" b="1" dirty="0">
              <a:solidFill>
                <a:schemeClr val="tx2"/>
              </a:solidFill>
            </a:endParaRPr>
          </a:p>
          <a:p>
            <a:endParaRPr lang="el-GR" sz="2300" b="1" dirty="0">
              <a:solidFill>
                <a:schemeClr val="tx2"/>
              </a:solidFill>
            </a:endParaRPr>
          </a:p>
        </p:txBody>
      </p:sp>
      <p:sp>
        <p:nvSpPr>
          <p:cNvPr id="7" name="Oval 44"/>
          <p:cNvSpPr/>
          <p:nvPr/>
        </p:nvSpPr>
        <p:spPr>
          <a:xfrm>
            <a:off x="3328467" y="2446342"/>
            <a:ext cx="1005840" cy="1005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Β</a:t>
            </a:r>
            <a:endParaRPr lang="en-US" sz="3200" dirty="0"/>
          </a:p>
        </p:txBody>
      </p:sp>
      <p:sp>
        <p:nvSpPr>
          <p:cNvPr id="8" name="Oval 46"/>
          <p:cNvSpPr/>
          <p:nvPr/>
        </p:nvSpPr>
        <p:spPr>
          <a:xfrm>
            <a:off x="6922121" y="2446342"/>
            <a:ext cx="1005840" cy="1005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Δ</a:t>
            </a:r>
            <a:endParaRPr lang="en-US" sz="3200" dirty="0"/>
          </a:p>
        </p:txBody>
      </p:sp>
      <p:grpSp>
        <p:nvGrpSpPr>
          <p:cNvPr id="9" name="Group 68"/>
          <p:cNvGrpSpPr/>
          <p:nvPr/>
        </p:nvGrpSpPr>
        <p:grpSpPr>
          <a:xfrm>
            <a:off x="440159" y="2446342"/>
            <a:ext cx="2097321" cy="1005840"/>
            <a:chOff x="597619" y="2940050"/>
            <a:chExt cx="2097321" cy="1005840"/>
          </a:xfrm>
        </p:grpSpPr>
        <p:sp>
          <p:nvSpPr>
            <p:cNvPr id="10" name="Oval 33"/>
            <p:cNvSpPr/>
            <p:nvPr/>
          </p:nvSpPr>
          <p:spPr>
            <a:xfrm>
              <a:off x="1689100" y="2940050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dirty="0" smtClean="0"/>
                <a:t>Α</a:t>
              </a:r>
              <a:endParaRPr lang="en-US" sz="3200" dirty="0"/>
            </a:p>
          </p:txBody>
        </p:sp>
        <p:sp>
          <p:nvSpPr>
            <p:cNvPr id="11" name="Right Arrow 48"/>
            <p:cNvSpPr/>
            <p:nvPr/>
          </p:nvSpPr>
          <p:spPr>
            <a:xfrm>
              <a:off x="597619" y="3333582"/>
              <a:ext cx="1066800" cy="27432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73"/>
          <p:cNvGrpSpPr/>
          <p:nvPr/>
        </p:nvGrpSpPr>
        <p:grpSpPr>
          <a:xfrm>
            <a:off x="2659400" y="3726502"/>
            <a:ext cx="1005840" cy="2015550"/>
            <a:chOff x="2816860" y="4220210"/>
            <a:chExt cx="1005840" cy="2015550"/>
          </a:xfrm>
        </p:grpSpPr>
        <p:sp>
          <p:nvSpPr>
            <p:cNvPr id="13" name="Curved Up Arrow 55"/>
            <p:cNvSpPr/>
            <p:nvPr/>
          </p:nvSpPr>
          <p:spPr>
            <a:xfrm>
              <a:off x="3063986" y="5226050"/>
              <a:ext cx="730027" cy="609600"/>
            </a:xfrm>
            <a:prstGeom prst="curvedUp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72"/>
            <p:cNvGrpSpPr/>
            <p:nvPr/>
          </p:nvGrpSpPr>
          <p:grpSpPr>
            <a:xfrm>
              <a:off x="2816860" y="4220210"/>
              <a:ext cx="1005840" cy="2015550"/>
              <a:chOff x="2816860" y="4220210"/>
              <a:chExt cx="1005840" cy="2015550"/>
            </a:xfrm>
          </p:grpSpPr>
          <p:sp>
            <p:nvSpPr>
              <p:cNvPr id="15" name="Oval 53"/>
              <p:cNvSpPr/>
              <p:nvPr/>
            </p:nvSpPr>
            <p:spPr>
              <a:xfrm>
                <a:off x="2816860" y="4220210"/>
                <a:ext cx="1005840" cy="10058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3200" dirty="0"/>
                  <a:t>Κ</a:t>
                </a:r>
                <a:endParaRPr lang="en-US" sz="3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73961" y="5835650"/>
                <a:ext cx="510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/>
                  <a:t>0,1</a:t>
                </a:r>
                <a:endParaRPr lang="en-US" sz="2000" b="1" dirty="0"/>
              </a:p>
            </p:txBody>
          </p:sp>
        </p:grpSp>
      </p:grpSp>
      <p:grpSp>
        <p:nvGrpSpPr>
          <p:cNvPr id="17" name="Group 74"/>
          <p:cNvGrpSpPr/>
          <p:nvPr/>
        </p:nvGrpSpPr>
        <p:grpSpPr>
          <a:xfrm>
            <a:off x="2571986" y="2855114"/>
            <a:ext cx="731520" cy="619664"/>
            <a:chOff x="2729446" y="3348822"/>
            <a:chExt cx="731520" cy="619664"/>
          </a:xfrm>
        </p:grpSpPr>
        <p:sp>
          <p:nvSpPr>
            <p:cNvPr id="18" name="Right Arrow 49"/>
            <p:cNvSpPr/>
            <p:nvPr/>
          </p:nvSpPr>
          <p:spPr>
            <a:xfrm>
              <a:off x="2729446" y="3348822"/>
              <a:ext cx="731520" cy="27432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37951" y="356837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0</a:t>
              </a:r>
              <a:endParaRPr lang="en-US" sz="2000" b="1" dirty="0"/>
            </a:p>
          </p:txBody>
        </p:sp>
      </p:grpSp>
      <p:grpSp>
        <p:nvGrpSpPr>
          <p:cNvPr id="20" name="Group 75"/>
          <p:cNvGrpSpPr/>
          <p:nvPr/>
        </p:nvGrpSpPr>
        <p:grpSpPr>
          <a:xfrm>
            <a:off x="3510826" y="3421702"/>
            <a:ext cx="730027" cy="1035324"/>
            <a:chOff x="3668286" y="3915410"/>
            <a:chExt cx="730027" cy="1035324"/>
          </a:xfrm>
        </p:grpSpPr>
        <p:sp>
          <p:nvSpPr>
            <p:cNvPr id="21" name="Curved Up Arrow 56"/>
            <p:cNvSpPr/>
            <p:nvPr/>
          </p:nvSpPr>
          <p:spPr>
            <a:xfrm>
              <a:off x="3668286" y="3915410"/>
              <a:ext cx="730027" cy="609600"/>
            </a:xfrm>
            <a:prstGeom prst="curvedUp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50940" y="455062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0</a:t>
              </a:r>
              <a:endParaRPr lang="en-US" sz="2000" b="1" dirty="0"/>
            </a:p>
          </p:txBody>
        </p:sp>
      </p:grpSp>
      <p:grpSp>
        <p:nvGrpSpPr>
          <p:cNvPr id="23" name="Group 77"/>
          <p:cNvGrpSpPr/>
          <p:nvPr/>
        </p:nvGrpSpPr>
        <p:grpSpPr>
          <a:xfrm>
            <a:off x="6190601" y="2452991"/>
            <a:ext cx="731520" cy="639972"/>
            <a:chOff x="6348061" y="2946699"/>
            <a:chExt cx="731520" cy="639972"/>
          </a:xfrm>
        </p:grpSpPr>
        <p:sp>
          <p:nvSpPr>
            <p:cNvPr id="24" name="Right Arrow 52"/>
            <p:cNvSpPr/>
            <p:nvPr/>
          </p:nvSpPr>
          <p:spPr>
            <a:xfrm>
              <a:off x="6348061" y="3312351"/>
              <a:ext cx="731520" cy="27432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56566" y="294669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1</a:t>
              </a:r>
              <a:endParaRPr lang="en-US" sz="2000" b="1" dirty="0"/>
            </a:p>
          </p:txBody>
        </p:sp>
      </p:grpSp>
      <p:grpSp>
        <p:nvGrpSpPr>
          <p:cNvPr id="26" name="Group 76"/>
          <p:cNvGrpSpPr/>
          <p:nvPr/>
        </p:nvGrpSpPr>
        <p:grpSpPr>
          <a:xfrm>
            <a:off x="4376521" y="2486179"/>
            <a:ext cx="731520" cy="641242"/>
            <a:chOff x="4533981" y="2979887"/>
            <a:chExt cx="731520" cy="641242"/>
          </a:xfrm>
        </p:grpSpPr>
        <p:sp>
          <p:nvSpPr>
            <p:cNvPr id="27" name="Right Arrow 51"/>
            <p:cNvSpPr/>
            <p:nvPr/>
          </p:nvSpPr>
          <p:spPr>
            <a:xfrm>
              <a:off x="4533981" y="3346809"/>
              <a:ext cx="731520" cy="27432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5406" y="297988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1</a:t>
              </a:r>
              <a:endParaRPr lang="en-US" sz="2000" b="1" dirty="0"/>
            </a:p>
          </p:txBody>
        </p:sp>
      </p:grpSp>
      <p:grpSp>
        <p:nvGrpSpPr>
          <p:cNvPr id="29" name="Group 79"/>
          <p:cNvGrpSpPr/>
          <p:nvPr/>
        </p:nvGrpSpPr>
        <p:grpSpPr>
          <a:xfrm>
            <a:off x="7077280" y="3418361"/>
            <a:ext cx="730027" cy="1037805"/>
            <a:chOff x="7234740" y="3912069"/>
            <a:chExt cx="730027" cy="1037805"/>
          </a:xfrm>
        </p:grpSpPr>
        <p:sp>
          <p:nvSpPr>
            <p:cNvPr id="30" name="Curved Up Arrow 57"/>
            <p:cNvSpPr/>
            <p:nvPr/>
          </p:nvSpPr>
          <p:spPr>
            <a:xfrm>
              <a:off x="7234740" y="3912069"/>
              <a:ext cx="730027" cy="609600"/>
            </a:xfrm>
            <a:prstGeom prst="curvedUp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42498" y="454976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0,1</a:t>
              </a:r>
              <a:endParaRPr lang="en-US" sz="2000" b="1" dirty="0"/>
            </a:p>
          </p:txBody>
        </p:sp>
      </p:grpSp>
      <p:grpSp>
        <p:nvGrpSpPr>
          <p:cNvPr id="32" name="Group 78"/>
          <p:cNvGrpSpPr/>
          <p:nvPr/>
        </p:nvGrpSpPr>
        <p:grpSpPr>
          <a:xfrm>
            <a:off x="4122440" y="3132142"/>
            <a:ext cx="1505774" cy="1009710"/>
            <a:chOff x="4279900" y="3625850"/>
            <a:chExt cx="1505774" cy="1009710"/>
          </a:xfrm>
        </p:grpSpPr>
        <p:sp>
          <p:nvSpPr>
            <p:cNvPr id="33" name="Curved Left Arrow 65"/>
            <p:cNvSpPr/>
            <p:nvPr/>
          </p:nvSpPr>
          <p:spPr>
            <a:xfrm rot="5400000">
              <a:off x="4737277" y="3168473"/>
              <a:ext cx="591019" cy="1505774"/>
            </a:xfrm>
            <a:prstGeom prst="curvedLef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4054" y="423545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0</a:t>
              </a:r>
              <a:endParaRPr lang="en-US" sz="2000" b="1" dirty="0"/>
            </a:p>
          </p:txBody>
        </p:sp>
      </p:grpSp>
      <p:grpSp>
        <p:nvGrpSpPr>
          <p:cNvPr id="35" name="Group 71"/>
          <p:cNvGrpSpPr/>
          <p:nvPr/>
        </p:nvGrpSpPr>
        <p:grpSpPr>
          <a:xfrm>
            <a:off x="2146545" y="3566730"/>
            <a:ext cx="738483" cy="600472"/>
            <a:chOff x="2304005" y="4060438"/>
            <a:chExt cx="738483" cy="600472"/>
          </a:xfrm>
        </p:grpSpPr>
        <p:sp>
          <p:nvSpPr>
            <p:cNvPr id="36" name="Right Arrow 54"/>
            <p:cNvSpPr/>
            <p:nvPr/>
          </p:nvSpPr>
          <p:spPr>
            <a:xfrm rot="2673418" flipV="1">
              <a:off x="2310968" y="4060438"/>
              <a:ext cx="731520" cy="319545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04005" y="42608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1</a:t>
              </a:r>
              <a:endParaRPr lang="en-US" sz="2000" b="1" dirty="0"/>
            </a:p>
          </p:txBody>
        </p:sp>
      </p:grpSp>
      <p:sp>
        <p:nvSpPr>
          <p:cNvPr id="38" name="Oval 45"/>
          <p:cNvSpPr/>
          <p:nvPr/>
        </p:nvSpPr>
        <p:spPr>
          <a:xfrm>
            <a:off x="5125294" y="2446342"/>
            <a:ext cx="1005840" cy="1005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Γ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3131840" y="2065342"/>
            <a:ext cx="131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Αρχίζω με 0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852456" y="1696010"/>
            <a:ext cx="1530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/>
              <a:t>Αρχίζω με 0 &amp;</a:t>
            </a:r>
          </a:p>
          <a:p>
            <a:pPr algn="ctr"/>
            <a:r>
              <a:rPr lang="el-GR" b="1" dirty="0"/>
              <a:t>έ</a:t>
            </a:r>
            <a:r>
              <a:rPr lang="el-GR" b="1" dirty="0" smtClean="0"/>
              <a:t>χω 1 άσσο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642095" y="1552658"/>
            <a:ext cx="153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/>
              <a:t>Αρχίζω με 0 &amp;</a:t>
            </a:r>
          </a:p>
          <a:p>
            <a:pPr algn="ctr"/>
            <a:r>
              <a:rPr lang="el-GR" b="1" dirty="0" smtClean="0"/>
              <a:t>περιέχω το 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71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38" grpId="0" animBg="1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Κατασκευή ΝΠΑ (2)</a:t>
            </a:r>
            <a:endParaRPr lang="el-GR" dirty="0"/>
          </a:p>
        </p:txBody>
      </p:sp>
      <p:sp>
        <p:nvSpPr>
          <p:cNvPr id="42" name="Oval 67"/>
          <p:cNvSpPr/>
          <p:nvPr/>
        </p:nvSpPr>
        <p:spPr>
          <a:xfrm>
            <a:off x="6175688" y="3118975"/>
            <a:ext cx="1310640" cy="1371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323528" y="1057300"/>
            <a:ext cx="57188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2"/>
                </a:solidFill>
              </a:rPr>
              <a:t>L</a:t>
            </a:r>
            <a:r>
              <a:rPr lang="el-GR" sz="2300" b="1" baseline="-25000" dirty="0">
                <a:solidFill>
                  <a:schemeClr val="tx2"/>
                </a:solidFill>
              </a:rPr>
              <a:t>2</a:t>
            </a:r>
            <a:r>
              <a:rPr lang="en-US" sz="2300" b="1" dirty="0" smtClean="0">
                <a:solidFill>
                  <a:schemeClr val="tx2"/>
                </a:solidFill>
              </a:rPr>
              <a:t>= {x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 {0,1}*: 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η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x 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έχει μήκος τουλάχιστον 2}</a:t>
            </a:r>
            <a:endParaRPr lang="el-GR" sz="2300" b="1" dirty="0">
              <a:solidFill>
                <a:schemeClr val="tx2"/>
              </a:solidFill>
            </a:endParaRPr>
          </a:p>
          <a:p>
            <a:endParaRPr lang="el-GR" sz="2300" b="1" dirty="0">
              <a:solidFill>
                <a:schemeClr val="tx2"/>
              </a:solidFill>
            </a:endParaRPr>
          </a:p>
        </p:txBody>
      </p:sp>
      <p:sp>
        <p:nvSpPr>
          <p:cNvPr id="44" name="Oval 44"/>
          <p:cNvSpPr/>
          <p:nvPr/>
        </p:nvSpPr>
        <p:spPr>
          <a:xfrm>
            <a:off x="4396114" y="3295620"/>
            <a:ext cx="1005840" cy="1005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Β</a:t>
            </a:r>
            <a:endParaRPr lang="en-US" sz="3200" dirty="0"/>
          </a:p>
        </p:txBody>
      </p:sp>
      <p:sp>
        <p:nvSpPr>
          <p:cNvPr id="45" name="Oval 46"/>
          <p:cNvSpPr/>
          <p:nvPr/>
        </p:nvSpPr>
        <p:spPr>
          <a:xfrm>
            <a:off x="6342875" y="3313069"/>
            <a:ext cx="1005840" cy="1005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Γ</a:t>
            </a:r>
            <a:endParaRPr lang="en-US" sz="3200" dirty="0"/>
          </a:p>
        </p:txBody>
      </p:sp>
      <p:grpSp>
        <p:nvGrpSpPr>
          <p:cNvPr id="46" name="Group 68"/>
          <p:cNvGrpSpPr/>
          <p:nvPr/>
        </p:nvGrpSpPr>
        <p:grpSpPr>
          <a:xfrm>
            <a:off x="1507806" y="3295620"/>
            <a:ext cx="2097321" cy="1005840"/>
            <a:chOff x="597619" y="2940050"/>
            <a:chExt cx="2097321" cy="1005840"/>
          </a:xfrm>
        </p:grpSpPr>
        <p:sp>
          <p:nvSpPr>
            <p:cNvPr id="47" name="Oval 33"/>
            <p:cNvSpPr/>
            <p:nvPr/>
          </p:nvSpPr>
          <p:spPr>
            <a:xfrm>
              <a:off x="1689100" y="2940050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dirty="0" smtClean="0"/>
                <a:t>Α</a:t>
              </a:r>
              <a:endParaRPr lang="en-US" sz="3200" dirty="0"/>
            </a:p>
          </p:txBody>
        </p:sp>
        <p:sp>
          <p:nvSpPr>
            <p:cNvPr id="48" name="Right Arrow 48"/>
            <p:cNvSpPr/>
            <p:nvPr/>
          </p:nvSpPr>
          <p:spPr>
            <a:xfrm>
              <a:off x="597619" y="3333582"/>
              <a:ext cx="1066800" cy="27432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74"/>
          <p:cNvGrpSpPr/>
          <p:nvPr/>
        </p:nvGrpSpPr>
        <p:grpSpPr>
          <a:xfrm>
            <a:off x="3639633" y="3304282"/>
            <a:ext cx="731520" cy="674430"/>
            <a:chOff x="2729446" y="2948712"/>
            <a:chExt cx="731520" cy="674430"/>
          </a:xfrm>
        </p:grpSpPr>
        <p:sp>
          <p:nvSpPr>
            <p:cNvPr id="50" name="Right Arrow 49"/>
            <p:cNvSpPr/>
            <p:nvPr/>
          </p:nvSpPr>
          <p:spPr>
            <a:xfrm>
              <a:off x="2729446" y="3348822"/>
              <a:ext cx="731520" cy="27432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62056" y="2948712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0,1</a:t>
              </a:r>
              <a:endParaRPr lang="en-US" sz="2000" b="1" dirty="0"/>
            </a:p>
          </p:txBody>
        </p:sp>
      </p:grpSp>
      <p:grpSp>
        <p:nvGrpSpPr>
          <p:cNvPr id="52" name="Group 76"/>
          <p:cNvGrpSpPr/>
          <p:nvPr/>
        </p:nvGrpSpPr>
        <p:grpSpPr>
          <a:xfrm>
            <a:off x="5444168" y="3335457"/>
            <a:ext cx="731520" cy="641242"/>
            <a:chOff x="4533981" y="2979887"/>
            <a:chExt cx="731520" cy="641242"/>
          </a:xfrm>
        </p:grpSpPr>
        <p:sp>
          <p:nvSpPr>
            <p:cNvPr id="53" name="Right Arrow 51"/>
            <p:cNvSpPr/>
            <p:nvPr/>
          </p:nvSpPr>
          <p:spPr>
            <a:xfrm>
              <a:off x="4533981" y="3346809"/>
              <a:ext cx="731520" cy="27432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95406" y="2979887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0,1</a:t>
              </a:r>
              <a:endParaRPr lang="en-US" sz="2000" b="1" dirty="0"/>
            </a:p>
          </p:txBody>
        </p:sp>
      </p:grpSp>
      <p:grpSp>
        <p:nvGrpSpPr>
          <p:cNvPr id="55" name="Group 79"/>
          <p:cNvGrpSpPr/>
          <p:nvPr/>
        </p:nvGrpSpPr>
        <p:grpSpPr>
          <a:xfrm>
            <a:off x="6498034" y="4285088"/>
            <a:ext cx="730027" cy="1037805"/>
            <a:chOff x="7234740" y="3912069"/>
            <a:chExt cx="730027" cy="1037805"/>
          </a:xfrm>
        </p:grpSpPr>
        <p:sp>
          <p:nvSpPr>
            <p:cNvPr id="56" name="Curved Up Arrow 57"/>
            <p:cNvSpPr/>
            <p:nvPr/>
          </p:nvSpPr>
          <p:spPr>
            <a:xfrm>
              <a:off x="7234740" y="3912069"/>
              <a:ext cx="730027" cy="609600"/>
            </a:xfrm>
            <a:prstGeom prst="curvedUp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42498" y="454976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0,1</a:t>
              </a:r>
              <a:endParaRPr lang="en-US" sz="2000" b="1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441361" y="2822287"/>
            <a:ext cx="100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Μήκος 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223088" y="2720243"/>
            <a:ext cx="121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/>
              <a:t>Μήκος     2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331253" y="2032604"/>
            <a:ext cx="483452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b="1" dirty="0">
                <a:solidFill>
                  <a:schemeClr val="tx2"/>
                </a:solidFill>
              </a:rPr>
              <a:t>Κανονική έκφραση</a:t>
            </a:r>
            <a:r>
              <a:rPr lang="el-GR" sz="2300" b="1" dirty="0" smtClean="0">
                <a:solidFill>
                  <a:schemeClr val="tx2"/>
                </a:solidFill>
              </a:rPr>
              <a:t>: (0+1) </a:t>
            </a:r>
            <a:r>
              <a:rPr lang="el-GR" sz="2300" b="1" dirty="0" err="1" smtClean="0">
                <a:solidFill>
                  <a:schemeClr val="tx2"/>
                </a:solidFill>
              </a:rPr>
              <a:t>(0+1)</a:t>
            </a:r>
            <a:r>
              <a:rPr lang="el-GR" sz="2300" b="1" dirty="0" smtClean="0">
                <a:solidFill>
                  <a:schemeClr val="tx2"/>
                </a:solidFill>
              </a:rPr>
              <a:t> (0+1)*</a:t>
            </a:r>
            <a:endParaRPr lang="en-US" sz="2300" b="1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00878" y="2868453"/>
            <a:ext cx="100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Μήκος 0</a:t>
            </a:r>
            <a:endParaRPr lang="en-US" b="1" dirty="0"/>
          </a:p>
        </p:txBody>
      </p:sp>
      <p:sp>
        <p:nvSpPr>
          <p:cNvPr id="62" name="Rectangle 3"/>
          <p:cNvSpPr/>
          <p:nvPr/>
        </p:nvSpPr>
        <p:spPr>
          <a:xfrm>
            <a:off x="6946424" y="2743761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ym typeface="Symbol"/>
              </a:rPr>
              <a:t>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58" grpId="0"/>
      <p:bldP spid="59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Κατασκευή ΝΠΑ (3)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25981" y="1078614"/>
            <a:ext cx="50384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2"/>
                </a:solidFill>
              </a:rPr>
              <a:t>L</a:t>
            </a:r>
            <a:r>
              <a:rPr lang="el-GR" sz="2300" b="1" baseline="-25000" dirty="0">
                <a:solidFill>
                  <a:schemeClr val="tx2"/>
                </a:solidFill>
              </a:rPr>
              <a:t>3</a:t>
            </a:r>
            <a:r>
              <a:rPr lang="en-US" sz="2300" b="1" dirty="0" smtClean="0">
                <a:solidFill>
                  <a:schemeClr val="tx2"/>
                </a:solidFill>
              </a:rPr>
              <a:t>= {x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 {</a:t>
            </a:r>
            <a:r>
              <a:rPr lang="en-US" sz="2300" b="1" dirty="0" err="1" smtClean="0">
                <a:solidFill>
                  <a:schemeClr val="tx2"/>
                </a:solidFill>
                <a:sym typeface="Symbol"/>
              </a:rPr>
              <a:t>a,b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}*: 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η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x 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δεν περιέχει το αα}</a:t>
            </a:r>
            <a:endParaRPr lang="el-GR" sz="2300" b="1" dirty="0">
              <a:solidFill>
                <a:schemeClr val="tx2"/>
              </a:solidFill>
            </a:endParaRPr>
          </a:p>
          <a:p>
            <a:endParaRPr lang="el-GR" sz="2300" b="1" dirty="0">
              <a:solidFill>
                <a:schemeClr val="tx2"/>
              </a:solidFill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127117" y="1505051"/>
            <a:ext cx="8215879" cy="4532397"/>
            <a:chOff x="373275" y="2370053"/>
            <a:chExt cx="8215879" cy="4532397"/>
          </a:xfrm>
        </p:grpSpPr>
        <p:sp>
          <p:nvSpPr>
            <p:cNvPr id="7" name="Oval 67"/>
            <p:cNvSpPr/>
            <p:nvPr/>
          </p:nvSpPr>
          <p:spPr>
            <a:xfrm>
              <a:off x="7165675" y="3412646"/>
              <a:ext cx="1310640" cy="1371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44"/>
            <p:cNvSpPr/>
            <p:nvPr/>
          </p:nvSpPr>
          <p:spPr>
            <a:xfrm>
              <a:off x="3739208" y="3606740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dirty="0" smtClean="0"/>
                <a:t>Β</a:t>
              </a:r>
              <a:endParaRPr lang="en-US" sz="3200" dirty="0"/>
            </a:p>
          </p:txBody>
        </p:sp>
        <p:sp>
          <p:nvSpPr>
            <p:cNvPr id="9" name="Oval 46"/>
            <p:cNvSpPr/>
            <p:nvPr/>
          </p:nvSpPr>
          <p:spPr>
            <a:xfrm>
              <a:off x="7332862" y="3606740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dirty="0" smtClean="0"/>
                <a:t>Δ</a:t>
              </a:r>
              <a:endParaRPr lang="en-US" sz="3200" dirty="0"/>
            </a:p>
          </p:txBody>
        </p:sp>
        <p:grpSp>
          <p:nvGrpSpPr>
            <p:cNvPr id="10" name="Group 68"/>
            <p:cNvGrpSpPr/>
            <p:nvPr/>
          </p:nvGrpSpPr>
          <p:grpSpPr>
            <a:xfrm>
              <a:off x="850900" y="3606740"/>
              <a:ext cx="2097321" cy="1005840"/>
              <a:chOff x="597619" y="2940050"/>
              <a:chExt cx="2097321" cy="1005840"/>
            </a:xfrm>
          </p:grpSpPr>
          <p:sp>
            <p:nvSpPr>
              <p:cNvPr id="42" name="Oval 33"/>
              <p:cNvSpPr/>
              <p:nvPr/>
            </p:nvSpPr>
            <p:spPr>
              <a:xfrm>
                <a:off x="1689100" y="2940050"/>
                <a:ext cx="1005840" cy="10058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3200" dirty="0" smtClean="0"/>
                  <a:t>Α</a:t>
                </a:r>
                <a:endParaRPr lang="en-US" sz="3200" dirty="0"/>
              </a:p>
            </p:txBody>
          </p:sp>
          <p:sp>
            <p:nvSpPr>
              <p:cNvPr id="43" name="Right Arrow 48"/>
              <p:cNvSpPr/>
              <p:nvPr/>
            </p:nvSpPr>
            <p:spPr>
              <a:xfrm>
                <a:off x="597619" y="3333582"/>
                <a:ext cx="106680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73"/>
            <p:cNvGrpSpPr/>
            <p:nvPr/>
          </p:nvGrpSpPr>
          <p:grpSpPr>
            <a:xfrm>
              <a:off x="3070141" y="4886900"/>
              <a:ext cx="1005840" cy="2015550"/>
              <a:chOff x="2816860" y="4220210"/>
              <a:chExt cx="1005840" cy="2015550"/>
            </a:xfrm>
          </p:grpSpPr>
          <p:sp>
            <p:nvSpPr>
              <p:cNvPr id="38" name="Curved Up Arrow 55"/>
              <p:cNvSpPr/>
              <p:nvPr/>
            </p:nvSpPr>
            <p:spPr>
              <a:xfrm>
                <a:off x="3063986" y="5226050"/>
                <a:ext cx="730027" cy="609600"/>
              </a:xfrm>
              <a:prstGeom prst="curvedUpArrow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" name="Group 72"/>
              <p:cNvGrpSpPr/>
              <p:nvPr/>
            </p:nvGrpSpPr>
            <p:grpSpPr>
              <a:xfrm>
                <a:off x="2816860" y="4220210"/>
                <a:ext cx="1005840" cy="2015550"/>
                <a:chOff x="2816860" y="4220210"/>
                <a:chExt cx="1005840" cy="2015550"/>
              </a:xfrm>
            </p:grpSpPr>
            <p:sp>
              <p:nvSpPr>
                <p:cNvPr id="40" name="Oval 53"/>
                <p:cNvSpPr/>
                <p:nvPr/>
              </p:nvSpPr>
              <p:spPr>
                <a:xfrm>
                  <a:off x="2816860" y="4220210"/>
                  <a:ext cx="1005840" cy="100584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3200" dirty="0"/>
                    <a:t>Κ</a:t>
                  </a:r>
                  <a:endParaRPr lang="en-US" sz="32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173961" y="5835650"/>
                  <a:ext cx="5100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000" b="1" dirty="0" smtClean="0"/>
                    <a:t>0,1</a:t>
                  </a:r>
                  <a:endParaRPr lang="en-US" sz="2000" b="1" dirty="0"/>
                </a:p>
              </p:txBody>
            </p:sp>
          </p:grpSp>
        </p:grpSp>
        <p:grpSp>
          <p:nvGrpSpPr>
            <p:cNvPr id="12" name="Group 74"/>
            <p:cNvGrpSpPr/>
            <p:nvPr/>
          </p:nvGrpSpPr>
          <p:grpSpPr>
            <a:xfrm>
              <a:off x="2982727" y="4015512"/>
              <a:ext cx="731520" cy="619664"/>
              <a:chOff x="2729446" y="3348822"/>
              <a:chExt cx="731520" cy="619664"/>
            </a:xfrm>
          </p:grpSpPr>
          <p:sp>
            <p:nvSpPr>
              <p:cNvPr id="36" name="Right Arrow 49"/>
              <p:cNvSpPr/>
              <p:nvPr/>
            </p:nvSpPr>
            <p:spPr>
              <a:xfrm>
                <a:off x="2729446" y="3348822"/>
                <a:ext cx="73152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37951" y="3568376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/>
                  <a:t>0</a:t>
                </a:r>
                <a:endParaRPr lang="en-US" sz="2000" b="1" dirty="0"/>
              </a:p>
            </p:txBody>
          </p:sp>
        </p:grpSp>
        <p:grpSp>
          <p:nvGrpSpPr>
            <p:cNvPr id="13" name="Group 75"/>
            <p:cNvGrpSpPr/>
            <p:nvPr/>
          </p:nvGrpSpPr>
          <p:grpSpPr>
            <a:xfrm>
              <a:off x="3921567" y="4582100"/>
              <a:ext cx="730027" cy="1035324"/>
              <a:chOff x="3668286" y="3915410"/>
              <a:chExt cx="730027" cy="1035324"/>
            </a:xfrm>
          </p:grpSpPr>
          <p:sp>
            <p:nvSpPr>
              <p:cNvPr id="34" name="Curved Up Arrow 56"/>
              <p:cNvSpPr/>
              <p:nvPr/>
            </p:nvSpPr>
            <p:spPr>
              <a:xfrm>
                <a:off x="3668286" y="3915410"/>
                <a:ext cx="730027" cy="609600"/>
              </a:xfrm>
              <a:prstGeom prst="curvedUpArrow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850940" y="455062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/>
                  <a:t>0</a:t>
                </a:r>
                <a:endParaRPr lang="en-US" sz="2000" b="1" dirty="0"/>
              </a:p>
            </p:txBody>
          </p:sp>
        </p:grpSp>
        <p:grpSp>
          <p:nvGrpSpPr>
            <p:cNvPr id="14" name="Group 77"/>
            <p:cNvGrpSpPr/>
            <p:nvPr/>
          </p:nvGrpSpPr>
          <p:grpSpPr>
            <a:xfrm>
              <a:off x="6601342" y="3613389"/>
              <a:ext cx="731520" cy="639972"/>
              <a:chOff x="6348061" y="2946699"/>
              <a:chExt cx="731520" cy="639972"/>
            </a:xfrm>
          </p:grpSpPr>
          <p:sp>
            <p:nvSpPr>
              <p:cNvPr id="32" name="Right Arrow 52"/>
              <p:cNvSpPr/>
              <p:nvPr/>
            </p:nvSpPr>
            <p:spPr>
              <a:xfrm>
                <a:off x="6348061" y="3312351"/>
                <a:ext cx="73152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556566" y="294669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/>
                  <a:t>1</a:t>
                </a:r>
                <a:endParaRPr lang="en-US" sz="2000" b="1" dirty="0"/>
              </a:p>
            </p:txBody>
          </p:sp>
        </p:grpSp>
        <p:grpSp>
          <p:nvGrpSpPr>
            <p:cNvPr id="15" name="Group 76"/>
            <p:cNvGrpSpPr/>
            <p:nvPr/>
          </p:nvGrpSpPr>
          <p:grpSpPr>
            <a:xfrm>
              <a:off x="4787262" y="3646577"/>
              <a:ext cx="731520" cy="641242"/>
              <a:chOff x="4533981" y="2979887"/>
              <a:chExt cx="731520" cy="641242"/>
            </a:xfrm>
          </p:grpSpPr>
          <p:sp>
            <p:nvSpPr>
              <p:cNvPr id="30" name="Right Arrow 51"/>
              <p:cNvSpPr/>
              <p:nvPr/>
            </p:nvSpPr>
            <p:spPr>
              <a:xfrm>
                <a:off x="4533981" y="3346809"/>
                <a:ext cx="73152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695406" y="297988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/>
                  <a:t>1</a:t>
                </a:r>
                <a:endParaRPr lang="en-US" sz="2000" b="1" dirty="0"/>
              </a:p>
            </p:txBody>
          </p:sp>
        </p:grpSp>
        <p:grpSp>
          <p:nvGrpSpPr>
            <p:cNvPr id="16" name="Group 79"/>
            <p:cNvGrpSpPr/>
            <p:nvPr/>
          </p:nvGrpSpPr>
          <p:grpSpPr>
            <a:xfrm>
              <a:off x="7488021" y="4578759"/>
              <a:ext cx="730027" cy="1037805"/>
              <a:chOff x="7234740" y="3912069"/>
              <a:chExt cx="730027" cy="1037805"/>
            </a:xfrm>
          </p:grpSpPr>
          <p:sp>
            <p:nvSpPr>
              <p:cNvPr id="28" name="Curved Up Arrow 57"/>
              <p:cNvSpPr/>
              <p:nvPr/>
            </p:nvSpPr>
            <p:spPr>
              <a:xfrm>
                <a:off x="7234740" y="3912069"/>
                <a:ext cx="730027" cy="609600"/>
              </a:xfrm>
              <a:prstGeom prst="curvedUpArrow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442498" y="4549764"/>
                <a:ext cx="510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/>
                  <a:t>0,1</a:t>
                </a:r>
                <a:endParaRPr lang="en-US" sz="2000" b="1" dirty="0"/>
              </a:p>
            </p:txBody>
          </p:sp>
        </p:grpSp>
        <p:grpSp>
          <p:nvGrpSpPr>
            <p:cNvPr id="17" name="Group 78"/>
            <p:cNvGrpSpPr/>
            <p:nvPr/>
          </p:nvGrpSpPr>
          <p:grpSpPr>
            <a:xfrm>
              <a:off x="4533181" y="4292540"/>
              <a:ext cx="1505774" cy="1009710"/>
              <a:chOff x="4279900" y="3625850"/>
              <a:chExt cx="1505774" cy="1009710"/>
            </a:xfrm>
          </p:grpSpPr>
          <p:sp>
            <p:nvSpPr>
              <p:cNvPr id="26" name="Curved Left Arrow 65"/>
              <p:cNvSpPr/>
              <p:nvPr/>
            </p:nvSpPr>
            <p:spPr>
              <a:xfrm rot="5400000">
                <a:off x="4737277" y="3168473"/>
                <a:ext cx="591019" cy="1505774"/>
              </a:xfrm>
              <a:prstGeom prst="curvedLef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024054" y="4235450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/>
                  <a:t>0</a:t>
                </a:r>
                <a:endParaRPr lang="en-US" sz="2000" b="1" dirty="0"/>
              </a:p>
            </p:txBody>
          </p:sp>
        </p:grpSp>
        <p:grpSp>
          <p:nvGrpSpPr>
            <p:cNvPr id="18" name="Group 71"/>
            <p:cNvGrpSpPr/>
            <p:nvPr/>
          </p:nvGrpSpPr>
          <p:grpSpPr>
            <a:xfrm>
              <a:off x="2557286" y="4727128"/>
              <a:ext cx="738483" cy="600472"/>
              <a:chOff x="2304005" y="4060438"/>
              <a:chExt cx="738483" cy="600472"/>
            </a:xfrm>
          </p:grpSpPr>
          <p:sp>
            <p:nvSpPr>
              <p:cNvPr id="24" name="Right Arrow 54"/>
              <p:cNvSpPr/>
              <p:nvPr/>
            </p:nvSpPr>
            <p:spPr>
              <a:xfrm rot="2673418" flipV="1">
                <a:off x="2310968" y="4060438"/>
                <a:ext cx="731520" cy="319545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304005" y="4260800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/>
                  <a:t>1</a:t>
                </a:r>
                <a:endParaRPr lang="en-US" sz="2000" b="1" dirty="0"/>
              </a:p>
            </p:txBody>
          </p:sp>
        </p:grpSp>
        <p:sp>
          <p:nvSpPr>
            <p:cNvPr id="19" name="Oval 45"/>
            <p:cNvSpPr/>
            <p:nvPr/>
          </p:nvSpPr>
          <p:spPr>
            <a:xfrm>
              <a:off x="5536035" y="3606740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dirty="0" smtClean="0"/>
                <a:t>Γ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2581" y="3225740"/>
              <a:ext cx="1315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Αρχίζω με 0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63197" y="2856408"/>
              <a:ext cx="15301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/>
                <a:t>Αρχίζω με 0 &amp;</a:t>
              </a:r>
            </a:p>
            <a:p>
              <a:pPr algn="ctr"/>
              <a:r>
                <a:rPr lang="el-GR" b="1" dirty="0"/>
                <a:t>έ</a:t>
              </a:r>
              <a:r>
                <a:rPr lang="el-GR" b="1" dirty="0" smtClean="0"/>
                <a:t>χω 1 άσσο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52836" y="2713056"/>
              <a:ext cx="15363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/>
                <a:t>Αρχίζω με 0 &amp;</a:t>
              </a:r>
            </a:p>
            <a:p>
              <a:pPr algn="ctr"/>
              <a:r>
                <a:rPr lang="el-GR" b="1" dirty="0" smtClean="0"/>
                <a:t>περιέχω το 11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3275" y="2370053"/>
              <a:ext cx="6399572" cy="1154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tx2"/>
                  </a:solidFill>
                </a:rPr>
                <a:t>L</a:t>
              </a:r>
              <a:r>
                <a:rPr lang="en-US" sz="2300" b="1" baseline="-25000" dirty="0">
                  <a:solidFill>
                    <a:schemeClr val="tx2"/>
                  </a:solidFill>
                </a:rPr>
                <a:t>1</a:t>
              </a:r>
              <a:r>
                <a:rPr lang="en-US" sz="2300" b="1" dirty="0">
                  <a:solidFill>
                    <a:schemeClr val="tx2"/>
                  </a:solidFill>
                </a:rPr>
                <a:t>= {x </a:t>
              </a:r>
              <a:r>
                <a:rPr lang="en-US" sz="2300" b="1" dirty="0">
                  <a:solidFill>
                    <a:schemeClr val="tx2"/>
                  </a:solidFill>
                  <a:sym typeface="Symbol"/>
                </a:rPr>
                <a:t> {0,1}*: </a:t>
              </a:r>
              <a:r>
                <a:rPr lang="el-GR" sz="2300" b="1" dirty="0">
                  <a:solidFill>
                    <a:schemeClr val="tx2"/>
                  </a:solidFill>
                  <a:sym typeface="Symbol"/>
                </a:rPr>
                <a:t>η </a:t>
              </a:r>
              <a:r>
                <a:rPr lang="en-US" sz="2300" b="1" dirty="0">
                  <a:solidFill>
                    <a:schemeClr val="tx2"/>
                  </a:solidFill>
                  <a:sym typeface="Symbol"/>
                </a:rPr>
                <a:t>x </a:t>
              </a:r>
              <a:r>
                <a:rPr lang="el-GR" sz="2300" b="1" dirty="0">
                  <a:solidFill>
                    <a:schemeClr val="tx2"/>
                  </a:solidFill>
                  <a:sym typeface="Symbol"/>
                </a:rPr>
                <a:t>αρχίζει με 0 και περιέχει το 11 }</a:t>
              </a:r>
              <a:endParaRPr lang="el-GR" sz="2300" b="1" dirty="0">
                <a:solidFill>
                  <a:schemeClr val="tx2"/>
                </a:solidFill>
              </a:endParaRPr>
            </a:p>
            <a:p>
              <a:endParaRPr lang="el-GR" sz="2300" b="1" dirty="0">
                <a:solidFill>
                  <a:schemeClr val="tx2"/>
                </a:solidFill>
              </a:endParaRPr>
            </a:p>
            <a:p>
              <a:endParaRPr lang="el-GR" sz="23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4" name="Rectangle 3"/>
          <p:cNvSpPr/>
          <p:nvPr/>
        </p:nvSpPr>
        <p:spPr>
          <a:xfrm>
            <a:off x="3056574" y="1926093"/>
            <a:ext cx="6006368" cy="2760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39216"/>
            <a:ext cx="8229600" cy="952500"/>
          </a:xfrm>
        </p:spPr>
        <p:txBody>
          <a:bodyPr/>
          <a:lstStyle/>
          <a:p>
            <a:r>
              <a:rPr lang="el-GR" dirty="0"/>
              <a:t>Κατασκευή ΝΠΑ (3)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409185" y="606785"/>
            <a:ext cx="50384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2"/>
                </a:solidFill>
              </a:rPr>
              <a:t>L</a:t>
            </a:r>
            <a:r>
              <a:rPr lang="el-GR" sz="2300" b="1" baseline="-25000" dirty="0">
                <a:solidFill>
                  <a:schemeClr val="tx2"/>
                </a:solidFill>
              </a:rPr>
              <a:t>3</a:t>
            </a:r>
            <a:r>
              <a:rPr lang="en-US" sz="2300" b="1" dirty="0" smtClean="0">
                <a:solidFill>
                  <a:schemeClr val="tx2"/>
                </a:solidFill>
              </a:rPr>
              <a:t>= {x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 {</a:t>
            </a:r>
            <a:r>
              <a:rPr lang="en-US" sz="2300" b="1" dirty="0" err="1" smtClean="0">
                <a:solidFill>
                  <a:schemeClr val="tx2"/>
                </a:solidFill>
                <a:sym typeface="Symbol"/>
              </a:rPr>
              <a:t>a,b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}*: 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η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x 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δεν περιέχει το αα}</a:t>
            </a:r>
            <a:endParaRPr lang="el-GR" sz="2300" b="1" dirty="0">
              <a:solidFill>
                <a:schemeClr val="tx2"/>
              </a:solidFill>
            </a:endParaRPr>
          </a:p>
          <a:p>
            <a:endParaRPr lang="el-GR" sz="2300" b="1" dirty="0">
              <a:solidFill>
                <a:schemeClr val="tx2"/>
              </a:solidFill>
            </a:endParaRPr>
          </a:p>
        </p:txBody>
      </p:sp>
      <p:grpSp>
        <p:nvGrpSpPr>
          <p:cNvPr id="25" name="Group 2"/>
          <p:cNvGrpSpPr/>
          <p:nvPr/>
        </p:nvGrpSpPr>
        <p:grpSpPr>
          <a:xfrm>
            <a:off x="1691680" y="1313521"/>
            <a:ext cx="5493588" cy="2204778"/>
            <a:chOff x="2982727" y="3412646"/>
            <a:chExt cx="5493588" cy="2204778"/>
          </a:xfrm>
        </p:grpSpPr>
        <p:sp>
          <p:nvSpPr>
            <p:cNvPr id="26" name="Oval 67"/>
            <p:cNvSpPr/>
            <p:nvPr/>
          </p:nvSpPr>
          <p:spPr>
            <a:xfrm>
              <a:off x="7165675" y="3412646"/>
              <a:ext cx="1310640" cy="1371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Oval 44"/>
            <p:cNvSpPr/>
            <p:nvPr/>
          </p:nvSpPr>
          <p:spPr>
            <a:xfrm>
              <a:off x="3739208" y="3606740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Oval 46"/>
            <p:cNvSpPr/>
            <p:nvPr/>
          </p:nvSpPr>
          <p:spPr>
            <a:xfrm>
              <a:off x="7332862" y="3606740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ight Arrow 49"/>
            <p:cNvSpPr/>
            <p:nvPr/>
          </p:nvSpPr>
          <p:spPr>
            <a:xfrm>
              <a:off x="2982727" y="4015512"/>
              <a:ext cx="731520" cy="27432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75"/>
            <p:cNvGrpSpPr/>
            <p:nvPr/>
          </p:nvGrpSpPr>
          <p:grpSpPr>
            <a:xfrm>
              <a:off x="3921567" y="4582100"/>
              <a:ext cx="730027" cy="1035324"/>
              <a:chOff x="3668286" y="3915410"/>
              <a:chExt cx="730027" cy="1035324"/>
            </a:xfrm>
          </p:grpSpPr>
          <p:sp>
            <p:nvSpPr>
              <p:cNvPr id="65" name="Curved Up Arrow 56"/>
              <p:cNvSpPr/>
              <p:nvPr/>
            </p:nvSpPr>
            <p:spPr>
              <a:xfrm>
                <a:off x="3668286" y="3915410"/>
                <a:ext cx="730027" cy="609600"/>
              </a:xfrm>
              <a:prstGeom prst="curvedUpArrow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50940" y="4550624"/>
                <a:ext cx="322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b</a:t>
                </a:r>
              </a:p>
            </p:txBody>
          </p:sp>
        </p:grpSp>
        <p:grpSp>
          <p:nvGrpSpPr>
            <p:cNvPr id="31" name="Group 77"/>
            <p:cNvGrpSpPr/>
            <p:nvPr/>
          </p:nvGrpSpPr>
          <p:grpSpPr>
            <a:xfrm>
              <a:off x="6601342" y="3613389"/>
              <a:ext cx="731520" cy="639972"/>
              <a:chOff x="6348061" y="2946699"/>
              <a:chExt cx="731520" cy="639972"/>
            </a:xfrm>
          </p:grpSpPr>
          <p:sp>
            <p:nvSpPr>
              <p:cNvPr id="63" name="Right Arrow 52"/>
              <p:cNvSpPr/>
              <p:nvPr/>
            </p:nvSpPr>
            <p:spPr>
              <a:xfrm>
                <a:off x="6348061" y="3312351"/>
                <a:ext cx="73152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556566" y="294669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</a:t>
                </a:r>
                <a:endParaRPr lang="en-US" sz="2000" b="1" dirty="0"/>
              </a:p>
            </p:txBody>
          </p:sp>
        </p:grpSp>
        <p:grpSp>
          <p:nvGrpSpPr>
            <p:cNvPr id="32" name="Group 76"/>
            <p:cNvGrpSpPr/>
            <p:nvPr/>
          </p:nvGrpSpPr>
          <p:grpSpPr>
            <a:xfrm>
              <a:off x="4787262" y="3646577"/>
              <a:ext cx="731520" cy="641242"/>
              <a:chOff x="4533981" y="2979887"/>
              <a:chExt cx="731520" cy="641242"/>
            </a:xfrm>
          </p:grpSpPr>
          <p:sp>
            <p:nvSpPr>
              <p:cNvPr id="40" name="Right Arrow 51"/>
              <p:cNvSpPr/>
              <p:nvPr/>
            </p:nvSpPr>
            <p:spPr>
              <a:xfrm>
                <a:off x="4533981" y="3346809"/>
                <a:ext cx="73152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695406" y="297988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</a:t>
                </a:r>
                <a:endParaRPr lang="en-US" sz="2000" b="1" dirty="0"/>
              </a:p>
            </p:txBody>
          </p:sp>
        </p:grpSp>
        <p:grpSp>
          <p:nvGrpSpPr>
            <p:cNvPr id="33" name="Group 79"/>
            <p:cNvGrpSpPr/>
            <p:nvPr/>
          </p:nvGrpSpPr>
          <p:grpSpPr>
            <a:xfrm>
              <a:off x="7488021" y="4578759"/>
              <a:ext cx="730027" cy="1037805"/>
              <a:chOff x="7234740" y="3912069"/>
              <a:chExt cx="730027" cy="1037805"/>
            </a:xfrm>
          </p:grpSpPr>
          <p:sp>
            <p:nvSpPr>
              <p:cNvPr id="38" name="Curved Up Arrow 57"/>
              <p:cNvSpPr/>
              <p:nvPr/>
            </p:nvSpPr>
            <p:spPr>
              <a:xfrm>
                <a:off x="7234740" y="3912069"/>
                <a:ext cx="730027" cy="609600"/>
              </a:xfrm>
              <a:prstGeom prst="curvedUpArrow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442498" y="4549764"/>
                <a:ext cx="5148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/>
                  <a:t>a</a:t>
                </a:r>
                <a:r>
                  <a:rPr lang="en-US" sz="2000" b="1" dirty="0" err="1" smtClean="0"/>
                  <a:t>,b</a:t>
                </a:r>
                <a:endParaRPr lang="en-US" sz="2000" b="1" dirty="0"/>
              </a:p>
            </p:txBody>
          </p:sp>
        </p:grpSp>
        <p:grpSp>
          <p:nvGrpSpPr>
            <p:cNvPr id="34" name="Group 78"/>
            <p:cNvGrpSpPr/>
            <p:nvPr/>
          </p:nvGrpSpPr>
          <p:grpSpPr>
            <a:xfrm>
              <a:off x="4533181" y="4292540"/>
              <a:ext cx="1505774" cy="1009710"/>
              <a:chOff x="4279900" y="3625850"/>
              <a:chExt cx="1505774" cy="1009710"/>
            </a:xfrm>
          </p:grpSpPr>
          <p:sp>
            <p:nvSpPr>
              <p:cNvPr id="36" name="Curved Left Arrow 65"/>
              <p:cNvSpPr/>
              <p:nvPr/>
            </p:nvSpPr>
            <p:spPr>
              <a:xfrm rot="5400000">
                <a:off x="4737277" y="3168473"/>
                <a:ext cx="591019" cy="1505774"/>
              </a:xfrm>
              <a:prstGeom prst="curvedLef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024054" y="4235450"/>
                <a:ext cx="322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b</a:t>
                </a:r>
                <a:endParaRPr lang="en-US" sz="2000" b="1" dirty="0"/>
              </a:p>
            </p:txBody>
          </p:sp>
        </p:grpSp>
        <p:sp>
          <p:nvSpPr>
            <p:cNvPr id="35" name="Oval 45"/>
            <p:cNvSpPr/>
            <p:nvPr/>
          </p:nvSpPr>
          <p:spPr>
            <a:xfrm>
              <a:off x="5536035" y="3606740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67" name="Rectangle 5"/>
          <p:cNvSpPr/>
          <p:nvPr/>
        </p:nvSpPr>
        <p:spPr>
          <a:xfrm>
            <a:off x="2176532" y="861673"/>
            <a:ext cx="374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  <a:sym typeface="Symbol"/>
              </a:rPr>
              <a:t>Περιέχει</a:t>
            </a:r>
            <a:r>
              <a:rPr lang="en-US" sz="2800" b="1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  <a:sym typeface="Symbol"/>
              </a:rPr>
              <a:t>το </a:t>
            </a:r>
            <a:r>
              <a:rPr lang="el-GR" sz="2800" b="1" dirty="0">
                <a:solidFill>
                  <a:schemeClr val="tx2"/>
                </a:solidFill>
                <a:sym typeface="Symbol"/>
              </a:rPr>
              <a:t>αα</a:t>
            </a:r>
            <a:endParaRPr lang="en-US" sz="2800" dirty="0"/>
          </a:p>
        </p:txBody>
      </p:sp>
      <p:sp>
        <p:nvSpPr>
          <p:cNvPr id="68" name="Rectangle 50"/>
          <p:cNvSpPr/>
          <p:nvPr/>
        </p:nvSpPr>
        <p:spPr>
          <a:xfrm>
            <a:off x="422290" y="1025475"/>
            <a:ext cx="2000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chemeClr val="tx2"/>
                </a:solidFill>
              </a:rPr>
              <a:t>L’</a:t>
            </a:r>
            <a:r>
              <a:rPr lang="el-GR" sz="3200" b="1" baseline="-25000" smtClean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grpSp>
        <p:nvGrpSpPr>
          <p:cNvPr id="69" name="Group 6"/>
          <p:cNvGrpSpPr/>
          <p:nvPr/>
        </p:nvGrpSpPr>
        <p:grpSpPr>
          <a:xfrm>
            <a:off x="1738204" y="3529809"/>
            <a:ext cx="5355975" cy="2221197"/>
            <a:chOff x="1789624" y="5280479"/>
            <a:chExt cx="5355975" cy="2221197"/>
          </a:xfrm>
        </p:grpSpPr>
        <p:sp>
          <p:nvSpPr>
            <p:cNvPr id="70" name="Oval 104"/>
            <p:cNvSpPr/>
            <p:nvPr/>
          </p:nvSpPr>
          <p:spPr>
            <a:xfrm>
              <a:off x="2385787" y="5280479"/>
              <a:ext cx="1310640" cy="1371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1" name="Oval 105"/>
            <p:cNvSpPr/>
            <p:nvPr/>
          </p:nvSpPr>
          <p:spPr>
            <a:xfrm>
              <a:off x="4188460" y="5291363"/>
              <a:ext cx="1310640" cy="1371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72" name="Group 69"/>
            <p:cNvGrpSpPr/>
            <p:nvPr/>
          </p:nvGrpSpPr>
          <p:grpSpPr>
            <a:xfrm>
              <a:off x="1789624" y="5490992"/>
              <a:ext cx="5355975" cy="2010684"/>
              <a:chOff x="2982727" y="3606740"/>
              <a:chExt cx="5355975" cy="2010684"/>
            </a:xfrm>
          </p:grpSpPr>
          <p:sp>
            <p:nvSpPr>
              <p:cNvPr id="73" name="Oval 83"/>
              <p:cNvSpPr/>
              <p:nvPr/>
            </p:nvSpPr>
            <p:spPr>
              <a:xfrm>
                <a:off x="3739208" y="3606740"/>
                <a:ext cx="1005840" cy="10058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4" name="Oval 84"/>
              <p:cNvSpPr/>
              <p:nvPr/>
            </p:nvSpPr>
            <p:spPr>
              <a:xfrm>
                <a:off x="7332862" y="3606740"/>
                <a:ext cx="1005840" cy="10058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5" name="Right Arrow 85"/>
              <p:cNvSpPr/>
              <p:nvPr/>
            </p:nvSpPr>
            <p:spPr>
              <a:xfrm>
                <a:off x="2982727" y="4015512"/>
                <a:ext cx="73152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86"/>
              <p:cNvGrpSpPr/>
              <p:nvPr/>
            </p:nvGrpSpPr>
            <p:grpSpPr>
              <a:xfrm>
                <a:off x="3921567" y="4582100"/>
                <a:ext cx="730027" cy="1035324"/>
                <a:chOff x="3668286" y="3915410"/>
                <a:chExt cx="730027" cy="1035324"/>
              </a:xfrm>
            </p:grpSpPr>
            <p:sp>
              <p:nvSpPr>
                <p:cNvPr id="90" name="Curved Up Arrow 100"/>
                <p:cNvSpPr/>
                <p:nvPr/>
              </p:nvSpPr>
              <p:spPr>
                <a:xfrm>
                  <a:off x="3668286" y="3915410"/>
                  <a:ext cx="730027" cy="609600"/>
                </a:xfrm>
                <a:prstGeom prst="curvedUpArrow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3850940" y="4550624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b</a:t>
                  </a:r>
                </a:p>
              </p:txBody>
            </p:sp>
          </p:grpSp>
          <p:grpSp>
            <p:nvGrpSpPr>
              <p:cNvPr id="77" name="Group 87"/>
              <p:cNvGrpSpPr/>
              <p:nvPr/>
            </p:nvGrpSpPr>
            <p:grpSpPr>
              <a:xfrm>
                <a:off x="6601342" y="3613389"/>
                <a:ext cx="731520" cy="639972"/>
                <a:chOff x="6348061" y="2946699"/>
                <a:chExt cx="731520" cy="639972"/>
              </a:xfrm>
            </p:grpSpPr>
            <p:sp>
              <p:nvSpPr>
                <p:cNvPr id="88" name="Right Arrow 98"/>
                <p:cNvSpPr/>
                <p:nvPr/>
              </p:nvSpPr>
              <p:spPr>
                <a:xfrm>
                  <a:off x="6348061" y="3312351"/>
                  <a:ext cx="731520" cy="274320"/>
                </a:xfrm>
                <a:prstGeom prst="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6556566" y="2946699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a</a:t>
                  </a:r>
                  <a:endParaRPr lang="en-US" sz="2000" b="1" dirty="0"/>
                </a:p>
              </p:txBody>
            </p:sp>
          </p:grpSp>
          <p:grpSp>
            <p:nvGrpSpPr>
              <p:cNvPr id="78" name="Group 88"/>
              <p:cNvGrpSpPr/>
              <p:nvPr/>
            </p:nvGrpSpPr>
            <p:grpSpPr>
              <a:xfrm>
                <a:off x="4787262" y="3646577"/>
                <a:ext cx="731520" cy="641242"/>
                <a:chOff x="4533981" y="2979887"/>
                <a:chExt cx="731520" cy="641242"/>
              </a:xfrm>
            </p:grpSpPr>
            <p:sp>
              <p:nvSpPr>
                <p:cNvPr id="86" name="Right Arrow 96"/>
                <p:cNvSpPr/>
                <p:nvPr/>
              </p:nvSpPr>
              <p:spPr>
                <a:xfrm>
                  <a:off x="4533981" y="3346809"/>
                  <a:ext cx="731520" cy="274320"/>
                </a:xfrm>
                <a:prstGeom prst="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4695406" y="2979887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a</a:t>
                  </a:r>
                  <a:endParaRPr lang="en-US" sz="2000" b="1" dirty="0"/>
                </a:p>
              </p:txBody>
            </p:sp>
          </p:grpSp>
          <p:grpSp>
            <p:nvGrpSpPr>
              <p:cNvPr id="79" name="Group 89"/>
              <p:cNvGrpSpPr/>
              <p:nvPr/>
            </p:nvGrpSpPr>
            <p:grpSpPr>
              <a:xfrm>
                <a:off x="7488021" y="4578759"/>
                <a:ext cx="730027" cy="1037805"/>
                <a:chOff x="7234740" y="3912069"/>
                <a:chExt cx="730027" cy="1037805"/>
              </a:xfrm>
            </p:grpSpPr>
            <p:sp>
              <p:nvSpPr>
                <p:cNvPr id="84" name="Curved Up Arrow 94"/>
                <p:cNvSpPr/>
                <p:nvPr/>
              </p:nvSpPr>
              <p:spPr>
                <a:xfrm>
                  <a:off x="7234740" y="3912069"/>
                  <a:ext cx="730027" cy="609600"/>
                </a:xfrm>
                <a:prstGeom prst="curvedUpArrow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7442498" y="4549764"/>
                  <a:ext cx="5148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err="1"/>
                    <a:t>a</a:t>
                  </a:r>
                  <a:r>
                    <a:rPr lang="en-US" sz="2000" b="1" dirty="0" err="1" smtClean="0"/>
                    <a:t>,b</a:t>
                  </a:r>
                  <a:endParaRPr lang="en-US" sz="2000" b="1" dirty="0"/>
                </a:p>
              </p:txBody>
            </p:sp>
          </p:grpSp>
          <p:grpSp>
            <p:nvGrpSpPr>
              <p:cNvPr id="80" name="Group 90"/>
              <p:cNvGrpSpPr/>
              <p:nvPr/>
            </p:nvGrpSpPr>
            <p:grpSpPr>
              <a:xfrm>
                <a:off x="4533181" y="4292540"/>
                <a:ext cx="1505774" cy="1009710"/>
                <a:chOff x="4279900" y="3625850"/>
                <a:chExt cx="1505774" cy="1009710"/>
              </a:xfrm>
            </p:grpSpPr>
            <p:sp>
              <p:nvSpPr>
                <p:cNvPr id="82" name="Curved Left Arrow 92"/>
                <p:cNvSpPr/>
                <p:nvPr/>
              </p:nvSpPr>
              <p:spPr>
                <a:xfrm rot="5400000">
                  <a:off x="4737277" y="3168473"/>
                  <a:ext cx="591019" cy="1505774"/>
                </a:xfrm>
                <a:prstGeom prst="curvedLef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5024054" y="4235450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b</a:t>
                  </a:r>
                  <a:endParaRPr lang="en-US" sz="2000" b="1" dirty="0"/>
                </a:p>
              </p:txBody>
            </p:sp>
          </p:grpSp>
          <p:sp>
            <p:nvSpPr>
              <p:cNvPr id="81" name="Oval 91"/>
              <p:cNvSpPr/>
              <p:nvPr/>
            </p:nvSpPr>
            <p:spPr>
              <a:xfrm>
                <a:off x="5536035" y="3606740"/>
                <a:ext cx="1005840" cy="10058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sp>
        <p:nvSpPr>
          <p:cNvPr id="92" name="Rectangle 103"/>
          <p:cNvSpPr/>
          <p:nvPr/>
        </p:nvSpPr>
        <p:spPr>
          <a:xfrm>
            <a:off x="468814" y="3258182"/>
            <a:ext cx="2000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L</a:t>
            </a:r>
            <a:r>
              <a:rPr lang="el-GR" sz="3200" b="1" baseline="-25000" dirty="0" smtClean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376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Κατασκευή ΝΠΑ (</a:t>
            </a:r>
            <a:r>
              <a:rPr lang="en-US" dirty="0"/>
              <a:t>4</a:t>
            </a:r>
            <a:r>
              <a:rPr lang="el-GR" dirty="0"/>
              <a:t>)</a:t>
            </a:r>
            <a:endParaRPr lang="el-GR" dirty="0"/>
          </a:p>
        </p:txBody>
      </p:sp>
      <p:sp>
        <p:nvSpPr>
          <p:cNvPr id="45" name="TextBox 44"/>
          <p:cNvSpPr txBox="1"/>
          <p:nvPr/>
        </p:nvSpPr>
        <p:spPr>
          <a:xfrm>
            <a:off x="755576" y="1168809"/>
            <a:ext cx="60469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2"/>
                </a:solidFill>
              </a:rPr>
              <a:t>L</a:t>
            </a:r>
            <a:r>
              <a:rPr lang="en-US" sz="2300" b="1" baseline="-25000" dirty="0" smtClean="0">
                <a:solidFill>
                  <a:schemeClr val="tx2"/>
                </a:solidFill>
              </a:rPr>
              <a:t>4</a:t>
            </a:r>
            <a:r>
              <a:rPr lang="en-US" sz="2300" b="1" dirty="0" smtClean="0">
                <a:solidFill>
                  <a:schemeClr val="tx2"/>
                </a:solidFill>
              </a:rPr>
              <a:t>= {x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 {</a:t>
            </a:r>
            <a:r>
              <a:rPr lang="en-US" sz="2300" b="1" dirty="0" err="1" smtClean="0">
                <a:solidFill>
                  <a:schemeClr val="tx2"/>
                </a:solidFill>
                <a:sym typeface="Symbol"/>
              </a:rPr>
              <a:t>a,b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}*: 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η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x 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περιέχει και το αα και το </a:t>
            </a:r>
            <a:r>
              <a:rPr lang="en-US" sz="2300" b="1" dirty="0" smtClean="0">
                <a:solidFill>
                  <a:schemeClr val="tx2"/>
                </a:solidFill>
                <a:sym typeface="Symbol"/>
              </a:rPr>
              <a:t>bb</a:t>
            </a:r>
            <a:r>
              <a:rPr lang="el-GR" sz="2300" b="1" dirty="0" smtClean="0">
                <a:solidFill>
                  <a:schemeClr val="tx2"/>
                </a:solidFill>
                <a:sym typeface="Symbol"/>
              </a:rPr>
              <a:t>}</a:t>
            </a:r>
            <a:endParaRPr lang="el-GR" sz="2300" b="1" dirty="0">
              <a:solidFill>
                <a:schemeClr val="tx2"/>
              </a:solidFill>
            </a:endParaRPr>
          </a:p>
          <a:p>
            <a:endParaRPr lang="el-GR" sz="2300" b="1" dirty="0">
              <a:solidFill>
                <a:schemeClr val="tx2"/>
              </a:solidFill>
            </a:endParaRPr>
          </a:p>
        </p:txBody>
      </p:sp>
      <p:grpSp>
        <p:nvGrpSpPr>
          <p:cNvPr id="46" name="Group 3"/>
          <p:cNvGrpSpPr/>
          <p:nvPr/>
        </p:nvGrpSpPr>
        <p:grpSpPr>
          <a:xfrm>
            <a:off x="1823114" y="1853002"/>
            <a:ext cx="5493588" cy="2656626"/>
            <a:chOff x="1637224" y="2330450"/>
            <a:chExt cx="5493588" cy="2656626"/>
          </a:xfrm>
        </p:grpSpPr>
        <p:grpSp>
          <p:nvGrpSpPr>
            <p:cNvPr id="47" name="Group 2"/>
            <p:cNvGrpSpPr/>
            <p:nvPr/>
          </p:nvGrpSpPr>
          <p:grpSpPr>
            <a:xfrm>
              <a:off x="1637224" y="2782298"/>
              <a:ext cx="5493588" cy="2204778"/>
              <a:chOff x="2982727" y="3412646"/>
              <a:chExt cx="5493588" cy="2204778"/>
            </a:xfrm>
          </p:grpSpPr>
          <p:sp>
            <p:nvSpPr>
              <p:cNvPr id="49" name="Oval 67"/>
              <p:cNvSpPr/>
              <p:nvPr/>
            </p:nvSpPr>
            <p:spPr>
              <a:xfrm>
                <a:off x="7165675" y="3412646"/>
                <a:ext cx="1310640" cy="13716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50" name="Oval 44"/>
              <p:cNvSpPr/>
              <p:nvPr/>
            </p:nvSpPr>
            <p:spPr>
              <a:xfrm>
                <a:off x="3739208" y="3606740"/>
                <a:ext cx="1005840" cy="10058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51" name="Oval 46"/>
              <p:cNvSpPr/>
              <p:nvPr/>
            </p:nvSpPr>
            <p:spPr>
              <a:xfrm>
                <a:off x="7332862" y="3606740"/>
                <a:ext cx="1005840" cy="10058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52" name="Right Arrow 49"/>
              <p:cNvSpPr/>
              <p:nvPr/>
            </p:nvSpPr>
            <p:spPr>
              <a:xfrm>
                <a:off x="2982727" y="4015512"/>
                <a:ext cx="731520" cy="27432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75"/>
              <p:cNvGrpSpPr/>
              <p:nvPr/>
            </p:nvGrpSpPr>
            <p:grpSpPr>
              <a:xfrm>
                <a:off x="3921567" y="4582100"/>
                <a:ext cx="730027" cy="1035324"/>
                <a:chOff x="3668286" y="3915410"/>
                <a:chExt cx="730027" cy="1035324"/>
              </a:xfrm>
            </p:grpSpPr>
            <p:sp>
              <p:nvSpPr>
                <p:cNvPr id="67" name="Curved Up Arrow 56"/>
                <p:cNvSpPr/>
                <p:nvPr/>
              </p:nvSpPr>
              <p:spPr>
                <a:xfrm>
                  <a:off x="3668286" y="3915410"/>
                  <a:ext cx="730027" cy="609600"/>
                </a:xfrm>
                <a:prstGeom prst="curvedUpArrow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850940" y="4550624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b</a:t>
                  </a:r>
                </a:p>
              </p:txBody>
            </p:sp>
          </p:grpSp>
          <p:grpSp>
            <p:nvGrpSpPr>
              <p:cNvPr id="54" name="Group 77"/>
              <p:cNvGrpSpPr/>
              <p:nvPr/>
            </p:nvGrpSpPr>
            <p:grpSpPr>
              <a:xfrm>
                <a:off x="6601342" y="3613389"/>
                <a:ext cx="731520" cy="639972"/>
                <a:chOff x="6348061" y="2946699"/>
                <a:chExt cx="731520" cy="639972"/>
              </a:xfrm>
            </p:grpSpPr>
            <p:sp>
              <p:nvSpPr>
                <p:cNvPr id="65" name="Right Arrow 52"/>
                <p:cNvSpPr/>
                <p:nvPr/>
              </p:nvSpPr>
              <p:spPr>
                <a:xfrm>
                  <a:off x="6348061" y="3312351"/>
                  <a:ext cx="731520" cy="274320"/>
                </a:xfrm>
                <a:prstGeom prst="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556566" y="2946699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a</a:t>
                  </a:r>
                  <a:endParaRPr lang="en-US" sz="2000" b="1" dirty="0"/>
                </a:p>
              </p:txBody>
            </p:sp>
          </p:grpSp>
          <p:grpSp>
            <p:nvGrpSpPr>
              <p:cNvPr id="55" name="Group 76"/>
              <p:cNvGrpSpPr/>
              <p:nvPr/>
            </p:nvGrpSpPr>
            <p:grpSpPr>
              <a:xfrm>
                <a:off x="4787262" y="3646577"/>
                <a:ext cx="731520" cy="641242"/>
                <a:chOff x="4533981" y="2979887"/>
                <a:chExt cx="731520" cy="641242"/>
              </a:xfrm>
            </p:grpSpPr>
            <p:sp>
              <p:nvSpPr>
                <p:cNvPr id="63" name="Right Arrow 51"/>
                <p:cNvSpPr/>
                <p:nvPr/>
              </p:nvSpPr>
              <p:spPr>
                <a:xfrm>
                  <a:off x="4533981" y="3346809"/>
                  <a:ext cx="731520" cy="274320"/>
                </a:xfrm>
                <a:prstGeom prst="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695406" y="2979887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a</a:t>
                  </a:r>
                  <a:endParaRPr lang="en-US" sz="2000" b="1" dirty="0"/>
                </a:p>
              </p:txBody>
            </p:sp>
          </p:grpSp>
          <p:grpSp>
            <p:nvGrpSpPr>
              <p:cNvPr id="56" name="Group 79"/>
              <p:cNvGrpSpPr/>
              <p:nvPr/>
            </p:nvGrpSpPr>
            <p:grpSpPr>
              <a:xfrm>
                <a:off x="7488021" y="4578759"/>
                <a:ext cx="730027" cy="1037805"/>
                <a:chOff x="7234740" y="3912069"/>
                <a:chExt cx="730027" cy="1037805"/>
              </a:xfrm>
            </p:grpSpPr>
            <p:sp>
              <p:nvSpPr>
                <p:cNvPr id="61" name="Curved Up Arrow 57"/>
                <p:cNvSpPr/>
                <p:nvPr/>
              </p:nvSpPr>
              <p:spPr>
                <a:xfrm>
                  <a:off x="7234740" y="3912069"/>
                  <a:ext cx="730027" cy="609600"/>
                </a:xfrm>
                <a:prstGeom prst="curvedUpArrow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442498" y="4549764"/>
                  <a:ext cx="5148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err="1"/>
                    <a:t>a</a:t>
                  </a:r>
                  <a:r>
                    <a:rPr lang="en-US" sz="2000" b="1" dirty="0" err="1" smtClean="0"/>
                    <a:t>,b</a:t>
                  </a:r>
                  <a:endParaRPr lang="en-US" sz="2000" b="1" dirty="0"/>
                </a:p>
              </p:txBody>
            </p:sp>
          </p:grpSp>
          <p:grpSp>
            <p:nvGrpSpPr>
              <p:cNvPr id="57" name="Group 78"/>
              <p:cNvGrpSpPr/>
              <p:nvPr/>
            </p:nvGrpSpPr>
            <p:grpSpPr>
              <a:xfrm>
                <a:off x="4533181" y="4292540"/>
                <a:ext cx="1505774" cy="1009710"/>
                <a:chOff x="4279900" y="3625850"/>
                <a:chExt cx="1505774" cy="1009710"/>
              </a:xfrm>
            </p:grpSpPr>
            <p:sp>
              <p:nvSpPr>
                <p:cNvPr id="59" name="Curved Left Arrow 65"/>
                <p:cNvSpPr/>
                <p:nvPr/>
              </p:nvSpPr>
              <p:spPr>
                <a:xfrm rot="5400000">
                  <a:off x="4737277" y="3168473"/>
                  <a:ext cx="591019" cy="1505774"/>
                </a:xfrm>
                <a:prstGeom prst="curvedLef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5024054" y="4235450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b</a:t>
                  </a:r>
                  <a:endParaRPr lang="en-US" sz="2000" b="1" dirty="0"/>
                </a:p>
              </p:txBody>
            </p:sp>
          </p:grpSp>
          <p:sp>
            <p:nvSpPr>
              <p:cNvPr id="58" name="Oval 45"/>
              <p:cNvSpPr/>
              <p:nvPr/>
            </p:nvSpPr>
            <p:spPr>
              <a:xfrm>
                <a:off x="5536035" y="3606740"/>
                <a:ext cx="1005840" cy="10058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48" name="Rectangle 5"/>
            <p:cNvSpPr/>
            <p:nvPr/>
          </p:nvSpPr>
          <p:spPr>
            <a:xfrm>
              <a:off x="2122076" y="2330450"/>
              <a:ext cx="37472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 smtClean="0">
                  <a:solidFill>
                    <a:schemeClr val="tx2"/>
                  </a:solidFill>
                  <a:sym typeface="Symbol"/>
                </a:rPr>
                <a:t>Περιέχει</a:t>
              </a:r>
              <a:r>
                <a:rPr lang="en-US" sz="2800" b="1" dirty="0" smtClean="0">
                  <a:solidFill>
                    <a:schemeClr val="tx2"/>
                  </a:solidFill>
                  <a:sym typeface="Symbol"/>
                </a:rPr>
                <a:t> </a:t>
              </a:r>
              <a:r>
                <a:rPr lang="el-GR" sz="2800" b="1" dirty="0" smtClean="0">
                  <a:solidFill>
                    <a:schemeClr val="tx2"/>
                  </a:solidFill>
                  <a:sym typeface="Symbol"/>
                </a:rPr>
                <a:t>το </a:t>
              </a:r>
              <a:r>
                <a:rPr lang="el-GR" sz="2800" b="1" dirty="0">
                  <a:solidFill>
                    <a:schemeClr val="tx2"/>
                  </a:solidFill>
                  <a:sym typeface="Symbol"/>
                </a:rPr>
                <a:t>αα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95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6981</TotalTime>
  <Words>668</Words>
  <Application>Microsoft Office PowerPoint</Application>
  <PresentationFormat>Προβολή στην οθόνη (16:10)</PresentationFormat>
  <Paragraphs>159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Θέμα του Office</vt:lpstr>
      <vt:lpstr>Θεωρία Υπολογισμού</vt:lpstr>
      <vt:lpstr>Παρουσίαση του PowerPoint</vt:lpstr>
      <vt:lpstr>Άδειες Χρήσης</vt:lpstr>
      <vt:lpstr>Χρηματοδότηση</vt:lpstr>
      <vt:lpstr>Κατασκευή ΝΠΑ (1)</vt:lpstr>
      <vt:lpstr>Κατασκευή ΝΠΑ (2)</vt:lpstr>
      <vt:lpstr>Κατασκευή ΝΠΑ (3)</vt:lpstr>
      <vt:lpstr>Κατασκευή ΝΠΑ (3)</vt:lpstr>
      <vt:lpstr>Κατασκευή ΝΠΑ (4)</vt:lpstr>
      <vt:lpstr>Κατασκευή ΝΠΑ (4)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284</cp:revision>
  <dcterms:created xsi:type="dcterms:W3CDTF">2012-09-06T09:03:05Z</dcterms:created>
  <dcterms:modified xsi:type="dcterms:W3CDTF">2015-09-20T21:39:25Z</dcterms:modified>
</cp:coreProperties>
</file>