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35"/>
  </p:notesMasterIdLst>
  <p:handoutMasterIdLst>
    <p:handoutMasterId r:id="rId36"/>
  </p:handoutMasterIdLst>
  <p:sldIdLst>
    <p:sldId id="256" r:id="rId3"/>
    <p:sldId id="289" r:id="rId4"/>
    <p:sldId id="257" r:id="rId5"/>
    <p:sldId id="259" r:id="rId6"/>
    <p:sldId id="261" r:id="rId7"/>
    <p:sldId id="262" r:id="rId8"/>
    <p:sldId id="393" r:id="rId9"/>
    <p:sldId id="296" r:id="rId10"/>
    <p:sldId id="425" r:id="rId11"/>
    <p:sldId id="426" r:id="rId12"/>
    <p:sldId id="427" r:id="rId13"/>
    <p:sldId id="428" r:id="rId14"/>
    <p:sldId id="429" r:id="rId15"/>
    <p:sldId id="430" r:id="rId16"/>
    <p:sldId id="431" r:id="rId17"/>
    <p:sldId id="432" r:id="rId18"/>
    <p:sldId id="433" r:id="rId19"/>
    <p:sldId id="434" r:id="rId20"/>
    <p:sldId id="435" r:id="rId21"/>
    <p:sldId id="436" r:id="rId22"/>
    <p:sldId id="437" r:id="rId23"/>
    <p:sldId id="447" r:id="rId24"/>
    <p:sldId id="446" r:id="rId25"/>
    <p:sldId id="439" r:id="rId26"/>
    <p:sldId id="441" r:id="rId27"/>
    <p:sldId id="444" r:id="rId28"/>
    <p:sldId id="445" r:id="rId29"/>
    <p:sldId id="292" r:id="rId30"/>
    <p:sldId id="293" r:id="rId31"/>
    <p:sldId id="294" r:id="rId32"/>
    <p:sldId id="295" r:id="rId33"/>
    <p:sldId id="280" r:id="rId34"/>
  </p:sldIdLst>
  <p:sldSz cx="9144000" cy="5715000" type="screen16x10"/>
  <p:notesSz cx="6858000" cy="9144000"/>
  <p:custDataLst>
    <p:tags r:id="rId37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9309" autoAdjust="0"/>
  </p:normalViewPr>
  <p:slideViewPr>
    <p:cSldViewPr>
      <p:cViewPr varScale="1">
        <p:scale>
          <a:sx n="89" d="100"/>
          <a:sy n="89" d="100"/>
        </p:scale>
        <p:origin x="978" y="66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38"/>
    </p:cViewPr>
  </p:sorterViewPr>
  <p:notesViewPr>
    <p:cSldViewPr showGuides="1">
      <p:cViewPr varScale="1">
        <p:scale>
          <a:sx n="57" d="100"/>
          <a:sy n="57" d="100"/>
        </p:scale>
        <p:origin x="283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ags" Target="tags/tag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6FD7C3-D6B9-42BB-A7A4-7D449DB9A6E2}" type="datetimeFigureOut">
              <a:rPr lang="en-GB" smtClean="0"/>
              <a:t>09/12/2015</a:t>
            </a:fld>
            <a:endParaRPr lang="en-GB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6BA1F4-DDF4-4058-8933-5F04CCBA71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53628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9/12/2015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781722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96582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296675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3776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68503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5530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73682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960438" y="1143000"/>
            <a:ext cx="4937125" cy="30861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61EA0F-A667-4B49-8422-0062BC55E249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499802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92570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301002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>
          <a:xfrm>
            <a:off x="685800" y="685800"/>
            <a:ext cx="5486400" cy="3429000"/>
          </a:xfrm>
        </p:spPr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1294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38500"/>
            <a:ext cx="7776864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28865"/>
            <a:ext cx="2057400" cy="4876271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28865"/>
            <a:ext cx="6019800" cy="4876271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143000" y="935038"/>
            <a:ext cx="6858000" cy="1990725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43000" y="3001963"/>
            <a:ext cx="6858000" cy="137953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56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95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23888" y="1425575"/>
            <a:ext cx="7886700" cy="2376488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3888" y="3824288"/>
            <a:ext cx="7886700" cy="1250950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402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628650" y="1520825"/>
            <a:ext cx="3867150" cy="36274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520825"/>
            <a:ext cx="3867150" cy="3627438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3297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04800"/>
            <a:ext cx="7886700" cy="1104900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30238" y="1401763"/>
            <a:ext cx="3868737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30238" y="2087563"/>
            <a:ext cx="3868737" cy="30702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29150" y="1401763"/>
            <a:ext cx="3887788" cy="6858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788" cy="3070225"/>
          </a:xfrm>
        </p:spPr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627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07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939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95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  <p:sp>
        <p:nvSpPr>
          <p:cNvPr id="5" name="Ορθογώνιο 4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3498" y="-57951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Βιομετρία - Γεωργικός</a:t>
            </a:r>
            <a:r>
              <a:rPr lang="el-GR" sz="900" b="1" baseline="0" dirty="0" smtClean="0">
                <a:solidFill>
                  <a:schemeClr val="bg1"/>
                </a:solidFill>
              </a:rPr>
              <a:t> Πειραματισμός </a:t>
            </a:r>
            <a:r>
              <a:rPr lang="el-GR" sz="900" b="1" dirty="0" smtClean="0">
                <a:solidFill>
                  <a:schemeClr val="bg1"/>
                </a:solidFill>
              </a:rPr>
              <a:t>- </a:t>
            </a:r>
            <a:r>
              <a:rPr lang="el-GR" sz="900" b="0" dirty="0" smtClean="0">
                <a:solidFill>
                  <a:schemeClr val="bg1"/>
                </a:solidFill>
              </a:rPr>
              <a:t>Ασκήσεις Περιγραφική</a:t>
            </a:r>
            <a:r>
              <a:rPr lang="el-GR" sz="900" b="0" baseline="0" dirty="0" smtClean="0">
                <a:solidFill>
                  <a:schemeClr val="bg1"/>
                </a:solidFill>
              </a:rPr>
              <a:t>ς Στατιστικής</a:t>
            </a:r>
            <a:r>
              <a:rPr lang="el-GR" sz="900" dirty="0" smtClean="0">
                <a:solidFill>
                  <a:schemeClr val="bg1"/>
                </a:solidFill>
              </a:rPr>
              <a:t>, 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ΤΕΧΝΟΛΟΓΩΝ ΓΕΩΠΟΝΩΝ</a:t>
            </a:r>
            <a:r>
              <a:rPr lang="el-GR" sz="900" dirty="0" smtClean="0">
                <a:solidFill>
                  <a:schemeClr val="bg1"/>
                </a:solidFill>
              </a:rPr>
              <a:t> 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Ανοιχτά Ακαδημαϊκά Μαθήματα στο ΤΕΙ Ηπείρου</a:t>
            </a:r>
            <a:endParaRPr lang="el-GR" sz="900" b="1" dirty="0">
              <a:solidFill>
                <a:schemeClr val="bg1"/>
              </a:solidFill>
            </a:endParaRP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30238" y="381000"/>
            <a:ext cx="2949575" cy="13335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3887788" y="822325"/>
            <a:ext cx="4629150" cy="406241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630238" y="1714500"/>
            <a:ext cx="2949575" cy="3176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029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725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543675" y="304800"/>
            <a:ext cx="1971675" cy="4843463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628650" y="304800"/>
            <a:ext cx="5762625" cy="4843463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12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8" name="Εικόνα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64680" y="913284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333500"/>
            <a:ext cx="4038600" cy="37716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3" name="Εικόνα 1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11878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1845013"/>
            <a:ext cx="4040188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6" y="1311878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6" y="1845013"/>
            <a:ext cx="4041775" cy="32327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13" name="Ορθογώνιο 12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6" name="Εικόνα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Ορθογώνιο 8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2" name="Εικόνα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Ορθογώνιο 7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0" name="Εικόνα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1" name="Εικόνα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297327"/>
            <a:ext cx="5111750" cy="384042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1" y="1297327"/>
            <a:ext cx="3008313" cy="384042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23163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n-US" sz="1000" b="1" dirty="0" smtClean="0">
                <a:solidFill>
                  <a:schemeClr val="bg1"/>
                </a:solidFill>
              </a:rPr>
              <a:t>&lt;</a:t>
            </a:r>
            <a:r>
              <a:rPr lang="el-GR" sz="1000" b="1" dirty="0" smtClean="0">
                <a:solidFill>
                  <a:schemeClr val="bg1"/>
                </a:solidFill>
              </a:rPr>
              <a:t>Τίτλος</a:t>
            </a:r>
            <a:r>
              <a:rPr lang="el-GR" sz="1000" b="1" baseline="0" dirty="0" smtClean="0">
                <a:solidFill>
                  <a:schemeClr val="bg1"/>
                </a:solidFill>
              </a:rPr>
              <a:t> Μαθήματος&gt;</a:t>
            </a:r>
            <a:r>
              <a:rPr lang="el-GR" sz="1000" b="1" dirty="0" smtClean="0">
                <a:solidFill>
                  <a:schemeClr val="bg1"/>
                </a:solidFill>
              </a:rPr>
              <a:t> - </a:t>
            </a:r>
            <a:r>
              <a:rPr lang="el-GR" sz="1000" dirty="0" smtClean="0">
                <a:solidFill>
                  <a:schemeClr val="bg1"/>
                </a:solidFill>
              </a:rPr>
              <a:t>&lt;Τίτλος Ενότητα&gt;, &lt;ΤΜΗΜΑ&gt;, </a:t>
            </a:r>
            <a:r>
              <a:rPr lang="el-GR" sz="1000" dirty="0">
                <a:solidFill>
                  <a:schemeClr val="bg1"/>
                </a:solidFill>
              </a:rPr>
              <a:t>ΤΕΙ ΗΠΕΙΡΟΥ </a:t>
            </a:r>
            <a:r>
              <a:rPr lang="el-GR" sz="10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297327"/>
            <a:ext cx="5486400" cy="288032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4297660"/>
            <a:ext cx="5486400" cy="845840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28000"/>
            <a:ext cx="8229600" cy="9540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12" name="Ορθογώνιο 11"/>
          <p:cNvSpPr/>
          <p:nvPr userDrawn="1"/>
        </p:nvSpPr>
        <p:spPr>
          <a:xfrm>
            <a:off x="0" y="8326"/>
            <a:ext cx="9144000" cy="19343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 sz="160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498" y="-57951"/>
            <a:ext cx="9140502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 algn="ctr"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 smtClean="0">
                <a:solidFill>
                  <a:schemeClr val="bg1"/>
                </a:solidFill>
              </a:rPr>
              <a:t>Βιομετρία - Γεωργικός</a:t>
            </a:r>
            <a:r>
              <a:rPr lang="el-GR" sz="900" b="1" baseline="0" dirty="0" smtClean="0">
                <a:solidFill>
                  <a:schemeClr val="bg1"/>
                </a:solidFill>
              </a:rPr>
              <a:t> Πειραματισμός </a:t>
            </a:r>
            <a:r>
              <a:rPr lang="el-GR" sz="900" b="1" dirty="0" smtClean="0">
                <a:solidFill>
                  <a:schemeClr val="bg1"/>
                </a:solidFill>
              </a:rPr>
              <a:t>- </a:t>
            </a:r>
            <a:r>
              <a:rPr lang="el-GR" sz="900" b="0" dirty="0" smtClean="0">
                <a:solidFill>
                  <a:schemeClr val="bg1"/>
                </a:solidFill>
              </a:rPr>
              <a:t>Ασκήσεις</a:t>
            </a:r>
            <a:r>
              <a:rPr lang="el-GR" sz="900" b="0" baseline="0" dirty="0" smtClean="0">
                <a:solidFill>
                  <a:schemeClr val="bg1"/>
                </a:solidFill>
              </a:rPr>
              <a:t> Π</a:t>
            </a:r>
            <a:r>
              <a:rPr lang="el-GR" sz="900" b="0" dirty="0" smtClean="0">
                <a:solidFill>
                  <a:schemeClr val="bg1"/>
                </a:solidFill>
              </a:rPr>
              <a:t>εριγραφικής Στατιστικής</a:t>
            </a:r>
            <a:r>
              <a:rPr lang="el-GR" sz="900" dirty="0" smtClean="0">
                <a:solidFill>
                  <a:schemeClr val="bg1"/>
                </a:solidFill>
              </a:rPr>
              <a:t>, ΤΜΗΜΑ</a:t>
            </a:r>
            <a:r>
              <a:rPr lang="el-GR" sz="900" baseline="0" dirty="0" smtClean="0">
                <a:solidFill>
                  <a:schemeClr val="bg1"/>
                </a:solidFill>
              </a:rPr>
              <a:t> ΤΕΧΝΟΛΟΓΩΝ ΓΕΩΠΟΝΩΝ </a:t>
            </a:r>
            <a:r>
              <a:rPr lang="el-GR" sz="900" dirty="0" smtClean="0">
                <a:solidFill>
                  <a:schemeClr val="bg1"/>
                </a:solidFill>
              </a:rPr>
              <a:t>ΤΕΙ ΗΠΕΙΡΟΥ </a:t>
            </a:r>
            <a:r>
              <a:rPr lang="el-GR" sz="900" b="1" dirty="0" smtClean="0">
                <a:solidFill>
                  <a:schemeClr val="bg1"/>
                </a:solidFill>
              </a:rPr>
              <a:t>- </a:t>
            </a:r>
            <a:r>
              <a:rPr lang="el-GR" sz="900" b="1" dirty="0">
                <a:solidFill>
                  <a:schemeClr val="bg1"/>
                </a:solidFill>
              </a:rPr>
              <a:t>Ανοιχτά Ακαδημαϊκά Μαθήματα στο ΤΕΙ Ηπείρου</a:t>
            </a:r>
          </a:p>
        </p:txBody>
      </p:sp>
      <p:pic>
        <p:nvPicPr>
          <p:cNvPr id="14" name="Εικόνα 1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062" y="-14"/>
            <a:ext cx="213458" cy="324000"/>
          </a:xfrm>
          <a:prstGeom prst="rect">
            <a:avLst/>
          </a:prstGeom>
        </p:spPr>
      </p:pic>
      <p:pic>
        <p:nvPicPr>
          <p:cNvPr id="15" name="Εικόνα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4" y="0"/>
            <a:ext cx="364880" cy="31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5296959"/>
            <a:ext cx="21336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Θέση αριθμού διαφάνειας 3"/>
          <p:cNvSpPr txBox="1">
            <a:spLocks/>
          </p:cNvSpPr>
          <p:nvPr userDrawn="1"/>
        </p:nvSpPr>
        <p:spPr bwMode="auto">
          <a:xfrm>
            <a:off x="8729256" y="5466151"/>
            <a:ext cx="333105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6C6787FC-6543-471B-A41A-5AEEC386B628}" type="slidenum">
              <a:rPr lang="el-GR" altLang="el-GR" sz="1600" smtClean="0">
                <a:solidFill>
                  <a:schemeClr val="bg1"/>
                </a:solidFill>
              </a:rPr>
              <a:pPr algn="r"/>
              <a:t>‹#›</a:t>
            </a:fld>
            <a:endParaRPr lang="el-GR" altLang="el-GR" sz="16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628650" y="304800"/>
            <a:ext cx="7886700" cy="1104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28650" y="1520825"/>
            <a:ext cx="7886700" cy="36274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n-US" dirty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6286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24EA55-3F6D-421E-9A1A-78980DC94B35}" type="datetimeFigureOut">
              <a:rPr lang="en-US" smtClean="0"/>
              <a:t>09-Dec-15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028950" y="5297488"/>
            <a:ext cx="30861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457950" y="5297488"/>
            <a:ext cx="2057400" cy="3032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C17D6-09E3-44F4-90D0-31CC8CF061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7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class.teiep.gr/courses/TEXG118/" TargetMode="External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nd/4.0/deed.e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Βιομετρία - Γεωργικός Πειραματισμός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2897167"/>
            <a:ext cx="7776864" cy="1460500"/>
          </a:xfrm>
        </p:spPr>
        <p:txBody>
          <a:bodyPr>
            <a:noAutofit/>
          </a:bodyPr>
          <a:lstStyle/>
          <a:p>
            <a:r>
              <a:rPr lang="el-GR" sz="2800" dirty="0" smtClean="0"/>
              <a:t>Ενότητα </a:t>
            </a:r>
            <a:r>
              <a:rPr lang="en-US" sz="2800" dirty="0"/>
              <a:t>4</a:t>
            </a:r>
            <a:r>
              <a:rPr lang="en-US" sz="2800" dirty="0" smtClean="0"/>
              <a:t> </a:t>
            </a:r>
            <a:r>
              <a:rPr lang="el-GR" sz="2800" dirty="0" smtClean="0"/>
              <a:t>:</a:t>
            </a:r>
            <a:r>
              <a:rPr lang="en-US" sz="2800" dirty="0" smtClean="0"/>
              <a:t> </a:t>
            </a:r>
            <a:r>
              <a:rPr lang="el-GR" sz="2800" b="1" dirty="0" smtClean="0"/>
              <a:t>Ασκήσεις Περιγραφικής</a:t>
            </a:r>
            <a:r>
              <a:rPr lang="en-US" sz="2800" b="1" dirty="0" smtClean="0"/>
              <a:t> </a:t>
            </a:r>
            <a:r>
              <a:rPr lang="el-GR" sz="2800" b="1" dirty="0" smtClean="0"/>
              <a:t>Στατιστικής</a:t>
            </a:r>
          </a:p>
          <a:p>
            <a:endParaRPr lang="el-GR" sz="2800" dirty="0" smtClean="0"/>
          </a:p>
          <a:p>
            <a:r>
              <a:rPr lang="el-GR" sz="2800" dirty="0" smtClean="0"/>
              <a:t>Γεράσιμος Μελετίου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grpSp>
        <p:nvGrpSpPr>
          <p:cNvPr id="10" name="Ομάδα 9"/>
          <p:cNvGrpSpPr/>
          <p:nvPr/>
        </p:nvGrpSpPr>
        <p:grpSpPr>
          <a:xfrm>
            <a:off x="642158" y="210000"/>
            <a:ext cx="4217874" cy="1147333"/>
            <a:chOff x="642158" y="252000"/>
            <a:chExt cx="4217874" cy="1376800"/>
          </a:xfrm>
        </p:grpSpPr>
        <p:pic>
          <p:nvPicPr>
            <p:cNvPr id="8" name="Εικόνα 7"/>
            <p:cNvPicPr>
              <a:picLocks noChangeAspect="1"/>
            </p:cNvPicPr>
            <p:nvPr/>
          </p:nvPicPr>
          <p:blipFill rotWithShape="1">
            <a:blip r:embed="rId5"/>
            <a:srcRect t="-11106" b="11106"/>
            <a:stretch/>
          </p:blipFill>
          <p:spPr>
            <a:xfrm>
              <a:off x="642158" y="252000"/>
              <a:ext cx="905506" cy="137443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1619672" y="404664"/>
              <a:ext cx="3240360" cy="1224136"/>
            </a:xfrm>
            <a:prstGeom prst="rect">
              <a:avLst/>
            </a:prstGeom>
          </p:spPr>
          <p:txBody>
            <a:bodyPr vert="horz" wrap="square" lIns="91440" tIns="45720" rIns="91440" bIns="45720" rtlCol="0" anchor="ctr">
              <a:noAutofit/>
            </a:bodyPr>
            <a:lstStyle/>
            <a:p>
              <a:pPr>
                <a:lnSpc>
                  <a:spcPts val="2600"/>
                </a:lnSpc>
              </a:pPr>
              <a:r>
                <a:rPr lang="el-GR" sz="2000" dirty="0" smtClean="0"/>
                <a:t>Ελληνική Δημοκρατία</a:t>
              </a:r>
            </a:p>
            <a:p>
              <a:pPr>
                <a:lnSpc>
                  <a:spcPts val="2600"/>
                </a:lnSpc>
              </a:pPr>
              <a:r>
                <a:rPr lang="el-GR" sz="2000" dirty="0" smtClean="0"/>
                <a:t>Τεχνολογικό Εκπαιδευτικό Ίδρυμα Ηπείρου</a:t>
              </a:r>
              <a:endParaRPr lang="en-GB" sz="2000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1 </a:t>
            </a:r>
            <a:r>
              <a:rPr lang="el-GR" dirty="0" smtClean="0"/>
              <a:t>(4)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l-GR" altLang="el-GR" sz="2800" dirty="0"/>
              <a:t>Υπολογίζουμε</a:t>
            </a:r>
            <a:r>
              <a:rPr lang="el-GR" altLang="el-GR" sz="2800" dirty="0" smtClean="0"/>
              <a:t>:</a:t>
            </a:r>
          </a:p>
          <a:p>
            <a:pPr marL="0" indent="0">
              <a:buNone/>
            </a:pPr>
            <a:endParaRPr lang="el-GR" altLang="el-GR" sz="2800" dirty="0"/>
          </a:p>
          <a:p>
            <a:pPr marL="0" indent="0">
              <a:lnSpc>
                <a:spcPct val="90000"/>
              </a:lnSpc>
              <a:buNone/>
            </a:pP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270213"/>
              </p:ext>
            </p:extLst>
          </p:nvPr>
        </p:nvGraphicFramePr>
        <p:xfrm>
          <a:off x="899592" y="1921396"/>
          <a:ext cx="3480048" cy="11020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8" name="Equation" r:id="rId3" imgW="1612900" imgH="482600" progId="Equation.3">
                  <p:embed/>
                </p:oleObj>
              </mc:Choice>
              <mc:Fallback>
                <p:oleObj name="Equation" r:id="rId3" imgW="1612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1921396"/>
                        <a:ext cx="3480048" cy="11020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238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1 </a:t>
            </a:r>
            <a:r>
              <a:rPr lang="el-GR" dirty="0" smtClean="0"/>
              <a:t>(5)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el-GR" altLang="el-GR" sz="2800" dirty="0"/>
              <a:t>Να υπολογίσετε </a:t>
            </a:r>
            <a:r>
              <a:rPr lang="el-GR" altLang="el-GR" sz="2800" dirty="0" smtClean="0"/>
              <a:t>το </a:t>
            </a:r>
            <a:r>
              <a:rPr lang="el-GR" altLang="el-GR" sz="2800" dirty="0" err="1"/>
              <a:t>ενδοτεταρτημοριακό</a:t>
            </a:r>
            <a:r>
              <a:rPr lang="el-GR" altLang="el-GR" sz="2800" dirty="0"/>
              <a:t> </a:t>
            </a:r>
            <a:r>
              <a:rPr lang="el-GR" altLang="el-GR" sz="2800" dirty="0" smtClean="0"/>
              <a:t>εύρος</a:t>
            </a:r>
          </a:p>
          <a:p>
            <a:pPr>
              <a:buNone/>
            </a:pPr>
            <a:r>
              <a:rPr lang="el-GR" altLang="el-GR" sz="2800" dirty="0" smtClean="0"/>
              <a:t>Για </a:t>
            </a:r>
            <a:r>
              <a:rPr lang="el-GR" altLang="el-GR" sz="2800" dirty="0"/>
              <a:t>να βρούμε τα τεταρτημόρια υπολογίζουμε </a:t>
            </a:r>
            <a:r>
              <a:rPr lang="el-GR" altLang="el-GR" sz="2800" dirty="0" smtClean="0"/>
              <a:t>την κατανομή </a:t>
            </a:r>
            <a:r>
              <a:rPr lang="el-GR" altLang="el-GR" sz="2800" dirty="0"/>
              <a:t>αθροιστικών συχνοτήτων</a:t>
            </a:r>
          </a:p>
          <a:p>
            <a:pPr marL="0" indent="0">
              <a:lnSpc>
                <a:spcPct val="90000"/>
              </a:lnSpc>
              <a:buNone/>
            </a:pP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425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792288" y="4531940"/>
            <a:ext cx="5486400" cy="84584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00000"/>
            </a:pPr>
            <a:r>
              <a:rPr lang="el-GR" sz="2400" dirty="0" smtClean="0"/>
              <a:t>Πίνακας Αθροιστικών Συχνοτήτων</a:t>
            </a: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1 </a:t>
            </a:r>
            <a:r>
              <a:rPr lang="el-GR" dirty="0" smtClean="0"/>
              <a:t>(6)</a:t>
            </a:r>
            <a:endParaRPr lang="el-GR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2907307"/>
              </p:ext>
            </p:extLst>
          </p:nvPr>
        </p:nvGraphicFramePr>
        <p:xfrm>
          <a:off x="1605539" y="1204499"/>
          <a:ext cx="5859898" cy="33055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8" name="Document" r:id="rId4" imgW="4919135" imgH="2103916" progId="Word.Document.8">
                  <p:embed/>
                </p:oleObj>
              </mc:Choice>
              <mc:Fallback>
                <p:oleObj name="Document" r:id="rId4" imgW="4919135" imgH="21039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5539" y="1204499"/>
                        <a:ext cx="5859898" cy="33055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693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1 </a:t>
            </a:r>
            <a:r>
              <a:rPr lang="el-GR" dirty="0" smtClean="0"/>
              <a:t>(7)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Το πρώτο τεταρτημόριο θα βρίσκεται στη θέση </a:t>
            </a:r>
          </a:p>
          <a:p>
            <a:pPr marL="0" indent="0">
              <a:buNone/>
            </a:pPr>
            <a:endParaRPr lang="el-GR" altLang="el-GR" sz="2800" dirty="0"/>
          </a:p>
          <a:p>
            <a:r>
              <a:rPr lang="el-GR" altLang="el-GR" sz="2800" dirty="0"/>
              <a:t>Η πρώτη αθροιστική συχνότητα που είναι μεγαλύτερη του 79 είναι η 105 και αντιστοιχεί στην τιμή 2.  </a:t>
            </a:r>
            <a:r>
              <a:rPr lang="el-GR" altLang="el-GR" sz="2800" dirty="0" err="1"/>
              <a:t>Αρα</a:t>
            </a:r>
            <a:r>
              <a:rPr lang="el-GR" altLang="el-GR" sz="2800" dirty="0"/>
              <a:t> </a:t>
            </a:r>
            <a:r>
              <a:rPr lang="en-US" altLang="el-GR" sz="2800" dirty="0"/>
              <a:t>Q1=2</a:t>
            </a:r>
            <a:endParaRPr lang="el-GR" altLang="el-GR" sz="2800" dirty="0"/>
          </a:p>
          <a:p>
            <a:pPr marL="0" indent="0">
              <a:lnSpc>
                <a:spcPct val="90000"/>
              </a:lnSpc>
              <a:buNone/>
            </a:pP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724317"/>
              </p:ext>
            </p:extLst>
          </p:nvPr>
        </p:nvGraphicFramePr>
        <p:xfrm>
          <a:off x="2627784" y="1777380"/>
          <a:ext cx="1722065" cy="850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10" name="Equation" r:id="rId3" imgW="812447" imgH="393529" progId="Equation.3">
                  <p:embed/>
                </p:oleObj>
              </mc:Choice>
              <mc:Fallback>
                <p:oleObj name="Equation" r:id="rId3" imgW="812447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7784" y="1777380"/>
                        <a:ext cx="1722065" cy="8509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3970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792288" y="4531940"/>
            <a:ext cx="5486400" cy="84584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00000"/>
            </a:pPr>
            <a:r>
              <a:rPr lang="el-GR" sz="2400" dirty="0" smtClean="0"/>
              <a:t>Πίνακας Αθροιστικών Συχνοτήτων</a:t>
            </a: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1 </a:t>
            </a:r>
            <a:r>
              <a:rPr lang="el-GR" dirty="0" smtClean="0"/>
              <a:t>(8)</a:t>
            </a: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26" y="1182000"/>
            <a:ext cx="7663123" cy="3347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17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1 </a:t>
            </a:r>
            <a:r>
              <a:rPr lang="el-GR" dirty="0" smtClean="0"/>
              <a:t>(9)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el-GR" sz="2800" dirty="0"/>
              <a:t>Το  τρίτο τεταρτημόριο θα βρίσκεται στη θέση </a:t>
            </a:r>
          </a:p>
          <a:p>
            <a:pPr marL="0" indent="0">
              <a:lnSpc>
                <a:spcPct val="90000"/>
              </a:lnSpc>
              <a:buNone/>
            </a:pPr>
            <a:endParaRPr lang="el-GR" altLang="el-GR" sz="2800" dirty="0"/>
          </a:p>
          <a:p>
            <a:pPr>
              <a:lnSpc>
                <a:spcPct val="90000"/>
              </a:lnSpc>
            </a:pPr>
            <a:r>
              <a:rPr lang="el-GR" altLang="el-GR" sz="2800" dirty="0"/>
              <a:t>Η πρώτη αθροιστική συχνότητα που είναι μεγαλύτερη του 237 είναι η 285 και αντιστοιχεί στην τιμή 4. </a:t>
            </a:r>
            <a:r>
              <a:rPr lang="el-GR" altLang="el-GR" sz="2800" dirty="0" smtClean="0"/>
              <a:t>Άρα </a:t>
            </a:r>
            <a:r>
              <a:rPr lang="en-US" altLang="el-GR" sz="2800" dirty="0"/>
              <a:t>Q</a:t>
            </a:r>
            <a:r>
              <a:rPr lang="el-GR" altLang="el-GR" sz="2800" dirty="0"/>
              <a:t>3</a:t>
            </a:r>
            <a:r>
              <a:rPr lang="en-US" altLang="el-GR" sz="2800" dirty="0"/>
              <a:t>=</a:t>
            </a:r>
            <a:r>
              <a:rPr lang="el-GR" altLang="el-GR" sz="2800" dirty="0"/>
              <a:t>4</a:t>
            </a:r>
          </a:p>
          <a:p>
            <a:pPr marL="0" indent="0">
              <a:lnSpc>
                <a:spcPct val="90000"/>
              </a:lnSpc>
              <a:buNone/>
            </a:pP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212607"/>
              </p:ext>
            </p:extLst>
          </p:nvPr>
        </p:nvGraphicFramePr>
        <p:xfrm>
          <a:off x="2051720" y="1705372"/>
          <a:ext cx="1944216" cy="8012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54" name="Equation" r:id="rId3" imgW="901309" imgH="393529" progId="Equation.3">
                  <p:embed/>
                </p:oleObj>
              </mc:Choice>
              <mc:Fallback>
                <p:oleObj name="Equation" r:id="rId3" imgW="901309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720" y="1705372"/>
                        <a:ext cx="1944216" cy="80125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86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792288" y="4531940"/>
            <a:ext cx="5486400" cy="84584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00000"/>
            </a:pPr>
            <a:r>
              <a:rPr lang="el-GR" sz="2400" dirty="0" smtClean="0"/>
              <a:t>Πίνακας Αθροιστικών Συχνοτήτων</a:t>
            </a: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1 </a:t>
            </a:r>
            <a:r>
              <a:rPr lang="el-GR" dirty="0" smtClean="0"/>
              <a:t>(10)</a:t>
            </a:r>
            <a:endParaRPr lang="el-GR" dirty="0"/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86473"/>
            <a:ext cx="7715200" cy="3370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2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1 </a:t>
            </a:r>
            <a:r>
              <a:rPr lang="el-GR" dirty="0" smtClean="0"/>
              <a:t>(11)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Το </a:t>
            </a:r>
            <a:r>
              <a:rPr lang="el-GR" altLang="el-GR" sz="2800" dirty="0" err="1"/>
              <a:t>ενδοτεταρτημοριακό</a:t>
            </a:r>
            <a:r>
              <a:rPr lang="el-GR" altLang="el-GR" sz="2800" dirty="0"/>
              <a:t> εύρος ισούται με</a:t>
            </a:r>
          </a:p>
          <a:p>
            <a:pPr>
              <a:buNone/>
            </a:pPr>
            <a:r>
              <a:rPr lang="el-GR" altLang="el-GR" sz="2800" dirty="0" smtClean="0"/>
              <a:t>	Η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=</a:t>
            </a:r>
            <a:r>
              <a:rPr lang="en-US" altLang="el-GR" sz="2800" dirty="0" smtClean="0"/>
              <a:t> Q3 - Q2 = </a:t>
            </a:r>
            <a:r>
              <a:rPr lang="el-GR" altLang="el-GR" sz="2800" dirty="0" smtClean="0"/>
              <a:t>4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-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2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=</a:t>
            </a:r>
            <a:r>
              <a:rPr lang="en-US" altLang="el-GR" sz="2800" dirty="0" smtClean="0"/>
              <a:t> </a:t>
            </a:r>
            <a:r>
              <a:rPr lang="el-GR" altLang="el-GR" sz="2800" dirty="0" smtClean="0"/>
              <a:t>2</a:t>
            </a:r>
            <a:endParaRPr lang="el-GR" altLang="el-GR" sz="2800" dirty="0"/>
          </a:p>
          <a:p>
            <a:r>
              <a:rPr lang="el-GR" altLang="el-GR" sz="2800" dirty="0"/>
              <a:t>Δηλαδή το 50% των παραγγελιών χρειάζεται </a:t>
            </a:r>
            <a:r>
              <a:rPr lang="el-GR" altLang="el-GR" sz="2800" dirty="0" smtClean="0"/>
              <a:t>από </a:t>
            </a:r>
            <a:r>
              <a:rPr lang="el-GR" altLang="el-GR" sz="2800" dirty="0"/>
              <a:t>2 ως και 4 ημέρες ενώ το 25% χρειάζεται τουλάχιστον 4 </a:t>
            </a:r>
            <a:r>
              <a:rPr lang="el-GR" altLang="el-GR" sz="2800" dirty="0" smtClean="0"/>
              <a:t>ημέρες</a:t>
            </a:r>
            <a:r>
              <a:rPr lang="el-GR" altLang="el-GR" sz="2800" dirty="0"/>
              <a:t>!</a:t>
            </a:r>
          </a:p>
          <a:p>
            <a:pPr marL="0" indent="0">
              <a:lnSpc>
                <a:spcPct val="90000"/>
              </a:lnSpc>
              <a:buNone/>
            </a:pP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811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1 </a:t>
            </a:r>
            <a:r>
              <a:rPr lang="el-GR" dirty="0" smtClean="0"/>
              <a:t>(12)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el-GR" sz="2800" dirty="0"/>
              <a:t>Αν υπολογίζατε τις στατιστικές αυτές </a:t>
            </a:r>
            <a:r>
              <a:rPr lang="el-GR" altLang="el-GR" sz="2800" dirty="0" smtClean="0"/>
              <a:t>από </a:t>
            </a:r>
            <a:r>
              <a:rPr lang="el-GR" altLang="el-GR" sz="2800" dirty="0"/>
              <a:t>τα πρωτογενή δεδομένα θα παίρνατε ίδιες ακριβώς τιμές; </a:t>
            </a:r>
            <a:endParaRPr lang="el-GR" altLang="el-GR" sz="2800" dirty="0" smtClean="0"/>
          </a:p>
          <a:p>
            <a:r>
              <a:rPr lang="el-GR" altLang="el-GR" sz="2800" dirty="0" smtClean="0"/>
              <a:t>Ναι </a:t>
            </a:r>
            <a:r>
              <a:rPr lang="el-GR" altLang="el-GR" sz="2800" dirty="0"/>
              <a:t>γιατί έχουμε απλώς επαναλαμβανόμενες τιμές- </a:t>
            </a:r>
            <a:r>
              <a:rPr lang="el-GR" altLang="el-GR" sz="2800" dirty="0" smtClean="0"/>
              <a:t>όχι </a:t>
            </a:r>
            <a:r>
              <a:rPr lang="el-GR" altLang="el-GR" sz="2800" dirty="0"/>
              <a:t>ομαδοποίηση σε τάξεις</a:t>
            </a:r>
          </a:p>
          <a:p>
            <a:pPr marL="0" indent="0">
              <a:lnSpc>
                <a:spcPct val="90000"/>
              </a:lnSpc>
              <a:buNone/>
            </a:pP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25523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</a:t>
            </a:r>
            <a:r>
              <a:rPr lang="el-GR" dirty="0" smtClean="0"/>
              <a:t>2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altLang="el-GR" sz="2800" dirty="0"/>
              <a:t>Δίνονται σε αύξουσα σειρά, οι μετρήσεις του καθαρού βάρους 55 προϊόντων (σε </a:t>
            </a:r>
            <a:r>
              <a:rPr lang="el-GR" altLang="el-GR" sz="2800" dirty="0" err="1"/>
              <a:t>gr</a:t>
            </a:r>
            <a:r>
              <a:rPr lang="el-GR" altLang="el-GR" sz="2800" dirty="0"/>
              <a:t>) και στη συνέχεια το ιστόγραμμα, το </a:t>
            </a:r>
            <a:r>
              <a:rPr lang="el-GR" altLang="el-GR" sz="2800" dirty="0" err="1"/>
              <a:t>θηκόγραμμα</a:t>
            </a:r>
            <a:r>
              <a:rPr lang="el-GR" altLang="el-GR" sz="2800" dirty="0"/>
              <a:t> και το </a:t>
            </a:r>
            <a:r>
              <a:rPr lang="el-GR" altLang="el-GR" sz="2800" dirty="0" err="1"/>
              <a:t>φυλλογράφημα</a:t>
            </a:r>
            <a:r>
              <a:rPr lang="el-GR" altLang="el-GR" sz="2800" dirty="0"/>
              <a:t>  (τα οποία έχουν παραχθεί με το </a:t>
            </a:r>
            <a:r>
              <a:rPr lang="en-US" altLang="el-GR" sz="2800" dirty="0"/>
              <a:t>SPSS</a:t>
            </a:r>
            <a:r>
              <a:rPr lang="el-GR" altLang="el-GR" sz="2800" dirty="0"/>
              <a:t>)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522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1345332"/>
            <a:ext cx="7776864" cy="2702345"/>
          </a:xfrm>
        </p:spPr>
        <p:txBody>
          <a:bodyPr>
            <a:noAutofit/>
          </a:bodyPr>
          <a:lstStyle/>
          <a:p>
            <a:pPr algn="l"/>
            <a:r>
              <a:rPr lang="el-GR" sz="2800" dirty="0" smtClean="0"/>
              <a:t>Τμήμα Τεχνολόγων Γεωπόνων</a:t>
            </a:r>
          </a:p>
          <a:p>
            <a:pPr algn="l"/>
            <a:r>
              <a:rPr lang="el-GR" b="1" dirty="0" smtClean="0"/>
              <a:t>Βιομετρία - Γεωργικός Πειραματισμός</a:t>
            </a:r>
            <a:endParaRPr lang="el-GR" b="1" dirty="0"/>
          </a:p>
          <a:p>
            <a:pPr algn="l"/>
            <a:r>
              <a:rPr lang="el-GR" sz="2800" b="1" dirty="0" smtClean="0"/>
              <a:t>Ενότητα </a:t>
            </a:r>
            <a:r>
              <a:rPr lang="el-GR" sz="2800" b="1" dirty="0"/>
              <a:t>4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Ασκήσεις Περιγραφικής Στατιστικής</a:t>
            </a:r>
            <a:endParaRPr lang="en-US" sz="2800" dirty="0" smtClean="0"/>
          </a:p>
          <a:p>
            <a:pPr algn="l">
              <a:lnSpc>
                <a:spcPts val="2600"/>
              </a:lnSpc>
            </a:pPr>
            <a:endParaRPr lang="el-GR" sz="2800" dirty="0" smtClean="0">
              <a:solidFill>
                <a:schemeClr val="tx2">
                  <a:lumMod val="50000"/>
                </a:schemeClr>
              </a:solidFill>
            </a:endParaRPr>
          </a:p>
          <a:p>
            <a:pPr algn="l">
              <a:lnSpc>
                <a:spcPts val="2600"/>
              </a:lnSpc>
            </a:pPr>
            <a:r>
              <a:rPr lang="el-GR" sz="2800" dirty="0" smtClean="0">
                <a:solidFill>
                  <a:schemeClr val="tx2">
                    <a:lumMod val="50000"/>
                  </a:schemeClr>
                </a:solidFill>
              </a:rPr>
              <a:t>Γεράσιμος Μελετίου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Καθηγητής</a:t>
            </a:r>
          </a:p>
          <a:p>
            <a:pPr algn="l">
              <a:lnSpc>
                <a:spcPts val="2600"/>
              </a:lnSpc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</a:rPr>
              <a:t>Άρτα, 2015</a:t>
            </a:r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9" y="4659746"/>
            <a:ext cx="4310289" cy="854894"/>
          </a:xfrm>
          <a:prstGeom prst="rect">
            <a:avLst/>
          </a:prstGeom>
          <a:noFill/>
        </p:spPr>
      </p:pic>
      <p:sp>
        <p:nvSpPr>
          <p:cNvPr id="10" name="Τίτλος 1"/>
          <p:cNvSpPr txBox="1">
            <a:spLocks/>
          </p:cNvSpPr>
          <p:nvPr/>
        </p:nvSpPr>
        <p:spPr>
          <a:xfrm>
            <a:off x="0" y="3547"/>
            <a:ext cx="7452320" cy="1023697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z="2400" dirty="0" smtClean="0">
                <a:solidFill>
                  <a:schemeClr val="bg1"/>
                </a:solidFill>
              </a:rPr>
              <a:t>Ανοιχτά Ακαδημαϊκά Μαθήματα στο ΤΕΙ Ηπείρου</a:t>
            </a:r>
            <a:endParaRPr lang="el-GR" sz="2400" dirty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8264" y="3547"/>
            <a:ext cx="2214640" cy="10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67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792288" y="4531940"/>
            <a:ext cx="5486400" cy="84584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00000"/>
            </a:pPr>
            <a:r>
              <a:rPr lang="el-GR" sz="2400" dirty="0" smtClean="0"/>
              <a:t>Πίνακας μετρήσεων</a:t>
            </a: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</a:t>
            </a:r>
            <a:r>
              <a:rPr lang="el-GR" dirty="0" smtClean="0"/>
              <a:t>2 (</a:t>
            </a:r>
            <a:r>
              <a:rPr lang="el-GR" dirty="0"/>
              <a:t>2</a:t>
            </a:r>
            <a:r>
              <a:rPr lang="el-GR" dirty="0" smtClean="0"/>
              <a:t>)</a:t>
            </a:r>
            <a:endParaRPr lang="el-GR" dirty="0"/>
          </a:p>
        </p:txBody>
      </p:sp>
      <p:graphicFrame>
        <p:nvGraphicFramePr>
          <p:cNvPr id="7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7509274"/>
              </p:ext>
            </p:extLst>
          </p:nvPr>
        </p:nvGraphicFramePr>
        <p:xfrm>
          <a:off x="1187624" y="1345332"/>
          <a:ext cx="6788140" cy="30963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864" name="Document" r:id="rId4" imgW="4852904" imgH="1245645" progId="Word.Document.8">
                  <p:embed/>
                </p:oleObj>
              </mc:Choice>
              <mc:Fallback>
                <p:oleObj name="Document" r:id="rId4" imgW="4852904" imgH="1245645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1345332"/>
                        <a:ext cx="6788140" cy="30963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244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792288" y="4531940"/>
            <a:ext cx="5486400" cy="84584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00000"/>
            </a:pPr>
            <a:r>
              <a:rPr lang="el-GR" altLang="el-GR" dirty="0" err="1" smtClean="0"/>
              <a:t>Ραβδόγραμμα</a:t>
            </a:r>
            <a:r>
              <a:rPr lang="el-GR" altLang="el-GR" dirty="0" smtClean="0"/>
              <a:t> για τα δεδομένα (με το </a:t>
            </a:r>
            <a:r>
              <a:rPr lang="en-US" altLang="el-GR" dirty="0" smtClean="0"/>
              <a:t>SPSS)</a:t>
            </a:r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</a:t>
            </a:r>
            <a:r>
              <a:rPr lang="el-GR" dirty="0" smtClean="0"/>
              <a:t>2 (3)</a:t>
            </a:r>
            <a:endParaRPr lang="el-GR" dirty="0"/>
          </a:p>
        </p:txBody>
      </p:sp>
      <p:pic>
        <p:nvPicPr>
          <p:cNvPr id="9" name="Picture 4" descr="4-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32538" y="1033915"/>
            <a:ext cx="5205899" cy="3498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51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2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l-GR" dirty="0" smtClean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Θέση περιεχομένου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90000"/>
              </a:lnSpc>
              <a:buNone/>
            </a:pPr>
            <a:r>
              <a:rPr lang="el-GR" sz="2800" dirty="0" smtClean="0"/>
              <a:t>Να υπολογίσετε τις ακόλουθες στατιστικές:</a:t>
            </a:r>
            <a:endParaRPr lang="en-US" sz="2800" dirty="0" smtClean="0"/>
          </a:p>
          <a:p>
            <a:pPr>
              <a:lnSpc>
                <a:spcPct val="90000"/>
              </a:lnSpc>
            </a:pPr>
            <a:r>
              <a:rPr lang="el-GR" sz="2400" dirty="0" smtClean="0"/>
              <a:t>Μέση τιμή</a:t>
            </a:r>
          </a:p>
          <a:p>
            <a:pPr>
              <a:lnSpc>
                <a:spcPct val="90000"/>
              </a:lnSpc>
            </a:pPr>
            <a:r>
              <a:rPr lang="el-GR" sz="2400" dirty="0" smtClean="0"/>
              <a:t>Τυπική απόκλιση</a:t>
            </a:r>
            <a:endParaRPr lang="el-GR" sz="2400" dirty="0"/>
          </a:p>
          <a:p>
            <a:pPr>
              <a:lnSpc>
                <a:spcPct val="90000"/>
              </a:lnSpc>
            </a:pPr>
            <a:r>
              <a:rPr lang="el-GR" sz="2400" dirty="0" smtClean="0"/>
              <a:t>Διάμεσος</a:t>
            </a:r>
            <a:endParaRPr lang="el-GR" sz="2400" dirty="0"/>
          </a:p>
          <a:p>
            <a:pPr>
              <a:lnSpc>
                <a:spcPct val="90000"/>
              </a:lnSpc>
            </a:pPr>
            <a:r>
              <a:rPr lang="el-GR" sz="2400" dirty="0"/>
              <a:t>Ελάχιστη τιμή </a:t>
            </a:r>
            <a:r>
              <a:rPr lang="el-GR" sz="2400" dirty="0" smtClean="0"/>
              <a:t>δεδομένων</a:t>
            </a:r>
            <a:endParaRPr lang="el-GR" sz="2400" dirty="0"/>
          </a:p>
          <a:p>
            <a:pPr>
              <a:lnSpc>
                <a:spcPct val="90000"/>
              </a:lnSpc>
            </a:pPr>
            <a:r>
              <a:rPr lang="el-GR" sz="2400" dirty="0"/>
              <a:t>Μέγιστη τιμή </a:t>
            </a:r>
            <a:r>
              <a:rPr lang="el-GR" sz="2400" dirty="0" smtClean="0"/>
              <a:t>δεδομένων</a:t>
            </a:r>
            <a:endParaRPr lang="el-GR" sz="2400" baseline="-25000" dirty="0"/>
          </a:p>
          <a:p>
            <a:pPr>
              <a:lnSpc>
                <a:spcPct val="90000"/>
              </a:lnSpc>
            </a:pPr>
            <a:r>
              <a:rPr lang="el-GR" sz="2400" dirty="0" err="1"/>
              <a:t>Ενδοτεταρτημοριακό</a:t>
            </a:r>
            <a:r>
              <a:rPr lang="el-GR" sz="2400" dirty="0"/>
              <a:t> </a:t>
            </a:r>
            <a:r>
              <a:rPr lang="el-GR" sz="2400" dirty="0" smtClean="0"/>
              <a:t>εύρος</a:t>
            </a:r>
            <a:endParaRPr lang="el-GR" sz="24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9094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</a:t>
            </a:r>
            <a:r>
              <a:rPr lang="el-GR" dirty="0" smtClean="0"/>
              <a:t>2</a:t>
            </a:r>
            <a:r>
              <a:rPr lang="en-US" dirty="0" smtClean="0"/>
              <a:t> (</a:t>
            </a:r>
            <a:r>
              <a:rPr lang="el-GR" dirty="0" smtClean="0"/>
              <a:t>5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l-GR" sz="2400" dirty="0" smtClean="0"/>
                  <a:t>Μέση τιμή: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sz="2400" dirty="0" smtClean="0"/>
                  <a:t>4020</a:t>
                </a:r>
                <a:endParaRPr lang="el-GR" sz="2400" dirty="0" smtClean="0"/>
              </a:p>
              <a:p>
                <a:pPr>
                  <a:lnSpc>
                    <a:spcPct val="90000"/>
                  </a:lnSpc>
                </a:pPr>
                <a:r>
                  <a:rPr lang="el-GR" sz="2400" dirty="0" smtClean="0"/>
                  <a:t>Τυπική απόκλιση:</a:t>
                </a:r>
                <a:r>
                  <a:rPr lang="en-US" sz="2400" dirty="0" smtClean="0"/>
                  <a:t> S = 186.08</a:t>
                </a:r>
                <a:endParaRPr lang="el-GR" sz="2400" dirty="0" smtClean="0"/>
              </a:p>
              <a:p>
                <a:pPr>
                  <a:lnSpc>
                    <a:spcPct val="90000"/>
                  </a:lnSpc>
                </a:pPr>
                <a:r>
                  <a:rPr lang="el-GR" sz="2400" dirty="0" smtClean="0"/>
                  <a:t>Διάμεσος:</a:t>
                </a:r>
                <a:r>
                  <a:rPr lang="en-US" sz="2400" dirty="0" smtClean="0"/>
                  <a:t> m = 4000</a:t>
                </a:r>
                <a:endParaRPr lang="el-GR" sz="2400" dirty="0" smtClean="0"/>
              </a:p>
              <a:p>
                <a:pPr>
                  <a:lnSpc>
                    <a:spcPct val="90000"/>
                  </a:lnSpc>
                </a:pPr>
                <a:r>
                  <a:rPr lang="el-GR" sz="2400" dirty="0" smtClean="0"/>
                  <a:t>Ελάχιστη τιμή δεδομένων:</a:t>
                </a:r>
                <a:r>
                  <a:rPr lang="en-US" sz="2400" dirty="0" smtClean="0"/>
                  <a:t> </a:t>
                </a:r>
                <a:r>
                  <a:rPr lang="en-US" sz="2400" dirty="0" err="1" smtClean="0"/>
                  <a:t>x</a:t>
                </a:r>
                <a:r>
                  <a:rPr lang="en-US" sz="2400" baseline="-25000" dirty="0" err="1" smtClean="0"/>
                  <a:t>min</a:t>
                </a:r>
                <a:r>
                  <a:rPr lang="en-US" sz="2400" baseline="-25000" dirty="0" smtClean="0"/>
                  <a:t> </a:t>
                </a:r>
                <a:r>
                  <a:rPr lang="en-US" sz="2400" dirty="0" smtClean="0"/>
                  <a:t>=  3680</a:t>
                </a:r>
                <a:endParaRPr lang="el-GR" sz="2400" dirty="0" smtClean="0"/>
              </a:p>
              <a:p>
                <a:pPr>
                  <a:lnSpc>
                    <a:spcPct val="90000"/>
                  </a:lnSpc>
                </a:pPr>
                <a:r>
                  <a:rPr lang="el-GR" sz="2400" dirty="0" smtClean="0"/>
                  <a:t>Μέγιστη τιμή δεδομένων:</a:t>
                </a:r>
                <a:r>
                  <a:rPr lang="en-US" sz="2400" dirty="0" smtClean="0"/>
                  <a:t> x</a:t>
                </a:r>
                <a:r>
                  <a:rPr lang="en-US" sz="2400" baseline="-25000" dirty="0" smtClean="0"/>
                  <a:t>max </a:t>
                </a:r>
                <a:r>
                  <a:rPr lang="en-US" sz="2400" dirty="0" smtClean="0"/>
                  <a:t>= 4380</a:t>
                </a:r>
                <a:endParaRPr lang="el-GR" sz="2400" baseline="-25000" dirty="0" smtClean="0"/>
              </a:p>
              <a:p>
                <a:pPr>
                  <a:lnSpc>
                    <a:spcPct val="90000"/>
                  </a:lnSpc>
                </a:pPr>
                <a:r>
                  <a:rPr lang="el-GR" sz="2400" dirty="0" err="1" smtClean="0"/>
                  <a:t>Ενδοτεταρτημοριακό</a:t>
                </a:r>
                <a:r>
                  <a:rPr lang="el-GR" sz="2400" dirty="0" smtClean="0"/>
                  <a:t> εύρος: </a:t>
                </a:r>
                <a:r>
                  <a:rPr lang="en-US" sz="2400" dirty="0" smtClean="0"/>
                  <a:t>H = Q3 - Q1 = 310 </a:t>
                </a:r>
                <a:r>
                  <a:rPr lang="el-GR" sz="2400" dirty="0" smtClean="0"/>
                  <a:t> </a:t>
                </a:r>
              </a:p>
              <a:p>
                <a:pPr>
                  <a:lnSpc>
                    <a:spcPct val="90000"/>
                  </a:lnSpc>
                </a:pPr>
                <a:endParaRPr lang="el-GR" sz="2400" dirty="0" smtClean="0"/>
              </a:p>
              <a:p>
                <a:pPr>
                  <a:lnSpc>
                    <a:spcPct val="90000"/>
                  </a:lnSpc>
                </a:pPr>
                <a:endParaRPr lang="el-GR" sz="2400" dirty="0" smtClean="0"/>
              </a:p>
              <a:p>
                <a:pPr>
                  <a:lnSpc>
                    <a:spcPct val="90000"/>
                  </a:lnSpc>
                </a:pPr>
                <a:endParaRPr lang="el-GR" sz="2400" dirty="0" smtClean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l-GR" sz="2800" dirty="0" smtClean="0"/>
              </a:p>
              <a:p>
                <a:pPr marL="0" indent="0">
                  <a:lnSpc>
                    <a:spcPct val="90000"/>
                  </a:lnSpc>
                  <a:buNone/>
                </a:pPr>
                <a:endParaRPr lang="el-GR" altLang="el-GR" sz="2800" dirty="0"/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4"/>
                <a:stretch>
                  <a:fillRect l="-963" t="-2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89735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</a:t>
            </a:r>
            <a:r>
              <a:rPr lang="el-GR" dirty="0" smtClean="0"/>
              <a:t>2</a:t>
            </a:r>
            <a:r>
              <a:rPr lang="en-US" dirty="0" smtClean="0"/>
              <a:t> (</a:t>
            </a:r>
            <a:r>
              <a:rPr lang="el-GR" dirty="0" smtClean="0"/>
              <a:t>6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sz="2800" dirty="0" smtClean="0"/>
              <a:t>Ζητείται: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altLang="el-GR" sz="2800" dirty="0" smtClean="0"/>
              <a:t>Να </a:t>
            </a:r>
            <a:r>
              <a:rPr lang="el-GR" altLang="el-GR" sz="2800" dirty="0"/>
              <a:t>σημειώσετε πάνω στο </a:t>
            </a:r>
            <a:r>
              <a:rPr lang="el-GR" altLang="el-GR" sz="2800" dirty="0" err="1" smtClean="0"/>
              <a:t>ραβδόγραμμα</a:t>
            </a:r>
            <a:r>
              <a:rPr lang="el-GR" altLang="el-GR" sz="2800" dirty="0" smtClean="0"/>
              <a:t> </a:t>
            </a:r>
            <a:r>
              <a:rPr lang="el-GR" altLang="el-GR" sz="2800" dirty="0"/>
              <a:t>τον αριθμητικό μέσο και τη διάμεσο</a:t>
            </a:r>
          </a:p>
          <a:p>
            <a:pPr marL="0" indent="0">
              <a:lnSpc>
                <a:spcPct val="90000"/>
              </a:lnSpc>
              <a:buNone/>
            </a:pPr>
            <a:endParaRPr lang="el-GR" sz="2800" dirty="0" smtClean="0"/>
          </a:p>
          <a:p>
            <a:pPr marL="0" indent="0">
              <a:lnSpc>
                <a:spcPct val="90000"/>
              </a:lnSpc>
              <a:buNone/>
            </a:pP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409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792288" y="4531940"/>
            <a:ext cx="5486400" cy="84584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00000"/>
            </a:pPr>
            <a:r>
              <a:rPr lang="el-GR" altLang="el-GR" dirty="0" err="1"/>
              <a:t>Ρ</a:t>
            </a:r>
            <a:r>
              <a:rPr lang="el-GR" altLang="el-GR" dirty="0" err="1" smtClean="0"/>
              <a:t>αβδόγραμμα</a:t>
            </a:r>
            <a:r>
              <a:rPr lang="el-GR" altLang="el-GR" dirty="0" smtClean="0"/>
              <a:t> με τη μέση τιμή και τη διάμεσο</a:t>
            </a:r>
            <a:endParaRPr lang="en-GB" altLang="en-US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</a:t>
            </a:r>
            <a:r>
              <a:rPr lang="el-GR" dirty="0" smtClean="0"/>
              <a:t>2 (7)</a:t>
            </a:r>
            <a:endParaRPr lang="el-GR" dirty="0"/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005773"/>
            <a:ext cx="4014688" cy="3435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72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Βιβλιογραφία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37785" y="1300518"/>
            <a:ext cx="8240150" cy="3852804"/>
          </a:xfrm>
        </p:spPr>
        <p:txBody>
          <a:bodyPr>
            <a:noAutofit/>
          </a:bodyPr>
          <a:lstStyle/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Ζαχαροπούλου, Χ. (2009) Στατιστική Μέθοδοι - εφαρμογές (τόμος 1 και 2) </a:t>
            </a:r>
          </a:p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Τσάντας, Ν., Χρ. Μωυσιάδης Ν. </a:t>
            </a:r>
            <a:r>
              <a:rPr lang="el-GR" sz="1400" kern="0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Μπαγιάτης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και Θ. Χατζηπαντελής (1999) Ανάλυση δεδομένων με τη βοήθεια </a:t>
            </a:r>
            <a:r>
              <a:rPr lang="en-US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	</a:t>
            </a:r>
            <a:r>
              <a:rPr lang="el-GR" sz="1400" kern="0" dirty="0" smtClean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στατιστικών 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πακέτων : SPSS 7.5, Excel 97, S-</a:t>
            </a:r>
            <a:r>
              <a:rPr lang="el-GR" sz="1400" kern="0" dirty="0" err="1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Plus</a:t>
            </a:r>
            <a:r>
              <a:rPr lang="el-GR" sz="1400" kern="0" dirty="0">
                <a:solidFill>
                  <a:srgbClr val="000000"/>
                </a:solidFill>
                <a:latin typeface="Calibri" pitchFamily="34" charset="0"/>
                <a:ea typeface="Arial Unicode MS"/>
                <a:cs typeface="Times New Roman" pitchFamily="18" charset="0"/>
              </a:rPr>
              <a:t> 3.3. Θεσσαλονίκη: Εκδόσεις Ζήτη. </a:t>
            </a:r>
            <a:endParaRPr lang="en-US" sz="1400" kern="0" dirty="0" smtClean="0">
              <a:solidFill>
                <a:srgbClr val="000000"/>
              </a:solidFill>
              <a:latin typeface="Calibri" pitchFamily="34" charset="0"/>
              <a:ea typeface="Arial Unicode MS"/>
              <a:cs typeface="Times New Roman" pitchFamily="18" charset="0"/>
            </a:endParaRPr>
          </a:p>
          <a:p>
            <a:pPr marL="0" indent="0" algn="just" eaLnBrk="0" hangingPunct="0">
              <a:lnSpc>
                <a:spcPts val="206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None/>
              <a:defRPr/>
            </a:pPr>
            <a:r>
              <a:rPr lang="el-GR" sz="1400" dirty="0" smtClean="0"/>
              <a:t>M.R</a:t>
            </a:r>
            <a:r>
              <a:rPr lang="el-GR" sz="1400" dirty="0"/>
              <a:t>. </a:t>
            </a:r>
            <a:r>
              <a:rPr lang="el-GR" sz="1400" dirty="0" err="1"/>
              <a:t>Spiegel</a:t>
            </a:r>
            <a:r>
              <a:rPr lang="el-GR" sz="1400" dirty="0"/>
              <a:t>: Πιθανότητες και Στατιστική (</a:t>
            </a:r>
            <a:r>
              <a:rPr lang="el-GR" sz="1400" dirty="0" err="1"/>
              <a:t>Schaum’s</a:t>
            </a:r>
            <a:r>
              <a:rPr lang="el-GR" sz="1400" dirty="0"/>
              <a:t> </a:t>
            </a:r>
            <a:r>
              <a:rPr lang="el-GR" sz="1400" dirty="0" err="1"/>
              <a:t>Outline</a:t>
            </a:r>
            <a:r>
              <a:rPr lang="el-GR" sz="1400" dirty="0"/>
              <a:t> </a:t>
            </a:r>
            <a:r>
              <a:rPr lang="el-GR" sz="1400" dirty="0" err="1"/>
              <a:t>Series</a:t>
            </a:r>
            <a:r>
              <a:rPr lang="el-GR" sz="1400" dirty="0"/>
              <a:t>), ελληνική μετάφραση Αθήνα, ΕΣΠΙ 1977 </a:t>
            </a:r>
          </a:p>
        </p:txBody>
      </p:sp>
    </p:spTree>
    <p:extLst>
      <p:ext uri="{BB962C8B-B14F-4D97-AF65-F5344CB8AC3E}">
        <p14:creationId xmlns:p14="http://schemas.microsoft.com/office/powerpoint/2010/main" val="36695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</a:t>
            </a:r>
            <a:r>
              <a:rPr lang="el-GR" sz="900" dirty="0" smtClean="0">
                <a:solidFill>
                  <a:schemeClr val="bg1"/>
                </a:solidFill>
              </a:rPr>
              <a:t>4, </a:t>
            </a:r>
            <a:r>
              <a:rPr lang="el-GR" sz="900" dirty="0">
                <a:solidFill>
                  <a:schemeClr val="bg1"/>
                </a:solidFill>
              </a:rPr>
              <a:t>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27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/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348176" y="2259034"/>
            <a:ext cx="7938137" cy="2308322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Copyright Τεχνολογικό Ίδρυμα Ηπείρου.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Γεράσιμος Μελετίου.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Βιομετρία - Γεωργικός Πειραματισμός. 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Έκδοση: 1.0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Άρτα, 2015. </a:t>
            </a:r>
            <a:r>
              <a:rPr lang="el-GR" sz="2400" dirty="0">
                <a:solidFill>
                  <a:schemeClr val="bg1">
                    <a:lumMod val="50000"/>
                  </a:schemeClr>
                </a:solidFill>
              </a:rPr>
              <a:t>Διαθέσιμο από τη δικτυακή </a:t>
            </a:r>
            <a:r>
              <a:rPr lang="el-GR" sz="2400" dirty="0" smtClean="0">
                <a:solidFill>
                  <a:schemeClr val="bg1">
                    <a:lumMod val="50000"/>
                  </a:schemeClr>
                </a:solidFill>
              </a:rPr>
              <a:t>διεύθυνση:</a:t>
            </a:r>
          </a:p>
          <a:p>
            <a:pPr algn="just"/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en-US" sz="24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://eclass.teiep.gr/courses/TEXG118</a:t>
            </a:r>
            <a:r>
              <a:rPr lang="en-US" sz="24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/</a:t>
            </a:r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endParaRPr lang="el-GR" sz="2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27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err="1"/>
              <a:t>Αδειοδότησης</a:t>
            </a:r>
            <a:endParaRPr lang="el-GR" dirty="0"/>
          </a:p>
        </p:txBody>
      </p:sp>
      <p:sp>
        <p:nvSpPr>
          <p:cNvPr id="2" name="Rectangle 1"/>
          <p:cNvSpPr/>
          <p:nvPr/>
        </p:nvSpPr>
        <p:spPr>
          <a:xfrm>
            <a:off x="434604" y="1253192"/>
            <a:ext cx="8425932" cy="193899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παρόν υλικό διατίθεται με τους όρους της άδειας χρήσης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Creative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Commons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Αναφορά Δημιουργού-Μη Εμπορική Χρήση-Όχι Παράγωγα Έργα 4.0 Διεθνές [1] ή </a:t>
            </a:r>
            <a:r>
              <a:rPr lang="el-GR" sz="2000" dirty="0" smtClean="0">
                <a:solidFill>
                  <a:schemeClr val="bg1">
                    <a:lumMod val="50000"/>
                  </a:schemeClr>
                </a:solidFill>
              </a:rPr>
              <a:t>μεταγενέστερη.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Εξαιρούνται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 αυτοτελή έργα τρίτων π.χ. φωτογραφίες,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Διαγράμματα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κ.λ.π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.,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οποία εμπεριέχονται σε αυτό και τα οποία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αναφέρονται μαζί με τους όρους χρήσης τους στο «Σημείωμα Χρήσης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Έργων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Τρίτων».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40223" y="5010467"/>
            <a:ext cx="6568081" cy="369330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creativecommons.org/licenses/by-nc-nd/4.0/deed.el</a:t>
            </a:r>
            <a:r>
              <a:rPr lang="el-GR" dirty="0" smtClean="0"/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590667" y="4950343"/>
            <a:ext cx="657544" cy="492440"/>
          </a:xfrm>
          <a:prstGeom prst="rect">
            <a:avLst/>
          </a:prstGeom>
        </p:spPr>
        <p:txBody>
          <a:bodyPr wrap="none" lIns="91436" tIns="45719" rIns="91436" bIns="45719">
            <a:spAutoFit/>
          </a:bodyPr>
          <a:lstStyle/>
          <a:p>
            <a:r>
              <a:rPr lang="el-GR" sz="2600" dirty="0">
                <a:solidFill>
                  <a:prstClr val="white">
                    <a:lumMod val="50000"/>
                  </a:prstClr>
                </a:solidFill>
              </a:rPr>
              <a:t>[1]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34604" y="3865352"/>
            <a:ext cx="8329920" cy="707884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Ο δικαιούχος μπορεί να παρέχει στον </a:t>
            </a:r>
            <a:r>
              <a:rPr lang="el-GR" sz="2000" dirty="0" err="1">
                <a:solidFill>
                  <a:schemeClr val="bg1">
                    <a:lumMod val="50000"/>
                  </a:schemeClr>
                </a:solidFill>
              </a:rPr>
              <a:t>αδειοδόχο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ξεχωριστή άδεια να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χρησιμοποιεί το έργο για εμπορική χρήση, εφόσον αυτό του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l-GR" sz="2000" dirty="0">
                <a:solidFill>
                  <a:schemeClr val="bg1">
                    <a:lumMod val="50000"/>
                  </a:schemeClr>
                </a:solidFill>
              </a:rPr>
              <a:t>ζητηθεί.</a:t>
            </a:r>
          </a:p>
        </p:txBody>
      </p:sp>
      <p:pic>
        <p:nvPicPr>
          <p:cNvPr id="13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6727" y="3217540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71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619672" y="1756275"/>
            <a:ext cx="5876239" cy="93871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ctr"/>
            <a:r>
              <a:rPr lang="el-GR" sz="5500" b="1" dirty="0"/>
              <a:t>Τέλος Ενότητας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547664" y="3325078"/>
            <a:ext cx="7156721" cy="984883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r"/>
            <a:r>
              <a:rPr lang="el-GR" sz="2900" b="1" dirty="0"/>
              <a:t>Επεξεργασία: </a:t>
            </a:r>
            <a:r>
              <a:rPr lang="el-GR" sz="2900" b="1" dirty="0" smtClean="0"/>
              <a:t>Δημήτριος </a:t>
            </a:r>
            <a:r>
              <a:rPr lang="el-GR" sz="2900" b="1" dirty="0" err="1" smtClean="0"/>
              <a:t>Σουραβλιάς</a:t>
            </a:r>
            <a:endParaRPr lang="el-GR" sz="2900" b="1" dirty="0"/>
          </a:p>
          <a:p>
            <a:pPr algn="r"/>
            <a:r>
              <a:rPr lang="el-GR" sz="2900" dirty="0" smtClean="0"/>
              <a:t>Άρτα, 2015</a:t>
            </a:r>
            <a:endParaRPr lang="el-GR" sz="29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01" y="4423057"/>
            <a:ext cx="3255169" cy="863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22700" y="4630237"/>
            <a:ext cx="1581685" cy="46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92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/>
              <a:t>Το παρόν εκπαιδευτικό υλικό υπόκειται σε άδειες χρήσης </a:t>
            </a:r>
            <a:r>
              <a:rPr lang="el-GR" sz="2800" dirty="0" err="1"/>
              <a:t>Creative</a:t>
            </a:r>
            <a:r>
              <a:rPr lang="el-GR" sz="2800" dirty="0"/>
              <a:t> </a:t>
            </a:r>
            <a:r>
              <a:rPr lang="el-GR" sz="2800" dirty="0" err="1"/>
              <a:t>Commons</a:t>
            </a:r>
            <a:r>
              <a:rPr lang="el-GR" sz="2800" dirty="0"/>
              <a:t>. </a:t>
            </a:r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  <a:endParaRPr lang="el-GR" sz="2800" dirty="0" smtClean="0"/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5" y="4117640"/>
            <a:ext cx="1581685" cy="461161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</a:t>
            </a:r>
            <a:r>
              <a:rPr lang="el-GR" sz="900" dirty="0" smtClean="0">
                <a:solidFill>
                  <a:schemeClr val="bg1"/>
                </a:solidFill>
              </a:rPr>
              <a:t>4, </a:t>
            </a:r>
            <a:r>
              <a:rPr lang="el-GR" sz="900" dirty="0">
                <a:solidFill>
                  <a:schemeClr val="bg1"/>
                </a:solidFill>
              </a:rPr>
              <a:t>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30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2317212" y="2411595"/>
            <a:ext cx="4572000" cy="938716"/>
          </a:xfrm>
          <a:prstGeom prst="rect">
            <a:avLst/>
          </a:prstGeom>
        </p:spPr>
        <p:txBody>
          <a:bodyPr lIns="91436" tIns="45719" rIns="91436" bIns="45719">
            <a:spAutoFit/>
          </a:bodyPr>
          <a:lstStyle/>
          <a:p>
            <a:pPr algn="ctr"/>
            <a:r>
              <a:rPr lang="el-GR" sz="5500" b="1" dirty="0"/>
              <a:t>Σημειώματα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7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/>
          <p:cNvSpPr/>
          <p:nvPr/>
        </p:nvSpPr>
        <p:spPr>
          <a:xfrm>
            <a:off x="0" y="5521572"/>
            <a:ext cx="9144000" cy="1934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9" rIns="91436" bIns="45719" rtlCol="0" anchor="ctr"/>
          <a:lstStyle/>
          <a:p>
            <a:pPr algn="ctr"/>
            <a:endParaRPr lang="el-GR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8100" y="5474677"/>
            <a:ext cx="7970227" cy="300080"/>
          </a:xfrm>
          <a:prstGeom prst="rect">
            <a:avLst/>
          </a:prstGeom>
          <a:noFill/>
        </p:spPr>
        <p:txBody>
          <a:bodyPr wrap="square" lIns="91436" tIns="45719" rIns="91436" bIns="45719" rtlCol="0">
            <a:spAutoFit/>
          </a:bodyPr>
          <a:lstStyle/>
          <a:p>
            <a:pPr>
              <a:lnSpc>
                <a:spcPct val="150000"/>
              </a:lnSpc>
              <a:spcBef>
                <a:spcPts val="500"/>
              </a:spcBef>
              <a:defRPr/>
            </a:pPr>
            <a:r>
              <a:rPr lang="el-GR" sz="900" b="1" dirty="0">
                <a:solidFill>
                  <a:schemeClr val="bg1"/>
                </a:solidFill>
              </a:rPr>
              <a:t>ΒΙΟΜΕΤΡΙΑ - ΓΕΩΡΓΙΚΟΣ ΠΕΙΡΑΜΑΤΙΣΜΟΣ</a:t>
            </a:r>
            <a:r>
              <a:rPr lang="el-GR" sz="900" dirty="0">
                <a:solidFill>
                  <a:schemeClr val="bg1"/>
                </a:solidFill>
              </a:rPr>
              <a:t>, Ενότητα </a:t>
            </a:r>
            <a:r>
              <a:rPr lang="el-GR" sz="900" dirty="0" smtClean="0">
                <a:solidFill>
                  <a:schemeClr val="bg1"/>
                </a:solidFill>
              </a:rPr>
              <a:t>4, </a:t>
            </a:r>
            <a:r>
              <a:rPr lang="el-GR" sz="900" dirty="0">
                <a:solidFill>
                  <a:schemeClr val="bg1"/>
                </a:solidFill>
              </a:rPr>
              <a:t>ΤΜΗΜΑ ΤΕΧΝΟΛΟΓΩΝ ΓΕΩΠΟΝΩΝ, ΤΕΙ ΗΠΕΙΡΟΥ </a:t>
            </a:r>
            <a:r>
              <a:rPr lang="el-GR" sz="900" b="1" dirty="0">
                <a:solidFill>
                  <a:schemeClr val="bg1"/>
                </a:solidFill>
              </a:rPr>
              <a:t>- Ανοιχτά Ακαδημαϊκά Μαθήματα στο ΤΕΙ Ηπείρου</a:t>
            </a: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50" y="5286920"/>
            <a:ext cx="267726" cy="451523"/>
          </a:xfrm>
          <a:prstGeom prst="rect">
            <a:avLst/>
          </a:prstGeom>
        </p:spPr>
      </p:pic>
      <p:sp>
        <p:nvSpPr>
          <p:cNvPr id="9" name="Θέση αριθμού διαφάνειας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515350" y="5466151"/>
            <a:ext cx="628650" cy="30427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8358F7F-E2C6-412D-B7CA-3FDF70C3B50B}" type="slidenum">
              <a:rPr lang="el-GR" altLang="el-GR" smtClean="0">
                <a:solidFill>
                  <a:schemeClr val="bg1"/>
                </a:solidFill>
              </a:rPr>
              <a:t>31</a:t>
            </a:fld>
            <a:endParaRPr lang="el-GR" altLang="el-GR" dirty="0" smtClean="0">
              <a:solidFill>
                <a:schemeClr val="bg1"/>
              </a:solidFill>
            </a:endParaRPr>
          </a:p>
        </p:txBody>
      </p:sp>
      <p:pic>
        <p:nvPicPr>
          <p:cNvPr id="11" name="Εικόνα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873" y="5406242"/>
            <a:ext cx="364880" cy="317287"/>
          </a:xfrm>
          <a:prstGeom prst="rect">
            <a:avLst/>
          </a:prstGeom>
        </p:spPr>
      </p:pic>
      <p:sp>
        <p:nvSpPr>
          <p:cNvPr id="14" name="Τίτλος 1"/>
          <p:cNvSpPr>
            <a:spLocks noGrp="1"/>
          </p:cNvSpPr>
          <p:nvPr>
            <p:ph type="title"/>
          </p:nvPr>
        </p:nvSpPr>
        <p:spPr>
          <a:xfrm>
            <a:off x="453327" y="1"/>
            <a:ext cx="8062025" cy="1007390"/>
          </a:xfrm>
        </p:spPr>
        <p:txBody>
          <a:bodyPr>
            <a:normAutofit/>
          </a:bodyPr>
          <a:lstStyle/>
          <a:p>
            <a:r>
              <a:rPr lang="el-GR" dirty="0" smtClean="0"/>
              <a:t>Διατήρηση Σημειωμάτων</a:t>
            </a:r>
            <a:endParaRPr lang="el-GR" dirty="0"/>
          </a:p>
        </p:txBody>
      </p:sp>
      <p:sp>
        <p:nvSpPr>
          <p:cNvPr id="168" name="Rectangle 167"/>
          <p:cNvSpPr/>
          <p:nvPr/>
        </p:nvSpPr>
        <p:spPr>
          <a:xfrm>
            <a:off x="618101" y="1587284"/>
            <a:ext cx="7765365" cy="4093426"/>
          </a:xfrm>
          <a:prstGeom prst="rect">
            <a:avLst/>
          </a:prstGeom>
        </p:spPr>
        <p:txBody>
          <a:bodyPr wrap="square" lIns="91436" tIns="45719" rIns="91436" bIns="45719">
            <a:spAutoFit/>
          </a:bodyPr>
          <a:lstStyle/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Οποιαδήποτε  αναπαραγωγή ή διασκευή του υλικού θα πρέπει  να συμπεριλαμβάνει: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Αναφοράς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 Σημείωμα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Αδειοδότησης</a:t>
            </a:r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τη Δήλωση Διατήρησης Σημειωμάτων</a:t>
            </a:r>
          </a:p>
          <a:p>
            <a:pPr marL="342886" indent="-342886" algn="just">
              <a:buFont typeface="Arial" pitchFamily="34" charset="0"/>
              <a:buChar char="•"/>
            </a:pP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το Σημείωμα Χρήσης Έργων Τρίτων (εφόσον υπάρχει) </a:t>
            </a:r>
          </a:p>
          <a:p>
            <a:pPr algn="just"/>
            <a:endParaRPr lang="el-GR" sz="26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μαζί με τους συνοδευόμενους </a:t>
            </a:r>
            <a:r>
              <a:rPr lang="el-GR" sz="2600" dirty="0" err="1">
                <a:solidFill>
                  <a:schemeClr val="bg1">
                    <a:lumMod val="50000"/>
                  </a:schemeClr>
                </a:solidFill>
              </a:rPr>
              <a:t>υπερσυνδέσμους</a:t>
            </a:r>
            <a:r>
              <a:rPr lang="el-GR" sz="2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7699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8" y="4856613"/>
            <a:ext cx="1581685" cy="461161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4777713"/>
            <a:ext cx="3240360" cy="6426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7307"/>
            <a:ext cx="8229600" cy="3771636"/>
          </a:xfrm>
        </p:spPr>
        <p:txBody>
          <a:bodyPr>
            <a:noAutofit/>
          </a:bodyPr>
          <a:lstStyle/>
          <a:p>
            <a:pPr marL="342886" indent="-342886" algn="just"/>
            <a:r>
              <a:rPr lang="el-GR" altLang="el-GR" sz="2000" dirty="0"/>
              <a:t>Το έργο υλοποιείται στο πλαίσιο του Επιχειρησιακού Προγράμματος «</a:t>
            </a:r>
            <a:r>
              <a:rPr lang="el-GR" altLang="el-GR" sz="2000" b="1" dirty="0"/>
              <a:t>Εκπαίδευση και Δια Βίου Μάθηση</a:t>
            </a:r>
            <a:r>
              <a:rPr lang="el-GR" altLang="el-GR" sz="2000" dirty="0"/>
              <a:t>» και συγχρηματοδοτείται από την Ευρωπαϊκή Ένωση (Ευρωπαϊκό Κοινωνικό Ταμείο) και από εθνικούς πόρους.</a:t>
            </a:r>
          </a:p>
          <a:p>
            <a:pPr marL="342886" indent="-342886" algn="just"/>
            <a:r>
              <a:rPr lang="el-GR" altLang="el-GR" sz="2000" dirty="0"/>
              <a:t>Το έργο «</a:t>
            </a:r>
            <a:r>
              <a:rPr lang="el-GR" altLang="el-GR" sz="2000" b="1" dirty="0"/>
              <a:t>Ανοικτά Ακαδημαϊκά Μαθήματα στο TEI Ηπείρου</a:t>
            </a:r>
            <a:r>
              <a:rPr lang="el-GR" altLang="el-GR" sz="2000" dirty="0"/>
              <a:t>» έχει χρηματοδοτήσει μόνο τη αναδιαμόρφωση του εκπαιδευτικού υλικού.</a:t>
            </a:r>
          </a:p>
          <a:p>
            <a:pPr marL="342886" indent="-342886" algn="just"/>
            <a:r>
              <a:rPr lang="el-GR" altLang="el-GR" sz="2000" dirty="0"/>
              <a:t>Το παρόν εκπαιδευτικό υλικό έχει αναπτυχθεί στα πλαίσια του εκπαιδευτικού έργου του διδάσκοντα.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4212553"/>
            <a:ext cx="6480048" cy="1285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800" dirty="0" smtClean="0"/>
              <a:t>Εξάσκηση στην περιγραφική στατιστική</a:t>
            </a:r>
            <a:endParaRPr lang="el-GR" sz="2800" dirty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Ασκήσεις</a:t>
            </a:r>
            <a:endParaRPr lang="el-GR" sz="2800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792288" y="4531940"/>
            <a:ext cx="5486400" cy="845840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SzPct val="100000"/>
            </a:pPr>
            <a:r>
              <a:rPr lang="el-GR" sz="2400" dirty="0"/>
              <a:t>Δίνεται ο αριθμός των ημερών που χρειάστηκε η επιχείρηση Α για να εκτελέσει τις τελευταίες 315 παραγγελίες</a:t>
            </a:r>
            <a:endParaRPr lang="en-US" sz="2400" dirty="0"/>
          </a:p>
          <a:p>
            <a:pPr>
              <a:buClr>
                <a:srgbClr val="FF0000"/>
              </a:buClr>
              <a:buSzPct val="100000"/>
            </a:pP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Άσκηση</a:t>
            </a:r>
            <a:r>
              <a:rPr lang="el-GR" dirty="0"/>
              <a:t> </a:t>
            </a:r>
            <a:r>
              <a:rPr lang="el-GR" dirty="0" smtClean="0"/>
              <a:t>1</a:t>
            </a:r>
            <a:endParaRPr lang="el-GR" dirty="0"/>
          </a:p>
        </p:txBody>
      </p:sp>
      <p:graphicFrame>
        <p:nvGraphicFramePr>
          <p:cNvPr id="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785759"/>
              </p:ext>
            </p:extLst>
          </p:nvPr>
        </p:nvGraphicFramePr>
        <p:xfrm>
          <a:off x="611560" y="1209556"/>
          <a:ext cx="7817375" cy="33223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25" name="Document" r:id="rId4" imgW="5071756" imgH="2155037" progId="Word.Document.8">
                  <p:embed/>
                </p:oleObj>
              </mc:Choice>
              <mc:Fallback>
                <p:oleObj name="Document" r:id="rId4" imgW="5071756" imgH="2155037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09556"/>
                        <a:ext cx="7817375" cy="33223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5246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</a:t>
            </a:r>
            <a:r>
              <a:rPr lang="el-GR" dirty="0" smtClean="0"/>
              <a:t>1 (2)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altLang="el-GR" sz="2800" dirty="0"/>
              <a:t>Να υπολογίσετε το  μέσο αριθμό ημερών ανά παραγγελία. </a:t>
            </a:r>
            <a:endParaRPr lang="en-US" altLang="el-GR" sz="2800" dirty="0"/>
          </a:p>
          <a:p>
            <a:pPr marL="0" indent="0">
              <a:lnSpc>
                <a:spcPct val="90000"/>
              </a:lnSpc>
              <a:buNone/>
            </a:pPr>
            <a:endParaRPr lang="el-GR" altLang="el-GR" sz="28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6269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Θέση κειμένου 7"/>
          <p:cNvSpPr>
            <a:spLocks noGrp="1"/>
          </p:cNvSpPr>
          <p:nvPr>
            <p:ph type="body" sz="half" idx="2"/>
          </p:nvPr>
        </p:nvSpPr>
        <p:spPr>
          <a:xfrm>
            <a:off x="1792288" y="4531940"/>
            <a:ext cx="5486400" cy="84584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SzPct val="100000"/>
            </a:pPr>
            <a:r>
              <a:rPr lang="el-GR" sz="2400" dirty="0" smtClean="0"/>
              <a:t>Πίνακας Συχνοτήτων</a:t>
            </a:r>
            <a:endParaRPr lang="en-GB" altLang="en-US" sz="2400" dirty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/>
          </a:p>
        </p:txBody>
      </p:sp>
      <p:sp>
        <p:nvSpPr>
          <p:cNvPr id="6" name="Τίτλος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Άσκηση 1 </a:t>
            </a:r>
            <a:r>
              <a:rPr lang="el-GR" dirty="0" smtClean="0"/>
              <a:t>(3)</a:t>
            </a:r>
            <a:endParaRPr lang="el-GR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0843560"/>
              </p:ext>
            </p:extLst>
          </p:nvPr>
        </p:nvGraphicFramePr>
        <p:xfrm>
          <a:off x="1403648" y="1061864"/>
          <a:ext cx="6218520" cy="3523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7" name="Document" r:id="rId4" imgW="4919135" imgH="2103916" progId="Word.Document.8">
                  <p:embed/>
                </p:oleObj>
              </mc:Choice>
              <mc:Fallback>
                <p:oleObj name="Document" r:id="rId4" imgW="4919135" imgH="2103916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1061864"/>
                        <a:ext cx="6218520" cy="3523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7440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2&quot; unique_id=&quot;10086&quot;&gt;&lt;object type=&quot;3&quot; unique_id=&quot;10087&quot;&gt;&lt;property id=&quot;20148&quot; value=&quot;5&quot;/&gt;&lt;property id=&quot;20300&quot; value=&quot;Slide 1 - &amp;quot;Τίτλος Μαθήματος&amp;quot;&quot;/&gt;&lt;property id=&quot;20307&quot; value=&quot;256&quot;/&gt;&lt;/object&gt;&lt;object type=&quot;3&quot; unique_id=&quot;10088&quot;&gt;&lt;property id=&quot;20148&quot; value=&quot;5&quot;/&gt;&lt;property id=&quot;20300&quot; value=&quot;Slide 2&quot;/&gt;&lt;property id=&quot;20307&quot; value=&quot;289&quot;/&gt;&lt;/object&gt;&lt;object type=&quot;3&quot; unique_id=&quot;10089&quot;&gt;&lt;property id=&quot;20148&quot; value=&quot;5&quot;/&gt;&lt;property id=&quot;20300&quot; value=&quot;Slide 3 - &amp;quot;Άδειες Χρήσης&amp;quot;&quot;/&gt;&lt;property id=&quot;20307&quot; value=&quot;257&quot;/&gt;&lt;/object&gt;&lt;object type=&quot;3&quot; unique_id=&quot;10090&quot;&gt;&lt;property id=&quot;20148&quot; value=&quot;5&quot;/&gt;&lt;property id=&quot;20300&quot; value=&quot;Slide 4 - &amp;quot;Χρηματοδότηση&amp;quot;&quot;/&gt;&lt;property id=&quot;20307&quot; value=&quot;259&quot;/&gt;&lt;/object&gt;&lt;object type=&quot;3&quot; unique_id=&quot;10091&quot;&gt;&lt;property id=&quot;20148&quot; value=&quot;5&quot;/&gt;&lt;property id=&quot;20300&quot; value=&quot;Slide 5 - &amp;quot;Σκοποί  ενότητας&amp;quot;&quot;/&gt;&lt;property id=&quot;20307&quot; value=&quot;261&quot;/&gt;&lt;/object&gt;&lt;object type=&quot;3&quot; unique_id=&quot;10092&quot;&gt;&lt;property id=&quot;20148&quot; value=&quot;5&quot;/&gt;&lt;property id=&quot;20300&quot; value=&quot;Slide 6 - &amp;quot;Περιεχόμενα ενότητας&amp;quot;&quot;/&gt;&lt;property id=&quot;20307&quot; value=&quot;262&quot;/&gt;&lt;/object&gt;&lt;object type=&quot;3&quot; unique_id=&quot;10093&quot;&gt;&lt;property id=&quot;20148&quot; value=&quot;5&quot;/&gt;&lt;property id=&quot;20300&quot; value=&quot;Slide 7 - &amp;quot;Χρήση Διατάξεων&amp;quot;&quot;/&gt;&lt;property id=&quot;20307&quot; value=&quot;264&quot;/&gt;&lt;/object&gt;&lt;object type=&quot;3&quot; unique_id=&quot;10094&quot;&gt;&lt;property id=&quot;20148&quot; value=&quot;5&quot;/&gt;&lt;property id=&quot;20300&quot; value=&quot;Slide 8 - &amp;quot;Διαφάνεια Τίτλου&amp;quot;&quot;/&gt;&lt;property id=&quot;20307&quot; value=&quot;266&quot;/&gt;&lt;/object&gt;&lt;object type=&quot;3&quot; unique_id=&quot;10095&quot;&gt;&lt;property id=&quot;20148&quot; value=&quot;5&quot;/&gt;&lt;property id=&quot;20300&quot; value=&quot;Slide 9 - &amp;quot;Τίτλος και περιεχόμενο 1&amp;quot;&quot;/&gt;&lt;property id=&quot;20307&quot; value=&quot;265&quot;/&gt;&lt;/object&gt;&lt;object type=&quot;3&quot; unique_id=&quot;10096&quot;&gt;&lt;property id=&quot;20148&quot; value=&quot;5&quot;/&gt;&lt;property id=&quot;20300&quot; value=&quot;Slide 10 - &amp;quot;Τίτλος και περιεχόμενο 2&amp;quot;&quot;/&gt;&lt;property id=&quot;20307&quot; value=&quot;274&quot;/&gt;&lt;/object&gt;&lt;object type=&quot;3&quot; unique_id=&quot;10097&quot;&gt;&lt;property id=&quot;20148&quot; value=&quot;5&quot;/&gt;&lt;property id=&quot;20300&quot; value=&quot;Slide 11 - &amp;quot;Κεφαλίδα Ενότητας&amp;quot;&quot;/&gt;&lt;property id=&quot;20307&quot; value=&quot;267&quot;/&gt;&lt;/object&gt;&lt;object type=&quot;3&quot; unique_id=&quot;10098&quot;&gt;&lt;property id=&quot;20148&quot; value=&quot;5&quot;/&gt;&lt;property id=&quot;20300&quot; value=&quot;Slide 12 - &amp;quot;Δύο περιεχόμενα 1 &amp;quot;&quot;/&gt;&lt;property id=&quot;20307&quot; value=&quot;288&quot;/&gt;&lt;/object&gt;&lt;object type=&quot;3&quot; unique_id=&quot;10099&quot;&gt;&lt;property id=&quot;20148&quot; value=&quot;5&quot;/&gt;&lt;property id=&quot;20300&quot; value=&quot;Slide 13 - &amp;quot;Δύο περιεχόμενα 2 &amp;quot;&quot;/&gt;&lt;property id=&quot;20307&quot; value=&quot;277&quot;/&gt;&lt;/object&gt;&lt;object type=&quot;3&quot; unique_id=&quot;10100&quot;&gt;&lt;property id=&quot;20148&quot; value=&quot;5&quot;/&gt;&lt;property id=&quot;20300&quot; value=&quot;Slide 14 - &amp;quot;Σύγκριση 1&amp;quot;&quot;/&gt;&lt;property id=&quot;20307&quot; value=&quot;269&quot;/&gt;&lt;/object&gt;&lt;object type=&quot;3&quot; unique_id=&quot;10101&quot;&gt;&lt;property id=&quot;20148&quot; value=&quot;5&quot;/&gt;&lt;property id=&quot;20300&quot; value=&quot;Slide 15 - &amp;quot;Σύγκριση 2&amp;quot;&quot;/&gt;&lt;property id=&quot;20307&quot; value=&quot;278&quot;/&gt;&lt;/object&gt;&lt;object type=&quot;3&quot; unique_id=&quot;10102&quot;&gt;&lt;property id=&quot;20148&quot; value=&quot;5&quot;/&gt;&lt;property id=&quot;20300&quot; value=&quot;Slide 16 - &amp;quot;Μόνο Τίτλος&amp;quot;&quot;/&gt;&lt;property id=&quot;20307&quot; value=&quot;270&quot;/&gt;&lt;/object&gt;&lt;object type=&quot;3&quot; unique_id=&quot;10103&quot;&gt;&lt;property id=&quot;20148&quot; value=&quot;5&quot;/&gt;&lt;property id=&quot;20300&quot; value=&quot;Slide 17 - &amp;quot;Περιεχόμενο με λεζάντα 1&amp;quot;&quot;/&gt;&lt;property id=&quot;20307&quot; value=&quot;272&quot;/&gt;&lt;/object&gt;&lt;object type=&quot;3&quot; unique_id=&quot;10104&quot;&gt;&lt;property id=&quot;20148&quot; value=&quot;5&quot;/&gt;&lt;property id=&quot;20300&quot; value=&quot;Slide 18 - &amp;quot;Περιεχόμενο με λεζάντα 2&amp;quot;&quot;/&gt;&lt;property id=&quot;20307&quot; value=&quot;279&quot;/&gt;&lt;/object&gt;&lt;object type=&quot;3&quot; unique_id=&quot;10105&quot;&gt;&lt;property id=&quot;20148&quot; value=&quot;5&quot;/&gt;&lt;property id=&quot;20300&quot; value=&quot;Slide 19 - &amp;quot;Εικόνα με λεζάντα&amp;quot;&quot;/&gt;&lt;property id=&quot;20307&quot; value=&quot;273&quot;/&gt;&lt;/object&gt;&lt;object type=&quot;3&quot; unique_id=&quot;10106&quot;&gt;&lt;property id=&quot;20148&quot; value=&quot;5&quot;/&gt;&lt;property id=&quot;20300&quot; value=&quot;Slide 20 - &amp;quot;Οδηγίες&amp;quot;&quot;/&gt;&lt;property id=&quot;20307&quot; value=&quot;281&quot;/&gt;&lt;/object&gt;&lt;object type=&quot;3&quot; unique_id=&quot;10107&quot;&gt;&lt;property id=&quot;20148&quot; value=&quot;5&quot;/&gt;&lt;property id=&quot;20300&quot; value=&quot;Slide 21 - &amp;quot;Οδηγίες (1 από 4)&amp;quot;&quot;/&gt;&lt;property id=&quot;20307&quot; value=&quot;284&quot;/&gt;&lt;/object&gt;&lt;object type=&quot;3&quot; unique_id=&quot;10108&quot;&gt;&lt;property id=&quot;20148&quot; value=&quot;5&quot;/&gt;&lt;property id=&quot;20300&quot; value=&quot;Slide 22 - &amp;quot;Οδηγίες (2 από 4) &amp;quot;&quot;/&gt;&lt;property id=&quot;20307&quot; value=&quot;282&quot;/&gt;&lt;/object&gt;&lt;object type=&quot;3&quot; unique_id=&quot;10109&quot;&gt;&lt;property id=&quot;20148&quot; value=&quot;5&quot;/&gt;&lt;property id=&quot;20300&quot; value=&quot;Slide 23 - &amp;quot;Οδηγίες (3 από 4)&amp;quot;&quot;/&gt;&lt;property id=&quot;20307&quot; value=&quot;283&quot;/&gt;&lt;/object&gt;&lt;object type=&quot;3&quot; unique_id=&quot;10110&quot;&gt;&lt;property id=&quot;20148&quot; value=&quot;5&quot;/&gt;&lt;property id=&quot;20300&quot; value=&quot;Slide 24 - &amp;quot;Οδηγίες (4 από 4)&amp;quot;&quot;/&gt;&lt;property id=&quot;20307&quot; value=&quot;285&quot;/&gt;&lt;/object&gt;&lt;object type=&quot;3&quot; unique_id=&quot;10111&quot;&gt;&lt;property id=&quot;20148&quot; value=&quot;5&quot;/&gt;&lt;property id=&quot;20300&quot; value=&quot;Slide 25 - &amp;quot;Βασικές Οδηγίες Προσβασιμότητας&amp;quot;&quot;/&gt;&lt;property id=&quot;20307&quot; value=&quot;286&quot;/&gt;&lt;/object&gt;&lt;object type=&quot;3&quot; unique_id=&quot;10112&quot;&gt;&lt;property id=&quot;20148&quot; value=&quot;5&quot;/&gt;&lt;property id=&quot;20300&quot; value=&quot;Slide 32 - &amp;quot;Τέλος Ενότητας&amp;quot;&quot;/&gt;&lt;property id=&quot;20307&quot; value=&quot;280&quot;/&gt;&lt;/object&gt;&lt;object type=&quot;3&quot; unique_id=&quot;10757&quot;&gt;&lt;property id=&quot;20148&quot; value=&quot;5&quot;/&gt;&lt;property id=&quot;20300&quot; value=&quot;Slide 26 - &amp;quot;Βιβλιογραφία&amp;quot;&quot;/&gt;&lt;property id=&quot;20307&quot; value=&quot;290&quot;/&gt;&lt;/object&gt;&lt;object type=&quot;3&quot; unique_id=&quot;10758&quot;&gt;&lt;property id=&quot;20148&quot; value=&quot;5&quot;/&gt;&lt;property id=&quot;20300&quot; value=&quot;Slide 27 - &amp;quot;Σημείωμα Αναφοράς&amp;quot;&quot;/&gt;&lt;property id=&quot;20307&quot; value=&quot;291&quot;/&gt;&lt;/object&gt;&lt;object type=&quot;3&quot; unique_id=&quot;10759&quot;&gt;&lt;property id=&quot;20148&quot; value=&quot;5&quot;/&gt;&lt;property id=&quot;20300&quot; value=&quot;Slide 28 - &amp;quot;Σημείωμα Αδειοδότησης&amp;quot;&quot;/&gt;&lt;property id=&quot;20307&quot; value=&quot;292&quot;/&gt;&lt;/object&gt;&lt;object type=&quot;3&quot; unique_id=&quot;10760&quot;&gt;&lt;property id=&quot;20148&quot; value=&quot;5&quot;/&gt;&lt;property id=&quot;20300&quot; value=&quot;Slide 29&quot;/&gt;&lt;property id=&quot;20307&quot; value=&quot;293&quot;/&gt;&lt;/object&gt;&lt;object type=&quot;3&quot; unique_id=&quot;10761&quot;&gt;&lt;property id=&quot;20148&quot; value=&quot;5&quot;/&gt;&lt;property id=&quot;20300&quot; value=&quot;Slide 30&quot;/&gt;&lt;property id=&quot;20307&quot; value=&quot;294&quot;/&gt;&lt;/object&gt;&lt;object type=&quot;3&quot; unique_id=&quot;10762&quot;&gt;&lt;property id=&quot;20148&quot; value=&quot;5&quot;/&gt;&lt;property id=&quot;20300&quot; value=&quot;Slide 31 - &amp;quot;Διατήρηση Σημειωμάτων&amp;quot;&quot;/&gt;&lt;property id=&quot;20307&quot; value=&quot;295&quot;/&gt;&lt;/object&gt;&lt;/object&gt;&lt;object type=&quot;8&quot; unique_id=&quot;1014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Προσαρμοσμένη σχεδίαση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2402</TotalTime>
  <Words>795</Words>
  <Application>Microsoft Office PowerPoint</Application>
  <PresentationFormat>Προβολή στην οθόνη (16:10)</PresentationFormat>
  <Paragraphs>166</Paragraphs>
  <Slides>32</Slides>
  <Notes>21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6</vt:i4>
      </vt:variant>
      <vt:variant>
        <vt:lpstr>Θέμα</vt:lpstr>
      </vt:variant>
      <vt:variant>
        <vt:i4>2</vt:i4>
      </vt:variant>
      <vt:variant>
        <vt:lpstr>Ενσωματωμένοι διακομιστές OLE</vt:lpstr>
      </vt:variant>
      <vt:variant>
        <vt:i4>2</vt:i4>
      </vt:variant>
      <vt:variant>
        <vt:lpstr>Τίτλοι διαφανειών</vt:lpstr>
      </vt:variant>
      <vt:variant>
        <vt:i4>32</vt:i4>
      </vt:variant>
    </vt:vector>
  </HeadingPairs>
  <TitlesOfParts>
    <vt:vector size="42" baseType="lpstr">
      <vt:lpstr>Arial Unicode MS</vt:lpstr>
      <vt:lpstr>Arial</vt:lpstr>
      <vt:lpstr>Calibri</vt:lpstr>
      <vt:lpstr>Calibri Light</vt:lpstr>
      <vt:lpstr>Cambria Math</vt:lpstr>
      <vt:lpstr>Times New Roman</vt:lpstr>
      <vt:lpstr>Θέμα του Office</vt:lpstr>
      <vt:lpstr>Προσαρμοσμένη σχεδίαση</vt:lpstr>
      <vt:lpstr>Document</vt:lpstr>
      <vt:lpstr>Equation</vt:lpstr>
      <vt:lpstr>Βιομετρία - Γεωργικός Πειραματισμός</vt:lpstr>
      <vt:lpstr>Παρουσίαση του PowerPoint</vt:lpstr>
      <vt:lpstr>Άδειες Χρήσης</vt:lpstr>
      <vt:lpstr>Χρηματοδότηση</vt:lpstr>
      <vt:lpstr>Σκοποί  ενότητας</vt:lpstr>
      <vt:lpstr>Περιεχόμενα ενότητας</vt:lpstr>
      <vt:lpstr>Άσκηση 1</vt:lpstr>
      <vt:lpstr>Άσκηση 1 (2)</vt:lpstr>
      <vt:lpstr>Άσκηση 1 (3)</vt:lpstr>
      <vt:lpstr>Άσκηση 1 (4)</vt:lpstr>
      <vt:lpstr>Άσκηση 1 (5)</vt:lpstr>
      <vt:lpstr>Άσκηση 1 (6)</vt:lpstr>
      <vt:lpstr>Άσκηση 1 (7)</vt:lpstr>
      <vt:lpstr>Άσκηση 1 (8)</vt:lpstr>
      <vt:lpstr>Άσκηση 1 (9)</vt:lpstr>
      <vt:lpstr>Άσκηση 1 (10)</vt:lpstr>
      <vt:lpstr>Άσκηση 1 (11)</vt:lpstr>
      <vt:lpstr>Άσκηση 1 (12)</vt:lpstr>
      <vt:lpstr>Άσκηση 2</vt:lpstr>
      <vt:lpstr>Άσκηση 2 (2)</vt:lpstr>
      <vt:lpstr>Άσκηση 2 (3)</vt:lpstr>
      <vt:lpstr>Άσκηση 2 (4)</vt:lpstr>
      <vt:lpstr>Άσκηση 2 (5)</vt:lpstr>
      <vt:lpstr>Άσκηση 2 (6)</vt:lpstr>
      <vt:lpstr>Άσκηση 2 (7)</vt:lpstr>
      <vt:lpstr>Βιβλιογραφία</vt:lpstr>
      <vt:lpstr>Σημείωμα Αναφοράς</vt:lpstr>
      <vt:lpstr>Σημείωμα Αδειοδότησης</vt:lpstr>
      <vt:lpstr>Παρουσίαση του PowerPoint</vt:lpstr>
      <vt:lpstr>Παρουσίαση του PowerPoint</vt:lpstr>
      <vt:lpstr>Διατήρηση Σημειωμάτων</vt:lpstr>
      <vt:lpstr>Τέλος Ενότητας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Stevy</dc:creator>
  <cp:lastModifiedBy>dimitris</cp:lastModifiedBy>
  <cp:revision>752</cp:revision>
  <dcterms:created xsi:type="dcterms:W3CDTF">2012-09-06T09:03:05Z</dcterms:created>
  <dcterms:modified xsi:type="dcterms:W3CDTF">2015-12-09T17:04:08Z</dcterms:modified>
</cp:coreProperties>
</file>