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5"/>
  </p:notesMasterIdLst>
  <p:handoutMasterIdLst>
    <p:handoutMasterId r:id="rId36"/>
  </p:handoutMasterIdLst>
  <p:sldIdLst>
    <p:sldId id="256" r:id="rId3"/>
    <p:sldId id="289" r:id="rId4"/>
    <p:sldId id="257" r:id="rId5"/>
    <p:sldId id="259" r:id="rId6"/>
    <p:sldId id="261" r:id="rId7"/>
    <p:sldId id="262" r:id="rId8"/>
    <p:sldId id="393" r:id="rId9"/>
    <p:sldId id="296" r:id="rId10"/>
    <p:sldId id="425" r:id="rId11"/>
    <p:sldId id="426" r:id="rId12"/>
    <p:sldId id="427" r:id="rId13"/>
    <p:sldId id="428" r:id="rId14"/>
    <p:sldId id="429" r:id="rId15"/>
    <p:sldId id="430" r:id="rId16"/>
    <p:sldId id="431" r:id="rId17"/>
    <p:sldId id="432" r:id="rId18"/>
    <p:sldId id="433" r:id="rId19"/>
    <p:sldId id="434" r:id="rId20"/>
    <p:sldId id="435" r:id="rId21"/>
    <p:sldId id="436" r:id="rId22"/>
    <p:sldId id="437" r:id="rId23"/>
    <p:sldId id="447" r:id="rId24"/>
    <p:sldId id="446" r:id="rId25"/>
    <p:sldId id="439" r:id="rId26"/>
    <p:sldId id="441" r:id="rId27"/>
    <p:sldId id="444" r:id="rId28"/>
    <p:sldId id="445" r:id="rId29"/>
    <p:sldId id="292" r:id="rId30"/>
    <p:sldId id="293" r:id="rId31"/>
    <p:sldId id="294" r:id="rId32"/>
    <p:sldId id="295" r:id="rId33"/>
    <p:sldId id="280" r:id="rId34"/>
  </p:sldIdLst>
  <p:sldSz cx="9144000" cy="5715000" type="screen16x10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57" d="100"/>
          <a:sy n="57" d="100"/>
        </p:scale>
        <p:origin x="283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8172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9658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9667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776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8503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553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3682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9257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0100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294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0" dirty="0" smtClean="0">
                <a:solidFill>
                  <a:schemeClr val="bg1"/>
                </a:solidFill>
              </a:rPr>
              <a:t>Ασκήσεις Περιγραφική</a:t>
            </a:r>
            <a:r>
              <a:rPr lang="el-GR" sz="900" b="0" baseline="0" dirty="0" smtClean="0">
                <a:solidFill>
                  <a:schemeClr val="bg1"/>
                </a:solidFill>
              </a:rPr>
              <a:t>ς Στατιστικής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l-GR" sz="900" dirty="0" smtClean="0">
                <a:solidFill>
                  <a:schemeClr val="bg1"/>
                </a:solidFill>
              </a:rPr>
              <a:t>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9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0" dirty="0" smtClean="0">
                <a:solidFill>
                  <a:schemeClr val="bg1"/>
                </a:solidFill>
              </a:rPr>
              <a:t>Ασκήσεις</a:t>
            </a:r>
            <a:r>
              <a:rPr lang="el-GR" sz="900" b="0" baseline="0" dirty="0" smtClean="0">
                <a:solidFill>
                  <a:schemeClr val="bg1"/>
                </a:solidFill>
              </a:rPr>
              <a:t> Π</a:t>
            </a:r>
            <a:r>
              <a:rPr lang="el-GR" sz="900" b="0" dirty="0" smtClean="0">
                <a:solidFill>
                  <a:schemeClr val="bg1"/>
                </a:solidFill>
              </a:rPr>
              <a:t>εριγραφικής Στατιστικής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900" dirty="0" smtClean="0">
                <a:solidFill>
                  <a:schemeClr val="bg1"/>
                </a:solidFill>
              </a:rPr>
              <a:t>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</a:t>
            </a:r>
            <a:r>
              <a:rPr lang="el-GR" sz="9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Ασκήσεις Περιγραφικής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Στατιστικής</a:t>
            </a:r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800" dirty="0"/>
              <a:t>Υπολογίζουμε</a:t>
            </a:r>
            <a:r>
              <a:rPr lang="el-GR" altLang="el-GR" sz="2800" dirty="0" smtClean="0"/>
              <a:t>: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270213"/>
              </p:ext>
            </p:extLst>
          </p:nvPr>
        </p:nvGraphicFramePr>
        <p:xfrm>
          <a:off x="899592" y="1921396"/>
          <a:ext cx="3480048" cy="1102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8" name="Equation" r:id="rId3" imgW="1612900" imgH="482600" progId="Equation.3">
                  <p:embed/>
                </p:oleObj>
              </mc:Choice>
              <mc:Fallback>
                <p:oleObj name="Equation" r:id="rId3" imgW="16129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921396"/>
                        <a:ext cx="3480048" cy="11020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238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altLang="el-GR" sz="2800" dirty="0"/>
              <a:t>Να υπολογίσετε </a:t>
            </a:r>
            <a:r>
              <a:rPr lang="el-GR" altLang="el-GR" sz="2800" dirty="0" smtClean="0"/>
              <a:t>το </a:t>
            </a:r>
            <a:r>
              <a:rPr lang="el-GR" altLang="el-GR" sz="2800" dirty="0" err="1"/>
              <a:t>ενδοτεταρτημοριακό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εύρος</a:t>
            </a:r>
          </a:p>
          <a:p>
            <a:pPr>
              <a:buNone/>
            </a:pPr>
            <a:r>
              <a:rPr lang="el-GR" altLang="el-GR" sz="2800" dirty="0" smtClean="0"/>
              <a:t>Για </a:t>
            </a:r>
            <a:r>
              <a:rPr lang="el-GR" altLang="el-GR" sz="2800" dirty="0"/>
              <a:t>να βρούμε τα τεταρτημόρια υπολογίζουμε </a:t>
            </a:r>
            <a:r>
              <a:rPr lang="el-GR" altLang="el-GR" sz="2800" dirty="0" smtClean="0"/>
              <a:t>την κατανομή </a:t>
            </a:r>
            <a:r>
              <a:rPr lang="el-GR" altLang="el-GR" sz="2800" dirty="0"/>
              <a:t>αθροιστικών συχνοτήτων</a:t>
            </a:r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42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sz="2400" dirty="0" smtClean="0"/>
              <a:t>Πίνακας Αθροιστικών Συχνοτήτων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(6)</a:t>
            </a:r>
            <a:endParaRPr lang="el-GR" dirty="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2907307"/>
              </p:ext>
            </p:extLst>
          </p:nvPr>
        </p:nvGraphicFramePr>
        <p:xfrm>
          <a:off x="1605539" y="1204499"/>
          <a:ext cx="5859898" cy="3305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" name="Document" r:id="rId4" imgW="4919135" imgH="2103916" progId="Word.Document.8">
                  <p:embed/>
                </p:oleObj>
              </mc:Choice>
              <mc:Fallback>
                <p:oleObj name="Document" r:id="rId4" imgW="4919135" imgH="210391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5539" y="1204499"/>
                        <a:ext cx="5859898" cy="3305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693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Το πρώτο τεταρτημόριο θα βρίσκεται στη θέση </a:t>
            </a:r>
          </a:p>
          <a:p>
            <a:pPr marL="0" indent="0">
              <a:buNone/>
            </a:pPr>
            <a:endParaRPr lang="el-GR" altLang="el-GR" sz="2800" dirty="0"/>
          </a:p>
          <a:p>
            <a:r>
              <a:rPr lang="el-GR" altLang="el-GR" sz="2800" dirty="0"/>
              <a:t>Η πρώτη αθροιστική συχνότητα που είναι μεγαλύτερη του 79 είναι η 105 και αντιστοιχεί στην τιμή 2.  </a:t>
            </a:r>
            <a:r>
              <a:rPr lang="el-GR" altLang="el-GR" sz="2800" dirty="0" err="1"/>
              <a:t>Αρα</a:t>
            </a:r>
            <a:r>
              <a:rPr lang="el-GR" altLang="el-GR" sz="2800" dirty="0"/>
              <a:t> </a:t>
            </a:r>
            <a:r>
              <a:rPr lang="en-US" altLang="el-GR" sz="2800" dirty="0"/>
              <a:t>Q1=2</a:t>
            </a:r>
            <a:endParaRPr lang="el-GR" altLang="el-GR" sz="28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24317"/>
              </p:ext>
            </p:extLst>
          </p:nvPr>
        </p:nvGraphicFramePr>
        <p:xfrm>
          <a:off x="2627784" y="1777380"/>
          <a:ext cx="1722065" cy="850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0" name="Equation" r:id="rId3" imgW="812447" imgH="393529" progId="Equation.3">
                  <p:embed/>
                </p:oleObj>
              </mc:Choice>
              <mc:Fallback>
                <p:oleObj name="Equation" r:id="rId3" imgW="8124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777380"/>
                        <a:ext cx="1722065" cy="8509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970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sz="2400" dirty="0" smtClean="0"/>
              <a:t>Πίνακας Αθροιστικών Συχνοτήτων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(8)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26" y="1182000"/>
            <a:ext cx="7663123" cy="334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7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(9)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Το  τρίτο τεταρτημόριο θα βρίσκεται στη θέση </a:t>
            </a:r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/>
              <a:t>Η πρώτη αθροιστική συχνότητα που είναι μεγαλύτερη του 237 είναι η 285 και αντιστοιχεί στην τιμή 4. </a:t>
            </a:r>
            <a:r>
              <a:rPr lang="el-GR" altLang="el-GR" sz="2800" dirty="0" smtClean="0"/>
              <a:t>Άρα </a:t>
            </a:r>
            <a:r>
              <a:rPr lang="en-US" altLang="el-GR" sz="2800" dirty="0"/>
              <a:t>Q</a:t>
            </a:r>
            <a:r>
              <a:rPr lang="el-GR" altLang="el-GR" sz="2800" dirty="0"/>
              <a:t>3</a:t>
            </a:r>
            <a:r>
              <a:rPr lang="en-US" altLang="el-GR" sz="2800" dirty="0"/>
              <a:t>=</a:t>
            </a:r>
            <a:r>
              <a:rPr lang="el-GR" altLang="el-GR" sz="2800" dirty="0"/>
              <a:t>4</a:t>
            </a:r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212607"/>
              </p:ext>
            </p:extLst>
          </p:nvPr>
        </p:nvGraphicFramePr>
        <p:xfrm>
          <a:off x="2051720" y="1705372"/>
          <a:ext cx="1944216" cy="801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4" name="Equation" r:id="rId3" imgW="901309" imgH="393529" progId="Equation.3">
                  <p:embed/>
                </p:oleObj>
              </mc:Choice>
              <mc:Fallback>
                <p:oleObj name="Equation" r:id="rId3" imgW="90130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1705372"/>
                        <a:ext cx="1944216" cy="8012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6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sz="2400" dirty="0" smtClean="0"/>
              <a:t>Πίνακας Αθροιστικών Συχνοτήτων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(10)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86473"/>
            <a:ext cx="7715200" cy="337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2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(11)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Το </a:t>
            </a:r>
            <a:r>
              <a:rPr lang="el-GR" altLang="el-GR" sz="2800" dirty="0" err="1"/>
              <a:t>ενδοτεταρτημοριακό</a:t>
            </a:r>
            <a:r>
              <a:rPr lang="el-GR" altLang="el-GR" sz="2800" dirty="0"/>
              <a:t> εύρος ισούται με</a:t>
            </a:r>
          </a:p>
          <a:p>
            <a:pPr>
              <a:buNone/>
            </a:pPr>
            <a:r>
              <a:rPr lang="el-GR" altLang="el-GR" sz="2800" dirty="0" smtClean="0"/>
              <a:t>	Η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=</a:t>
            </a:r>
            <a:r>
              <a:rPr lang="en-US" altLang="el-GR" sz="2800" dirty="0" smtClean="0"/>
              <a:t> Q3 - Q2 = </a:t>
            </a:r>
            <a:r>
              <a:rPr lang="el-GR" altLang="el-GR" sz="2800" dirty="0" smtClean="0"/>
              <a:t>4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-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2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=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2</a:t>
            </a:r>
            <a:endParaRPr lang="el-GR" altLang="el-GR" sz="2800" dirty="0"/>
          </a:p>
          <a:p>
            <a:r>
              <a:rPr lang="el-GR" altLang="el-GR" sz="2800" dirty="0"/>
              <a:t>Δηλαδή το 50% των παραγγελιών χρειάζεται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2 ως και 4 ημέρες ενώ το 25% χρειάζεται τουλάχιστον 4 </a:t>
            </a:r>
            <a:r>
              <a:rPr lang="el-GR" altLang="el-GR" sz="2800" dirty="0" smtClean="0"/>
              <a:t>ημέρες</a:t>
            </a:r>
            <a:r>
              <a:rPr lang="el-GR" altLang="el-GR" sz="2800" dirty="0"/>
              <a:t>!</a:t>
            </a:r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811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(12)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Αν υπολογίζατε τις στατιστικές αυτές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τα πρωτογενή δεδομένα θα παίρνατε ίδιες ακριβώς τιμές; </a:t>
            </a:r>
            <a:endParaRPr lang="el-GR" altLang="el-GR" sz="2800" dirty="0" smtClean="0"/>
          </a:p>
          <a:p>
            <a:r>
              <a:rPr lang="el-GR" altLang="el-GR" sz="2800" dirty="0" smtClean="0"/>
              <a:t>Ναι </a:t>
            </a:r>
            <a:r>
              <a:rPr lang="el-GR" altLang="el-GR" sz="2800" dirty="0"/>
              <a:t>γιατί έχουμε απλώς επαναλαμβανόμενες τιμές- </a:t>
            </a:r>
            <a:r>
              <a:rPr lang="el-GR" altLang="el-GR" sz="2800" dirty="0" smtClean="0"/>
              <a:t>όχι </a:t>
            </a:r>
            <a:r>
              <a:rPr lang="el-GR" altLang="el-GR" sz="2800" dirty="0"/>
              <a:t>ομαδοποίηση σε τάξεις</a:t>
            </a:r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55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</a:t>
            </a:r>
            <a:r>
              <a:rPr lang="el-GR" dirty="0" smtClean="0"/>
              <a:t>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altLang="el-GR" sz="2800" dirty="0"/>
              <a:t>Δίνονται σε αύξουσα σειρά, οι μετρήσεις του καθαρού βάρους 55 προϊόντων (σε </a:t>
            </a:r>
            <a:r>
              <a:rPr lang="el-GR" altLang="el-GR" sz="2800" dirty="0" err="1"/>
              <a:t>gr</a:t>
            </a:r>
            <a:r>
              <a:rPr lang="el-GR" altLang="el-GR" sz="2800" dirty="0"/>
              <a:t>) και στη συνέχεια το ιστόγραμμα, το </a:t>
            </a:r>
            <a:r>
              <a:rPr lang="el-GR" altLang="el-GR" sz="2800" dirty="0" err="1"/>
              <a:t>θηκόγραμμα</a:t>
            </a:r>
            <a:r>
              <a:rPr lang="el-GR" altLang="el-GR" sz="2800" dirty="0"/>
              <a:t> και το </a:t>
            </a:r>
            <a:r>
              <a:rPr lang="el-GR" altLang="el-GR" sz="2800" dirty="0" err="1"/>
              <a:t>φυλλογράφημα</a:t>
            </a:r>
            <a:r>
              <a:rPr lang="el-GR" altLang="el-GR" sz="2800" dirty="0"/>
              <a:t>  (τα οποία έχουν παραχθεί με το </a:t>
            </a:r>
            <a:r>
              <a:rPr lang="en-US" altLang="el-GR" sz="2800" dirty="0"/>
              <a:t>SPSS</a:t>
            </a:r>
            <a:r>
              <a:rPr lang="el-GR" altLang="el-GR" sz="2800" dirty="0"/>
              <a:t>)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522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4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Ασκήσεις Περιγραφικής Στατιστικής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sz="2400" dirty="0" smtClean="0"/>
              <a:t>Πίνακας μετρήσεων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</a:t>
            </a:r>
            <a:r>
              <a:rPr lang="el-GR" dirty="0" smtClean="0"/>
              <a:t>2 (</a:t>
            </a:r>
            <a:r>
              <a:rPr lang="el-GR" dirty="0"/>
              <a:t>2</a:t>
            </a:r>
            <a:r>
              <a:rPr lang="el-GR" dirty="0" smtClean="0"/>
              <a:t>)</a:t>
            </a:r>
            <a:endParaRPr lang="el-GR" dirty="0"/>
          </a:p>
        </p:txBody>
      </p:sp>
      <p:graphicFrame>
        <p:nvGraphicFramePr>
          <p:cNvPr id="7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509274"/>
              </p:ext>
            </p:extLst>
          </p:nvPr>
        </p:nvGraphicFramePr>
        <p:xfrm>
          <a:off x="1187624" y="1345332"/>
          <a:ext cx="6788140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4" name="Document" r:id="rId4" imgW="4852904" imgH="1245645" progId="Word.Document.8">
                  <p:embed/>
                </p:oleObj>
              </mc:Choice>
              <mc:Fallback>
                <p:oleObj name="Document" r:id="rId4" imgW="4852904" imgH="12456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1345332"/>
                        <a:ext cx="6788140" cy="3096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4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altLang="el-GR" dirty="0" err="1" smtClean="0"/>
              <a:t>Ραβδόγραμμα</a:t>
            </a:r>
            <a:r>
              <a:rPr lang="el-GR" altLang="el-GR" dirty="0" smtClean="0"/>
              <a:t> για τα δεδομένα (με το </a:t>
            </a:r>
            <a:r>
              <a:rPr lang="en-US" altLang="el-GR" dirty="0" smtClean="0"/>
              <a:t>SPSS)</a:t>
            </a: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</a:t>
            </a:r>
            <a:r>
              <a:rPr lang="el-GR" dirty="0" smtClean="0"/>
              <a:t>2 (3)</a:t>
            </a:r>
            <a:endParaRPr lang="el-GR" dirty="0"/>
          </a:p>
        </p:txBody>
      </p:sp>
      <p:pic>
        <p:nvPicPr>
          <p:cNvPr id="9" name="Picture 4" descr="4-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2538" y="1033915"/>
            <a:ext cx="5205899" cy="3498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51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2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l-GR" sz="2800" dirty="0" smtClean="0"/>
              <a:t>Να υπολογίσετε τις ακόλουθες στατιστικές: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l-GR" sz="2400" dirty="0" smtClean="0"/>
              <a:t>Μέση τιμή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Τυπική απόκλιση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 smtClean="0"/>
              <a:t>Διάμεσος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Ελάχιστη τιμή </a:t>
            </a:r>
            <a:r>
              <a:rPr lang="el-GR" sz="2400" dirty="0" smtClean="0"/>
              <a:t>δεδομένων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Μέγιστη τιμή </a:t>
            </a:r>
            <a:r>
              <a:rPr lang="el-GR" sz="2400" dirty="0" smtClean="0"/>
              <a:t>δεδομένων</a:t>
            </a:r>
            <a:endParaRPr lang="el-GR" sz="2400" baseline="-25000" dirty="0"/>
          </a:p>
          <a:p>
            <a:pPr>
              <a:lnSpc>
                <a:spcPct val="90000"/>
              </a:lnSpc>
            </a:pPr>
            <a:r>
              <a:rPr lang="el-GR" sz="2400" dirty="0" err="1"/>
              <a:t>Ενδοτεταρτημοριακό</a:t>
            </a:r>
            <a:r>
              <a:rPr lang="el-GR" sz="2400" dirty="0"/>
              <a:t> </a:t>
            </a:r>
            <a:r>
              <a:rPr lang="el-GR" sz="2400" dirty="0" smtClean="0"/>
              <a:t>εύρος</a:t>
            </a:r>
            <a:endParaRPr lang="el-GR" sz="24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094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</a:t>
            </a:r>
            <a:r>
              <a:rPr lang="el-GR" dirty="0" smtClean="0"/>
              <a:t>2</a:t>
            </a:r>
            <a:r>
              <a:rPr lang="en-US" dirty="0" smtClean="0"/>
              <a:t> (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l-GR" sz="2400" dirty="0" smtClean="0"/>
                  <a:t>Μέση τιμή: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400" dirty="0" smtClean="0"/>
                  <a:t>4020</a:t>
                </a:r>
                <a:endParaRPr lang="el-GR" sz="2400" dirty="0" smtClean="0"/>
              </a:p>
              <a:p>
                <a:pPr>
                  <a:lnSpc>
                    <a:spcPct val="90000"/>
                  </a:lnSpc>
                </a:pPr>
                <a:r>
                  <a:rPr lang="el-GR" sz="2400" dirty="0" smtClean="0"/>
                  <a:t>Τυπική απόκλιση:</a:t>
                </a:r>
                <a:r>
                  <a:rPr lang="en-US" sz="2400" dirty="0" smtClean="0"/>
                  <a:t> S = 186.08</a:t>
                </a:r>
                <a:endParaRPr lang="el-GR" sz="2400" dirty="0" smtClean="0"/>
              </a:p>
              <a:p>
                <a:pPr>
                  <a:lnSpc>
                    <a:spcPct val="90000"/>
                  </a:lnSpc>
                </a:pPr>
                <a:r>
                  <a:rPr lang="el-GR" sz="2400" dirty="0" smtClean="0"/>
                  <a:t>Διάμεσος:</a:t>
                </a:r>
                <a:r>
                  <a:rPr lang="en-US" sz="2400" dirty="0" smtClean="0"/>
                  <a:t> m = 4000</a:t>
                </a:r>
                <a:endParaRPr lang="el-GR" sz="2400" dirty="0" smtClean="0"/>
              </a:p>
              <a:p>
                <a:pPr>
                  <a:lnSpc>
                    <a:spcPct val="90000"/>
                  </a:lnSpc>
                </a:pPr>
                <a:r>
                  <a:rPr lang="el-GR" sz="2400" dirty="0" smtClean="0"/>
                  <a:t>Ελάχιστη τιμή δεδομένων: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x</a:t>
                </a:r>
                <a:r>
                  <a:rPr lang="en-US" sz="2400" baseline="-25000" dirty="0" err="1" smtClean="0"/>
                  <a:t>min</a:t>
                </a:r>
                <a:r>
                  <a:rPr lang="en-US" sz="2400" baseline="-25000" dirty="0" smtClean="0"/>
                  <a:t> </a:t>
                </a:r>
                <a:r>
                  <a:rPr lang="en-US" sz="2400" dirty="0" smtClean="0"/>
                  <a:t>=  3680</a:t>
                </a:r>
                <a:endParaRPr lang="el-GR" sz="2400" dirty="0" smtClean="0"/>
              </a:p>
              <a:p>
                <a:pPr>
                  <a:lnSpc>
                    <a:spcPct val="90000"/>
                  </a:lnSpc>
                </a:pPr>
                <a:r>
                  <a:rPr lang="el-GR" sz="2400" dirty="0" smtClean="0"/>
                  <a:t>Μέγιστη τιμή δεδομένων:</a:t>
                </a:r>
                <a:r>
                  <a:rPr lang="en-US" sz="2400" dirty="0" smtClean="0"/>
                  <a:t> x</a:t>
                </a:r>
                <a:r>
                  <a:rPr lang="en-US" sz="2400" baseline="-25000" dirty="0" smtClean="0"/>
                  <a:t>max </a:t>
                </a:r>
                <a:r>
                  <a:rPr lang="en-US" sz="2400" dirty="0" smtClean="0"/>
                  <a:t>= 4380</a:t>
                </a:r>
                <a:endParaRPr lang="el-GR" sz="2400" baseline="-25000" dirty="0" smtClean="0"/>
              </a:p>
              <a:p>
                <a:pPr>
                  <a:lnSpc>
                    <a:spcPct val="90000"/>
                  </a:lnSpc>
                </a:pPr>
                <a:r>
                  <a:rPr lang="el-GR" sz="2400" dirty="0" err="1" smtClean="0"/>
                  <a:t>Ενδοτεταρτημοριακό</a:t>
                </a:r>
                <a:r>
                  <a:rPr lang="el-GR" sz="2400" dirty="0" smtClean="0"/>
                  <a:t> εύρος: </a:t>
                </a:r>
                <a:r>
                  <a:rPr lang="en-US" sz="2400" dirty="0" smtClean="0"/>
                  <a:t>H = Q3 - Q1 = 310 </a:t>
                </a:r>
                <a:r>
                  <a:rPr lang="el-GR" sz="2400" dirty="0" smtClean="0"/>
                  <a:t> </a:t>
                </a:r>
              </a:p>
              <a:p>
                <a:pPr>
                  <a:lnSpc>
                    <a:spcPct val="90000"/>
                  </a:lnSpc>
                </a:pPr>
                <a:endParaRPr lang="el-GR" sz="2400" dirty="0" smtClean="0"/>
              </a:p>
              <a:p>
                <a:pPr>
                  <a:lnSpc>
                    <a:spcPct val="90000"/>
                  </a:lnSpc>
                </a:pPr>
                <a:endParaRPr lang="el-GR" sz="2400" dirty="0" smtClean="0"/>
              </a:p>
              <a:p>
                <a:pPr>
                  <a:lnSpc>
                    <a:spcPct val="90000"/>
                  </a:lnSpc>
                </a:pPr>
                <a:endParaRPr lang="el-GR" sz="2400" dirty="0" smtClean="0"/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l-GR" sz="2800" dirty="0" smtClean="0"/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l-GR" altLang="el-GR" sz="2800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4"/>
                <a:stretch>
                  <a:fillRect l="-963" t="-2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97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</a:t>
            </a:r>
            <a:r>
              <a:rPr lang="el-GR" dirty="0" smtClean="0"/>
              <a:t>2</a:t>
            </a:r>
            <a:r>
              <a:rPr lang="en-US" dirty="0" smtClean="0"/>
              <a:t> (</a:t>
            </a:r>
            <a:r>
              <a:rPr lang="el-GR" dirty="0" smtClean="0"/>
              <a:t>6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800" dirty="0" smtClean="0"/>
              <a:t>Ζητείται: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l-GR" altLang="el-GR" sz="2800" dirty="0" smtClean="0"/>
              <a:t>Να </a:t>
            </a:r>
            <a:r>
              <a:rPr lang="el-GR" altLang="el-GR" sz="2800" dirty="0"/>
              <a:t>σημειώσετε πάνω στο </a:t>
            </a:r>
            <a:r>
              <a:rPr lang="el-GR" altLang="el-GR" sz="2800" dirty="0" err="1" smtClean="0"/>
              <a:t>ραβδόγραμμα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τον αριθμητικό μέσο και τη διάμεσο</a:t>
            </a:r>
          </a:p>
          <a:p>
            <a:pPr marL="0" indent="0">
              <a:lnSpc>
                <a:spcPct val="90000"/>
              </a:lnSpc>
              <a:buNone/>
            </a:pPr>
            <a:endParaRPr lang="el-GR" sz="2800" dirty="0" smtClean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409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altLang="el-GR" dirty="0" err="1"/>
              <a:t>Ρ</a:t>
            </a:r>
            <a:r>
              <a:rPr lang="el-GR" altLang="el-GR" dirty="0" err="1" smtClean="0"/>
              <a:t>αβδόγραμμα</a:t>
            </a:r>
            <a:r>
              <a:rPr lang="el-GR" altLang="el-GR" dirty="0" smtClean="0"/>
              <a:t> με τη μέση τιμή και τη διάμεσο</a:t>
            </a: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</a:t>
            </a:r>
            <a:r>
              <a:rPr lang="el-GR" dirty="0" smtClean="0"/>
              <a:t>2 (7)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05773"/>
            <a:ext cx="4014688" cy="343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2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366954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4,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7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4,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4,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Εξάσκηση στην περιγραφική στατιστική</a:t>
            </a:r>
            <a:endParaRPr lang="el-GR" sz="28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Ασκήσεις</a:t>
            </a:r>
            <a:endParaRPr lang="el-GR" sz="2800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sz="2400" dirty="0"/>
              <a:t>Δίνεται ο αριθμός των ημερών που χρειάστηκε η επιχείρηση Α για να εκτελέσει τις τελευταίες 315 παραγγελίες</a:t>
            </a:r>
            <a:endParaRPr lang="en-US" sz="2400" dirty="0"/>
          </a:p>
          <a:p>
            <a:pPr>
              <a:buClr>
                <a:srgbClr val="FF0000"/>
              </a:buClr>
              <a:buSzPct val="100000"/>
            </a:pP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</a:t>
            </a:r>
            <a:r>
              <a:rPr lang="el-GR" dirty="0"/>
              <a:t> </a:t>
            </a:r>
            <a:r>
              <a:rPr lang="el-GR" dirty="0" smtClean="0"/>
              <a:t>1</a:t>
            </a:r>
            <a:endParaRPr lang="el-GR" dirty="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85759"/>
              </p:ext>
            </p:extLst>
          </p:nvPr>
        </p:nvGraphicFramePr>
        <p:xfrm>
          <a:off x="611560" y="1209556"/>
          <a:ext cx="7817375" cy="3322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5" name="Document" r:id="rId4" imgW="5071756" imgH="2155037" progId="Word.Document.8">
                  <p:embed/>
                </p:oleObj>
              </mc:Choice>
              <mc:Fallback>
                <p:oleObj name="Document" r:id="rId4" imgW="5071756" imgH="21550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209556"/>
                        <a:ext cx="7817375" cy="3322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24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</a:t>
            </a:r>
            <a:r>
              <a:rPr lang="el-GR" dirty="0" smtClean="0"/>
              <a:t>1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altLang="el-GR" sz="2800" dirty="0"/>
              <a:t>Να υπολογίσετε το  μέσο αριθμό ημερών ανά παραγγελία. </a:t>
            </a:r>
            <a:endParaRPr lang="en-US" altLang="el-GR" sz="2800" dirty="0"/>
          </a:p>
          <a:p>
            <a:pPr marL="0" indent="0">
              <a:lnSpc>
                <a:spcPct val="90000"/>
              </a:lnSpc>
              <a:buNone/>
            </a:pP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269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531940"/>
            <a:ext cx="5486400" cy="84584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</a:pPr>
            <a:r>
              <a:rPr lang="el-GR" sz="2400" dirty="0" smtClean="0"/>
              <a:t>Πίνακας Συχνοτήτων</a:t>
            </a:r>
            <a:endParaRPr lang="en-GB" altLang="en-US" sz="2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1 </a:t>
            </a:r>
            <a:r>
              <a:rPr lang="el-GR" dirty="0" smtClean="0"/>
              <a:t>(3)</a:t>
            </a:r>
            <a:endParaRPr lang="el-GR" dirty="0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843560"/>
              </p:ext>
            </p:extLst>
          </p:nvPr>
        </p:nvGraphicFramePr>
        <p:xfrm>
          <a:off x="1403648" y="1061864"/>
          <a:ext cx="6218520" cy="3523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7" name="Document" r:id="rId4" imgW="4919135" imgH="2103916" progId="Word.Document.8">
                  <p:embed/>
                </p:oleObj>
              </mc:Choice>
              <mc:Fallback>
                <p:oleObj name="Document" r:id="rId4" imgW="4919135" imgH="210391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061864"/>
                        <a:ext cx="6218520" cy="3523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44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2402</TotalTime>
  <Words>795</Words>
  <Application>Microsoft Office PowerPoint</Application>
  <PresentationFormat>Προβολή στην οθόνη (16:10)</PresentationFormat>
  <Paragraphs>166</Paragraphs>
  <Slides>32</Slides>
  <Notes>21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32</vt:i4>
      </vt:variant>
    </vt:vector>
  </HeadingPairs>
  <TitlesOfParts>
    <vt:vector size="42" baseType="lpstr">
      <vt:lpstr>Arial Unicode MS</vt:lpstr>
      <vt:lpstr>Arial</vt:lpstr>
      <vt:lpstr>Calibri</vt:lpstr>
      <vt:lpstr>Calibri Light</vt:lpstr>
      <vt:lpstr>Cambria Math</vt:lpstr>
      <vt:lpstr>Times New Roman</vt:lpstr>
      <vt:lpstr>Θέμα του Office</vt:lpstr>
      <vt:lpstr>Προσαρμοσμένη σχεδίαση</vt:lpstr>
      <vt:lpstr>Document</vt:lpstr>
      <vt:lpstr>Equation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Άσκηση 1</vt:lpstr>
      <vt:lpstr>Άσκηση 1 (2)</vt:lpstr>
      <vt:lpstr>Άσκηση 1 (3)</vt:lpstr>
      <vt:lpstr>Άσκηση 1 (4)</vt:lpstr>
      <vt:lpstr>Άσκηση 1 (5)</vt:lpstr>
      <vt:lpstr>Άσκηση 1 (6)</vt:lpstr>
      <vt:lpstr>Άσκηση 1 (7)</vt:lpstr>
      <vt:lpstr>Άσκηση 1 (8)</vt:lpstr>
      <vt:lpstr>Άσκηση 1 (9)</vt:lpstr>
      <vt:lpstr>Άσκηση 1 (10)</vt:lpstr>
      <vt:lpstr>Άσκηση 1 (11)</vt:lpstr>
      <vt:lpstr>Άσκηση 1 (12)</vt:lpstr>
      <vt:lpstr>Άσκηση 2</vt:lpstr>
      <vt:lpstr>Άσκηση 2 (2)</vt:lpstr>
      <vt:lpstr>Άσκηση 2 (3)</vt:lpstr>
      <vt:lpstr>Άσκηση 2 (4)</vt:lpstr>
      <vt:lpstr>Άσκηση 2 (5)</vt:lpstr>
      <vt:lpstr>Άσκηση 2 (6)</vt:lpstr>
      <vt:lpstr>Άσκηση 2 (7)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752</cp:revision>
  <dcterms:created xsi:type="dcterms:W3CDTF">2012-09-06T09:03:05Z</dcterms:created>
  <dcterms:modified xsi:type="dcterms:W3CDTF">2015-12-09T17:04:08Z</dcterms:modified>
</cp:coreProperties>
</file>