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73" r:id="rId25"/>
    <p:sldId id="276" r:id="rId26"/>
    <p:sldId id="279" r:id="rId27"/>
    <p:sldId id="280" r:id="rId28"/>
    <p:sldId id="281" r:id="rId29"/>
    <p:sldId id="284" r:id="rId30"/>
    <p:sldId id="282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:Λογιστικό αποτέλεσμα,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:Λογιστικό αποτέλεσμα,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:Λογιστικό αποτέλεσμα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337451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-171400"/>
            <a:ext cx="91440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/>
            <a:r>
              <a:rPr lang="el-GR" smtClean="0"/>
              <a:t>Ανάλογα του τρόπου προσδιορισμού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Ιστορικού – Προσαρμοσμένου – Τρέχοντος Κόστους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Ανάλογα της χρονικής περιόδου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Ετήσιο          Βραχυχρόνιο</a:t>
            </a:r>
          </a:p>
          <a:p>
            <a:pPr algn="ctr" eaLnBrk="1" hangingPunct="1"/>
            <a:r>
              <a:rPr lang="el-GR" smtClean="0"/>
              <a:t>Ανάλογα της περιοδικότητας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Τακτικό          Έκτακτο</a:t>
            </a:r>
          </a:p>
          <a:p>
            <a:pPr algn="ctr" eaLnBrk="1" hangingPunct="1">
              <a:buFontTx/>
              <a:buNone/>
            </a:pPr>
            <a:endParaRPr lang="el-GR" smtClean="0"/>
          </a:p>
          <a:p>
            <a:pPr algn="ctr" eaLnBrk="1" hangingPunct="1">
              <a:buFontTx/>
              <a:buNone/>
            </a:pPr>
            <a:endParaRPr lang="el-GR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ΔΙΑΚΡΙΣΕΙΣ  </a:t>
            </a:r>
            <a:r>
              <a:rPr lang="el-GR" sz="3600" b="1" dirty="0" smtClean="0"/>
              <a:t>ΑΠΟΤΕΛΕΣΜΑΤΟΣ (2) από (3)</a:t>
            </a:r>
            <a:endParaRPr lang="el-G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/>
            <a:r>
              <a:rPr lang="el-GR" dirty="0" smtClean="0"/>
              <a:t>Ανάλογα με την καλυπτόμενη έκταση δραστηριότητας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Συνολικό                  Κλαδικό</a:t>
            </a:r>
          </a:p>
          <a:p>
            <a:pPr algn="ctr" eaLnBrk="1" hangingPunct="1"/>
            <a:r>
              <a:rPr lang="el-GR" dirty="0" smtClean="0"/>
              <a:t>Ανάλογα των ακολουθούμενων κανόνων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Φορολογικό  -  Αμιγώς Λογιστικό</a:t>
            </a:r>
          </a:p>
          <a:p>
            <a:pPr algn="ctr" eaLnBrk="1" hangingPunct="1"/>
            <a:r>
              <a:rPr lang="el-GR" dirty="0" smtClean="0"/>
              <a:t>Ανάλογα με την οικονομική μονάδα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Επιχειρήσεως         Επιχειρηματία</a:t>
            </a:r>
          </a:p>
          <a:p>
            <a:pPr algn="ctr" eaLnBrk="1" hangingPunct="1">
              <a:buFontTx/>
              <a:buNone/>
            </a:pPr>
            <a:endParaRPr lang="el-GR" dirty="0" smtClean="0"/>
          </a:p>
          <a:p>
            <a:pPr algn="ctr" eaLnBrk="1" hangingPunct="1">
              <a:buFontTx/>
              <a:buNone/>
            </a:pPr>
            <a:endParaRPr lang="el-GR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ΔΙΑΚΡΙΣΕΙΣ  </a:t>
            </a:r>
            <a:r>
              <a:rPr lang="el-GR" sz="3600" b="1" dirty="0" smtClean="0"/>
              <a:t>ΑΠΟΤΕΛΕΣΜΑΤΟΣ (3) από (3)</a:t>
            </a:r>
            <a:endParaRPr lang="el-G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200" b="1" dirty="0" smtClean="0"/>
              <a:t>ΠΡΟΣΔΙΟΡΙΣΤΙΚΟΙ ΠΑΡΑΓΟΝΤΕΣ </a:t>
            </a:r>
            <a:r>
              <a:rPr lang="el-GR" sz="3200" b="1" dirty="0" smtClean="0"/>
              <a:t>ΑΠΟΤΕΛΕΣΜΑΤΟΣ (1) από (6) </a:t>
            </a:r>
            <a:endParaRPr lang="el-GR" sz="3200" b="1" dirty="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mtClean="0"/>
              <a:t>Λογιστικά γεγονότα που μεταβάλλουν την λογιστική ισότητα</a:t>
            </a:r>
          </a:p>
          <a:p>
            <a:pPr eaLnBrk="1" hangingPunct="1"/>
            <a:r>
              <a:rPr lang="el-GR" smtClean="0"/>
              <a:t>Στοιχεία του ενεργητικού</a:t>
            </a:r>
          </a:p>
          <a:p>
            <a:pPr eaLnBrk="1" hangingPunct="1"/>
            <a:r>
              <a:rPr lang="el-GR" smtClean="0"/>
              <a:t>Στοιχεία του παθητικού</a:t>
            </a:r>
          </a:p>
          <a:p>
            <a:pPr eaLnBrk="1" hangingPunct="1"/>
            <a:r>
              <a:rPr lang="el-GR" smtClean="0"/>
              <a:t>Στοιχεία της καθαρής θέσης</a:t>
            </a:r>
          </a:p>
          <a:p>
            <a:pPr eaLnBrk="1" hangingPunct="1"/>
            <a:r>
              <a:rPr lang="el-GR" smtClean="0"/>
              <a:t>Συνδυασμός των παραπάνω</a:t>
            </a:r>
          </a:p>
          <a:p>
            <a:pPr algn="ctr" eaLnBrk="1" hangingPunct="1">
              <a:buFontTx/>
              <a:buNone/>
            </a:pPr>
            <a:endParaRPr lang="el-GR" smtClean="0"/>
          </a:p>
          <a:p>
            <a:pPr algn="ctr" eaLnBrk="1" hangingPunct="1">
              <a:buFontTx/>
              <a:buNone/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dirty="0" smtClean="0"/>
              <a:t>Λογιστικά γεγονότα που επηρεάζουν την καθαρή θέση</a:t>
            </a:r>
          </a:p>
          <a:p>
            <a:pPr eaLnBrk="1" hangingPunct="1"/>
            <a:r>
              <a:rPr lang="el-GR" dirty="0" smtClean="0"/>
              <a:t>Λογιστικά γεγονότα που προκαλούν έξοδα</a:t>
            </a:r>
          </a:p>
          <a:p>
            <a:pPr eaLnBrk="1" hangingPunct="1"/>
            <a:r>
              <a:rPr lang="el-GR" dirty="0" smtClean="0"/>
              <a:t>Λογιστικά γεγονότα που προκαλούν έσοδα</a:t>
            </a:r>
          </a:p>
          <a:p>
            <a:pPr eaLnBrk="1" hangingPunct="1"/>
            <a:r>
              <a:rPr lang="el-GR" dirty="0" smtClean="0"/>
              <a:t>Λογιστικά γεγονότα που προκαλούν μη λειτουργικές ζημιές </a:t>
            </a:r>
          </a:p>
          <a:p>
            <a:pPr eaLnBrk="1" hangingPunct="1"/>
            <a:r>
              <a:rPr lang="el-GR" dirty="0" smtClean="0"/>
              <a:t>Λογιστικά γεγονότα που προκαλούν μη λειτουργικά κέρδη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ΠΡΟΣΔΙΟΡΙΣΤΙΚΟΙ ΠΑΡΑΓΟΝΤΕΣ ΑΠΟΤΕΛΕΣΜΑΤΟΣ (2) από (6)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/>
            <a:endParaRPr lang="el-GR" sz="4000" b="1" dirty="0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smtClean="0"/>
          </a:p>
          <a:p>
            <a:pPr algn="ctr" eaLnBrk="1" hangingPunct="1">
              <a:buFontTx/>
              <a:buNone/>
            </a:pPr>
            <a:r>
              <a:rPr lang="el-GR" smtClean="0"/>
              <a:t>ΛΕΙΤΟΥΡΓΙΚΑ ΕΣΟΔΑ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ΜΕΙΟΝ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ΛΕΙΤΟΥΡΓΙΚΑ ΕΞΟΔΑ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ΙΣΟΝ 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ΑΠΟΤΕΛΕΣΜΑ ΕΚΜΕΤΑΛΛΕΥΣΗΣ</a:t>
            </a:r>
          </a:p>
          <a:p>
            <a:pPr eaLnBrk="1" hangingPunct="1">
              <a:buFontTx/>
              <a:buNone/>
            </a:pPr>
            <a:endParaRPr lang="el-GR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476672"/>
            <a:ext cx="8515672" cy="13045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63820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ΠΡΟΣΔΙΟΡΙΣΤΙΚΟΙ ΠΑΡΑΓΟΝΤΕΣ ΑΠΟΤΕΛΕΣΜΑΤΟΣ (3) από (6)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smtClean="0"/>
          </a:p>
          <a:p>
            <a:pPr algn="ctr" eaLnBrk="1" hangingPunct="1">
              <a:buFontTx/>
              <a:buNone/>
            </a:pPr>
            <a:r>
              <a:rPr lang="el-GR" smtClean="0"/>
              <a:t>ΛΕΙΤΟΥΡΓΙΚΑ + ΜΗ ΛΕΙΤΟΥΡΓΙΚΑ ΕΣΟΔΑ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ΜΕΙΟΝ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ΛΕΙΤΟΥΡΓΙΚΑ + ΜΗ ΛΕΙΤΟΥΡΓΙΚΑ ΕΞΟΔΑ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ΙΣΟΝ 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ΑΠΟΤΕΛΕΣΜΑ ΧΡΗΣΗΣ</a:t>
            </a:r>
          </a:p>
          <a:p>
            <a:pPr eaLnBrk="1" hangingPunct="1">
              <a:buFontTx/>
              <a:buNone/>
            </a:pPr>
            <a:endParaRPr lang="el-GR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200" b="1" dirty="0" smtClean="0"/>
              <a:t>ΠΡΟΣΔΙΟΡΙΣΤΙΚΟΙ ΠΑΡΑΓΟΝΤΕΣ </a:t>
            </a:r>
            <a:r>
              <a:rPr lang="el-GR" sz="3200" b="1" dirty="0" smtClean="0"/>
              <a:t>ΑΠΟΤΕΛΕΣΜΑΤΟΣ (4) από (6) </a:t>
            </a:r>
            <a:endParaRPr lang="el-G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mtClean="0"/>
              <a:t>ΛΕΙΤΟΥΡΓΙΚΑ ΕΣΟΔΑ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ΜΕΙΟΝ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ΛΕΙΤΟΥΡΓΙΚΑ ΕΞΟΔΑ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ΜΕΙΟΝ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ΜΕΙΟΝ ΚΟΣΤΟΣ ΠΩΛΗΘΕΝΤΩΝ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ΙΣΟΝ </a:t>
            </a:r>
          </a:p>
          <a:p>
            <a:pPr algn="ctr" eaLnBrk="1" hangingPunct="1">
              <a:buFontTx/>
              <a:buNone/>
            </a:pPr>
            <a:r>
              <a:rPr lang="el-GR" smtClean="0"/>
              <a:t>ΑΠΟΤΕΛΕΣΜΑ ΕΚΜΕΤΑΛΛΕΥΣΗΣ</a:t>
            </a:r>
          </a:p>
          <a:p>
            <a:pPr eaLnBrk="1" hangingPunct="1">
              <a:buFontTx/>
              <a:buNone/>
            </a:pPr>
            <a:endParaRPr lang="el-GR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200" b="1" dirty="0" smtClean="0"/>
              <a:t>ΠΡΟΣΔΙΟΡΙΣΤΙΚΟΙ ΠΑΡΑΓΟΝΤΕΣ </a:t>
            </a:r>
            <a:r>
              <a:rPr lang="el-GR" sz="3200" b="1" dirty="0" smtClean="0"/>
              <a:t>ΑΠΟΤΕΛΕΣΜΑΤΟΣ (5) από (6) </a:t>
            </a:r>
            <a:endParaRPr lang="el-G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dirty="0" smtClean="0"/>
              <a:t>ΛΕΙΤΟΥΡΓΙΚΑ + ΜΗ ΛΕΙΤΟΥΡΓΙΚΑ ΕΣΟΔΑ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ΜΕΙΟΝ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ΛΕΙΤΟΥΡΓΙΚΑ + ΜΗ ΛΕΙΤΟΥΡΓΙΚΑ ΕΞΟΔΑ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ΜΕΙΟΝ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ΚΟΣΤΟΣ ΠΩΛΗΘΕΝΤΩΝ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ΙΣΟΝ 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ΑΠΟΤΕΛΕΣΜΑ ΧΡΗΣΗΣ</a:t>
            </a:r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200" b="1" dirty="0" smtClean="0"/>
              <a:t>ΠΡΟΣΔΙΟΡΙΣΤΙΚΟΙ ΠΑΡΑΓΟΝΤΕΣ </a:t>
            </a:r>
            <a:r>
              <a:rPr lang="el-GR" sz="3200" b="1" dirty="0" smtClean="0"/>
              <a:t>ΑΠΟΤΕΛΕΣΜΑΤΟΣ (6) από (6) </a:t>
            </a:r>
            <a:endParaRPr lang="el-G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ΚΟΣΤΟΣ </a:t>
            </a:r>
            <a:r>
              <a:rPr lang="el-GR" sz="3600" b="1" dirty="0" smtClean="0"/>
              <a:t>ΠΩΛΗΘΕΝΤΩΝ (1) από (5)</a:t>
            </a:r>
            <a:endParaRPr lang="el-GR" sz="3600" b="1" dirty="0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b="1" dirty="0" smtClean="0"/>
              <a:t>ΚΠ = ΑΕ + ΑΧ – ΑΛ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sz="2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ΚΟΣΤΟΣ ΠΩΛΗΘΕΝΤΩΝ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=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ΑΠΟΓΡΑΦΗ ΕΝΑΡΞΗΣ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+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ΑΓΟΡΕΣ ΧΡΗΣΗ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-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ΑΠΟΓΡΑΦΗ ΛΗΞΗΣ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800" dirty="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771775" y="16287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58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ΚΟΣΤΟΣ </a:t>
            </a:r>
            <a:r>
              <a:rPr lang="el-GR" sz="3600" b="1" dirty="0" smtClean="0"/>
              <a:t>ΠΩΛΗΘΕΝΤΩΝ (2) από (5)</a:t>
            </a:r>
            <a:endParaRPr lang="el-GR" sz="3600" b="1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78155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el-GR" sz="2800" dirty="0" smtClean="0"/>
              <a:t>Για να προσδιορίσουμε το κόστος πωληθέντων πρέπει να γνωρίζουμε πόσα αποθέματα είχαμε διαθέσιμα για πώληση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l-GR" sz="900" b="1" dirty="0" smtClean="0"/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el-GR" sz="2800" b="1" u="sng" dirty="0" smtClean="0"/>
              <a:t>Διαθέσιμα</a:t>
            </a:r>
            <a:r>
              <a:rPr lang="el-GR" sz="2800" u="sng" dirty="0" smtClean="0"/>
              <a:t> αποθέματα </a:t>
            </a:r>
            <a:r>
              <a:rPr lang="el-GR" sz="2800" b="1" u="sng" dirty="0" smtClean="0"/>
              <a:t>για πώληση</a:t>
            </a:r>
            <a:r>
              <a:rPr lang="el-GR" sz="2800" u="sng" dirty="0" smtClean="0"/>
              <a:t> μέσα στην χρήση, είναι συνολικά: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el-GR" sz="2800" b="1" dirty="0" smtClean="0">
                <a:solidFill>
                  <a:srgbClr val="FF0066"/>
                </a:solidFill>
              </a:rPr>
              <a:t>1.</a:t>
            </a:r>
            <a:r>
              <a:rPr lang="el-GR" sz="2800" dirty="0" smtClean="0"/>
              <a:t> Τα αποθέματα που υπήρχαν στην αρχή της χρήσης ως </a:t>
            </a:r>
            <a:r>
              <a:rPr lang="el-GR" sz="2800" b="1" u="sng" dirty="0" smtClean="0"/>
              <a:t>απογραφή</a:t>
            </a:r>
            <a:r>
              <a:rPr lang="el-GR" sz="2800" dirty="0" smtClean="0"/>
              <a:t> από την προηγούμενη χρήση 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el-GR" sz="2800" dirty="0" smtClean="0"/>
              <a:t>ΕΠΙΠΛΕΟΝ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el-GR" sz="2800" b="1" dirty="0" smtClean="0">
                <a:solidFill>
                  <a:srgbClr val="FF0066"/>
                </a:solidFill>
              </a:rPr>
              <a:t>2.</a:t>
            </a:r>
            <a:r>
              <a:rPr lang="el-GR" sz="2800" dirty="0" smtClean="0"/>
              <a:t> Το </a:t>
            </a:r>
            <a:r>
              <a:rPr lang="el-GR" sz="2800" b="1" u="sng" dirty="0" smtClean="0"/>
              <a:t>σύνολο των αγορών</a:t>
            </a:r>
            <a:r>
              <a:rPr lang="el-GR" sz="2800" dirty="0" smtClean="0"/>
              <a:t> αποθεμάτων μέσα στην χρήση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l-GR" sz="28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Λογιστικό αποτέλεσμα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43" y="0"/>
            <a:ext cx="2569457" cy="119675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58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4000" b="1" dirty="0" smtClean="0"/>
              <a:t>ΚΟΣΤΟΣ </a:t>
            </a:r>
            <a:r>
              <a:rPr lang="el-GR" sz="4000" b="1" dirty="0" smtClean="0"/>
              <a:t>ΠΩΛΗΘΕΝΤΩΝ (3) από (5)</a:t>
            </a:r>
            <a:endParaRPr lang="el-GR" sz="4000" b="1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7584"/>
            <a:ext cx="8642350" cy="525780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l-GR" smtClean="0"/>
              <a:t>Το κόστος πωληθέντων είναι το σύνολο των αποθεμάτων που πουληθήκαν μέσα στην χρήση.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l-GR" sz="1000" b="1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l-GR" b="1" u="sng" smtClean="0"/>
              <a:t>Πουλήθηκαν </a:t>
            </a:r>
            <a:r>
              <a:rPr lang="el-GR" u="sng" smtClean="0"/>
              <a:t>όσα αποθέματα ήταν διαθέσιμα για πώληση μέσα στην χρήση, </a:t>
            </a:r>
            <a:r>
              <a:rPr lang="el-GR" b="1" u="sng" smtClean="0"/>
              <a:t>εκτός</a:t>
            </a:r>
            <a:r>
              <a:rPr lang="el-GR" u="sng" smtClean="0"/>
              <a:t> από τα αποθέματα που τελικά έμειναν απούλητα: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l-GR" b="1" smtClean="0">
                <a:solidFill>
                  <a:srgbClr val="FF0066"/>
                </a:solidFill>
              </a:rPr>
              <a:t>1.</a:t>
            </a:r>
            <a:r>
              <a:rPr lang="el-GR" smtClean="0"/>
              <a:t> Δηλαδή έμειναν απούλητα, όσα έμειναν και υπολογίστηκαν με την απογραφή στο τέλος (λήξης) της χρήσης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58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4000" b="1" dirty="0" smtClean="0"/>
              <a:t>ΚΟΣΤΟΣ </a:t>
            </a:r>
            <a:r>
              <a:rPr lang="el-GR" sz="4000" b="1" dirty="0" smtClean="0"/>
              <a:t>ΠΩΛΗΘΕΝΤΩΝ (4) από (5)</a:t>
            </a:r>
            <a:endParaRPr lang="el-GR" sz="4000" b="1" dirty="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78155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l-GR" dirty="0" smtClean="0"/>
              <a:t>Δηλαδή το κόστος πωληθέντων είναι το σύνολο των αποθεμάτων που είχαμε διαθέσιμα μέσα στην χρήση </a:t>
            </a:r>
            <a:r>
              <a:rPr lang="el-GR" b="1" u="sng" dirty="0" smtClean="0"/>
              <a:t>ΜΕΙΟΝ</a:t>
            </a:r>
            <a:r>
              <a:rPr lang="el-GR" dirty="0" smtClean="0"/>
              <a:t> αυτά που δεν πουληθήκαν και τα οποία υπολογίζονται με την απογραφή</a:t>
            </a:r>
          </a:p>
          <a:p>
            <a:pPr marL="533400" indent="-533400" algn="ctr" eaLnBrk="1" hangingPunct="1">
              <a:buFontTx/>
              <a:buNone/>
            </a:pPr>
            <a:endParaRPr lang="el-GR" sz="1000" dirty="0" smtClean="0"/>
          </a:p>
          <a:p>
            <a:pPr marL="533400" indent="-533400" algn="ctr" eaLnBrk="1" hangingPunct="1">
              <a:buFontTx/>
              <a:buNone/>
            </a:pPr>
            <a:r>
              <a:rPr lang="el-GR" b="1" dirty="0" smtClean="0"/>
              <a:t>ΑΕ + ΑΧ:</a:t>
            </a:r>
            <a:r>
              <a:rPr lang="el-GR" dirty="0" smtClean="0"/>
              <a:t> (ΔΙΑΘΕΣΙΜΑ ΠΡΟΣ ΠΩΛΗΣΗ)</a:t>
            </a:r>
          </a:p>
          <a:p>
            <a:pPr marL="533400" indent="-533400" algn="ctr" eaLnBrk="1" hangingPunct="1">
              <a:buFontTx/>
              <a:buNone/>
            </a:pPr>
            <a:r>
              <a:rPr lang="el-GR" b="1" dirty="0" smtClean="0"/>
              <a:t>ΑΛ</a:t>
            </a:r>
            <a:r>
              <a:rPr lang="el-GR" dirty="0" smtClean="0"/>
              <a:t> :(ΤΑ ΑΠΟΘΕΜΑΤΑ ΠΟΥ ΔΕΝ ΠΟΥΛΗΘΗΚΑΝ)</a:t>
            </a:r>
          </a:p>
          <a:p>
            <a:pPr marL="533400" indent="-533400" algn="ctr" eaLnBrk="1" hangingPunct="1">
              <a:buFontTx/>
              <a:buNone/>
            </a:pPr>
            <a:endParaRPr lang="el-GR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58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4000" b="1" dirty="0" smtClean="0"/>
              <a:t>ΚΟΣΤΟΣ </a:t>
            </a:r>
            <a:r>
              <a:rPr lang="el-GR" sz="4000" b="1" dirty="0" smtClean="0"/>
              <a:t>ΠΩΛΗΘΕΝΤΩΝ (5) από (5)</a:t>
            </a:r>
            <a:endParaRPr lang="el-GR" sz="4000" b="1" dirty="0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78155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l-GR" smtClean="0"/>
              <a:t>ΕΠΟΜΕΝΩΣ </a:t>
            </a:r>
          </a:p>
          <a:p>
            <a:pPr marL="533400" indent="-533400" algn="ctr" eaLnBrk="1" hangingPunct="1">
              <a:buFontTx/>
              <a:buNone/>
            </a:pPr>
            <a:r>
              <a:rPr lang="el-GR" b="1" smtClean="0"/>
              <a:t>ΚΠ = ΑΕ + ΑΧ:</a:t>
            </a:r>
            <a:r>
              <a:rPr lang="el-GR" smtClean="0"/>
              <a:t> (ΔΙΑΘΕΣΙΜΑ ΠΡΟΣ ΠΩΛΗΣΗ)</a:t>
            </a:r>
          </a:p>
          <a:p>
            <a:pPr marL="533400" indent="-533400" algn="ctr" eaLnBrk="1" hangingPunct="1">
              <a:buFontTx/>
              <a:buNone/>
            </a:pPr>
            <a:r>
              <a:rPr lang="el-GR" b="1" smtClean="0"/>
              <a:t>ΜΕΙΟΝ</a:t>
            </a:r>
          </a:p>
          <a:p>
            <a:pPr marL="533400" indent="-533400" algn="ctr" eaLnBrk="1" hangingPunct="1">
              <a:buFontTx/>
              <a:buNone/>
            </a:pPr>
            <a:r>
              <a:rPr lang="el-GR" b="1" smtClean="0"/>
              <a:t>ΑΛ</a:t>
            </a:r>
            <a:r>
              <a:rPr lang="el-GR" smtClean="0"/>
              <a:t> :(ΤΑ ΑΠΟΘΕΜΑΤΑ ΠΟΥ ΔΕΝ ΠΟΥΛΗΘΗΚΑΝ)</a:t>
            </a:r>
          </a:p>
          <a:p>
            <a:pPr marL="533400" indent="-533400" algn="ctr" eaLnBrk="1" hangingPunct="1">
              <a:buFontTx/>
              <a:buNone/>
            </a:pPr>
            <a:endParaRPr lang="el-GR" smtClean="0"/>
          </a:p>
          <a:p>
            <a:pPr marL="533400" indent="-533400" algn="ctr" eaLnBrk="1" hangingPunct="1">
              <a:buFontTx/>
              <a:buNone/>
            </a:pPr>
            <a:r>
              <a:rPr lang="el-GR" sz="4800" b="1" smtClean="0"/>
              <a:t>ΚΠ = ΑΕ + ΑΧ - ΑΛ</a:t>
            </a:r>
          </a:p>
          <a:p>
            <a:pPr marL="533400" indent="-533400" algn="ctr" eaLnBrk="1" hangingPunct="1">
              <a:buFontTx/>
              <a:buNone/>
            </a:pPr>
            <a:endParaRPr lang="el-GR" sz="4800" b="1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58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4000" b="1" smtClean="0"/>
              <a:t>ΕΞΙΣΩΣΗ ΑΠΟΤΕΛΕΣΜΑΤΟΣ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78155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l-GR" smtClean="0"/>
              <a:t>ΑΠΟΤΕΛΕΣΜΑ = ΕΣΟΔΑ – ΕΞΟΔΑ (με την ευρεία έννοια)</a:t>
            </a:r>
          </a:p>
          <a:p>
            <a:pPr marL="533400" indent="-533400" algn="ctr" eaLnBrk="1" hangingPunct="1">
              <a:buFontTx/>
              <a:buNone/>
            </a:pPr>
            <a:endParaRPr lang="el-GR" smtClean="0"/>
          </a:p>
          <a:p>
            <a:pPr marL="533400" indent="-533400" algn="ctr" eaLnBrk="1" hangingPunct="1">
              <a:buFontTx/>
              <a:buNone/>
            </a:pPr>
            <a:r>
              <a:rPr lang="el-GR" smtClean="0"/>
              <a:t>ΕΞΟΔΑ = ΕΞΟΔΑ (με την στενή έννοια) + ΚΟΣΤΟΣ ΠΩΛΗΘΕΝΤΩΝ</a:t>
            </a:r>
          </a:p>
          <a:p>
            <a:pPr marL="533400" indent="-533400" algn="ctr" eaLnBrk="1" hangingPunct="1">
              <a:buFontTx/>
              <a:buNone/>
            </a:pPr>
            <a:endParaRPr lang="el-GR" smtClean="0"/>
          </a:p>
          <a:p>
            <a:pPr marL="533400" indent="-533400" algn="ctr" eaLnBrk="1" hangingPunct="1">
              <a:buFontTx/>
              <a:buNone/>
            </a:pPr>
            <a:r>
              <a:rPr lang="el-GR" sz="4400" b="1" smtClean="0"/>
              <a:t>ΑΠΟΤΕΛΕΣΜΑ = ΕΣ – ΕΞ – ΚΠ</a:t>
            </a:r>
          </a:p>
          <a:p>
            <a:pPr marL="533400" indent="-533400" algn="ctr" eaLnBrk="1" hangingPunct="1">
              <a:buFontTx/>
              <a:buNone/>
            </a:pPr>
            <a:endParaRPr lang="el-GR" sz="4400" b="1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 της παρούσας ενότητας είναι να αναλυθούν οι ενέργειες που γίνονται στο τέλος της χρήσης για να προκύψει το λογιστικό αποτέλεσμα , καθώς και να αναλυθεί η έννοια του </a:t>
            </a:r>
            <a:r>
              <a:rPr lang="el-GR" smtClean="0"/>
              <a:t>κόστους πωληθέντων.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ΛΟΓΙΣΤΙΚΟ  ΑΠΟΤΕΛΕΣΜΑ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Το αποτέλεσμα της επιχειρηματική δραστηριότητας είναι η βάση για την λήψη σημαντικών επιχειρηματικών αποφάσεων</a:t>
            </a:r>
          </a:p>
          <a:p>
            <a:pPr eaLnBrk="1" hangingPunct="1"/>
            <a:r>
              <a:rPr lang="el-GR" smtClean="0"/>
              <a:t>Την επέκταση ή τον περιορισμό της επιχειρηματικής δραστηριότητας</a:t>
            </a:r>
          </a:p>
          <a:p>
            <a:pPr eaLnBrk="1" hangingPunct="1"/>
            <a:r>
              <a:rPr lang="el-GR" smtClean="0"/>
              <a:t>Το αντικείμενο δράσης</a:t>
            </a:r>
          </a:p>
          <a:p>
            <a:pPr eaLnBrk="1" hangingPunct="1"/>
            <a:r>
              <a:rPr lang="el-GR" smtClean="0"/>
              <a:t>Την αύξηση ή μείωση του κόστους κ.ά.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ΕΝΝΟΙΑ ΤΟΥ ΛΟΓΙΣΤΙΚΟΥ </a:t>
            </a:r>
            <a:r>
              <a:rPr lang="el-GR" sz="2800" b="1" dirty="0" smtClean="0"/>
              <a:t>ΑΠΟΤΕΛΕΣΜΑΤΟΣ</a:t>
            </a:r>
            <a:r>
              <a:rPr lang="en-US" sz="2800" b="1" dirty="0" smtClean="0"/>
              <a:t> (1) </a:t>
            </a:r>
            <a:r>
              <a:rPr lang="el-GR" sz="2800" b="1" dirty="0" smtClean="0"/>
              <a:t>από </a:t>
            </a:r>
            <a:r>
              <a:rPr lang="en-US" sz="2800" b="1" dirty="0" smtClean="0"/>
              <a:t>(2)</a:t>
            </a:r>
            <a:endParaRPr lang="el-GR" sz="2800" b="1" dirty="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Οι βασικές προσεγγίσεις του θέματος είναι:</a:t>
            </a:r>
          </a:p>
          <a:p>
            <a:pPr eaLnBrk="1" hangingPunct="1"/>
            <a:r>
              <a:rPr lang="el-GR" dirty="0" smtClean="0"/>
              <a:t>Της διατήρησης του κεφαλαίου (ή άποψη του ισολογισμού</a:t>
            </a:r>
          </a:p>
          <a:p>
            <a:pPr eaLnBrk="1" hangingPunct="1">
              <a:buFontTx/>
              <a:buNone/>
            </a:pPr>
            <a:r>
              <a:rPr lang="el-GR" dirty="0" smtClean="0"/>
              <a:t>Η καθαρή θέση στην αρχή της περιόδου στο τέλος της περιόδου να διαφέρει από την καθαρή θέση στην αρχή της περιόδου</a:t>
            </a:r>
          </a:p>
          <a:p>
            <a:pPr eaLnBrk="1" hangingPunct="1"/>
            <a:r>
              <a:rPr lang="el-GR" dirty="0" smtClean="0"/>
              <a:t>Εμφανίζεται ως διαφορά της καθαρής θέσης της αρχής και του τέλους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ΕΝΝΟΙΑ ΤΟΥ ΛΟΓΙΣΤΙΚΟΥ </a:t>
            </a:r>
            <a:r>
              <a:rPr lang="el-GR" sz="2800" b="1" dirty="0" smtClean="0"/>
              <a:t>ΑΠΟΤΕΛΕΣΜΑΤΟΣ (2) από (2)</a:t>
            </a:r>
            <a:endParaRPr lang="el-GR" sz="2800" b="1" dirty="0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Των συναλλαγών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Αποτέλεσμα είναι η διαφορά μεταξύ των εσόδων και των εξόδων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Δεν λαμβάνονται υπόψη οι εξωτερικές μεταβολές της αξίας της επιχειρηματικής μονάδος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Δεν λαμβάνονται υπ’ όψιν τα μη λειτουργικά κέρδη και οι μη λειτουργικές ζημίες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Δεν λαμβάνει υπ’ όψιν την προσαρμογή στην περίπτωση αποτίμησης των αποθεμάτων στην τρέχουσα τιμή.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ΔΙΑΚΡΙΣΕΙΣ  </a:t>
            </a:r>
            <a:r>
              <a:rPr lang="el-GR" sz="3600" b="1" dirty="0" smtClean="0"/>
              <a:t>ΑΠΟΤΕΛΕΣΜΑΤΟΣ (1) από (3)</a:t>
            </a:r>
            <a:endParaRPr lang="el-GR" sz="3600" b="1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435975" cy="4065588"/>
          </a:xfrm>
        </p:spPr>
        <p:txBody>
          <a:bodyPr/>
          <a:lstStyle/>
          <a:p>
            <a:pPr algn="ctr" eaLnBrk="1" hangingPunct="1"/>
            <a:r>
              <a:rPr lang="el-GR" dirty="0" smtClean="0"/>
              <a:t>Ανάλογα με την προέλευση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Λειτουργικό          Μη Λειτουργικό</a:t>
            </a:r>
          </a:p>
          <a:p>
            <a:pPr algn="ctr" eaLnBrk="1" hangingPunct="1"/>
            <a:r>
              <a:rPr lang="el-GR" dirty="0" smtClean="0"/>
              <a:t>Ανάλογα με το περιεχόμενο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Εκμεταλλεύσεως         Χρήσεως</a:t>
            </a:r>
          </a:p>
          <a:p>
            <a:pPr algn="ctr" eaLnBrk="1" hangingPunct="1"/>
            <a:r>
              <a:rPr lang="el-GR" dirty="0" smtClean="0"/>
              <a:t>Ανάλογα με την φύση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Πραγματικό                Χρηματικό 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1072</Words>
  <Application>Microsoft Office PowerPoint</Application>
  <PresentationFormat>Προβολή στην οθόνη (4:3)</PresentationFormat>
  <Paragraphs>171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ΛΟΓΙΣΤΙΚΟ  ΑΠΟΤΕΛΕΣΜΑ</vt:lpstr>
      <vt:lpstr>ΕΝΝΟΙΑ ΤΟΥ ΛΟΓΙΣΤΙΚΟΥ ΑΠΟΤΕΛΕΣΜΑΤΟΣ (1) από (2)</vt:lpstr>
      <vt:lpstr>ΕΝΝΟΙΑ ΤΟΥ ΛΟΓΙΣΤΙΚΟΥ ΑΠΟΤΕΛΕΣΜΑΤΟΣ (2) από (2)</vt:lpstr>
      <vt:lpstr>ΔΙΑΚΡΙΣΕΙΣ  ΑΠΟΤΕΛΕΣΜΑΤΟΣ (1) από (3)</vt:lpstr>
      <vt:lpstr>ΔΙΑΚΡΙΣΕΙΣ  ΑΠΟΤΕΛΕΣΜΑΤΟΣ (2) από (3)</vt:lpstr>
      <vt:lpstr>ΔΙΑΚΡΙΣΕΙΣ  ΑΠΟΤΕΛΕΣΜΑΤΟΣ (3) από (3)</vt:lpstr>
      <vt:lpstr>ΠΡΟΣΔΙΟΡΙΣΤΙΚΟΙ ΠΑΡΑΓΟΝΤΕΣ ΑΠΟΤΕΛΕΣΜΑΤΟΣ (1) από (6) </vt:lpstr>
      <vt:lpstr>ΠΡΟΣΔΙΟΡΙΣΤΙΚΟΙ ΠΑΡΑΓΟΝΤΕΣ ΑΠΟΤΕΛΕΣΜΑΤΟΣ (2) από (6) </vt:lpstr>
      <vt:lpstr>Διαφάνεια 14</vt:lpstr>
      <vt:lpstr>ΠΡΟΣΔΙΟΡΙΣΤΙΚΟΙ ΠΑΡΑΓΟΝΤΕΣ ΑΠΟΤΕΛΕΣΜΑΤΟΣ (4) από (6) </vt:lpstr>
      <vt:lpstr>ΠΡΟΣΔΙΟΡΙΣΤΙΚΟΙ ΠΑΡΑΓΟΝΤΕΣ ΑΠΟΤΕΛΕΣΜΑΤΟΣ (5) από (6) </vt:lpstr>
      <vt:lpstr>ΠΡΟΣΔΙΟΡΙΣΤΙΚΟΙ ΠΑΡΑΓΟΝΤΕΣ ΑΠΟΤΕΛΕΣΜΑΤΟΣ (6) από (6) </vt:lpstr>
      <vt:lpstr>ΚΟΣΤΟΣ ΠΩΛΗΘΕΝΤΩΝ (1) από (5)</vt:lpstr>
      <vt:lpstr>ΚΟΣΤΟΣ ΠΩΛΗΘΕΝΤΩΝ (2) από (5)</vt:lpstr>
      <vt:lpstr>ΚΟΣΤΟΣ ΠΩΛΗΘΕΝΤΩΝ (3) από (5)</vt:lpstr>
      <vt:lpstr>ΚΟΣΤΟΣ ΠΩΛΗΘΕΝΤΩΝ (4) από (5)</vt:lpstr>
      <vt:lpstr>ΚΟΣΤΟΣ ΠΩΛΗΘΕΝΤΩΝ (5) από (5)</vt:lpstr>
      <vt:lpstr>ΕΞΙΣΩΣΗ ΑΠΟΤΕΛΕΣΜΑΤΟΣ</vt:lpstr>
      <vt:lpstr>Βιβλιογραφία</vt:lpstr>
      <vt:lpstr>Σημείωμα Αναφοράς</vt:lpstr>
      <vt:lpstr>Σημείωμα Αδειοδότησης</vt:lpstr>
      <vt:lpstr>Διαφάνεια 27</vt:lpstr>
      <vt:lpstr>Διαφάνεια 28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92</cp:revision>
  <dcterms:created xsi:type="dcterms:W3CDTF">2015-10-27T21:06:30Z</dcterms:created>
  <dcterms:modified xsi:type="dcterms:W3CDTF">2015-11-06T20:35:46Z</dcterms:modified>
</cp:coreProperties>
</file>