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9"/>
  </p:notesMasterIdLst>
  <p:handoutMasterIdLst>
    <p:handoutMasterId r:id="rId30"/>
  </p:handoutMasterIdLst>
  <p:sldIdLst>
    <p:sldId id="257" r:id="rId3"/>
    <p:sldId id="258" r:id="rId4"/>
    <p:sldId id="354" r:id="rId5"/>
    <p:sldId id="355" r:id="rId6"/>
    <p:sldId id="259" r:id="rId7"/>
    <p:sldId id="292" r:id="rId8"/>
    <p:sldId id="262" r:id="rId9"/>
    <p:sldId id="294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6" r:id="rId22"/>
    <p:sldId id="357" r:id="rId23"/>
    <p:sldId id="358" r:id="rId24"/>
    <p:sldId id="359" r:id="rId25"/>
    <p:sldId id="277" r:id="rId26"/>
    <p:sldId id="291" r:id="rId27"/>
    <p:sldId id="279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20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23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NOSH10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ΜΕΘΟΔΟΛΟΓΙΑ ΕΡΕΥΝΑΣ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</a:rPr>
              <a:t>5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Μέθοδοι συλλογής δεδομένων 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Δρ. Στέφανος </a:t>
            </a:r>
            <a:r>
              <a:rPr lang="el-GR" sz="2800" dirty="0" err="1" smtClean="0">
                <a:solidFill>
                  <a:schemeClr val="tx1"/>
                </a:solidFill>
              </a:rPr>
              <a:t>Μαντζούκας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Αυτό-αναφορές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5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12776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συλλογή δεδομένων με αυτό-αναφορές περιλαμβάνει μια σειρά τεχνικές συλλογής δεδομένων.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Αδόμητες τεχνικές: </a:t>
            </a:r>
            <a:r>
              <a:rPr lang="el-GR" sz="3200" dirty="0" smtClean="0"/>
              <a:t>δεν περιλαμβάνει μια προκατασκευασμένη δομή ερωτήσεων από τον ερευνητή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b="1" dirty="0" err="1" smtClean="0"/>
              <a:t>Ημι</a:t>
            </a:r>
            <a:r>
              <a:rPr lang="el-GR" sz="3200" b="1" dirty="0" smtClean="0"/>
              <a:t>-δομημένες τεχνικές </a:t>
            </a:r>
          </a:p>
          <a:p>
            <a:endParaRPr lang="el-GR" sz="3200" b="1" dirty="0" smtClean="0"/>
          </a:p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Δομημένες τεχνικές  </a:t>
            </a:r>
          </a:p>
          <a:p>
            <a:pPr>
              <a:buFont typeface="Arial" pitchFamily="34" charset="0"/>
              <a:buChar char="•"/>
              <a:defRPr/>
            </a:pPr>
            <a:endParaRPr lang="el-GR" sz="3200" dirty="0" smtClean="0"/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Αδόμητες τεχνικές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5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12776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 ερευνητής δεν έχει μια σειρά από προκατασκευασμένες και συγκεκριμένες ερωτήσεις που πρέπει να ερωτηθούν. Ο ερευνητής ξεκινά με μια γενική ερώτηση για το υπό έρευνα θέμα και αφήνει τον/ την συμμετέχοντα να διηγηθεί την ιστορία του.</a:t>
            </a:r>
          </a:p>
          <a:p>
            <a:r>
              <a:rPr lang="el-GR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Αυτού του είδος η τεχνική συλλογής δεδομένων ταιριάζουν σε ποιοτικές ερευνητικές μεθόδους.</a:t>
            </a:r>
          </a:p>
          <a:p>
            <a:pPr>
              <a:buFont typeface="Arial" pitchFamily="34" charset="0"/>
              <a:buChar char="•"/>
              <a:defRPr/>
            </a:pPr>
            <a:endParaRPr lang="el-GR" sz="3200" dirty="0" smtClean="0"/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err="1" smtClean="0"/>
              <a:t>Ημι</a:t>
            </a:r>
            <a:r>
              <a:rPr lang="el-GR" dirty="0" smtClean="0"/>
              <a:t>-δομημένες τεχνικές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5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57564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 ερευνητής έχει μια σειρά από βασικές ή κεντρικές θέσεις (4-6 στον αριθμό) που θέλει να εκμαιεύσει απαντήσεις από τους συμμετέχοντες, αλλά και πάλι δεν έχει προκατασκευασμένες και συγκεκριμένες ερωτήσεις που πρέπει να ερωτηθούν. Ο ερευνητής ξεκινά με μια γενική ερώτηση για το υπό έρευνα θέμα και αφήνει τον/ την συμμετέχοντα να διηγηθεί την ιστορία του, αλλά φροντίζει να επιστρέφει στα θέματα που έχει προκαθορίσει.</a:t>
            </a:r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err="1" smtClean="0"/>
              <a:t>Ημι</a:t>
            </a:r>
            <a:r>
              <a:rPr lang="el-GR" dirty="0" smtClean="0"/>
              <a:t>-δομημένες τεχνικές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5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745596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Αυτού του είδους οι τεχνικές συλλογής δεδομένων ταιριάζουν σε ποιοτικές ερευνητικές μεθόδους και σε νέος ερευνητές για να μην ξεχάσουν αν ρωτήσουν αυτά τα οποία κρίνουν σημαντικά </a:t>
            </a:r>
          </a:p>
          <a:p>
            <a:pPr>
              <a:buFont typeface="Arial" pitchFamily="34" charset="0"/>
              <a:buChar char="•"/>
              <a:defRPr/>
            </a:pPr>
            <a:endParaRPr lang="el-GR" sz="3200" dirty="0" smtClean="0"/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Δομημένες τεχνικές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5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5679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 ερευνητής ξέρει από την αρχή ακριβώς τι θα ρωτήσει και κατασκευάζει ένα πλαίσιο από ερωτήσεις για να πάρει τις πληροφορίες του/ της.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 ερευνητής ρωτά όλους που συμμετέχουν στην έρευνα τις ίδιες ακριβώς ερωτήσεις και με την ίδια σειρά.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Αυτού του είδους η τεχνική συλλογής δεδομένων ταιριάζουν σε ποσοτικές ερευνητικές μεθόδους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Δομημένες τεχνικές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5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57564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The researcher knows in advance exactly what he or she needs to know and can therefore frame appropriate questions to obtain the needed information. </a:t>
            </a:r>
            <a:endParaRPr lang="el-GR" sz="3200" dirty="0" smtClean="0"/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The participants are asked to respond to exactly the same questions in exactly the same order and they are given the same set of options for their response. </a:t>
            </a:r>
            <a:endParaRPr lang="el-GR" sz="3200" dirty="0" smtClean="0"/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Δομημένες τεχνικές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5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57564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Structured self-report data are usually collected in quantitative studies by means of a formal, written document referred to as an instrument.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The instrument is known as an interview schedule when the questions are asked orally and as a questionnaire when the respondents complete the instrument themselves in a paper and pencil format</a:t>
            </a:r>
            <a:r>
              <a:rPr lang="el-GR" sz="3200" dirty="0" smtClean="0"/>
              <a:t>.</a:t>
            </a:r>
            <a:endParaRPr lang="en-US" sz="3200" dirty="0" smtClean="0"/>
          </a:p>
          <a:p>
            <a:pPr>
              <a:buFont typeface="Arial" pitchFamily="34" charset="0"/>
              <a:buChar char="•"/>
              <a:defRPr/>
            </a:pPr>
            <a:endParaRPr lang="el-GR" sz="3200" dirty="0" smtClean="0"/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Likert</a:t>
            </a:r>
            <a:r>
              <a:rPr lang="en-US" dirty="0" smtClean="0"/>
              <a:t> scale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5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1520" y="1340768"/>
          <a:ext cx="8640960" cy="5423570"/>
        </p:xfrm>
        <a:graphic>
          <a:graphicData uri="http://schemas.openxmlformats.org/presentationml/2006/ole">
            <p:oleObj spid="_x0000_s1026" name="Bitmap Image" r:id="rId5" imgW="8059275" imgH="559047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Semantic Differential scale </a:t>
            </a:r>
            <a:br>
              <a:rPr lang="en-US" dirty="0" smtClean="0"/>
            </a:b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5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51520" y="1340768"/>
          <a:ext cx="8640960" cy="5394995"/>
        </p:xfrm>
        <a:graphic>
          <a:graphicData uri="http://schemas.openxmlformats.org/presentationml/2006/ole">
            <p:oleObj spid="_x0000_s2051" name="Bitmap Image" r:id="rId5" imgW="6419048" imgH="440116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Visual Analog scale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5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07504" y="1484784"/>
          <a:ext cx="8820471" cy="5358929"/>
        </p:xfrm>
        <a:graphic>
          <a:graphicData uri="http://schemas.openxmlformats.org/presentationml/2006/ole">
            <p:oleObj spid="_x0000_s3075" name="Bitmap Image" r:id="rId5" imgW="4401164" imgH="42106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Νοσηλευτικής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Μεθοδολογία Έρευνας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5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Μέθοδοι συλλογής δεδομένων 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Δρ. Στέφανος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Μαντζούκας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20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5, </a:t>
            </a:r>
            <a:r>
              <a:rPr lang="el-GR" sz="1200" b="1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5, </a:t>
            </a:r>
            <a:r>
              <a:rPr lang="el-GR" sz="1200" b="1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5,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Στέφανος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Μαντζούκας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Μεθοδολογία της </a:t>
            </a:r>
            <a:r>
              <a:rPr lang="el-GR" sz="2400" dirty="0" err="1" smtClean="0">
                <a:solidFill>
                  <a:srgbClr val="7F7F7F"/>
                </a:solidFill>
                <a:latin typeface="Calibri" pitchFamily="34" charset="0"/>
              </a:rPr>
              <a:t>Ερευνας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http://eclass.teiep.gr/courses/NOSH100/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5, </a:t>
            </a:r>
            <a:r>
              <a:rPr lang="el-GR" sz="1200" b="1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Δαρβίρη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Χ. 2009. Μεθοδολογία Έρευνας στο Χώρο της Υγείας Πασχαλίδης Αθήνα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Μερκούρης Α., 2008. Μεθοδολογία Νοσηλευτικής Έρευνας. Έλλην, Αθήνα.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2007. “Issues of representation within qualitative inquiry”. Chapter in the edited book: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Bryman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A. “Qualitative Research 2 ”. Sage Publication, London.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 2003. “Έρευνα και αντιληπτικά περιγράμματα: Τα είδη και η χρησιμότητα τους για τους ερευνητές νοσηλευτές”. Νοσηλευτική, 42(4), 405-413.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Σ.., 2007. “Ποιοτική έρευνα σε έξι εύκολα βήματα: Η επιστημολογία, οι μέθοδοι και η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παρουσίαση”.Νοσηλευτική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 46(2), 176-187.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2008. “Facilitating research students in formulating qualitative research questions”.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Nurse Education Today, 28(3), 371-377.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2011. “Exploring ethnographic genres and developing validity appraisal tools”. Journal of Research in Nursing (published early online).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Σαχίνη Κ. 2000 Μεθοδολογία έρευνας. Βήτα,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Αθήν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5,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5,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Εισαγωγή στις μεθόδους και στις συνήθεις μορφές Συλλογής Δεδομένων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34076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Συλλογή Δεδομένων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Συνήθεις μορφές συλλογής δεδομένων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Αυτό-αναφορές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Παρατηρήσεις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err="1" smtClean="0"/>
              <a:t>Βιο</a:t>
            </a:r>
            <a:r>
              <a:rPr lang="el-GR" sz="3200" dirty="0" smtClean="0"/>
              <a:t>/φυσιολογικές Μετρήσεις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Αδόμητες τεχνικές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err="1" smtClean="0"/>
              <a:t>Ημι</a:t>
            </a:r>
            <a:r>
              <a:rPr lang="el-GR" sz="3200" dirty="0" smtClean="0"/>
              <a:t>-δομημένες τεχνικές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Δομημένες τεχνικές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κλίμακα </a:t>
            </a:r>
            <a:r>
              <a:rPr lang="en-US" sz="3200" dirty="0" err="1" smtClean="0"/>
              <a:t>Likert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Ειδοποιός διαφορική κλίμακα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Εικονική αναλογική κλίμακα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Μεθοδολογία Έρευνας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Μέθοδοι συλλογής δεδομένων</a:t>
            </a: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Συλλογή Δεδομένων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5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συλλογή δεδομένων είναι η διαδικασία με την οποία ο ερευνητής μεταφράζει το αντικείμενο του ενδιαφέροντος του σε έννοιες που μπορούν να καταγραφούν.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Αυτή η διαδικασία είναι σημαντική γιατί μόνο κατάλληλα δεδομένα που έχουν καταγραφεί καταλλήλως θα μπορέσουν να απαντήσουν την ερευνητική ερώτηση.</a:t>
            </a:r>
          </a:p>
          <a:p>
            <a:pPr>
              <a:buFont typeface="Arial" pitchFamily="34" charset="0"/>
              <a:buChar char="•"/>
              <a:defRPr/>
            </a:pPr>
            <a:endParaRPr lang="el-GR" sz="3200" dirty="0" smtClean="0"/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πιο σύνηθες μορφές           συλλογής δεδομένων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5</a:t>
            </a:r>
            <a:r>
              <a:rPr lang="el-GR" sz="1200" dirty="0" smtClean="0">
                <a:solidFill>
                  <a:schemeClr val="bg1"/>
                </a:solidFill>
              </a:rPr>
              <a:t>, 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12776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Αυτό-αναφορές:</a:t>
            </a:r>
            <a:r>
              <a:rPr lang="el-GR" sz="3200" dirty="0" smtClean="0"/>
              <a:t> περιλαμβάνει τις απαντήσεις που δίνουν οι ίδιοι οι συμμετέχοντες.</a:t>
            </a:r>
          </a:p>
          <a:p>
            <a:r>
              <a:rPr lang="el-GR" sz="3200" dirty="0" smtClean="0"/>
              <a:t>   </a:t>
            </a:r>
          </a:p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Παρατηρήσεις:</a:t>
            </a:r>
            <a:r>
              <a:rPr lang="el-GR" sz="3200" dirty="0" smtClean="0"/>
              <a:t> περιλαμβάνει τις απαντήσεις που καταγράφει ο ερευνητής (συμπεριλαμβάνει παρατήρηση συμπεριφορών, χαρακτηριστικών και περιστατικών).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b="1" dirty="0" err="1" smtClean="0"/>
              <a:t>Βιο</a:t>
            </a:r>
            <a:r>
              <a:rPr lang="el-GR" sz="3200" b="1" dirty="0" smtClean="0"/>
              <a:t>/φυσιολογικές Μετρήσεις</a:t>
            </a:r>
            <a:r>
              <a:rPr lang="el-GR" sz="3200" dirty="0" smtClean="0"/>
              <a:t>: περιλαμβάνει τις απαντήσεις που καταγράφονται με όργανα μέτρησης π.χ. ζυγαριά, </a:t>
            </a:r>
            <a:r>
              <a:rPr lang="el-GR" sz="3200" dirty="0" err="1" smtClean="0"/>
              <a:t>φυγοκέντρηση</a:t>
            </a:r>
            <a:r>
              <a:rPr lang="el-GR" sz="3200" dirty="0" smtClean="0"/>
              <a:t> κλπ </a:t>
            </a:r>
          </a:p>
          <a:p>
            <a:pPr>
              <a:buFont typeface="Arial" pitchFamily="34" charset="0"/>
              <a:buChar char="•"/>
              <a:defRPr/>
            </a:pPr>
            <a:endParaRPr lang="el-GR" sz="3200" dirty="0" smtClean="0"/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1206</Words>
  <Application>Microsoft Office PowerPoint</Application>
  <PresentationFormat>Προβολή στην οθόνη (4:3)</PresentationFormat>
  <Paragraphs>203</Paragraphs>
  <Slides>26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9" baseType="lpstr">
      <vt:lpstr>Θέμα του Office</vt:lpstr>
      <vt:lpstr>2_Θέμα του Office</vt:lpstr>
      <vt:lpstr>Bitmap Image</vt:lpstr>
      <vt:lpstr>ΜΕΘΟΔΟΛΟΓΙΑ ΕΡΕΥΝΑΣ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Μεθοδολογία Έρευνας</vt:lpstr>
      <vt:lpstr>Συλλογή Δεδομένων</vt:lpstr>
      <vt:lpstr>Οι πιο σύνηθες μορφές           συλλογής δεδομένων </vt:lpstr>
      <vt:lpstr>Αυτό-αναφορές </vt:lpstr>
      <vt:lpstr>Αδόμητες τεχνικές</vt:lpstr>
      <vt:lpstr>Ημι-δομημένες τεχνικές</vt:lpstr>
      <vt:lpstr>Ημι-δομημένες τεχνικές</vt:lpstr>
      <vt:lpstr>Δομημένες τεχνικές</vt:lpstr>
      <vt:lpstr>Δομημένες τεχνικές</vt:lpstr>
      <vt:lpstr>Δομημένες τεχνικές</vt:lpstr>
      <vt:lpstr>Likert scale</vt:lpstr>
      <vt:lpstr>Semantic Differential scale  </vt:lpstr>
      <vt:lpstr>Visual Analog scale</vt:lpstr>
      <vt:lpstr>Διαφάνεια 20</vt:lpstr>
      <vt:lpstr>Σημείωμα Αδειοδότησης</vt:lpstr>
      <vt:lpstr>Σημείωμα Αναφοράς</vt:lpstr>
      <vt:lpstr>Διατήρηση Σημειωμάτων</vt:lpstr>
      <vt:lpstr>Διαφάνεια 24</vt:lpstr>
      <vt:lpstr>Διαφάνεια 25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121</cp:revision>
  <dcterms:created xsi:type="dcterms:W3CDTF">2015-04-14T16:45:01Z</dcterms:created>
  <dcterms:modified xsi:type="dcterms:W3CDTF">2015-07-19T20:05:31Z</dcterms:modified>
</cp:coreProperties>
</file>