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9" r:id="rId3"/>
    <p:sldId id="257" r:id="rId4"/>
    <p:sldId id="259" r:id="rId5"/>
    <p:sldId id="338" r:id="rId6"/>
    <p:sldId id="339" r:id="rId7"/>
    <p:sldId id="340" r:id="rId8"/>
    <p:sldId id="341" r:id="rId9"/>
    <p:sldId id="342" r:id="rId10"/>
    <p:sldId id="343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52" r:id="rId19"/>
    <p:sldId id="354" r:id="rId20"/>
    <p:sldId id="398" r:id="rId21"/>
    <p:sldId id="356" r:id="rId22"/>
    <p:sldId id="357" r:id="rId23"/>
    <p:sldId id="358" r:id="rId24"/>
    <p:sldId id="399" r:id="rId25"/>
    <p:sldId id="360" r:id="rId26"/>
    <p:sldId id="361" r:id="rId27"/>
    <p:sldId id="362" r:id="rId28"/>
    <p:sldId id="363" r:id="rId29"/>
    <p:sldId id="365" r:id="rId30"/>
    <p:sldId id="290" r:id="rId31"/>
    <p:sldId id="295" r:id="rId32"/>
    <p:sldId id="291" r:id="rId33"/>
    <p:sldId id="292" r:id="rId34"/>
    <p:sldId id="293" r:id="rId35"/>
    <p:sldId id="280" r:id="rId36"/>
  </p:sldIdLst>
  <p:sldSz cx="9144000" cy="5715000" type="screen16x10"/>
  <p:notesSz cx="6858000" cy="9144000"/>
  <p:custDataLst>
    <p:tags r:id="rId3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aseline="0"/>
            </a:lvl1pPr>
          </a:lstStyle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l-GR" dirty="0"/>
          </a:p>
        </p:txBody>
      </p:sp>
      <p:sp>
        <p:nvSpPr>
          <p:cNvPr id="4" name="Ορθογώνιο 3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6" name="Εικόνα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Λοιμώδη Νοσήματα</a:t>
            </a:r>
            <a:r>
              <a:rPr lang="el-GR" sz="700" b="1" baseline="0" dirty="0" smtClean="0">
                <a:solidFill>
                  <a:schemeClr val="bg1"/>
                </a:solidFill>
              </a:rPr>
              <a:t> – Υ</a:t>
            </a:r>
            <a:r>
              <a:rPr lang="el-GR" sz="700" b="1" dirty="0" smtClean="0">
                <a:solidFill>
                  <a:schemeClr val="bg1"/>
                </a:solidFill>
              </a:rPr>
              <a:t>γιεινή Αγροτικών Ζώων – </a:t>
            </a:r>
            <a:r>
              <a:rPr lang="el-GR" sz="700" baseline="0" dirty="0" smtClean="0">
                <a:solidFill>
                  <a:schemeClr val="bg1"/>
                </a:solidFill>
              </a:rPr>
              <a:t>Σχολή </a:t>
            </a:r>
            <a:r>
              <a:rPr lang="el-GR" sz="700" baseline="0" dirty="0" smtClean="0">
                <a:solidFill>
                  <a:schemeClr val="bg1"/>
                </a:solidFill>
              </a:rPr>
              <a:t>Τεχνολογίας Γεωπονίας, </a:t>
            </a:r>
            <a:r>
              <a:rPr lang="el-GR" sz="700" dirty="0" smtClean="0">
                <a:solidFill>
                  <a:schemeClr val="bg1"/>
                </a:solidFill>
              </a:rPr>
              <a:t>Τμήμα Ζωικής Παραγωγής, ΤΕΙ ΗΠΕΙΡΟΥ </a:t>
            </a:r>
            <a:r>
              <a:rPr lang="el-GR" sz="7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237242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700" b="1" dirty="0" smtClean="0">
                <a:solidFill>
                  <a:schemeClr val="bg1"/>
                </a:solidFill>
              </a:rPr>
              <a:t>Βιοχημεία - Αρχές Βιοτεχνολογίας - </a:t>
            </a:r>
            <a:r>
              <a:rPr lang="el-GR" sz="700" dirty="0" smtClean="0">
                <a:solidFill>
                  <a:schemeClr val="bg1"/>
                </a:solidFill>
              </a:rPr>
              <a:t>Εισαγωγή, οργανικά μόρια, διπλοί δεσμοί, ιδιότητες του νερού, ρυθμιστικά διαλύματα, Τμήμα</a:t>
            </a:r>
            <a:r>
              <a:rPr lang="el-GR" sz="700" baseline="0" dirty="0" smtClean="0">
                <a:solidFill>
                  <a:schemeClr val="bg1"/>
                </a:solidFill>
              </a:rPr>
              <a:t> Τεχνολόγων γεωπόνων</a:t>
            </a:r>
            <a:r>
              <a:rPr lang="el-GR" sz="700" dirty="0" smtClean="0">
                <a:solidFill>
                  <a:schemeClr val="bg1"/>
                </a:solidFill>
              </a:rPr>
              <a:t>, </a:t>
            </a:r>
            <a:r>
              <a:rPr lang="el-GR" sz="700" dirty="0">
                <a:solidFill>
                  <a:schemeClr val="bg1"/>
                </a:solidFill>
              </a:rPr>
              <a:t>ΤΕΙ ΗΠΕΙΡΟΥ </a:t>
            </a:r>
            <a:r>
              <a:rPr lang="el-GR" sz="7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Λοιμώδη Νοσήματα – Υγιεινή Αγροτικών Ζώων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79512" y="3194798"/>
            <a:ext cx="8964488" cy="1464947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9 </a:t>
            </a:r>
            <a:r>
              <a:rPr lang="el-GR" sz="2800" dirty="0" smtClean="0"/>
              <a:t>: </a:t>
            </a:r>
            <a:r>
              <a:rPr lang="el-GR" sz="2800" b="1" dirty="0"/>
              <a:t>ΑΣΦΑΛΕΙΑ ΤΩΝ ΖΩΙΚΩΝ ΠΡΟΪΟΝΤΩΝ </a:t>
            </a:r>
            <a:r>
              <a:rPr lang="el-GR" sz="2800" b="1" dirty="0" smtClean="0"/>
              <a:t>ΣΤΗ ΔΙΑΤΡΟΦΗ </a:t>
            </a:r>
            <a:r>
              <a:rPr lang="el-GR" sz="2800" b="1" dirty="0"/>
              <a:t>ΤΟΥ </a:t>
            </a:r>
            <a:r>
              <a:rPr lang="el-GR" sz="2800" b="1" dirty="0" smtClean="0"/>
              <a:t>ΑΝΘΡΩΠΟΥ</a:t>
            </a:r>
          </a:p>
          <a:p>
            <a:pPr algn="l"/>
            <a:r>
              <a:rPr lang="el-GR" sz="2800" dirty="0" smtClean="0"/>
              <a:t>Ιωάννης Σκούφος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5"/>
          <a:srcRect t="-11106" b="11106"/>
          <a:stretch/>
        </p:blipFill>
        <p:spPr>
          <a:xfrm>
            <a:off x="642158" y="193204"/>
            <a:ext cx="905506" cy="11453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63688" y="335245"/>
            <a:ext cx="3240360" cy="102011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lnSpc>
                <a:spcPts val="2600"/>
              </a:lnSpc>
            </a:pPr>
            <a:r>
              <a:rPr lang="el-GR" sz="2000" dirty="0" smtClean="0"/>
              <a:t>Ελληνική Δημοκρατία</a:t>
            </a:r>
          </a:p>
          <a:p>
            <a:pPr>
              <a:lnSpc>
                <a:spcPts val="2600"/>
              </a:lnSpc>
            </a:pPr>
            <a:r>
              <a:rPr lang="el-GR" sz="2000" dirty="0" smtClean="0"/>
              <a:t>Τεχνολογικό Εκπαιδευτικό Ίδρυμα Ηπείρου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prstClr val="black"/>
                </a:solidFill>
              </a:rPr>
              <a:t>ΚΑΝΟΝΕΣ ΥΓΙΕΙΝΗΣ ΣΤΑ ΕΡΓΟΣΤΑΣΙΑ ΚΡΕΑΤΟΣ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849388"/>
            <a:ext cx="7704856" cy="3024336"/>
          </a:xfrm>
        </p:spPr>
        <p:txBody>
          <a:bodyPr>
            <a:noAutofit/>
          </a:bodyPr>
          <a:lstStyle/>
          <a:p>
            <a:r>
              <a:rPr lang="el-GR" sz="2000" dirty="0"/>
              <a:t>Οι όροι υγιεινής σε όλα τα επίπεδα επεξεργασίας και </a:t>
            </a:r>
            <a:r>
              <a:rPr lang="el-GR" sz="2000" dirty="0" smtClean="0"/>
              <a:t>διακίνησης </a:t>
            </a:r>
            <a:r>
              <a:rPr lang="el-GR" sz="2000" dirty="0" err="1" smtClean="0"/>
              <a:t>ζωοκομικών</a:t>
            </a:r>
            <a:r>
              <a:rPr lang="el-GR" sz="2000" dirty="0" smtClean="0"/>
              <a:t> </a:t>
            </a:r>
            <a:r>
              <a:rPr lang="el-GR" sz="2000" dirty="0"/>
              <a:t>προϊόντων </a:t>
            </a:r>
            <a:r>
              <a:rPr lang="el-GR" sz="2000" dirty="0" err="1"/>
              <a:t>διέπονται</a:t>
            </a:r>
            <a:r>
              <a:rPr lang="el-GR" sz="2000" dirty="0"/>
              <a:t> σήμερα από τη φιλοσοφία της </a:t>
            </a:r>
            <a:r>
              <a:rPr lang="el-GR" sz="2000" dirty="0" smtClean="0"/>
              <a:t>διαχείρισης της </a:t>
            </a:r>
            <a:r>
              <a:rPr lang="el-GR" sz="2000" dirty="0"/>
              <a:t>ποιότητας όπου περιλαμβάνονται η διασφάλιση της ποιότητας, </a:t>
            </a:r>
            <a:r>
              <a:rPr lang="el-GR" sz="2000" dirty="0" smtClean="0"/>
              <a:t>του ποιοτικού </a:t>
            </a:r>
            <a:r>
              <a:rPr lang="el-GR" sz="2000" dirty="0"/>
              <a:t>ελέγχου και της ανάλυσης των Κινδύνων και των Κρίσιμων </a:t>
            </a:r>
            <a:r>
              <a:rPr lang="el-GR" sz="2000" dirty="0" smtClean="0"/>
              <a:t>σημείων ελέγχου </a:t>
            </a:r>
            <a:r>
              <a:rPr lang="el-GR" sz="2000" dirty="0"/>
              <a:t>(HACCP</a:t>
            </a:r>
            <a:r>
              <a:rPr lang="el-GR" sz="2000" dirty="0" smtClean="0"/>
              <a:t>).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462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ΠΑΡΑΓΟΝΤΕΣ ΠΟΥ ΕΠΗΡΕΑΖΟΥΝ ΤΗΝ ΥΓΕΙΑ ΤΩΝ ΖΩΩΝ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1"/>
            <a:ext cx="8229600" cy="3608295"/>
          </a:xfrm>
        </p:spPr>
        <p:txBody>
          <a:bodyPr>
            <a:noAutofit/>
          </a:bodyPr>
          <a:lstStyle/>
          <a:p>
            <a:endParaRPr lang="el-GR" sz="2000" dirty="0"/>
          </a:p>
          <a:p>
            <a:r>
              <a:rPr lang="el-GR" sz="2000" dirty="0"/>
              <a:t>Η διασφάλιση </a:t>
            </a:r>
            <a:r>
              <a:rPr lang="el-GR" sz="2000" dirty="0" smtClean="0"/>
              <a:t>της ποιότητας </a:t>
            </a:r>
            <a:r>
              <a:rPr lang="el-GR" sz="2000" dirty="0"/>
              <a:t>είναι ένα σύστημα που έχει ως στόχο να μειώσει στο ελάχιστο </a:t>
            </a:r>
            <a:r>
              <a:rPr lang="el-GR" sz="2000" dirty="0" smtClean="0"/>
              <a:t>τους κινδύνους </a:t>
            </a:r>
            <a:r>
              <a:rPr lang="el-GR" sz="2000" dirty="0"/>
              <a:t>υποβάθμισης της ποιότητας (γευστικά ή μικροβιολογικά</a:t>
            </a:r>
            <a:r>
              <a:rPr lang="el-GR" sz="2000" dirty="0" smtClean="0"/>
              <a:t>). Περιλαμβάνει </a:t>
            </a:r>
            <a:r>
              <a:rPr lang="el-GR" sz="2000" dirty="0"/>
              <a:t>όλες τις </a:t>
            </a:r>
            <a:r>
              <a:rPr lang="el-GR" sz="2000" dirty="0" smtClean="0"/>
              <a:t>συστηματικά σχεδιασμένες </a:t>
            </a:r>
            <a:r>
              <a:rPr lang="el-GR" sz="2000" dirty="0"/>
              <a:t>ενέργειες που είναι απαραίτητο να γίνουν ώστε το προϊόν </a:t>
            </a:r>
            <a:r>
              <a:rPr lang="el-GR" sz="2000" dirty="0" smtClean="0"/>
              <a:t>να ικανοποιήσει </a:t>
            </a:r>
            <a:r>
              <a:rPr lang="el-GR" sz="2000" dirty="0"/>
              <a:t>τις ανάγκες που προορίζει να καλύψει. </a:t>
            </a:r>
            <a:endParaRPr lang="el-GR" sz="2000" dirty="0" smtClean="0"/>
          </a:p>
          <a:p>
            <a:r>
              <a:rPr lang="el-GR" sz="2000" dirty="0"/>
              <a:t>Μέσω </a:t>
            </a:r>
            <a:r>
              <a:rPr lang="el-GR" sz="2000" dirty="0" smtClean="0"/>
              <a:t>του συστήματος </a:t>
            </a:r>
            <a:r>
              <a:rPr lang="el-GR" sz="2000" dirty="0"/>
              <a:t>επιδιώκεται ο συντονισμός όλων όσων εμπλέκονται με </a:t>
            </a:r>
            <a:r>
              <a:rPr lang="el-GR" sz="2000" dirty="0" smtClean="0"/>
              <a:t>την ποιότητα </a:t>
            </a:r>
            <a:r>
              <a:rPr lang="el-GR" sz="2000" dirty="0"/>
              <a:t>του προϊόντος (παραγωγοί πρώτης ύλης, προσωπικό </a:t>
            </a:r>
            <a:r>
              <a:rPr lang="el-GR" sz="2000" dirty="0" smtClean="0"/>
              <a:t>βιομηχανίας, διανεμητές</a:t>
            </a:r>
            <a:r>
              <a:rPr lang="el-GR" sz="2000" dirty="0"/>
              <a:t>, πωλητές).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9090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ΠΟΙΟΤΙΚΟΣ ΕΛΕΓΧΟΣ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2065412"/>
            <a:ext cx="7499176" cy="3039724"/>
          </a:xfrm>
        </p:spPr>
        <p:txBody>
          <a:bodyPr>
            <a:noAutofit/>
          </a:bodyPr>
          <a:lstStyle/>
          <a:p>
            <a:r>
              <a:rPr lang="el-GR" sz="2000" dirty="0"/>
              <a:t>Ο ποιοτικός έλεγχος </a:t>
            </a:r>
            <a:r>
              <a:rPr lang="el-GR" sz="2000" dirty="0" smtClean="0"/>
              <a:t>αποτελεί τμήμα της διασφάλισης </a:t>
            </a:r>
            <a:r>
              <a:rPr lang="el-GR" sz="2000" dirty="0"/>
              <a:t>της </a:t>
            </a:r>
            <a:r>
              <a:rPr lang="el-GR" sz="2000" dirty="0" smtClean="0"/>
              <a:t>ποιότητας και περιλαμβάνει </a:t>
            </a:r>
            <a:r>
              <a:rPr lang="el-GR" sz="2000" dirty="0"/>
              <a:t>τεχνικές και κανόνες που </a:t>
            </a:r>
            <a:r>
              <a:rPr lang="el-GR" sz="2000" dirty="0" smtClean="0"/>
              <a:t>έχουν προστεθεί </a:t>
            </a:r>
            <a:r>
              <a:rPr lang="el-GR" sz="2000" dirty="0"/>
              <a:t>για να στηρίζουν την ποιότητα του προϊόντος.</a:t>
            </a:r>
            <a:endParaRPr lang="en-US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586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cap="all" dirty="0" err="1" smtClean="0">
                <a:solidFill>
                  <a:prstClr val="black"/>
                </a:solidFill>
              </a:rPr>
              <a:t>Αναλυση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 err="1" smtClean="0">
                <a:solidFill>
                  <a:prstClr val="black"/>
                </a:solidFill>
              </a:rPr>
              <a:t>κινδυνων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και των </a:t>
            </a:r>
            <a:r>
              <a:rPr lang="el-GR" sz="2800" cap="all" dirty="0" err="1" smtClean="0">
                <a:solidFill>
                  <a:prstClr val="black"/>
                </a:solidFill>
              </a:rPr>
              <a:t>κρισιμων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 err="1" smtClean="0">
                <a:solidFill>
                  <a:prstClr val="black"/>
                </a:solidFill>
              </a:rPr>
              <a:t>σημειων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 err="1" smtClean="0">
                <a:solidFill>
                  <a:prstClr val="black"/>
                </a:solidFill>
              </a:rPr>
              <a:t>ελεγχου</a:t>
            </a:r>
            <a:r>
              <a:rPr lang="el-GR" sz="2800" cap="all" dirty="0">
                <a:solidFill>
                  <a:prstClr val="black"/>
                </a:solidFill>
              </a:rPr>
              <a:t/>
            </a:r>
            <a:br>
              <a:rPr lang="el-GR" sz="2800" cap="all" dirty="0">
                <a:solidFill>
                  <a:prstClr val="black"/>
                </a:solidFill>
              </a:rPr>
            </a:br>
            <a:r>
              <a:rPr lang="el-GR" sz="2800" cap="all" dirty="0">
                <a:solidFill>
                  <a:prstClr val="black"/>
                </a:solidFill>
              </a:rPr>
              <a:t>(HACCP)</a:t>
            </a:r>
            <a:endParaRPr lang="el-GR" cap="al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6388" y="1353344"/>
            <a:ext cx="7931224" cy="3771636"/>
          </a:xfrm>
        </p:spPr>
        <p:txBody>
          <a:bodyPr>
            <a:noAutofit/>
          </a:bodyPr>
          <a:lstStyle/>
          <a:p>
            <a:r>
              <a:rPr lang="el-GR" sz="2000" dirty="0"/>
              <a:t>Η προσέγγιση του HACCP είναι η συστηματική μέθοδος </a:t>
            </a:r>
            <a:r>
              <a:rPr lang="el-GR" sz="2000" dirty="0" smtClean="0"/>
              <a:t>αναγνώρισης των </a:t>
            </a:r>
            <a:r>
              <a:rPr lang="el-GR" sz="2000" dirty="0"/>
              <a:t>κινδύνων μόλυνσης της τροφής ανεξάρτητα του αν ο </a:t>
            </a:r>
            <a:r>
              <a:rPr lang="el-GR" sz="2000" dirty="0" smtClean="0"/>
              <a:t>μολυσματικός παράγοντας </a:t>
            </a:r>
            <a:r>
              <a:rPr lang="el-GR" sz="2000" dirty="0"/>
              <a:t>είναι μικρόβιο ή χημικός ή φυσικός ρυπαντής </a:t>
            </a:r>
            <a:r>
              <a:rPr lang="el-GR" sz="2000" dirty="0" smtClean="0"/>
              <a:t>οδηγώντας παράλληλα </a:t>
            </a:r>
            <a:r>
              <a:rPr lang="el-GR" sz="2000" dirty="0"/>
              <a:t>και σε αποτρεπτικά μέτρα ή προληπτικές ενέργειες προφύλαξης.</a:t>
            </a:r>
          </a:p>
          <a:p>
            <a:r>
              <a:rPr lang="el-GR" sz="2000" dirty="0"/>
              <a:t>Περιλαμβάνει τη χρήση μέτρων επιτήρησης σε επίπεδο </a:t>
            </a:r>
            <a:r>
              <a:rPr lang="el-GR" sz="2000" dirty="0" smtClean="0"/>
              <a:t>εκτροφής, επεξεργασίας </a:t>
            </a:r>
            <a:r>
              <a:rPr lang="el-GR" sz="2000" dirty="0"/>
              <a:t>ή διακίνησης και εξασφαλίζει τις απαραίτητες πληροφορίες </a:t>
            </a:r>
            <a:r>
              <a:rPr lang="el-GR" sz="2000" dirty="0" smtClean="0"/>
              <a:t>για διορθωτικές </a:t>
            </a:r>
            <a:r>
              <a:rPr lang="el-GR" sz="2000" dirty="0"/>
              <a:t>ενέργειες ώστε να μην αποσυρθεί το προϊόν από την αγορά.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990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cap="all" dirty="0" err="1">
                <a:solidFill>
                  <a:prstClr val="black"/>
                </a:solidFill>
              </a:rPr>
              <a:t>Αναλυση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κινδυνων</a:t>
            </a:r>
            <a:r>
              <a:rPr lang="el-GR" sz="2500" cap="all" dirty="0">
                <a:solidFill>
                  <a:prstClr val="black"/>
                </a:solidFill>
              </a:rPr>
              <a:t> και των </a:t>
            </a:r>
            <a:r>
              <a:rPr lang="el-GR" sz="2500" cap="all" dirty="0" err="1">
                <a:solidFill>
                  <a:prstClr val="black"/>
                </a:solidFill>
              </a:rPr>
              <a:t>κρισιμων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σημειων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ελεγχου</a:t>
            </a:r>
            <a:r>
              <a:rPr lang="el-GR" sz="2500" cap="all" dirty="0">
                <a:solidFill>
                  <a:prstClr val="black"/>
                </a:solidFill>
              </a:rPr>
              <a:t/>
            </a:r>
            <a:br>
              <a:rPr lang="el-GR" sz="2500" cap="all" dirty="0">
                <a:solidFill>
                  <a:prstClr val="black"/>
                </a:solidFill>
              </a:rPr>
            </a:br>
            <a:r>
              <a:rPr lang="el-GR" sz="2500" cap="all" dirty="0">
                <a:solidFill>
                  <a:prstClr val="black"/>
                </a:solidFill>
              </a:rPr>
              <a:t>(HACCP)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Υπάρχουν 7 ευδιάκριτα στοιχεία ενός προγράμματος HACCP:</a:t>
            </a:r>
          </a:p>
          <a:p>
            <a:pPr marL="0" indent="0">
              <a:buNone/>
            </a:pPr>
            <a:r>
              <a:rPr lang="el-GR" sz="2000" dirty="0"/>
              <a:t>- Αναγνώριση του κινδύνου και εκτίμηση της πιθανότητας να συμβεί </a:t>
            </a:r>
            <a:r>
              <a:rPr lang="el-GR" sz="2000" dirty="0" smtClean="0"/>
              <a:t>σε συγκεκριμένο </a:t>
            </a:r>
            <a:r>
              <a:rPr lang="el-GR" sz="2000" dirty="0"/>
              <a:t>χρόνο και τμήμα της παραγωγικής διαδικασίας. Ο </a:t>
            </a:r>
            <a:r>
              <a:rPr lang="el-GR" sz="2000" dirty="0" smtClean="0"/>
              <a:t>κίνδυνος ορίζεται </a:t>
            </a:r>
            <a:r>
              <a:rPr lang="el-GR" sz="2000" dirty="0"/>
              <a:t>ως βιολογικός, χημικός ή φυσικός παράγοντας ή συνθήκη </a:t>
            </a:r>
            <a:r>
              <a:rPr lang="el-GR" sz="2000" dirty="0" smtClean="0"/>
              <a:t>ή τρόφιμα </a:t>
            </a:r>
            <a:r>
              <a:rPr lang="el-GR" sz="2000" dirty="0"/>
              <a:t>με δυναμική πρόκλησης παρενεργειών στον </a:t>
            </a:r>
            <a:r>
              <a:rPr lang="el-GR" sz="2000" dirty="0" smtClean="0"/>
              <a:t>ανθρώπινο οργανισμό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dirty="0"/>
              <a:t>- Αιτιολόγηση των κρίσιμων σημείων ελέγχου στα οποία οι </a:t>
            </a:r>
            <a:r>
              <a:rPr lang="el-GR" sz="2000" dirty="0" smtClean="0"/>
              <a:t>κίνδυνοι μπορούν </a:t>
            </a:r>
            <a:r>
              <a:rPr lang="el-GR" sz="2000" dirty="0"/>
              <a:t>να προληφθούν, εξουδετερωθούν ή ελαττωθούν σε </a:t>
            </a:r>
            <a:r>
              <a:rPr lang="el-GR" sz="2000" dirty="0" smtClean="0"/>
              <a:t>αποδεκτά επίπεδα</a:t>
            </a:r>
            <a:r>
              <a:rPr lang="el-GR" sz="2000" dirty="0"/>
              <a:t>. Το κρίσιμο σημείο ελέγχου είναι ένα σημείο, μια διαδικασία, </a:t>
            </a:r>
            <a:r>
              <a:rPr lang="el-GR" sz="2000" dirty="0" smtClean="0"/>
              <a:t>ένας χειρισμός </a:t>
            </a:r>
            <a:r>
              <a:rPr lang="el-GR" sz="2000" dirty="0"/>
              <a:t>ή κάποιο στάδιο στην αλυσίδα παραγωγής περιλαμβάνει δε </a:t>
            </a:r>
            <a:r>
              <a:rPr lang="el-GR" sz="2000" dirty="0" smtClean="0"/>
              <a:t>και τις </a:t>
            </a:r>
            <a:r>
              <a:rPr lang="el-GR" sz="2000" dirty="0"/>
              <a:t>πρώτες ύλες.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273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cap="all" dirty="0" err="1">
                <a:solidFill>
                  <a:prstClr val="black"/>
                </a:solidFill>
              </a:rPr>
              <a:t>Αναλυση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κινδυνων</a:t>
            </a:r>
            <a:r>
              <a:rPr lang="el-GR" sz="2500" cap="all" dirty="0">
                <a:solidFill>
                  <a:prstClr val="black"/>
                </a:solidFill>
              </a:rPr>
              <a:t> και των </a:t>
            </a:r>
            <a:r>
              <a:rPr lang="el-GR" sz="2500" cap="all" dirty="0" err="1">
                <a:solidFill>
                  <a:prstClr val="black"/>
                </a:solidFill>
              </a:rPr>
              <a:t>κρισιμων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σημειων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ελεγχου</a:t>
            </a:r>
            <a:r>
              <a:rPr lang="el-GR" sz="2500" cap="all" dirty="0">
                <a:solidFill>
                  <a:prstClr val="black"/>
                </a:solidFill>
              </a:rPr>
              <a:t/>
            </a:r>
            <a:br>
              <a:rPr lang="el-GR" sz="2500" cap="all" dirty="0">
                <a:solidFill>
                  <a:prstClr val="black"/>
                </a:solidFill>
              </a:rPr>
            </a:br>
            <a:r>
              <a:rPr lang="el-GR" sz="2500" cap="all" dirty="0">
                <a:solidFill>
                  <a:prstClr val="black"/>
                </a:solidFill>
              </a:rPr>
              <a:t>(HACCP)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9348"/>
            <a:ext cx="8229600" cy="361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- Καθορισμός των ορίων και των ανοχών που υποδηλώνουν ότι </a:t>
            </a:r>
            <a:r>
              <a:rPr lang="el-GR" sz="2000" dirty="0" smtClean="0"/>
              <a:t>η επιχείρηση </a:t>
            </a:r>
            <a:r>
              <a:rPr lang="el-GR" sz="2000" dirty="0"/>
              <a:t>λειτουργεί με σύστημα HACCP.</a:t>
            </a:r>
          </a:p>
          <a:p>
            <a:pPr marL="0" indent="0">
              <a:buNone/>
            </a:pPr>
            <a:r>
              <a:rPr lang="el-GR" sz="2000" dirty="0"/>
              <a:t>- Ανάπτυξη και χρήση μεθόδων επιτήρησης.</a:t>
            </a:r>
          </a:p>
          <a:p>
            <a:pPr marL="0" indent="0">
              <a:buNone/>
            </a:pPr>
            <a:r>
              <a:rPr lang="el-GR" sz="2000" dirty="0"/>
              <a:t>- Αναγνώριση και επιδιόρθωση σημείων παραγωγής που δεν </a:t>
            </a:r>
            <a:r>
              <a:rPr lang="el-GR" sz="2000" dirty="0" smtClean="0"/>
              <a:t>εντάσσονται στον </a:t>
            </a:r>
            <a:r>
              <a:rPr lang="el-GR" sz="2000" dirty="0"/>
              <a:t>έλεγχο του συστήματος HACCP.</a:t>
            </a:r>
          </a:p>
          <a:p>
            <a:pPr marL="0" indent="0">
              <a:buNone/>
            </a:pPr>
            <a:r>
              <a:rPr lang="el-GR" sz="2000" dirty="0"/>
              <a:t>- Επιβεβαίωση μέσω ελέγχου ότι το σύστημα HACCP λειτουργεί.</a:t>
            </a:r>
          </a:p>
          <a:p>
            <a:pPr marL="0" indent="0">
              <a:buNone/>
            </a:pPr>
            <a:r>
              <a:rPr lang="el-GR" sz="2000" dirty="0"/>
              <a:t>- Αρχειοθέτηση όλων των παραμέτρων και των διορθωτικών ενεργειών.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539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cap="all" dirty="0" err="1">
                <a:solidFill>
                  <a:prstClr val="black"/>
                </a:solidFill>
              </a:rPr>
              <a:t>Αναλυση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κινδυνων</a:t>
            </a:r>
            <a:r>
              <a:rPr lang="el-GR" sz="2500" cap="all" dirty="0">
                <a:solidFill>
                  <a:prstClr val="black"/>
                </a:solidFill>
              </a:rPr>
              <a:t> και των </a:t>
            </a:r>
            <a:r>
              <a:rPr lang="el-GR" sz="2500" cap="all" dirty="0" err="1">
                <a:solidFill>
                  <a:prstClr val="black"/>
                </a:solidFill>
              </a:rPr>
              <a:t>κρισιμων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σημειων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ελεγχου</a:t>
            </a:r>
            <a:r>
              <a:rPr lang="el-GR" sz="2500" cap="all" dirty="0">
                <a:solidFill>
                  <a:prstClr val="black"/>
                </a:solidFill>
              </a:rPr>
              <a:t/>
            </a:r>
            <a:br>
              <a:rPr lang="el-GR" sz="2500" cap="all" dirty="0">
                <a:solidFill>
                  <a:prstClr val="black"/>
                </a:solidFill>
              </a:rPr>
            </a:br>
            <a:r>
              <a:rPr lang="el-GR" sz="2500" cap="all" dirty="0">
                <a:solidFill>
                  <a:prstClr val="black"/>
                </a:solidFill>
              </a:rPr>
              <a:t>(HACCP)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181365"/>
            <a:ext cx="8280920" cy="3980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Σε επίπεδο εκτροφής ως στάδια ελέγχου καθορίζονται</a:t>
            </a:r>
            <a:r>
              <a:rPr lang="el-GR" sz="2000" dirty="0" smtClean="0"/>
              <a:t>: </a:t>
            </a:r>
          </a:p>
          <a:p>
            <a:r>
              <a:rPr lang="el-GR" sz="2000" dirty="0" smtClean="0"/>
              <a:t>οι πρώτες ύλες</a:t>
            </a:r>
          </a:p>
          <a:p>
            <a:r>
              <a:rPr lang="el-GR" sz="2000" dirty="0" smtClean="0"/>
              <a:t>η κατεργασία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γενετικό </a:t>
            </a:r>
            <a:r>
              <a:rPr lang="el-GR" sz="2000" dirty="0" smtClean="0"/>
              <a:t>υλικό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φαρμακευτική </a:t>
            </a:r>
            <a:r>
              <a:rPr lang="el-GR" sz="2000" dirty="0" smtClean="0"/>
              <a:t>αγωγή και το προληπτικό πρόγραμμα υγιεινής</a:t>
            </a:r>
          </a:p>
          <a:p>
            <a:r>
              <a:rPr lang="el-GR" sz="2000" dirty="0" smtClean="0"/>
              <a:t>η θερμοκρασία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είδος </a:t>
            </a:r>
            <a:r>
              <a:rPr lang="el-GR" sz="2000" dirty="0" smtClean="0"/>
              <a:t>δαπέδου</a:t>
            </a:r>
          </a:p>
          <a:p>
            <a:r>
              <a:rPr lang="el-GR" sz="2000" dirty="0" smtClean="0"/>
              <a:t>η </a:t>
            </a:r>
            <a:r>
              <a:rPr lang="el-GR" sz="2000" dirty="0"/>
              <a:t>πυκνότητα ζώων</a:t>
            </a:r>
          </a:p>
          <a:p>
            <a:r>
              <a:rPr lang="el-GR" sz="2000" dirty="0" smtClean="0"/>
              <a:t>τα </a:t>
            </a:r>
            <a:r>
              <a:rPr lang="el-GR" sz="2000" dirty="0"/>
              <a:t>δίκτυα συσχετίσεων και προγραμματισμού για την ασφάλεια </a:t>
            </a:r>
            <a:r>
              <a:rPr lang="el-GR" sz="2000" dirty="0" smtClean="0"/>
              <a:t>του παραγωγικού </a:t>
            </a:r>
            <a:r>
              <a:rPr lang="el-GR" sz="2000" dirty="0"/>
              <a:t>ζώου και του </a:t>
            </a:r>
            <a:r>
              <a:rPr lang="el-GR" sz="2000" dirty="0" err="1"/>
              <a:t>ζωοκομικού</a:t>
            </a:r>
            <a:r>
              <a:rPr lang="el-GR" sz="2000" dirty="0"/>
              <a:t> προϊόντος.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09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cap="all" dirty="0" err="1">
                <a:solidFill>
                  <a:prstClr val="black"/>
                </a:solidFill>
              </a:rPr>
              <a:t>Αναλυση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κινδυνων</a:t>
            </a:r>
            <a:r>
              <a:rPr lang="el-GR" sz="2500" cap="all" dirty="0">
                <a:solidFill>
                  <a:prstClr val="black"/>
                </a:solidFill>
              </a:rPr>
              <a:t> και των </a:t>
            </a:r>
            <a:r>
              <a:rPr lang="el-GR" sz="2500" cap="all" dirty="0" err="1">
                <a:solidFill>
                  <a:prstClr val="black"/>
                </a:solidFill>
              </a:rPr>
              <a:t>κρισιμων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σημειων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ελεγχου</a:t>
            </a:r>
            <a:r>
              <a:rPr lang="el-GR" sz="2500" cap="all" dirty="0">
                <a:solidFill>
                  <a:prstClr val="black"/>
                </a:solidFill>
              </a:rPr>
              <a:t/>
            </a:r>
            <a:br>
              <a:rPr lang="el-GR" sz="2500" cap="all" dirty="0">
                <a:solidFill>
                  <a:prstClr val="black"/>
                </a:solidFill>
              </a:rPr>
            </a:br>
            <a:r>
              <a:rPr lang="el-GR" sz="2500" cap="all" dirty="0">
                <a:solidFill>
                  <a:prstClr val="black"/>
                </a:solidFill>
              </a:rPr>
              <a:t>(HACCP)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561355"/>
            <a:ext cx="7931224" cy="3419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Ο τρόπος επιτήρησης ελέγχεται και ειδικές δοκιμές </a:t>
            </a:r>
            <a:r>
              <a:rPr lang="el-GR" sz="2000" dirty="0" smtClean="0"/>
              <a:t>επιτήρησης υιοθετούνται</a:t>
            </a:r>
            <a:r>
              <a:rPr lang="el-GR" sz="2000" dirty="0"/>
              <a:t>:</a:t>
            </a:r>
          </a:p>
          <a:p>
            <a:r>
              <a:rPr lang="el-GR" sz="2000" dirty="0" smtClean="0"/>
              <a:t>οπτική </a:t>
            </a:r>
            <a:r>
              <a:rPr lang="el-GR" sz="2000" dirty="0"/>
              <a:t>παρατήρηση</a:t>
            </a:r>
          </a:p>
          <a:p>
            <a:r>
              <a:rPr lang="el-GR" sz="2000" dirty="0" smtClean="0"/>
              <a:t>φυσικές </a:t>
            </a:r>
            <a:r>
              <a:rPr lang="el-GR" sz="2000" dirty="0"/>
              <a:t>μετρήσεις</a:t>
            </a:r>
          </a:p>
          <a:p>
            <a:r>
              <a:rPr lang="el-GR" sz="2000" dirty="0" smtClean="0"/>
              <a:t>χημικές </a:t>
            </a:r>
            <a:r>
              <a:rPr lang="el-GR" sz="2000" dirty="0"/>
              <a:t>μετρήσεις</a:t>
            </a:r>
          </a:p>
          <a:p>
            <a:r>
              <a:rPr lang="el-GR" sz="2000" dirty="0" smtClean="0"/>
              <a:t>μικροβιολογικές </a:t>
            </a:r>
            <a:r>
              <a:rPr lang="el-GR" sz="2000" dirty="0"/>
              <a:t>εξετάσεις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0049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5" name="Εικόνα 4"/>
          <p:cNvPicPr/>
          <p:nvPr/>
        </p:nvPicPr>
        <p:blipFill rotWithShape="1">
          <a:blip r:embed="rId2"/>
          <a:srcRect l="33048" t="7708" r="32098" b="6532"/>
          <a:stretch/>
        </p:blipFill>
        <p:spPr bwMode="auto">
          <a:xfrm>
            <a:off x="1907704" y="337220"/>
            <a:ext cx="5472608" cy="5264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2059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</a:t>
            </a:r>
            <a:r>
              <a:rPr lang="el-GR" sz="2800" dirty="0" smtClean="0">
                <a:solidFill>
                  <a:prstClr val="black"/>
                </a:solidFill>
              </a:rPr>
              <a:t>ΤΗΝ ΑΝΑΛΥΣΗ ΤΟΥ </a:t>
            </a:r>
            <a:r>
              <a:rPr lang="el-GR" sz="2800" dirty="0">
                <a:solidFill>
                  <a:prstClr val="black"/>
                </a:solidFill>
              </a:rPr>
              <a:t>HACCP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33500"/>
            <a:ext cx="8640960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ΕΠΙΔΗΜΙΟΛΟΓΙΚΑ ΔΕΔΟΜΕΝΑ ΜΙΚΡΟΒΙΑΚΩΝ ΠΑΘΟΓΟΝΩΝ</a:t>
            </a:r>
          </a:p>
          <a:p>
            <a:r>
              <a:rPr lang="el-GR" sz="2000" dirty="0"/>
              <a:t>Περιστατικά </a:t>
            </a:r>
            <a:r>
              <a:rPr lang="el-GR" sz="2000" dirty="0" err="1"/>
              <a:t>τροφολοιμώξεων</a:t>
            </a:r>
            <a:endParaRPr lang="el-GR" sz="2000" dirty="0"/>
          </a:p>
          <a:p>
            <a:r>
              <a:rPr lang="el-GR" sz="2000" dirty="0"/>
              <a:t>Προγράμματα </a:t>
            </a:r>
            <a:r>
              <a:rPr lang="el-GR" sz="2000" dirty="0" smtClean="0"/>
              <a:t>επιτήρησης</a:t>
            </a:r>
          </a:p>
          <a:p>
            <a:endParaRPr lang="el-GR" sz="2000" dirty="0"/>
          </a:p>
          <a:p>
            <a:pPr marL="0" indent="0">
              <a:buNone/>
            </a:pPr>
            <a:r>
              <a:rPr lang="el-GR" sz="2000" b="1" dirty="0"/>
              <a:t>ΠΡΩΤΕΣ ΥΛΕΣ: ΕΝΔΙΑΜΕΣΑ ΚΑΙ ΤΕΛΙΚΑ ΔΕΔΟΜΕΝΑ </a:t>
            </a:r>
            <a:r>
              <a:rPr lang="el-GR" sz="2000" b="1" dirty="0" smtClean="0"/>
              <a:t>ΤΟΥ ΠΡΟΪΟΝΤΟΣ</a:t>
            </a:r>
            <a:endParaRPr lang="el-GR" sz="2000" b="1" dirty="0"/>
          </a:p>
          <a:p>
            <a:r>
              <a:rPr lang="el-GR" sz="2000" dirty="0"/>
              <a:t>Παρασκευή</a:t>
            </a:r>
          </a:p>
          <a:p>
            <a:r>
              <a:rPr lang="el-GR" sz="2000" dirty="0" err="1"/>
              <a:t>pH</a:t>
            </a:r>
            <a:endParaRPr lang="el-GR" sz="2000" dirty="0"/>
          </a:p>
          <a:p>
            <a:r>
              <a:rPr lang="el-GR" sz="2000" dirty="0"/>
              <a:t>Ικανότητα συγκράτησης ύδατος</a:t>
            </a:r>
          </a:p>
          <a:p>
            <a:r>
              <a:rPr lang="el-GR" sz="2000" dirty="0"/>
              <a:t>Παρουσία </a:t>
            </a:r>
            <a:r>
              <a:rPr lang="el-GR" sz="2000" dirty="0" smtClean="0"/>
              <a:t>συντηρητικών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068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1345332"/>
            <a:ext cx="8640960" cy="3240360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Ζωικής Παραγωγής</a:t>
            </a:r>
          </a:p>
          <a:p>
            <a:pPr algn="l"/>
            <a:r>
              <a:rPr lang="el-GR" b="1" dirty="0" smtClean="0"/>
              <a:t>Λοιμώδη Νοσήματα – Υγιεινή Αγροτικών Ζώων</a:t>
            </a:r>
            <a:endParaRPr lang="en-US" b="1" dirty="0" smtClean="0"/>
          </a:p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9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400" b="1" dirty="0"/>
              <a:t>ΑΣΦΑΛΕΙΑ ΤΩΝ ΖΩΙΚΩΝ ΠΡΟΪΟΝΤΩΝ ΣΤΗ</a:t>
            </a:r>
          </a:p>
          <a:p>
            <a:r>
              <a:rPr lang="el-GR" sz="2400" b="1" dirty="0"/>
              <a:t>ΔΙΑΤΡΟΦΗ ΤΟΥ </a:t>
            </a:r>
            <a:r>
              <a:rPr lang="el-GR" sz="2400" b="1" dirty="0" smtClean="0"/>
              <a:t>ΑΝΘΡΩΠΟΥ</a:t>
            </a:r>
            <a:endParaRPr lang="el-GR" sz="2400" b="1" dirty="0"/>
          </a:p>
          <a:p>
            <a:pPr algn="l"/>
            <a:endParaRPr lang="en-US" sz="2000" dirty="0" smtClean="0"/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Σκούφος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ΤΗΝ ΑΝΑΛΥΣΗ ΤΟΥ HACCP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7340"/>
            <a:ext cx="8229600" cy="3687796"/>
          </a:xfrm>
        </p:spPr>
        <p:txBody>
          <a:bodyPr>
            <a:normAutofit/>
          </a:bodyPr>
          <a:lstStyle/>
          <a:p>
            <a:r>
              <a:rPr lang="el-GR" sz="2000" dirty="0"/>
              <a:t>Υλικά συσκευασίας και συνθήκες</a:t>
            </a:r>
          </a:p>
          <a:p>
            <a:r>
              <a:rPr lang="el-GR" sz="2000" dirty="0"/>
              <a:t>Δομή του προϊόντος</a:t>
            </a:r>
          </a:p>
          <a:p>
            <a:r>
              <a:rPr lang="el-GR" sz="2000" dirty="0"/>
              <a:t>Συνθήκες επεξεργασίας</a:t>
            </a:r>
          </a:p>
          <a:p>
            <a:r>
              <a:rPr lang="el-GR" sz="2000" dirty="0"/>
              <a:t>Συνθήκες αποθήκευσης και διανομής</a:t>
            </a:r>
          </a:p>
          <a:p>
            <a:r>
              <a:rPr lang="el-GR" sz="2000" dirty="0"/>
              <a:t>Διάρκεια ζωής</a:t>
            </a:r>
          </a:p>
          <a:p>
            <a:r>
              <a:rPr lang="el-GR" sz="2000" dirty="0"/>
              <a:t>Οδηγίες για χρήση από τον καταναλωτή - ετικέτα</a:t>
            </a:r>
          </a:p>
          <a:p>
            <a:r>
              <a:rPr lang="el-GR" sz="2000" dirty="0"/>
              <a:t>Σε ποιες ομάδες καταναλωτών απευθύνεται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476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ΤΗΝ ΑΝΑΛΥΣΗ ΤΟΥ HACCP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333500"/>
            <a:ext cx="7992888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ΔΕΔΟΜΕΝΑ ΕΠΕΞΕΡΓΑΣΙΑΣ</a:t>
            </a:r>
          </a:p>
          <a:p>
            <a:r>
              <a:rPr lang="el-GR" sz="2000" dirty="0"/>
              <a:t>Αριθμός και αλληλουχία σταδίων επεξεργασίας περιλαμβάνοντας την αποθήκευση.</a:t>
            </a:r>
          </a:p>
          <a:p>
            <a:r>
              <a:rPr lang="el-GR" sz="2000" dirty="0"/>
              <a:t>Εύρος τιμών για το χρόνο επεξεργασίας και τη θερμοκρασία του προϊόντος ανά στάδιο.</a:t>
            </a:r>
          </a:p>
          <a:p>
            <a:r>
              <a:rPr lang="el-GR" sz="2000" dirty="0" err="1"/>
              <a:t>Ενδοεργασιακοί</a:t>
            </a:r>
            <a:r>
              <a:rPr lang="el-GR" sz="2000" dirty="0"/>
              <a:t> χειρισμοί και παρεμβάσεις.</a:t>
            </a:r>
          </a:p>
          <a:p>
            <a:r>
              <a:rPr lang="el-GR" sz="2000" dirty="0"/>
              <a:t>Διάκριση σταδίων υψηλού / χαμηλού κινδύνου.</a:t>
            </a:r>
          </a:p>
          <a:p>
            <a:r>
              <a:rPr lang="el-GR" sz="2000" dirty="0"/>
              <a:t>Συνθήκες ροής για τα υγρά προϊόντα.</a:t>
            </a:r>
          </a:p>
          <a:p>
            <a:r>
              <a:rPr lang="el-GR" sz="2000" dirty="0"/>
              <a:t>Αποτελεσματικές μέθοδοι καθαρισμού και απολύμανσης.</a:t>
            </a:r>
          </a:p>
          <a:p>
            <a:r>
              <a:rPr lang="el-GR" sz="2000" dirty="0"/>
              <a:t>Πιθανότητες για διασταυρούμενη μόλυνση.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458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ΤΗΝ ΑΝΑΛΥΣΗ ΤΟΥ HACCP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61356"/>
            <a:ext cx="8229600" cy="35437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ΜΙΚΡΟΒΙΟΛΟΓΙΚΑ ΔΕΔΟΜΕΝΑ</a:t>
            </a:r>
          </a:p>
          <a:p>
            <a:r>
              <a:rPr lang="el-GR" sz="2000" dirty="0" smtClean="0"/>
              <a:t>Πιθανότητα </a:t>
            </a:r>
            <a:r>
              <a:rPr lang="el-GR" sz="2000" dirty="0"/>
              <a:t>παρουσίας επικίνδυνων μικροοργανισμών στις πρώτες </a:t>
            </a:r>
            <a:r>
              <a:rPr lang="el-GR" sz="2000" dirty="0" smtClean="0"/>
              <a:t>ύλες του </a:t>
            </a:r>
            <a:r>
              <a:rPr lang="el-GR" sz="2000" dirty="0"/>
              <a:t>συστήματος.</a:t>
            </a:r>
          </a:p>
          <a:p>
            <a:r>
              <a:rPr lang="el-GR" sz="2000" dirty="0" smtClean="0"/>
              <a:t>Ρυθμοί </a:t>
            </a:r>
            <a:r>
              <a:rPr lang="el-GR" sz="2000" dirty="0"/>
              <a:t>ανάπτυξης των επικίνδυνων μικροοργανισμών στα τρόφιμα.</a:t>
            </a:r>
          </a:p>
          <a:p>
            <a:r>
              <a:rPr lang="el-GR" sz="2000" dirty="0" smtClean="0"/>
              <a:t>Χρόνος </a:t>
            </a:r>
            <a:r>
              <a:rPr lang="el-GR" sz="2000" dirty="0"/>
              <a:t>γενεάς των επικίνδυνων μικροοργανισμών κάτω από </a:t>
            </a:r>
            <a:r>
              <a:rPr lang="el-GR" sz="2000" dirty="0" smtClean="0"/>
              <a:t>συνθήκες συγκεκριμένης </a:t>
            </a:r>
            <a:r>
              <a:rPr lang="el-GR" sz="2000" dirty="0"/>
              <a:t>παραγωγής ή επεξεργασίας.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5005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ΤΗΝ ΑΝΑΛΥΣΗ ΤΟΥ HACCP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Τα πλεονεκτήματα της εφαρμογής HACCP είναι:</a:t>
            </a:r>
          </a:p>
          <a:p>
            <a:pPr marL="0" indent="0">
              <a:buNone/>
            </a:pPr>
            <a:r>
              <a:rPr lang="el-GR" sz="2000" b="1" dirty="0"/>
              <a:t>1.</a:t>
            </a:r>
            <a:r>
              <a:rPr lang="el-GR" sz="2000" dirty="0"/>
              <a:t> Εστιάζει τις προσπάθειες ελέγχου στα κρίσιμα σημεία </a:t>
            </a:r>
            <a:r>
              <a:rPr lang="el-GR" sz="2000" dirty="0" smtClean="0"/>
              <a:t>παραγωγής της </a:t>
            </a:r>
            <a:r>
              <a:rPr lang="el-GR" sz="2000" dirty="0"/>
              <a:t>επιχείρησης.</a:t>
            </a:r>
          </a:p>
          <a:p>
            <a:pPr marL="0" indent="0">
              <a:buNone/>
            </a:pPr>
            <a:r>
              <a:rPr lang="el-GR" sz="2000" b="1" dirty="0"/>
              <a:t>2.</a:t>
            </a:r>
            <a:r>
              <a:rPr lang="el-GR" sz="2000" dirty="0"/>
              <a:t> Ο έλεγχος πραγματοποιείται με γρήγορα και </a:t>
            </a:r>
            <a:r>
              <a:rPr lang="el-GR" sz="2000" dirty="0" smtClean="0"/>
              <a:t>αξιόπιστα διαγνωστικά </a:t>
            </a:r>
            <a:r>
              <a:rPr lang="el-GR" sz="2000" dirty="0"/>
              <a:t>τεστ.</a:t>
            </a:r>
          </a:p>
          <a:p>
            <a:pPr marL="0" indent="0">
              <a:buNone/>
            </a:pPr>
            <a:r>
              <a:rPr lang="el-GR" sz="2000" b="1" dirty="0"/>
              <a:t>3. </a:t>
            </a:r>
            <a:r>
              <a:rPr lang="el-GR" sz="2000" dirty="0"/>
              <a:t>Τα αποτελέσματα του ελέγχου εξετάζονται τόσο άμεσα όσο </a:t>
            </a:r>
            <a:r>
              <a:rPr lang="el-GR" sz="2000" dirty="0" smtClean="0"/>
              <a:t>είναι απαραίτητο </a:t>
            </a:r>
            <a:r>
              <a:rPr lang="el-GR" sz="2000" dirty="0"/>
              <a:t>για να αποτρέψουν τη μόλυνση ή </a:t>
            </a:r>
            <a:r>
              <a:rPr lang="el-GR" sz="2000" dirty="0" smtClean="0"/>
              <a:t>να επαναπροσδιορίσουν </a:t>
            </a:r>
            <a:r>
              <a:rPr lang="el-GR" sz="2000" dirty="0"/>
              <a:t>το πλάνο στο σημείο της παραγωγής.</a:t>
            </a:r>
          </a:p>
          <a:p>
            <a:pPr marL="0" indent="0">
              <a:buNone/>
            </a:pPr>
            <a:r>
              <a:rPr lang="el-GR" sz="2000" b="1" dirty="0"/>
              <a:t>4. </a:t>
            </a:r>
            <a:r>
              <a:rPr lang="el-GR" sz="2000" dirty="0"/>
              <a:t>Μελλοντικοί ή δυνητικοί κίνδυνοι λαμβάνονται υπόψη </a:t>
            </a:r>
            <a:r>
              <a:rPr lang="el-GR" sz="2000" dirty="0" smtClean="0"/>
              <a:t>στο σχεδιασμό</a:t>
            </a:r>
            <a:r>
              <a:rPr lang="el-GR" sz="2000" dirty="0"/>
              <a:t>.</a:t>
            </a:r>
          </a:p>
          <a:p>
            <a:pPr marL="0" indent="0">
              <a:buNone/>
            </a:pPr>
            <a:r>
              <a:rPr lang="el-GR" sz="2000" b="1" dirty="0"/>
              <a:t>5. </a:t>
            </a:r>
            <a:r>
              <a:rPr lang="el-GR" sz="2000" dirty="0"/>
              <a:t>Ελέγχει μέσω συνεργασίας Πανεπιστημιακής ομάδας στα </a:t>
            </a:r>
            <a:r>
              <a:rPr lang="el-GR" sz="2000" dirty="0" smtClean="0"/>
              <a:t>πλαίσια της </a:t>
            </a:r>
            <a:r>
              <a:rPr lang="el-GR" sz="2000" dirty="0"/>
              <a:t>σύγχρονης εφαρμογής του ενιαίου κυκλικού και </a:t>
            </a:r>
            <a:r>
              <a:rPr lang="el-GR" sz="2000" dirty="0" err="1" smtClean="0"/>
              <a:t>στερεογενούς</a:t>
            </a:r>
            <a:r>
              <a:rPr lang="el-GR" sz="2000" dirty="0" smtClean="0"/>
              <a:t> ελέγχου</a:t>
            </a:r>
            <a:r>
              <a:rPr lang="el-GR" sz="20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085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solidFill>
                  <a:prstClr val="black"/>
                </a:solidFill>
              </a:rPr>
              <a:t>ΕΥΡΟΣ ΤΕΧΝΙΚΩΝ ΟΔΗΓΙΩΝ ΠΟΥ ΑΠΑΙΤΕΙΤΑΙ ΓΙΑ ΤΗΝ ΑΝΑΛΥΣΗ ΤΟΥ HACCP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 smtClean="0"/>
              <a:t>Περιορισμοί </a:t>
            </a:r>
            <a:r>
              <a:rPr lang="el-GR" sz="2000" b="1" dirty="0"/>
              <a:t>που πρέπει να αναγνωριστούν:</a:t>
            </a:r>
          </a:p>
          <a:p>
            <a:r>
              <a:rPr lang="el-GR" sz="2000" dirty="0" err="1" smtClean="0"/>
              <a:t>To</a:t>
            </a:r>
            <a:r>
              <a:rPr lang="el-GR" sz="2000" dirty="0" smtClean="0"/>
              <a:t> </a:t>
            </a:r>
            <a:r>
              <a:rPr lang="el-GR" sz="2000" dirty="0"/>
              <a:t>σύστημα είναι εξειδικευμένο για κάθε επιχείρηση ή για κάθε </a:t>
            </a:r>
            <a:r>
              <a:rPr lang="el-GR" sz="2000" dirty="0" smtClean="0"/>
              <a:t>τμήμα της επιχείρησης </a:t>
            </a:r>
            <a:r>
              <a:rPr lang="el-GR" sz="2000" dirty="0"/>
              <a:t>ή της εκτροφής.</a:t>
            </a:r>
          </a:p>
          <a:p>
            <a:r>
              <a:rPr lang="el-GR" sz="2000" dirty="0" smtClean="0"/>
              <a:t>Απαιτεί </a:t>
            </a:r>
            <a:r>
              <a:rPr lang="el-GR" sz="2000" dirty="0"/>
              <a:t>κατάλληλα εκπαιδευμένο προσωπικό για τη συλλογή και </a:t>
            </a:r>
            <a:r>
              <a:rPr lang="el-GR" sz="2000" dirty="0" smtClean="0"/>
              <a:t>την εισροή </a:t>
            </a:r>
            <a:r>
              <a:rPr lang="el-GR" sz="2000" dirty="0"/>
              <a:t>των στοιχείων.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HACCP ελαττώνει τις απαιτήσεις σε χρόνο και πηγές και μπορεί </a:t>
            </a:r>
            <a:r>
              <a:rPr lang="el-GR" sz="2000" dirty="0" smtClean="0"/>
              <a:t>να κριθεί </a:t>
            </a:r>
            <a:r>
              <a:rPr lang="el-GR" sz="2000" dirty="0"/>
              <a:t>ως ακατάλληλο για επιχειρήσεις παραγωγής μεγάλου </a:t>
            </a:r>
            <a:r>
              <a:rPr lang="el-GR" sz="2000" dirty="0" smtClean="0"/>
              <a:t>εύρους </a:t>
            </a:r>
            <a:r>
              <a:rPr lang="el-GR" sz="2000" dirty="0"/>
              <a:t>προϊόντων (εστιατόρια </a:t>
            </a:r>
            <a:r>
              <a:rPr lang="en-US" sz="2000" dirty="0"/>
              <a:t>catering).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σύστημα επικεντρώνεται μόνο σε αρνητικές επιπτώσεις </a:t>
            </a:r>
            <a:r>
              <a:rPr lang="el-GR" sz="2000" dirty="0" smtClean="0"/>
              <a:t>του παραγωγικού </a:t>
            </a:r>
            <a:r>
              <a:rPr lang="el-GR" sz="2000" dirty="0"/>
              <a:t>δικτύου στο προϊόν.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951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ΑΡΧΕΣ ΕΦΑΡΜΟΓΗΣ ΤΟΥ HACCP ΣΕ ΕΠΙΠΕΔΟ ΕΚΤΡΟΦΗΣ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5332"/>
            <a:ext cx="8003232" cy="37716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b="1" dirty="0"/>
              <a:t>Αρχές παραγωγής σε επίπεδο εκτροφής:</a:t>
            </a:r>
          </a:p>
          <a:p>
            <a:r>
              <a:rPr lang="el-GR" sz="2000" dirty="0" smtClean="0"/>
              <a:t>Οργάνωση </a:t>
            </a:r>
            <a:r>
              <a:rPr lang="el-GR" sz="2000" dirty="0"/>
              <a:t>παραγωγής.</a:t>
            </a:r>
          </a:p>
          <a:p>
            <a:r>
              <a:rPr lang="el-GR" sz="2000" dirty="0" smtClean="0"/>
              <a:t>Ορθή </a:t>
            </a:r>
            <a:r>
              <a:rPr lang="el-GR" sz="2000" dirty="0"/>
              <a:t>βιομηχανική και υγειονομική πρακτική</a:t>
            </a:r>
          </a:p>
          <a:p>
            <a:r>
              <a:rPr lang="el-GR" sz="2000" dirty="0" smtClean="0"/>
              <a:t>Σύγχρονοι </a:t>
            </a:r>
            <a:r>
              <a:rPr lang="el-GR" sz="2000" dirty="0"/>
              <a:t>μέθοδοι </a:t>
            </a:r>
            <a:r>
              <a:rPr lang="el-GR" sz="2000" dirty="0" err="1"/>
              <a:t>ενσταβλισμού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Σύγχρονοι </a:t>
            </a:r>
            <a:r>
              <a:rPr lang="el-GR" sz="2000" dirty="0"/>
              <a:t>μέθοδοι εκτροφής.</a:t>
            </a:r>
          </a:p>
          <a:p>
            <a:r>
              <a:rPr lang="el-GR" sz="2000" dirty="0" smtClean="0"/>
              <a:t>Συνεχής </a:t>
            </a:r>
            <a:r>
              <a:rPr lang="el-GR" sz="2000" dirty="0"/>
              <a:t>ροή μικροβιολογικών εξετάσεων του ζωικού πληθυσμού </a:t>
            </a:r>
            <a:r>
              <a:rPr lang="el-GR" sz="2000" dirty="0" smtClean="0"/>
              <a:t>κυρίως λόγω </a:t>
            </a:r>
            <a:r>
              <a:rPr lang="el-GR" sz="2000" dirty="0"/>
              <a:t>ότι τα κυριότερα παθογόνα μπορούν να </a:t>
            </a:r>
            <a:r>
              <a:rPr lang="el-GR" sz="2000" dirty="0" smtClean="0"/>
              <a:t>μεταβιβαστούν και στα πλαίσια </a:t>
            </a:r>
            <a:r>
              <a:rPr lang="el-GR" sz="2000" dirty="0"/>
              <a:t>των </a:t>
            </a:r>
            <a:r>
              <a:rPr lang="el-GR" sz="2000" dirty="0" err="1"/>
              <a:t>ασυμπτωματικών</a:t>
            </a:r>
            <a:r>
              <a:rPr lang="el-GR" sz="2000" dirty="0"/>
              <a:t> φορέων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Μη χρήση αντιβιοτικών σε προληπτικό επίπεδο.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0454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ΑΡΧΕΣ ΕΦΑΡΜΟΓΗΣ ΤΟΥ HACCP ΣΕ ΕΠΙΠΕΔΟ ΕΚΤΡΟΦΗΣ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81364"/>
            <a:ext cx="8229600" cy="4419865"/>
          </a:xfrm>
        </p:spPr>
        <p:txBody>
          <a:bodyPr>
            <a:noAutofit/>
          </a:bodyPr>
          <a:lstStyle/>
          <a:p>
            <a:r>
              <a:rPr lang="el-GR" sz="2000" dirty="0"/>
              <a:t>Εξισορροπημένη διατροφή. Έλεγχος πρώτων υλών, </a:t>
            </a:r>
            <a:r>
              <a:rPr lang="el-GR" sz="2000" dirty="0" smtClean="0"/>
              <a:t>έλεγχος προμηθευτών</a:t>
            </a:r>
            <a:r>
              <a:rPr lang="el-GR" sz="2000" dirty="0"/>
              <a:t>.</a:t>
            </a:r>
          </a:p>
          <a:p>
            <a:r>
              <a:rPr lang="el-GR" sz="2000" dirty="0" smtClean="0"/>
              <a:t>Μη </a:t>
            </a:r>
            <a:r>
              <a:rPr lang="el-GR" sz="2000" dirty="0"/>
              <a:t>χρήση ζωικών πρωτεϊνών, εκτός υποκατάστατων γάλακτος </a:t>
            </a:r>
            <a:r>
              <a:rPr lang="el-GR" sz="2000" dirty="0" smtClean="0"/>
              <a:t>και ιχθυάλευρων</a:t>
            </a:r>
            <a:r>
              <a:rPr lang="el-GR" sz="2000" dirty="0"/>
              <a:t>, και ζωικών λιπών στις φόρμουλες των σιτηρεσίων.</a:t>
            </a:r>
          </a:p>
          <a:p>
            <a:r>
              <a:rPr lang="el-GR" sz="2000" dirty="0" smtClean="0"/>
              <a:t>Ιχνηλασιμότητα </a:t>
            </a:r>
            <a:r>
              <a:rPr lang="el-GR" sz="2000" dirty="0"/>
              <a:t>(κωδικοί σε 5 σημεία).</a:t>
            </a:r>
          </a:p>
          <a:p>
            <a:r>
              <a:rPr lang="el-GR" sz="2000" dirty="0" smtClean="0"/>
              <a:t>Περιβαλλοντική </a:t>
            </a:r>
            <a:r>
              <a:rPr lang="el-GR" sz="2000" dirty="0"/>
              <a:t>μόλυνση και ρύπανση.</a:t>
            </a:r>
          </a:p>
          <a:p>
            <a:r>
              <a:rPr lang="el-GR" sz="2000" dirty="0" smtClean="0"/>
              <a:t>Γενετικό </a:t>
            </a:r>
            <a:r>
              <a:rPr lang="el-GR" sz="2000" dirty="0"/>
              <a:t>δυναμικό ανθεκτικό στις ασθένειες.</a:t>
            </a:r>
          </a:p>
          <a:p>
            <a:r>
              <a:rPr lang="el-GR" sz="2000" dirty="0" smtClean="0"/>
              <a:t>Αυτοέλεγχος </a:t>
            </a:r>
            <a:r>
              <a:rPr lang="el-GR" sz="2000" dirty="0"/>
              <a:t>του συστήματος μέσω εξωτερικών κριτών πέραν </a:t>
            </a:r>
            <a:r>
              <a:rPr lang="el-GR" sz="2000" dirty="0" smtClean="0"/>
              <a:t>των ελεγκτών </a:t>
            </a:r>
            <a:r>
              <a:rPr lang="el-GR" sz="2000" dirty="0"/>
              <a:t>της επιχείρησης.</a:t>
            </a:r>
          </a:p>
          <a:p>
            <a:r>
              <a:rPr lang="el-GR" sz="2000" dirty="0" smtClean="0"/>
              <a:t>ISO </a:t>
            </a:r>
            <a:r>
              <a:rPr lang="el-GR" sz="2000" dirty="0"/>
              <a:t>9002 - ISO 14000.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6072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ΟΙ ΑΡΧΕΣ ΕΦΑΡΜΟΓΗΣ ΤΟΥ HACCP ΣΕ ΕΠΙΠΕΔΟ ΕΚΤΡΟΦΗΣ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70384" y="1633364"/>
            <a:ext cx="8003232" cy="3491616"/>
          </a:xfrm>
        </p:spPr>
        <p:txBody>
          <a:bodyPr>
            <a:noAutofit/>
          </a:bodyPr>
          <a:lstStyle/>
          <a:p>
            <a:r>
              <a:rPr lang="el-GR" sz="2000" dirty="0"/>
              <a:t>Σφραγίδα ανά τεμάχιο.</a:t>
            </a:r>
          </a:p>
          <a:p>
            <a:r>
              <a:rPr lang="el-GR" sz="2000" dirty="0"/>
              <a:t>Καταγραφικά αρχεία - διορθωτικές ενέργειες.</a:t>
            </a:r>
          </a:p>
          <a:p>
            <a:r>
              <a:rPr lang="el-GR" sz="2000" dirty="0"/>
              <a:t>Επί μέρους </a:t>
            </a:r>
            <a:r>
              <a:rPr lang="el-GR" sz="2000" dirty="0" err="1"/>
              <a:t>ροϊκά</a:t>
            </a:r>
            <a:r>
              <a:rPr lang="el-GR" sz="2000" dirty="0"/>
              <a:t> διαγράμματα διαχείριση τμημάτων της εκτροφής.</a:t>
            </a:r>
          </a:p>
          <a:p>
            <a:r>
              <a:rPr lang="el-GR" sz="2000" dirty="0"/>
              <a:t>Πιστοποίηση.</a:t>
            </a:r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2914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800" cap="all" dirty="0" err="1" smtClean="0">
                <a:solidFill>
                  <a:prstClr val="black"/>
                </a:solidFill>
              </a:rPr>
              <a:t>εφαρμογη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του </a:t>
            </a:r>
            <a:r>
              <a:rPr lang="el-GR" sz="2800" cap="all" dirty="0" err="1" smtClean="0">
                <a:solidFill>
                  <a:prstClr val="black"/>
                </a:solidFill>
              </a:rPr>
              <a:t>συστηματος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HACCP στο </a:t>
            </a:r>
            <a:r>
              <a:rPr lang="el-GR" sz="2800" cap="all" dirty="0" err="1" smtClean="0">
                <a:solidFill>
                  <a:prstClr val="black"/>
                </a:solidFill>
              </a:rPr>
              <a:t>σφαγειο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και τις</a:t>
            </a:r>
            <a:br>
              <a:rPr lang="el-GR" sz="2800" cap="all" dirty="0">
                <a:solidFill>
                  <a:prstClr val="black"/>
                </a:solidFill>
              </a:rPr>
            </a:br>
            <a:r>
              <a:rPr lang="el-GR" sz="2800" cap="all" dirty="0" err="1" smtClean="0">
                <a:solidFill>
                  <a:prstClr val="black"/>
                </a:solidFill>
              </a:rPr>
              <a:t>βιομηχανιες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 err="1" smtClean="0">
                <a:solidFill>
                  <a:prstClr val="black"/>
                </a:solidFill>
              </a:rPr>
              <a:t>κρεατος</a:t>
            </a:r>
            <a:endParaRPr lang="el-GR" cap="al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427168" cy="3491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/>
              <a:t>Σε όλα τα σφαγεία παραγωγής είτε λευκού είτε κόκκινου </a:t>
            </a:r>
            <a:r>
              <a:rPr lang="el-GR" sz="2000" dirty="0" smtClean="0"/>
              <a:t>κρέατος, υπάρχουν </a:t>
            </a:r>
            <a:r>
              <a:rPr lang="el-GR" sz="2000" dirty="0"/>
              <a:t>δύο κύρια μικροβιολογικά </a:t>
            </a:r>
            <a:r>
              <a:rPr lang="el-GR" sz="2000" dirty="0" smtClean="0"/>
              <a:t>δεδομένα.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πρώτο συσχετίζεται με </a:t>
            </a:r>
            <a:r>
              <a:rPr lang="el-GR" sz="2000" dirty="0" smtClean="0"/>
              <a:t>τον έλεγχο </a:t>
            </a:r>
            <a:r>
              <a:rPr lang="el-GR" sz="2000" dirty="0"/>
              <a:t>της επιμόλυνσης του </a:t>
            </a:r>
            <a:r>
              <a:rPr lang="el-GR" sz="2000" dirty="0" err="1"/>
              <a:t>σφάγιου</a:t>
            </a:r>
            <a:r>
              <a:rPr lang="el-GR" sz="2000" dirty="0"/>
              <a:t> με αριθμό παθογόνων που </a:t>
            </a:r>
            <a:r>
              <a:rPr lang="el-GR" sz="2000" dirty="0" smtClean="0"/>
              <a:t>δυνητικά μπορεί </a:t>
            </a:r>
            <a:r>
              <a:rPr lang="el-GR" sz="2000" dirty="0"/>
              <a:t>να επηρεάσουν την υγεία του </a:t>
            </a:r>
            <a:r>
              <a:rPr lang="el-GR" sz="2000" dirty="0" smtClean="0"/>
              <a:t>ανθρώπου.</a:t>
            </a:r>
          </a:p>
          <a:p>
            <a:r>
              <a:rPr lang="el-GR" sz="2000" dirty="0" smtClean="0"/>
              <a:t>Το </a:t>
            </a:r>
            <a:r>
              <a:rPr lang="el-GR" sz="2000" dirty="0"/>
              <a:t>δεύτερο είναι </a:t>
            </a:r>
            <a:r>
              <a:rPr lang="el-GR" sz="2000" dirty="0" smtClean="0"/>
              <a:t>να περιορίσουν </a:t>
            </a:r>
            <a:r>
              <a:rPr lang="el-GR" sz="2000" dirty="0"/>
              <a:t>τη διάδοση των λοιμογόνων </a:t>
            </a:r>
            <a:r>
              <a:rPr lang="el-GR" sz="2000" dirty="0" smtClean="0"/>
              <a:t>μικροβίων.</a:t>
            </a:r>
          </a:p>
          <a:p>
            <a:pPr marL="0" indent="0">
              <a:buNone/>
            </a:pPr>
            <a:r>
              <a:rPr lang="el-GR" sz="2000" dirty="0"/>
              <a:t>Τα σφαγεία λειτουργούν με συστήματα "</a:t>
            </a:r>
            <a:r>
              <a:rPr lang="el-GR" sz="2000" b="1" dirty="0"/>
              <a:t>Υγιεινής διακρίβωσης </a:t>
            </a:r>
            <a:r>
              <a:rPr lang="el-GR" sz="2000" b="1" dirty="0" smtClean="0"/>
              <a:t>και ελέγχου</a:t>
            </a:r>
            <a:r>
              <a:rPr lang="el-GR" sz="2000" dirty="0"/>
              <a:t>" το οποίο περιλαμβάνει στοιχεία νεωτεριστικά και </a:t>
            </a:r>
            <a:r>
              <a:rPr lang="el-GR" sz="2000" dirty="0" smtClean="0"/>
              <a:t>υψηλών απαιτήσεων </a:t>
            </a:r>
            <a:r>
              <a:rPr lang="el-GR" sz="2000" dirty="0"/>
              <a:t>σε θέματα ροής εργασιών.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4575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500" cap="all" dirty="0" err="1">
                <a:solidFill>
                  <a:prstClr val="black"/>
                </a:solidFill>
              </a:rPr>
              <a:t>εφαρμογη</a:t>
            </a:r>
            <a:r>
              <a:rPr lang="el-GR" sz="2500" cap="all" dirty="0">
                <a:solidFill>
                  <a:prstClr val="black"/>
                </a:solidFill>
              </a:rPr>
              <a:t> του </a:t>
            </a:r>
            <a:r>
              <a:rPr lang="el-GR" sz="2500" cap="all" dirty="0" err="1">
                <a:solidFill>
                  <a:prstClr val="black"/>
                </a:solidFill>
              </a:rPr>
              <a:t>συστηματος</a:t>
            </a:r>
            <a:r>
              <a:rPr lang="el-GR" sz="2500" cap="all" dirty="0">
                <a:solidFill>
                  <a:prstClr val="black"/>
                </a:solidFill>
              </a:rPr>
              <a:t> HACCP στο </a:t>
            </a:r>
            <a:r>
              <a:rPr lang="el-GR" sz="2500" cap="all" dirty="0" err="1">
                <a:solidFill>
                  <a:prstClr val="black"/>
                </a:solidFill>
              </a:rPr>
              <a:t>σφαγειο</a:t>
            </a:r>
            <a:r>
              <a:rPr lang="el-GR" sz="2500" cap="all" dirty="0">
                <a:solidFill>
                  <a:prstClr val="black"/>
                </a:solidFill>
              </a:rPr>
              <a:t> και τις</a:t>
            </a:r>
            <a:br>
              <a:rPr lang="el-GR" sz="2500" cap="all" dirty="0">
                <a:solidFill>
                  <a:prstClr val="black"/>
                </a:solidFill>
              </a:rPr>
            </a:br>
            <a:r>
              <a:rPr lang="el-GR" sz="2500" cap="all" dirty="0" err="1">
                <a:solidFill>
                  <a:prstClr val="black"/>
                </a:solidFill>
              </a:rPr>
              <a:t>βιομηχανιες</a:t>
            </a:r>
            <a:r>
              <a:rPr lang="el-GR" sz="2500" cap="all" dirty="0">
                <a:solidFill>
                  <a:prstClr val="black"/>
                </a:solidFill>
              </a:rPr>
              <a:t> </a:t>
            </a:r>
            <a:r>
              <a:rPr lang="el-GR" sz="2500" cap="all" dirty="0" err="1">
                <a:solidFill>
                  <a:prstClr val="black"/>
                </a:solidFill>
              </a:rPr>
              <a:t>κρεατος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pic>
        <p:nvPicPr>
          <p:cNvPr id="5" name="Θέση περιεχομένου 4"/>
          <p:cNvPicPr>
            <a:picLocks noGrp="1"/>
          </p:cNvPicPr>
          <p:nvPr>
            <p:ph idx="1"/>
          </p:nvPr>
        </p:nvPicPr>
        <p:blipFill rotWithShape="1">
          <a:blip r:embed="rId2"/>
          <a:srcRect l="24381" t="25697" r="21622" b="20663"/>
          <a:stretch/>
        </p:blipFill>
        <p:spPr bwMode="auto">
          <a:xfrm>
            <a:off x="1079612" y="1265488"/>
            <a:ext cx="6984776" cy="4256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844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9348"/>
            <a:ext cx="8496944" cy="3420756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buClr>
                <a:srgbClr val="000000"/>
              </a:buClr>
              <a:buSzPts val="1200"/>
            </a:pPr>
            <a:r>
              <a:rPr lang="el-GR" sz="1200" dirty="0" smtClean="0">
                <a:solidFill>
                  <a:prstClr val="white">
                    <a:lumMod val="50000"/>
                  </a:prstClr>
                </a:solidFill>
                <a:ea typeface="Arial Unicode MS"/>
                <a:cs typeface="Times New Roman" pitchFamily="18" charset="0"/>
              </a:rPr>
              <a:t>Λοιμώδη Νοσήματα και Υγιεινή των Ζώων. Γιάννης Σκούφος, Άρτα 2004</a:t>
            </a:r>
            <a:endParaRPr lang="el-GR" sz="12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32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328280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Σκούφος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Ι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ωάννης. Λοιμώδη Νοσήματα- Υγιεινή Αγροτικών Ζώων.</a:t>
            </a: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Τεχνολογικό Ίδρυμα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Ηπείρου. Διαθέσιμο από: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http://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eclass.teiep.gr/courses/TEXG1</a:t>
            </a:r>
            <a:r>
              <a:rPr lang="el-GR" sz="2400" smtClean="0">
                <a:solidFill>
                  <a:schemeClr val="bg1">
                    <a:lumMod val="50000"/>
                  </a:schemeClr>
                </a:solidFill>
              </a:rPr>
              <a:t>25</a:t>
            </a:r>
            <a:r>
              <a:rPr lang="en-US" sz="240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Πρόδρομος </a:t>
            </a:r>
            <a:r>
              <a:rPr lang="el-GR" sz="2900" b="1" dirty="0" err="1" smtClean="0"/>
              <a:t>Σακάλογλου</a:t>
            </a:r>
            <a:r>
              <a:rPr lang="el-GR" sz="2900" b="1" dirty="0" smtClean="0"/>
              <a:t> 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b="1" dirty="0"/>
              <a:t>ΑΣΦΑΛΕΙΑ ΤΩΝ ΖΩΙΚΩΝ ΠΡΟΪΟΝΤΩΝ ΣΤΗ ΔΙΑΤΡΟΦΗ ΤΟΥ ΑΝΘΡΩΠΟΥ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828435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ΕΙΣΑΓΩΓΗ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87524" y="913284"/>
            <a:ext cx="8568952" cy="3910634"/>
          </a:xfrm>
        </p:spPr>
        <p:txBody>
          <a:bodyPr>
            <a:noAutofit/>
          </a:bodyPr>
          <a:lstStyle/>
          <a:p>
            <a:r>
              <a:rPr lang="el-GR" sz="2000" dirty="0" smtClean="0"/>
              <a:t>Η ασφάλεια και η υγιεινή των </a:t>
            </a:r>
            <a:r>
              <a:rPr lang="el-GR" sz="2000" dirty="0" err="1" smtClean="0"/>
              <a:t>κρεατοσκευασμάτων</a:t>
            </a:r>
            <a:r>
              <a:rPr lang="el-GR" sz="2000" dirty="0" smtClean="0"/>
              <a:t> ή του κρέατος είναι ουσιαστική για τη διασφάλιση της δημόσιας υγείας.</a:t>
            </a:r>
          </a:p>
          <a:p>
            <a:r>
              <a:rPr lang="el-GR" sz="2000" dirty="0" smtClean="0"/>
              <a:t>Η ποιότητα του κρέατος εξαρτάται άμεσα από τη μικροβιολογική εξέταση της πρώτης ύλης της τροφής των ζωικών πληθυσμών.</a:t>
            </a:r>
          </a:p>
          <a:p>
            <a:r>
              <a:rPr lang="el-GR" sz="2000" dirty="0" smtClean="0"/>
              <a:t>Η χορήγηση φαρμακευτικών ουσιών στα ζώα της μονάδας υπόκειται σε αυστηρή νομοθετική ρύθμιση. </a:t>
            </a:r>
          </a:p>
          <a:p>
            <a:r>
              <a:rPr lang="el-GR" sz="2000" dirty="0" smtClean="0"/>
              <a:t>Η πρόληψη του </a:t>
            </a:r>
            <a:r>
              <a:rPr lang="el-GR" sz="2000" dirty="0" err="1" smtClean="0"/>
              <a:t>stress</a:t>
            </a:r>
            <a:r>
              <a:rPr lang="el-GR" sz="2000" dirty="0" smtClean="0"/>
              <a:t> κατά τη φόρτωση και εκφόρτωση των ζώων, κατά τη διάρκεια της μεταφοράς τους στο σφαγείο.</a:t>
            </a:r>
          </a:p>
          <a:p>
            <a:r>
              <a:rPr lang="el-GR" sz="2000" dirty="0" smtClean="0"/>
              <a:t>Έλεγχος </a:t>
            </a:r>
            <a:r>
              <a:rPr lang="el-GR" sz="2000" dirty="0"/>
              <a:t>των συστημάτων </a:t>
            </a:r>
            <a:r>
              <a:rPr lang="el-GR" sz="2000" dirty="0" smtClean="0"/>
              <a:t>παραγωγής στα </a:t>
            </a:r>
            <a:r>
              <a:rPr lang="el-GR" sz="2000" dirty="0"/>
              <a:t>εργοστάσια κρέατος και γάλακτος ώστε να τηρούνται αυστηρά </a:t>
            </a:r>
            <a:r>
              <a:rPr lang="el-GR" sz="2000" dirty="0" smtClean="0"/>
              <a:t>οι μικροβιολογικοί όροι.</a:t>
            </a:r>
          </a:p>
          <a:p>
            <a:r>
              <a:rPr lang="el-GR" sz="2000" dirty="0" smtClean="0"/>
              <a:t>Μέτρα </a:t>
            </a:r>
            <a:r>
              <a:rPr lang="el-GR" sz="2000" dirty="0"/>
              <a:t>ελέγχου </a:t>
            </a:r>
            <a:r>
              <a:rPr lang="el-GR" sz="2000" dirty="0" smtClean="0"/>
              <a:t>της υγιεινής στην μεταφορά, του τρόπου </a:t>
            </a:r>
            <a:r>
              <a:rPr lang="el-GR" sz="2000" dirty="0"/>
              <a:t>χειρισμού των προϊόντων στο τελικό σημείο </a:t>
            </a:r>
            <a:r>
              <a:rPr lang="el-GR" sz="2000" dirty="0" smtClean="0"/>
              <a:t>πώλησης και </a:t>
            </a:r>
            <a:r>
              <a:rPr lang="el-GR" sz="2000" dirty="0"/>
              <a:t>στο εργαστήριο κοπής ή </a:t>
            </a:r>
            <a:r>
              <a:rPr lang="el-GR" sz="2000" dirty="0" smtClean="0"/>
              <a:t>τυποποίησης.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594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cap="all" dirty="0" err="1" smtClean="0">
                <a:solidFill>
                  <a:prstClr val="black"/>
                </a:solidFill>
              </a:rPr>
              <a:t>ΑσφΑλεια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της </a:t>
            </a:r>
            <a:r>
              <a:rPr lang="el-GR" sz="2800" cap="all" dirty="0" err="1" smtClean="0">
                <a:solidFill>
                  <a:prstClr val="black"/>
                </a:solidFill>
              </a:rPr>
              <a:t>τροφΗς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των </a:t>
            </a:r>
            <a:r>
              <a:rPr lang="el-GR" sz="2800" cap="all" dirty="0" err="1" smtClean="0">
                <a:solidFill>
                  <a:prstClr val="black"/>
                </a:solidFill>
              </a:rPr>
              <a:t>ζΩων</a:t>
            </a:r>
            <a:endParaRPr lang="el-GR" cap="al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993404"/>
            <a:ext cx="7704856" cy="3111732"/>
          </a:xfrm>
        </p:spPr>
        <p:txBody>
          <a:bodyPr>
            <a:noAutofit/>
          </a:bodyPr>
          <a:lstStyle/>
          <a:p>
            <a:r>
              <a:rPr lang="el-GR" sz="2000" dirty="0" smtClean="0"/>
              <a:t>Σχήματα ποιοτικής διασφάλισης </a:t>
            </a:r>
            <a:r>
              <a:rPr lang="el-GR" sz="2000" dirty="0"/>
              <a:t>(Quality </a:t>
            </a:r>
            <a:r>
              <a:rPr lang="el-GR" sz="2000" dirty="0" err="1"/>
              <a:t>assurance</a:t>
            </a:r>
            <a:r>
              <a:rPr lang="el-GR" sz="2000" dirty="0"/>
              <a:t>) εφαρμόζονται είτε σε επίπεδο </a:t>
            </a:r>
            <a:r>
              <a:rPr lang="el-GR" sz="2000" dirty="0" smtClean="0"/>
              <a:t>εκτροφής όπου </a:t>
            </a:r>
            <a:r>
              <a:rPr lang="el-GR" sz="2000" dirty="0"/>
              <a:t>εξασφαλίζεται ο έλεγχος των πρώτων υλών και της διακίνησής </a:t>
            </a:r>
            <a:r>
              <a:rPr lang="el-GR" sz="2000" dirty="0" smtClean="0"/>
              <a:t>τους όπως </a:t>
            </a:r>
            <a:r>
              <a:rPr lang="el-GR" sz="2000" dirty="0"/>
              <a:t>και οι υγειονομικοί κανόνες του εκτρεφόμενου πληθυσμού.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673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prstClr val="black"/>
                </a:solidFill>
              </a:rPr>
              <a:t>Η ΑΣΦΑΛΕΙΑ ΤΟΥ ΚΡΕΑΤΟΣ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sz="2000" dirty="0" smtClean="0"/>
              <a:t>Πρωταρχική </a:t>
            </a:r>
            <a:r>
              <a:rPr lang="el-GR" sz="2000" dirty="0"/>
              <a:t>προϋπόθεση για την ποιότητα του προϊόντος αποτελεί </a:t>
            </a:r>
            <a:r>
              <a:rPr lang="el-GR" sz="2000" dirty="0" smtClean="0"/>
              <a:t>η </a:t>
            </a:r>
            <a:r>
              <a:rPr lang="el-GR" sz="2000" dirty="0"/>
              <a:t>υγεία και η καθαριότητα των ζώων που προσέρχονται στο </a:t>
            </a:r>
            <a:r>
              <a:rPr lang="el-GR" sz="2000" dirty="0" smtClean="0"/>
              <a:t>σφαγείο.</a:t>
            </a:r>
          </a:p>
          <a:p>
            <a:r>
              <a:rPr lang="el-GR" sz="2000" dirty="0" smtClean="0"/>
              <a:t>Ακάθαρτα ζώα </a:t>
            </a:r>
            <a:r>
              <a:rPr lang="el-GR" sz="2000" dirty="0"/>
              <a:t>οδηγούν σε συσσώρευση της μόλυνσης μέσω της αύξησης </a:t>
            </a:r>
            <a:r>
              <a:rPr lang="el-GR" sz="2000" dirty="0" smtClean="0"/>
              <a:t>των παθογόνων </a:t>
            </a:r>
            <a:r>
              <a:rPr lang="el-GR" sz="2000" dirty="0"/>
              <a:t>μικροοργανισμών, ευνοούν τη μεταφορά της μόλυνσης σε </a:t>
            </a:r>
            <a:r>
              <a:rPr lang="el-GR" sz="2000" dirty="0" smtClean="0"/>
              <a:t>άλλα μέσα </a:t>
            </a:r>
            <a:r>
              <a:rPr lang="el-GR" sz="2000" dirty="0"/>
              <a:t>μεταφοράς, άλλα ζώα, στους εργαζόμενους στο σφαγείο και </a:t>
            </a:r>
            <a:r>
              <a:rPr lang="el-GR" sz="2000" dirty="0" smtClean="0"/>
              <a:t>το ρουχισμό </a:t>
            </a:r>
            <a:r>
              <a:rPr lang="el-GR" sz="2000" dirty="0"/>
              <a:t>τους, όπως και στα μηχανήματα επεξεργασίας των σφαγίων </a:t>
            </a:r>
            <a:r>
              <a:rPr lang="el-GR" sz="2000" dirty="0" smtClean="0"/>
              <a:t>με συνέπεια </a:t>
            </a:r>
            <a:r>
              <a:rPr lang="el-GR" sz="2000" dirty="0"/>
              <a:t>τη ραγδαία αύξηση των μικροβίων στο σφαγείο</a:t>
            </a:r>
            <a:r>
              <a:rPr lang="el-GR" sz="2000" dirty="0" smtClean="0"/>
              <a:t>.</a:t>
            </a:r>
          </a:p>
          <a:p>
            <a:r>
              <a:rPr lang="el-GR" sz="2000" dirty="0"/>
              <a:t>Τελικό αποτέλεσμα η μείωση του χρόνου συντήρησης του </a:t>
            </a:r>
            <a:r>
              <a:rPr lang="el-GR" sz="2000" dirty="0" err="1"/>
              <a:t>τροφίμου</a:t>
            </a:r>
            <a:r>
              <a:rPr lang="el-GR" sz="2000" dirty="0"/>
              <a:t> </a:t>
            </a:r>
            <a:r>
              <a:rPr lang="el-GR" sz="2000" dirty="0" smtClean="0"/>
              <a:t>και πιθανώς </a:t>
            </a:r>
            <a:r>
              <a:rPr lang="el-GR" sz="2000" dirty="0"/>
              <a:t>ο κίνδυνος για την ίδια την ανθρώπινη υγεία.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2028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cap="all" dirty="0" err="1" smtClean="0">
                <a:solidFill>
                  <a:prstClr val="black"/>
                </a:solidFill>
              </a:rPr>
              <a:t>Οροι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 err="1" smtClean="0">
                <a:solidFill>
                  <a:prstClr val="black"/>
                </a:solidFill>
              </a:rPr>
              <a:t>εκτροφης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και </a:t>
            </a:r>
            <a:r>
              <a:rPr lang="el-GR" sz="2800" cap="all" dirty="0" err="1" smtClean="0">
                <a:solidFill>
                  <a:prstClr val="black"/>
                </a:solidFill>
              </a:rPr>
              <a:t>διασφαλισης</a:t>
            </a:r>
            <a:r>
              <a:rPr lang="el-GR" sz="2800" cap="all" dirty="0" smtClean="0">
                <a:solidFill>
                  <a:prstClr val="black"/>
                </a:solidFill>
              </a:rPr>
              <a:t> </a:t>
            </a:r>
            <a:r>
              <a:rPr lang="el-GR" sz="2800" cap="all" dirty="0">
                <a:solidFill>
                  <a:prstClr val="black"/>
                </a:solidFill>
              </a:rPr>
              <a:t>της </a:t>
            </a:r>
            <a:r>
              <a:rPr lang="el-GR" sz="2800" cap="all" dirty="0" err="1" smtClean="0">
                <a:solidFill>
                  <a:prstClr val="black"/>
                </a:solidFill>
              </a:rPr>
              <a:t>υγειας</a:t>
            </a:r>
            <a:endParaRPr lang="el-GR" cap="all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633364"/>
            <a:ext cx="7848872" cy="3341512"/>
          </a:xfrm>
        </p:spPr>
        <p:txBody>
          <a:bodyPr>
            <a:noAutofit/>
          </a:bodyPr>
          <a:lstStyle/>
          <a:p>
            <a:r>
              <a:rPr lang="el-GR" sz="2000" dirty="0"/>
              <a:t>Οι συνθήκες εκτροφής (</a:t>
            </a:r>
            <a:r>
              <a:rPr lang="el-GR" sz="2000" dirty="0" smtClean="0"/>
              <a:t>θερμοκρασίας, αερισμού</a:t>
            </a:r>
            <a:r>
              <a:rPr lang="el-GR" sz="2000" dirty="0"/>
              <a:t>, υγρασίας, πυκνότητας ζώων, χειρισμών, επεμβάσεων, </a:t>
            </a:r>
            <a:r>
              <a:rPr lang="el-GR" sz="2000" dirty="0" smtClean="0"/>
              <a:t>δαπέδων, μονώσεων</a:t>
            </a:r>
            <a:r>
              <a:rPr lang="el-GR" sz="2000" dirty="0"/>
              <a:t>, ψυχικής επαφής, ιεραρχίας, </a:t>
            </a:r>
            <a:r>
              <a:rPr lang="el-GR" sz="2000" dirty="0" smtClean="0"/>
              <a:t>μεταφοράς) επιτείνουν </a:t>
            </a:r>
            <a:r>
              <a:rPr lang="el-GR" sz="2000" dirty="0"/>
              <a:t>ή </a:t>
            </a:r>
            <a:r>
              <a:rPr lang="el-GR" sz="2000" dirty="0" smtClean="0"/>
              <a:t>αποτρέπουν την </a:t>
            </a:r>
            <a:r>
              <a:rPr lang="el-GR" sz="2000" dirty="0"/>
              <a:t>εμφάνιση του εξιδρωματικού κρέατος όπως και του στεγνού και </a:t>
            </a:r>
            <a:r>
              <a:rPr lang="el-GR" sz="2000" dirty="0" smtClean="0"/>
              <a:t>σκοτεινού παράλληλα </a:t>
            </a:r>
            <a:r>
              <a:rPr lang="el-GR" sz="2000" dirty="0"/>
              <a:t>με τους γενετικούς </a:t>
            </a:r>
            <a:r>
              <a:rPr lang="el-GR" sz="2000" dirty="0" smtClean="0"/>
              <a:t>παράγοντες. </a:t>
            </a:r>
            <a:r>
              <a:rPr lang="el-GR" sz="2000" dirty="0"/>
              <a:t>Επιπλέον, </a:t>
            </a:r>
            <a:r>
              <a:rPr lang="el-GR" sz="2000" dirty="0" smtClean="0"/>
              <a:t>μπορούν να </a:t>
            </a:r>
            <a:r>
              <a:rPr lang="el-GR" sz="2000" dirty="0"/>
              <a:t>μεταβάλλουν το ρυθμό απέκκρισης των μικροβίων ώστε ένας </a:t>
            </a:r>
            <a:r>
              <a:rPr lang="el-GR" sz="2000" dirty="0" smtClean="0"/>
              <a:t>ζωικός οργανισμός </a:t>
            </a:r>
            <a:r>
              <a:rPr lang="el-GR" sz="2000" dirty="0"/>
              <a:t>να μεταπέσει από το στάδιο του φορέα στο στάδιο της </a:t>
            </a:r>
            <a:r>
              <a:rPr lang="el-GR" sz="2000" dirty="0" smtClean="0"/>
              <a:t>λοίμωξης δημιουργώντας </a:t>
            </a:r>
            <a:r>
              <a:rPr lang="el-GR" sz="2000" dirty="0"/>
              <a:t>εν δυνάμει κινδύνους για τον καταναλωτή (σαλμονέλωση).</a:t>
            </a:r>
            <a:endParaRPr lang="el-GR" sz="200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64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>
                <a:solidFill>
                  <a:prstClr val="black"/>
                </a:solidFill>
              </a:rPr>
              <a:t>ΕΛΕΓΧΟΣ ΚΑΤΑΛΟΙΠΩΝ ΣΤΑ ΖΩΙΚΑ ΠΡΟΪΟΝΤΑ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705372"/>
            <a:ext cx="7776864" cy="3399764"/>
          </a:xfrm>
        </p:spPr>
        <p:txBody>
          <a:bodyPr>
            <a:noAutofit/>
          </a:bodyPr>
          <a:lstStyle/>
          <a:p>
            <a:r>
              <a:rPr lang="el-GR" sz="2000" dirty="0"/>
              <a:t>Εθνικά σχήματα επιτήρησης λειτουργούν για την </a:t>
            </a:r>
            <a:r>
              <a:rPr lang="el-GR" sz="2000" dirty="0" smtClean="0"/>
              <a:t>ανίχνευση </a:t>
            </a:r>
            <a:r>
              <a:rPr lang="el-GR" sz="2000" dirty="0" err="1" smtClean="0"/>
              <a:t>αντιμικροβιακών</a:t>
            </a:r>
            <a:r>
              <a:rPr lang="el-GR" sz="2000" dirty="0" smtClean="0"/>
              <a:t> </a:t>
            </a:r>
            <a:r>
              <a:rPr lang="el-GR" sz="2000" dirty="0"/>
              <a:t>ουσιών, παρασιτοκτόνων, εντομοκτόνων, ορμονών, </a:t>
            </a:r>
            <a:r>
              <a:rPr lang="el-GR" sz="2000" dirty="0" smtClean="0"/>
              <a:t>τοξινών, </a:t>
            </a:r>
            <a:r>
              <a:rPr lang="el-GR" sz="2000" dirty="0" err="1" smtClean="0"/>
              <a:t>βαρέων</a:t>
            </a:r>
            <a:r>
              <a:rPr lang="el-GR" sz="2000" dirty="0" smtClean="0"/>
              <a:t> </a:t>
            </a:r>
            <a:r>
              <a:rPr lang="el-GR" sz="2000" dirty="0"/>
              <a:t>μετάλλων και απαγορευμένων </a:t>
            </a:r>
            <a:r>
              <a:rPr lang="el-GR" sz="2000" dirty="0" smtClean="0"/>
              <a:t>ουσιών στα </a:t>
            </a:r>
            <a:r>
              <a:rPr lang="el-GR" sz="2000" dirty="0" err="1" smtClean="0"/>
              <a:t>ζωοκομικά</a:t>
            </a:r>
            <a:r>
              <a:rPr lang="el-GR" sz="2000" dirty="0" smtClean="0"/>
              <a:t> προϊόντα.</a:t>
            </a:r>
          </a:p>
          <a:p>
            <a:r>
              <a:rPr lang="el-GR" sz="2000" dirty="0"/>
              <a:t>Το Ευρωπαϊκό Κοινοβούλιο αποφάσισε να αποσύρει και </a:t>
            </a:r>
            <a:r>
              <a:rPr lang="el-GR" sz="2000" dirty="0" smtClean="0"/>
              <a:t>να απαγορεύσει </a:t>
            </a:r>
            <a:r>
              <a:rPr lang="el-GR" sz="2000" dirty="0"/>
              <a:t>τις </a:t>
            </a:r>
            <a:r>
              <a:rPr lang="el-GR" sz="2000" dirty="0" err="1"/>
              <a:t>στεροειδείς</a:t>
            </a:r>
            <a:r>
              <a:rPr lang="el-GR" sz="2000" dirty="0"/>
              <a:t> ορμόνες ως αυξητικούς παράγοντες </a:t>
            </a:r>
            <a:r>
              <a:rPr lang="el-GR" sz="2000" dirty="0" smtClean="0"/>
              <a:t>στην Ευρώπη </a:t>
            </a:r>
            <a:r>
              <a:rPr lang="el-GR" sz="2000" dirty="0"/>
              <a:t>χωρίς να ζητηθεί υποστήριξη επιστημονικών επιτροπών </a:t>
            </a:r>
            <a:r>
              <a:rPr lang="el-GR" sz="2000" dirty="0" smtClean="0"/>
              <a:t>ή ειδημόνων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8725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3761</TotalTime>
  <Words>1872</Words>
  <Application>Microsoft Office PowerPoint</Application>
  <PresentationFormat>Προβολή στην οθόνη (16:10)</PresentationFormat>
  <Paragraphs>212</Paragraphs>
  <Slides>35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40" baseType="lpstr">
      <vt:lpstr>Arial</vt:lpstr>
      <vt:lpstr>Arial Unicode MS</vt:lpstr>
      <vt:lpstr>Calibri</vt:lpstr>
      <vt:lpstr>Times New Roman</vt:lpstr>
      <vt:lpstr>Θέμα του Office</vt:lpstr>
      <vt:lpstr>Λοιμώδη Νοσήματα – Υγιεινή Αγροτικών Ζώων</vt:lpstr>
      <vt:lpstr>Παρουσίαση του PowerPoint</vt:lpstr>
      <vt:lpstr>Άδειες Χρήσης</vt:lpstr>
      <vt:lpstr>Χρηματοδότηση</vt:lpstr>
      <vt:lpstr>ΕΙΣΑΓΩΓΗ</vt:lpstr>
      <vt:lpstr>ΑσφΑλεια της τροφΗς των ζΩων</vt:lpstr>
      <vt:lpstr>Η ΑΣΦΑΛΕΙΑ ΤΟΥ ΚΡΕΑΤΟΣ</vt:lpstr>
      <vt:lpstr>Οροι εκτροφης και διασφαλισης της υγειας</vt:lpstr>
      <vt:lpstr>ΕΛΕΓΧΟΣ ΚΑΤΑΛΟΙΠΩΝ ΣΤΑ ΖΩΙΚΑ ΠΡΟΪΟΝΤΑ</vt:lpstr>
      <vt:lpstr>ΚΑΝΟΝΕΣ ΥΓΙΕΙΝΗΣ ΣΤΑ ΕΡΓΟΣΤΑΣΙΑ ΚΡΕΑΤΟΣ</vt:lpstr>
      <vt:lpstr>ΠΑΡΑΓΟΝΤΕΣ ΠΟΥ ΕΠΗΡΕΑΖΟΥΝ ΤΗΝ ΥΓΕΙΑ ΤΩΝ ΖΩΩΝ</vt:lpstr>
      <vt:lpstr>ΠΟΙΟΤΙΚΟΣ ΕΛΕΓΧΟΣ</vt:lpstr>
      <vt:lpstr>Αναλυση κινδυνων και των κρισιμων σημειων ελεγχου (HACCP)</vt:lpstr>
      <vt:lpstr>Αναλυση κινδυνων και των κρισιμων σημειων ελεγχου (HACCP)</vt:lpstr>
      <vt:lpstr>Αναλυση κινδυνων και των κρισιμων σημειων ελεγχου (HACCP)</vt:lpstr>
      <vt:lpstr>Αναλυση κινδυνων και των κρισιμων σημειων ελεγχου (HACCP)</vt:lpstr>
      <vt:lpstr>Αναλυση κινδυνων και των κρισιμων σημειων ελεγχου (HACCP)</vt:lpstr>
      <vt:lpstr>Παρουσίαση του PowerPoint</vt:lpstr>
      <vt:lpstr>ΕΥΡΟΣ ΤΕΧΝΙΚΩΝ ΟΔΗΓΙΩΝ ΠΟΥ ΑΠΑΙΤΕΙΤΑΙ ΓΙΑ ΤΗΝ ΑΝΑΛΥΣΗ ΤΟΥ HACCP</vt:lpstr>
      <vt:lpstr>ΕΥΡΟΣ ΤΕΧΝΙΚΩΝ ΟΔΗΓΙΩΝ ΠΟΥ ΑΠΑΙΤΕΙΤΑΙ ΓΙΑ ΤΗΝ ΑΝΑΛΥΣΗ ΤΟΥ HACCP</vt:lpstr>
      <vt:lpstr>ΕΥΡΟΣ ΤΕΧΝΙΚΩΝ ΟΔΗΓΙΩΝ ΠΟΥ ΑΠΑΙΤΕΙΤΑΙ ΓΙΑ ΤΗΝ ΑΝΑΛΥΣΗ ΤΟΥ HACCP</vt:lpstr>
      <vt:lpstr>ΕΥΡΟΣ ΤΕΧΝΙΚΩΝ ΟΔΗΓΙΩΝ ΠΟΥ ΑΠΑΙΤΕΙΤΑΙ ΓΙΑ ΤΗΝ ΑΝΑΛΥΣΗ ΤΟΥ HACCP</vt:lpstr>
      <vt:lpstr>ΕΥΡΟΣ ΤΕΧΝΙΚΩΝ ΟΔΗΓΙΩΝ ΠΟΥ ΑΠΑΙΤΕΙΤΑΙ ΓΙΑ ΤΗΝ ΑΝΑΛΥΣΗ ΤΟΥ HACCP</vt:lpstr>
      <vt:lpstr>ΕΥΡΟΣ ΤΕΧΝΙΚΩΝ ΟΔΗΓΙΩΝ ΠΟΥ ΑΠΑΙΤΕΙΤΑΙ ΓΙΑ ΤΗΝ ΑΝΑΛΥΣΗ ΤΟΥ HACCP</vt:lpstr>
      <vt:lpstr>ΟΙ ΑΡΧΕΣ ΕΦΑΡΜΟΓΗΣ ΤΟΥ HACCP ΣΕ ΕΠΙΠΕΔΟ ΕΚΤΡΟΦΗΣ</vt:lpstr>
      <vt:lpstr>ΟΙ ΑΡΧΕΣ ΕΦΑΡΜΟΓΗΣ ΤΟΥ HACCP ΣΕ ΕΠΙΠΕΔΟ ΕΚΤΡΟΦΗΣ</vt:lpstr>
      <vt:lpstr>ΟΙ ΑΡΧΕΣ ΕΦΑΡΜΟΓΗΣ ΤΟΥ HACCP ΣΕ ΕΠΙΠΕΔΟ ΕΚΤΡΟΦΗΣ</vt:lpstr>
      <vt:lpstr>εφαρμογη του συστηματος HACCP στο σφαγειο και τις βιομηχανιες κρεατος</vt:lpstr>
      <vt:lpstr>εφαρμογη του συστηματος HACCP στο σφαγειο και τις βιομηχανιες κρεατος</vt:lpstr>
      <vt:lpstr>Βιβλιογραφία</vt:lpstr>
      <vt:lpstr>Διατήρηση Σημειωμάτων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Makis Sakaloglou</cp:lastModifiedBy>
  <cp:revision>339</cp:revision>
  <dcterms:created xsi:type="dcterms:W3CDTF">2012-09-06T09:03:05Z</dcterms:created>
  <dcterms:modified xsi:type="dcterms:W3CDTF">2015-11-25T11:01:48Z</dcterms:modified>
</cp:coreProperties>
</file>