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391" r:id="rId17"/>
    <p:sldId id="291" r:id="rId18"/>
    <p:sldId id="292" r:id="rId19"/>
    <p:sldId id="293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26/6/2015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431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152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93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73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3693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18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423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63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08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97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</a:t>
            </a:r>
            <a:r>
              <a:rPr lang="el-GR" sz="1000" b="1" dirty="0" smtClean="0">
                <a:solidFill>
                  <a:schemeClr val="bg1"/>
                </a:solidFill>
              </a:rPr>
              <a:t>Αρχεία στην </a:t>
            </a:r>
            <a:r>
              <a:rPr lang="en-US" sz="1000" b="1" dirty="0" smtClean="0">
                <a:solidFill>
                  <a:schemeClr val="bg1"/>
                </a:solidFill>
              </a:rPr>
              <a:t>Java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Αρχεία στην </a:t>
            </a:r>
            <a:r>
              <a:rPr lang="en-US" sz="2800" b="1" dirty="0"/>
              <a:t>Java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 </a:t>
            </a:r>
            <a:r>
              <a:rPr lang="el-GR" dirty="0" smtClean="0"/>
              <a:t>δεδομένων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b="1" dirty="0" smtClean="0"/>
              <a:t>Οι </a:t>
            </a:r>
            <a:r>
              <a:rPr lang="el-GR" sz="2000" b="1" dirty="0"/>
              <a:t>κατηγορίες </a:t>
            </a:r>
            <a:r>
              <a:rPr lang="en-US" sz="2000" b="1" dirty="0" err="1"/>
              <a:t>DatalnputStream</a:t>
            </a:r>
            <a:r>
              <a:rPr lang="en-US" sz="2000" b="1" dirty="0"/>
              <a:t> </a:t>
            </a:r>
            <a:r>
              <a:rPr lang="el-GR" sz="2000" b="1" dirty="0"/>
              <a:t>και </a:t>
            </a:r>
            <a:r>
              <a:rPr lang="en-US" sz="2000" b="1" dirty="0" err="1" smtClean="0"/>
              <a:t>DataOutputStream</a:t>
            </a: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κατηγορία </a:t>
            </a:r>
            <a:r>
              <a:rPr lang="el-GR" sz="1800" dirty="0" err="1"/>
              <a:t>DatalnputStream</a:t>
            </a:r>
            <a:r>
              <a:rPr lang="el-GR" sz="1800" dirty="0"/>
              <a:t> χρησιμοποιείται για την ανάγνωση απλών δεδομένων από αρχεία </a:t>
            </a:r>
            <a:r>
              <a:rPr lang="el-GR" sz="1800" dirty="0" smtClean="0"/>
              <a:t>εισόδου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smtClean="0"/>
              <a:t>Στην </a:t>
            </a:r>
            <a:r>
              <a:rPr lang="el-GR" sz="1800" dirty="0"/>
              <a:t>συνάρτηση δημιουργίας της παίρνει σαν όρισμα ένα αντικείμενο της κατηγορίας </a:t>
            </a:r>
            <a:r>
              <a:rPr lang="el-GR" sz="1800" dirty="0" err="1"/>
              <a:t>FilelnputStream</a:t>
            </a:r>
            <a:r>
              <a:rPr lang="el-GR" sz="1800" dirty="0"/>
              <a:t>.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readChar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/>
              <a:t> </a:t>
            </a:r>
            <a:r>
              <a:rPr lang="el-GR" sz="1800" dirty="0"/>
              <a:t>Διαβάζει και επιστρέφει έναν χαρακτήρα.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readlnt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smtClean="0"/>
              <a:t>Διαβάζει </a:t>
            </a:r>
            <a:r>
              <a:rPr lang="el-GR" sz="1800" dirty="0"/>
              <a:t>και επιστρέφει έναν </a:t>
            </a:r>
            <a:r>
              <a:rPr lang="el-GR" sz="1800" dirty="0" smtClean="0"/>
              <a:t>ακέραιο</a:t>
            </a:r>
            <a:r>
              <a:rPr lang="en-US" sz="1800" dirty="0" smtClean="0"/>
              <a:t>.</a:t>
            </a:r>
            <a:endParaRPr lang="el-GR" sz="1800" dirty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readFloat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/>
              <a:t>Διαβάζει και επιστρέφει έναν απλό δεκαδικό αριθμό.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readDouble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/>
              <a:t>ΔΙαβάζει</a:t>
            </a:r>
            <a:r>
              <a:rPr lang="el-GR" sz="1800" dirty="0"/>
              <a:t> και επιστρέφει έναν </a:t>
            </a:r>
            <a:r>
              <a:rPr lang="el-GR" sz="1800" dirty="0" err="1"/>
              <a:t>double</a:t>
            </a:r>
            <a:r>
              <a:rPr lang="el-GR" sz="1800" dirty="0"/>
              <a:t> δεκαδικό αριθμό.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readUTF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/>
              <a:t>Διαβάζει και επιστρέφει ένα αλφαριθμητικό σε πρότυπο UTF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skipBytes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/>
              <a:t>Παραλείπει η χαρακτήρες από την </a:t>
            </a:r>
            <a:r>
              <a:rPr lang="el-GR" sz="1800" dirty="0" smtClean="0"/>
              <a:t>είσοδο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10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 δεδομένων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Παρόμοια με την κατηγορία </a:t>
            </a:r>
            <a:r>
              <a:rPr lang="el-GR" sz="2000" dirty="0" err="1"/>
              <a:t>DatalnputStream</a:t>
            </a:r>
            <a:r>
              <a:rPr lang="el-GR" sz="2000" dirty="0"/>
              <a:t> υπάρχει και η κατηγορία </a:t>
            </a:r>
            <a:r>
              <a:rPr lang="el-GR" sz="2000" dirty="0" err="1"/>
              <a:t>DataOutputStream</a:t>
            </a:r>
            <a:r>
              <a:rPr lang="el-GR" sz="2000" dirty="0"/>
              <a:t> που χρησιμοποιείται για την αποθήκευση δεδομένων σε κάποιο αρχείο.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writeChar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Αποθηκεύει έναν χαρακτήρα στο αρχείο.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writelnt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Αποθηκεύει έναν ακέραιο στο αρχείο.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writeFloat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Αποθηκεύει έναν απλό δεκαδικό στο αρχείο.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writeDouble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Αποθηκεύει έναν </a:t>
            </a:r>
            <a:r>
              <a:rPr lang="el-GR" sz="2000" dirty="0" err="1"/>
              <a:t>double</a:t>
            </a:r>
            <a:r>
              <a:rPr lang="el-GR" sz="2000" dirty="0"/>
              <a:t> αριθμό στο αρχείο.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writeUTF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Αποθηκεύει ένα αλφαριθμητικό σε πρότυπο UTF στο αρχείο.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6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11" y="1173230"/>
            <a:ext cx="4988777" cy="4428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 δεδομένων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09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1266"/>
          <a:stretch/>
        </p:blipFill>
        <p:spPr>
          <a:xfrm>
            <a:off x="3851920" y="1372959"/>
            <a:ext cx="5019213" cy="3924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 </a:t>
            </a:r>
            <a:r>
              <a:rPr lang="el-GR" dirty="0" smtClean="0"/>
              <a:t>δεδομένων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178696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b="1" dirty="0"/>
              <a:t>Ανάγνωση </a:t>
            </a:r>
            <a:r>
              <a:rPr lang="el-GR" sz="2000" b="1" dirty="0" smtClean="0"/>
              <a:t>κειμένου</a:t>
            </a: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/>
              <a:t>Τα προηγούμενα παραδείγματα μπορούν να χρησιμοποιηθούν για να διαβάσουμε δεδομένα σε δυαδική μορφή αλλά δεν μπορούν να χρησιμοποιηθούν για να διαβάσουμε δεδομένα σε απλή </a:t>
            </a:r>
            <a:r>
              <a:rPr lang="el-GR" sz="2000" dirty="0" smtClean="0"/>
              <a:t>μορφή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0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/>
              <a:t>File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X</a:t>
            </a:r>
            <a:r>
              <a:rPr lang="el-GR" sz="1800" dirty="0" err="1" smtClean="0"/>
              <a:t>ρησιμοποιείται</a:t>
            </a:r>
            <a:r>
              <a:rPr lang="el-GR" sz="1800" dirty="0" smtClean="0"/>
              <a:t> </a:t>
            </a:r>
            <a:r>
              <a:rPr lang="el-GR" sz="1800" dirty="0"/>
              <a:t>όχι για να διαβάσουμε ή να γράψουμε δεδομένα σε ένα αρχείο αλλά για να λάβουμε πληροφορίες για αυτό ή για πιο σύνθετες εργασίες όπως διαγραφή του </a:t>
            </a:r>
            <a:r>
              <a:rPr lang="el-GR" sz="1800" dirty="0" smtClean="0"/>
              <a:t>αρχείου</a:t>
            </a:r>
            <a:r>
              <a:rPr lang="en-US" sz="1800" dirty="0" smtClean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Χρησιμοποιεί το </a:t>
            </a:r>
            <a:r>
              <a:rPr lang="el-GR" sz="1400" kern="0" dirty="0" err="1"/>
              <a:t>name</a:t>
            </a:r>
            <a:r>
              <a:rPr lang="el-GR" sz="1400" kern="0" dirty="0"/>
              <a:t> σαν όνομα του αρχείου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directory,String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Χρησιμοποιεί το </a:t>
            </a:r>
            <a:r>
              <a:rPr lang="el-GR" sz="1400" kern="0" dirty="0" err="1"/>
              <a:t>directory</a:t>
            </a:r>
            <a:r>
              <a:rPr lang="el-GR" sz="1400" kern="0" dirty="0"/>
              <a:t> σαν φάκελο μέσα στο οποίο θα υπάρχει το αρχείο με όνομα </a:t>
            </a:r>
            <a:r>
              <a:rPr lang="el-GR" sz="1400" kern="0" dirty="0" err="1"/>
              <a:t>name</a:t>
            </a:r>
            <a:r>
              <a:rPr lang="el-GR" sz="1400" kern="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exists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αληθές αν το αρχείο υπάρχει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isFile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αληθές αν το αρχείο είναι απλό αρχείο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isDirectory</a:t>
            </a:r>
            <a:r>
              <a:rPr lang="el-GR" sz="1200" kern="0" dirty="0"/>
              <a:t> 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αληθές αν το αρχείο είναι κατάλογος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canRead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αληθές αν υπάρχουν δικαιώματα ανάγνωσης στο αρχείο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booean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canWrite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/>
              <a:t> </a:t>
            </a:r>
            <a:r>
              <a:rPr lang="el-GR" sz="1400" kern="0" dirty="0" smtClean="0"/>
              <a:t>Επιστρέφει </a:t>
            </a:r>
            <a:r>
              <a:rPr lang="el-GR" sz="1400" kern="0" dirty="0"/>
              <a:t>αληθές αν υπάρχουν δικαιώματα εγγραφής στο αρχείο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Προσπαθεί να διαγράψει το αρχείο Αν το επιτύχει επιστρέφει αληθές.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το όνομα του αρχείου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getPath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το πλήρες μονοπάτι προς το αρχείο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getParent</a:t>
            </a:r>
            <a:r>
              <a:rPr lang="el-GR" sz="1200" kern="0" dirty="0" smtClean="0"/>
              <a:t>()</a:t>
            </a:r>
            <a:r>
              <a:rPr lang="en-US" sz="1200" kern="0" dirty="0" smtClean="0"/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το όνομα του καταλόγου στο οποίο βρίσκεται το αρχείο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2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/>
              <a:t>Επιστρέφει τα ονόματα των αρχείων του καταλόγου (αν φυσικά το αρχείο είναι κατάλογος</a:t>
            </a:r>
            <a:r>
              <a:rPr lang="el-GR" sz="1400" kern="0" dirty="0" smtClean="0"/>
              <a:t>)</a:t>
            </a:r>
            <a:endParaRPr lang="en-US" sz="1400" kern="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lang="el-GR" sz="1200" kern="0" dirty="0" smtClean="0"/>
              <a:t>()</a:t>
            </a:r>
            <a:r>
              <a:rPr lang="en-US" sz="1200" kern="0" dirty="0"/>
              <a:t>: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 smtClean="0"/>
              <a:t>Επιστρέφει </a:t>
            </a:r>
            <a:r>
              <a:rPr lang="el-GR" sz="1400" kern="0" dirty="0"/>
              <a:t>το πλήθος των </a:t>
            </a:r>
            <a:r>
              <a:rPr lang="el-GR" sz="1400" kern="0" dirty="0" err="1"/>
              <a:t>bytes</a:t>
            </a:r>
            <a:r>
              <a:rPr lang="el-GR" sz="1400" kern="0" dirty="0"/>
              <a:t> στο αρχείο και 0 αν είναι κατάλογος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lastModified</a:t>
            </a:r>
            <a:r>
              <a:rPr lang="el-GR" sz="1200" kern="0" dirty="0"/>
              <a:t> ()</a:t>
            </a:r>
            <a:r>
              <a:rPr lang="en-US" sz="1200" kern="0" dirty="0"/>
              <a:t>:</a:t>
            </a:r>
            <a:r>
              <a:rPr lang="el-GR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kern="0" dirty="0" smtClean="0"/>
              <a:t>Επιστρέφει </a:t>
            </a:r>
            <a:r>
              <a:rPr lang="el-GR" sz="1400" kern="0" dirty="0"/>
              <a:t>την τελευταία ημερομηνία αλλαγής του αρχείου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0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50200"/>
            <a:ext cx="4577204" cy="45648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/>
              <a:t>File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950774" y="899696"/>
            <a:ext cx="7499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0000"/>
                </a:solidFill>
              </a:rPr>
              <a:t>Περιορισμένη </a:t>
            </a:r>
            <a:r>
              <a:rPr lang="el-GR" sz="1600" b="1" dirty="0">
                <a:solidFill>
                  <a:srgbClr val="000000"/>
                </a:solidFill>
              </a:rPr>
              <a:t>υλοποίηση του προγράμματος </a:t>
            </a:r>
            <a:r>
              <a:rPr lang="en-US" sz="1600" b="1" dirty="0">
                <a:solidFill>
                  <a:srgbClr val="000000"/>
                </a:solidFill>
              </a:rPr>
              <a:t>Is </a:t>
            </a:r>
            <a:r>
              <a:rPr lang="el-GR" sz="1600" b="1" dirty="0">
                <a:solidFill>
                  <a:srgbClr val="000000"/>
                </a:solidFill>
              </a:rPr>
              <a:t>του λειτουργικού συστήματος </a:t>
            </a:r>
            <a:r>
              <a:rPr lang="en-US" sz="1600" b="1" dirty="0">
                <a:solidFill>
                  <a:srgbClr val="000000"/>
                </a:solidFill>
              </a:rPr>
              <a:t>Linux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10345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Αρχεία στην </a:t>
            </a:r>
            <a:r>
              <a:rPr lang="en-US" sz="2800" dirty="0"/>
              <a:t>Java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 στην </a:t>
            </a:r>
            <a:r>
              <a:rPr lang="en-US" dirty="0"/>
              <a:t>Java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 err="1"/>
              <a:t>InputStream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</a:t>
            </a:r>
            <a:r>
              <a:rPr lang="el-GR" sz="2400" dirty="0" err="1" smtClean="0"/>
              <a:t>φηρημένη</a:t>
            </a:r>
            <a:r>
              <a:rPr lang="el-GR" sz="2400" dirty="0" smtClean="0"/>
              <a:t> </a:t>
            </a:r>
            <a:r>
              <a:rPr lang="el-GR" sz="2400" dirty="0"/>
              <a:t>κατηγορία και χρησιμοποιείται για την ανάγνωση δεδομένων στην </a:t>
            </a:r>
            <a:r>
              <a:rPr lang="el-GR" sz="2400" dirty="0" err="1"/>
              <a:t>Java</a:t>
            </a:r>
            <a:r>
              <a:rPr lang="el-GR" sz="2400" dirty="0"/>
              <a:t> από αρχεία </a:t>
            </a:r>
            <a:r>
              <a:rPr lang="el-GR" sz="2400" dirty="0" smtClean="0"/>
              <a:t>εισόδου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100" dirty="0"/>
              <a:t>Επιστρέφει με την μορφή ακεραίου τον επόμενο χαρακτήρα στην είσοδο Αν τα δεδομένα έχουν τελειώσει τότε επιστρέφει -1.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[] b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100" dirty="0"/>
              <a:t>Διαβάζουμε από την είσοδο έναν πίνακα δεδομένων που έχει μέγιστο μέγεθος </a:t>
            </a:r>
            <a:r>
              <a:rPr lang="el-GR" sz="2100" dirty="0" err="1"/>
              <a:t>b.length</a:t>
            </a:r>
            <a:r>
              <a:rPr lang="el-GR" sz="2100" dirty="0"/>
              <a:t>. Αν τα δεδομένα έχουν τελειώσει επιστρέφει -1.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available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100" dirty="0" smtClean="0"/>
              <a:t> </a:t>
            </a:r>
            <a:r>
              <a:rPr lang="el-GR" sz="2100" dirty="0"/>
              <a:t>Επιστρέφει το πλήθος των συμβόλων που απομένουν για ανάγνωση στο αρχείο.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skip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100" dirty="0"/>
              <a:t>Παρακάμπτει </a:t>
            </a:r>
            <a:r>
              <a:rPr lang="el-GR" sz="2100" dirty="0" err="1"/>
              <a:t>count</a:t>
            </a:r>
            <a:r>
              <a:rPr lang="el-GR" sz="2100" dirty="0"/>
              <a:t> στοιχεία από την είσοδο.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100" dirty="0"/>
              <a:t>Κλείνει το αρχείο</a:t>
            </a:r>
            <a:r>
              <a:rPr lang="el-GR" sz="2100" dirty="0" smtClean="0"/>
              <a:t>.</a:t>
            </a:r>
            <a:endParaRPr lang="el-GR" sz="2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 err="1"/>
              <a:t>InputStream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26632"/>
            <a:ext cx="6455537" cy="349179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068943" y="1057300"/>
            <a:ext cx="500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</a:rPr>
              <a:t>Ανάγνωση αλφαριθμητικών </a:t>
            </a:r>
            <a:r>
              <a:rPr lang="el-GR" b="1" dirty="0" err="1">
                <a:solidFill>
                  <a:srgbClr val="000000"/>
                </a:solidFill>
              </a:rPr>
              <a:t>απο</a:t>
            </a:r>
            <a:r>
              <a:rPr lang="el-GR" b="1" dirty="0">
                <a:solidFill>
                  <a:srgbClr val="000000"/>
                </a:solidFill>
              </a:rPr>
              <a:t> το πληκτρολόγιο</a:t>
            </a:r>
            <a:endParaRPr lang="el-G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76" y="1104362"/>
            <a:ext cx="4450424" cy="42696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 err="1"/>
              <a:t>FilelnputStream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610744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</a:t>
            </a:r>
            <a:r>
              <a:rPr lang="el-GR" sz="2400" dirty="0" err="1" smtClean="0"/>
              <a:t>πογονική</a:t>
            </a:r>
            <a:r>
              <a:rPr lang="el-GR" sz="2400" dirty="0" smtClean="0"/>
              <a:t> </a:t>
            </a:r>
            <a:r>
              <a:rPr lang="el-GR" sz="2400" dirty="0"/>
              <a:t>κατηγορία της </a:t>
            </a:r>
            <a:r>
              <a:rPr lang="el-GR" sz="2400" dirty="0" err="1"/>
              <a:t>InputStream</a:t>
            </a:r>
            <a:r>
              <a:rPr lang="el-GR" sz="2400" dirty="0"/>
              <a:t> και χρησιμοποιείται για την ανάγνωση δεδομένων από φυσικά αρχεία στον </a:t>
            </a:r>
            <a:r>
              <a:rPr lang="el-GR" sz="2400" dirty="0" smtClean="0"/>
              <a:t>δίσκο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8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 err="1"/>
              <a:t>OutputStream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</a:t>
            </a:r>
            <a:r>
              <a:rPr lang="el-GR" sz="2400" dirty="0" err="1" smtClean="0"/>
              <a:t>φηρημένη</a:t>
            </a:r>
            <a:r>
              <a:rPr lang="el-GR" sz="2400" dirty="0" smtClean="0"/>
              <a:t> </a:t>
            </a:r>
            <a:r>
              <a:rPr lang="el-GR" sz="2400" dirty="0"/>
              <a:t>κατηγορία που χρησιμοποιείται για την εγγραφή δεδομένων σε αρχεία εξόδου ή ακόμα και σε συσκευές όπως η </a:t>
            </a:r>
            <a:r>
              <a:rPr lang="el-GR" sz="2400" dirty="0" smtClean="0"/>
              <a:t>οθόνη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Γράφει τον χαρακτήρα b στην έξοδο.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Γράφει τους χαρακτήρες που είναι αποθηκευμένοι στον πίνακα b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flush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Αδειάζει την έξοδο.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Κλείνει το αρχείο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7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</a:t>
            </a:r>
            <a:r>
              <a:rPr lang="en-US" dirty="0" err="1"/>
              <a:t>FileOutputStream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970784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Η κατηγορία </a:t>
            </a:r>
            <a:r>
              <a:rPr lang="el-GR" sz="2000" dirty="0" err="1"/>
              <a:t>FileOutputStream</a:t>
            </a:r>
            <a:r>
              <a:rPr lang="el-GR" sz="2000" dirty="0"/>
              <a:t> χρησιμοποιείται για την εγγραφή δεδομένων σε φυσικά αρχεία που βρίσκονται στον </a:t>
            </a:r>
            <a:r>
              <a:rPr lang="el-GR" sz="2000" dirty="0" smtClean="0"/>
              <a:t>δίσκο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πρόγραμμα του </a:t>
            </a:r>
            <a:r>
              <a:rPr lang="el-GR" sz="2000" dirty="0" smtClean="0"/>
              <a:t>αλγορίθμου</a:t>
            </a:r>
            <a:r>
              <a:rPr lang="en-US" sz="2000" dirty="0" smtClean="0"/>
              <a:t> </a:t>
            </a:r>
            <a:r>
              <a:rPr lang="el-GR" sz="2000" dirty="0" smtClean="0"/>
              <a:t>ανοίγει </a:t>
            </a:r>
            <a:r>
              <a:rPr lang="el-GR" sz="2000" dirty="0"/>
              <a:t>πάλι το αρχείο test.dat και αντιγράφει τους χαρακτήρες που βρίσκονται σε αυτό στο αρχείο newtest.dat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51" y="1334040"/>
            <a:ext cx="4660967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3602</TotalTime>
  <Words>1178</Words>
  <Application>Microsoft Office PowerPoint</Application>
  <PresentationFormat>Προβολή στην οθόνη (16:10)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Calibri</vt:lpstr>
      <vt:lpstr>Consolas</vt:lpstr>
      <vt:lpstr>Courier New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Η κατηγορία InputStream</vt:lpstr>
      <vt:lpstr>Η κατηγορία InputStream</vt:lpstr>
      <vt:lpstr>Η κατηγορία FilelnputStream</vt:lpstr>
      <vt:lpstr>Η κατηγορία OutputStream</vt:lpstr>
      <vt:lpstr>Η κατηγορία FileOutputStream</vt:lpstr>
      <vt:lpstr>Αρχεία δεδομένων</vt:lpstr>
      <vt:lpstr>Αρχεία δεδομένων</vt:lpstr>
      <vt:lpstr>Αρχεία δεδομένων</vt:lpstr>
      <vt:lpstr>Αρχεία δεδομένων</vt:lpstr>
      <vt:lpstr>Η κατηγορία File</vt:lpstr>
      <vt:lpstr>Η κατηγορία File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271</cp:revision>
  <dcterms:created xsi:type="dcterms:W3CDTF">2012-09-06T09:03:05Z</dcterms:created>
  <dcterms:modified xsi:type="dcterms:W3CDTF">2015-06-25T22:34:12Z</dcterms:modified>
</cp:coreProperties>
</file>