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4"/>
  </p:notesMasterIdLst>
  <p:handoutMasterIdLst>
    <p:handoutMasterId r:id="rId55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3" r:id="rId44"/>
    <p:sldId id="542" r:id="rId45"/>
    <p:sldId id="544" r:id="rId46"/>
    <p:sldId id="545" r:id="rId47"/>
    <p:sldId id="546" r:id="rId48"/>
    <p:sldId id="292" r:id="rId49"/>
    <p:sldId id="293" r:id="rId50"/>
    <p:sldId id="294" r:id="rId51"/>
    <p:sldId id="295" r:id="rId52"/>
    <p:sldId id="280" r:id="rId53"/>
  </p:sldIdLst>
  <p:sldSz cx="9144000" cy="5715000" type="screen16x10"/>
  <p:notesSz cx="6858000" cy="9144000"/>
  <p:custDataLst>
    <p:tags r:id="rId5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53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69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8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Πιθανότητες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Ι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n-US" sz="1000" baseline="0" dirty="0" smtClean="0">
                <a:solidFill>
                  <a:schemeClr val="bg1"/>
                </a:solidFill>
              </a:rPr>
              <a:t>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Πιθανότητες Ι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n-US" sz="1000" baseline="0" dirty="0" smtClean="0">
                <a:solidFill>
                  <a:schemeClr val="bg1"/>
                </a:solidFill>
              </a:rPr>
              <a:t>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Πιθανότητες Ι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Δειγματικός χώρος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σύνολο των δυνατών αποτελεσμάτων  του πειράματος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l-GR" sz="2800" dirty="0" smtClean="0"/>
              <a:t>Συμβολίζεται </a:t>
            </a:r>
            <a:r>
              <a:rPr lang="el-GR" sz="2800" dirty="0"/>
              <a:t>με </a:t>
            </a:r>
            <a:r>
              <a:rPr lang="en-US" sz="2800" dirty="0"/>
              <a:t>S</a:t>
            </a:r>
            <a:endParaRPr lang="el-GR" sz="28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7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Ενδεχόμενο 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2800" dirty="0"/>
              <a:t>Κάθε υποσύνολο του δειγματικού  χώρου. 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el-GR" sz="2800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l-GR" sz="2800" dirty="0" smtClean="0"/>
              <a:t>Αν </a:t>
            </a:r>
            <a:r>
              <a:rPr lang="el-GR" sz="2800" dirty="0"/>
              <a:t>στην εκτέλεση του πειράματος  προκύψει αποτέλεσμα  που ανήκει στο Α,  λέμε ότι το Α πραγματοποιείται </a:t>
            </a:r>
            <a:r>
              <a:rPr lang="el-GR" sz="2800" dirty="0" smtClean="0"/>
              <a:t>δηλ. γίνεται γεγονός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6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Ασυμβίβαστα ενδεχόμενα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Δύο ενδεχόμενα</a:t>
            </a:r>
            <a:r>
              <a:rPr lang="en-GB" sz="2800" dirty="0" smtClean="0"/>
              <a:t> </a:t>
            </a:r>
            <a:r>
              <a:rPr lang="en-GB" sz="2800" dirty="0"/>
              <a:t>Α και Β </a:t>
            </a:r>
            <a:r>
              <a:rPr lang="en-GB" sz="2800" dirty="0" err="1"/>
              <a:t>είν</a:t>
            </a:r>
            <a:r>
              <a:rPr lang="en-GB" sz="2800" dirty="0"/>
              <a:t>αι</a:t>
            </a:r>
            <a:r>
              <a:rPr lang="el-GR" sz="2800" dirty="0"/>
              <a:t> </a:t>
            </a:r>
            <a:r>
              <a:rPr lang="el-GR" sz="2800" dirty="0" smtClean="0"/>
              <a:t>ασυμβίβαστα</a:t>
            </a:r>
            <a:r>
              <a:rPr lang="en-GB" sz="2800" dirty="0" smtClean="0"/>
              <a:t> αν </a:t>
            </a:r>
            <a:r>
              <a:rPr lang="el-GR" sz="2800" dirty="0"/>
              <a:t>δεν έχουν κοινά </a:t>
            </a:r>
            <a:r>
              <a:rPr lang="el-GR" sz="2800" dirty="0" smtClean="0"/>
              <a:t>αποτελέσματα</a:t>
            </a:r>
            <a:endParaRPr lang="el-GR" sz="2800" dirty="0"/>
          </a:p>
          <a:p>
            <a:pPr>
              <a:defRPr/>
            </a:pPr>
            <a:r>
              <a:rPr lang="el-GR" sz="2800" dirty="0" smtClean="0"/>
              <a:t>Έστω       το πλήθος </a:t>
            </a:r>
            <a:r>
              <a:rPr lang="el-GR" sz="2800" dirty="0"/>
              <a:t>των αποτελεσμάτων του </a:t>
            </a:r>
            <a:r>
              <a:rPr lang="el-GR" sz="2800" dirty="0" smtClean="0"/>
              <a:t>Α. Τα </a:t>
            </a:r>
            <a:r>
              <a:rPr lang="el-GR" sz="2800" dirty="0"/>
              <a:t>Α και Β είναι ασυμβίβαστα </a:t>
            </a:r>
            <a:r>
              <a:rPr lang="el-GR" sz="2800" dirty="0" err="1"/>
              <a:t>ανν</a:t>
            </a:r>
            <a:r>
              <a:rPr lang="el-GR" sz="2800" dirty="0"/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77381"/>
              </p:ext>
            </p:extLst>
          </p:nvPr>
        </p:nvGraphicFramePr>
        <p:xfrm>
          <a:off x="3707904" y="3217540"/>
          <a:ext cx="160534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8" name="Εξίσωση" r:id="rId3" imgW="558558" imgH="215806" progId="Equation.3">
                  <p:embed/>
                </p:oleObj>
              </mc:Choice>
              <mc:Fallback>
                <p:oleObj name="Εξίσωση" r:id="rId3" imgW="558558" imgH="21580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17540"/>
                        <a:ext cx="1605349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1186"/>
              </p:ext>
            </p:extLst>
          </p:nvPr>
        </p:nvGraphicFramePr>
        <p:xfrm>
          <a:off x="1691680" y="2281436"/>
          <a:ext cx="50795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9" name="Equation" r:id="rId5" imgW="190335" imgH="215713" progId="Equation.3">
                  <p:embed/>
                </p:oleObj>
              </mc:Choice>
              <mc:Fallback>
                <p:oleObj name="Equation" r:id="rId5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81436"/>
                        <a:ext cx="50795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Τομή ενδεχομένων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Τομή </a:t>
            </a:r>
            <a:r>
              <a:rPr lang="el-GR" sz="2800" dirty="0" smtClean="0"/>
              <a:t>ενδεχομένων Α</a:t>
            </a:r>
            <a:r>
              <a:rPr lang="en-GB" altLang="el-GR" sz="2800" dirty="0">
                <a:cs typeface="Times New Roman" panose="02020603050405020304" pitchFamily="18" charset="0"/>
              </a:rPr>
              <a:t>∩</a:t>
            </a:r>
            <a:r>
              <a:rPr lang="el-GR" sz="2800" dirty="0" smtClean="0">
                <a:sym typeface="Symbol" panose="05050102010706020507" pitchFamily="18" charset="2"/>
              </a:rPr>
              <a:t>Β </a:t>
            </a:r>
            <a:r>
              <a:rPr lang="el-GR" sz="2800" dirty="0" smtClean="0"/>
              <a:t>πραγματοποιείται όταν</a:t>
            </a:r>
            <a:r>
              <a:rPr lang="en-GB" sz="2800" dirty="0" smtClean="0"/>
              <a:t> </a:t>
            </a:r>
            <a:r>
              <a:rPr lang="en-GB" sz="2800" dirty="0"/>
              <a:t>προκύπτουν αποτελέσματα που ανήκουν στο Α και στο </a:t>
            </a:r>
            <a:r>
              <a:rPr lang="en-GB" sz="2800" dirty="0" smtClean="0"/>
              <a:t>Β</a:t>
            </a:r>
            <a:endParaRPr lang="el-GR" sz="2800" dirty="0" smtClean="0"/>
          </a:p>
          <a:p>
            <a:pPr>
              <a:defRPr/>
            </a:pPr>
            <a:r>
              <a:rPr lang="el-GR" sz="2800" dirty="0"/>
              <a:t>Τομή ενδεχομένων </a:t>
            </a:r>
            <a:r>
              <a:rPr lang="el-GR" sz="2800" dirty="0" smtClean="0"/>
              <a:t>Ε1</a:t>
            </a:r>
            <a:r>
              <a:rPr lang="en-GB" altLang="el-GR" sz="2800" dirty="0" smtClean="0">
                <a:cs typeface="Times New Roman" panose="02020603050405020304" pitchFamily="18" charset="0"/>
              </a:rPr>
              <a:t>∩</a:t>
            </a:r>
            <a:r>
              <a:rPr lang="el-GR" altLang="el-GR" sz="2800" dirty="0" smtClean="0">
                <a:sym typeface="Symbol" panose="05050102010706020507" pitchFamily="18" charset="2"/>
              </a:rPr>
              <a:t>Ε2</a:t>
            </a:r>
            <a:r>
              <a:rPr lang="en-GB" altLang="el-GR" sz="2800" dirty="0" smtClean="0">
                <a:cs typeface="Times New Roman" panose="02020603050405020304" pitchFamily="18" charset="0"/>
              </a:rPr>
              <a:t>∩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Ε3</a:t>
            </a:r>
            <a:r>
              <a:rPr lang="el-GR" altLang="el-GR" sz="2800" dirty="0" smtClean="0">
                <a:sym typeface="Symbol" panose="05050102010706020507" pitchFamily="18" charset="2"/>
              </a:rPr>
              <a:t> πραγματοποιείται όταν</a:t>
            </a:r>
            <a:r>
              <a:rPr lang="el-GR" sz="2800" dirty="0" smtClean="0"/>
              <a:t> προκύπτουν</a:t>
            </a:r>
            <a:r>
              <a:rPr lang="en-GB" sz="2800" dirty="0" smtClean="0"/>
              <a:t> </a:t>
            </a:r>
            <a:r>
              <a:rPr lang="en-GB" sz="2800" dirty="0"/>
              <a:t>αποτελέσματα που ανήκουν στο </a:t>
            </a:r>
            <a:r>
              <a:rPr lang="el-GR" sz="2800" dirty="0"/>
              <a:t>Ε1</a:t>
            </a:r>
            <a:r>
              <a:rPr lang="en-GB" sz="2800" dirty="0"/>
              <a:t> </a:t>
            </a:r>
            <a:r>
              <a:rPr lang="el-GR" sz="2800" dirty="0"/>
              <a:t>και </a:t>
            </a:r>
            <a:r>
              <a:rPr lang="el-GR" sz="2800" dirty="0" smtClean="0"/>
              <a:t>στο</a:t>
            </a:r>
            <a:r>
              <a:rPr lang="en-GB" sz="2800" dirty="0" smtClean="0"/>
              <a:t> </a:t>
            </a:r>
            <a:r>
              <a:rPr lang="el-GR" sz="2800" dirty="0"/>
              <a:t>Ε2 και στο Ε3</a:t>
            </a:r>
            <a:r>
              <a:rPr lang="en-GB" sz="2800" dirty="0"/>
              <a:t>.</a:t>
            </a:r>
            <a:endParaRPr lang="el-GR" sz="2800" dirty="0"/>
          </a:p>
          <a:p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τομή των ενδεχομένων </a:t>
            </a:r>
            <a:r>
              <a:rPr lang="el-GR" dirty="0"/>
              <a:t>Ε1</a:t>
            </a:r>
            <a:r>
              <a:rPr lang="en-GB" altLang="el-GR" dirty="0">
                <a:cs typeface="Times New Roman" panose="02020603050405020304" pitchFamily="18" charset="0"/>
              </a:rPr>
              <a:t>∩</a:t>
            </a:r>
            <a:r>
              <a:rPr lang="el-GR" altLang="el-GR" dirty="0">
                <a:sym typeface="Symbol" panose="05050102010706020507" pitchFamily="18" charset="2"/>
              </a:rPr>
              <a:t>Ε2</a:t>
            </a:r>
            <a:r>
              <a:rPr lang="en-GB" altLang="el-GR" dirty="0">
                <a:cs typeface="Times New Roman" panose="02020603050405020304" pitchFamily="18" charset="0"/>
              </a:rPr>
              <a:t>∩</a:t>
            </a:r>
            <a:r>
              <a:rPr lang="el-GR" altLang="el-GR" dirty="0">
                <a:cs typeface="Times New Roman" panose="02020603050405020304" pitchFamily="18" charset="0"/>
              </a:rPr>
              <a:t>Ε3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Τομή </a:t>
            </a:r>
            <a:r>
              <a:rPr lang="el-GR" dirty="0" smtClean="0"/>
              <a:t>ενδεχομένων (2)</a:t>
            </a:r>
            <a:endParaRPr lang="en-US" dirty="0"/>
          </a:p>
        </p:txBody>
      </p:sp>
      <p:pic>
        <p:nvPicPr>
          <p:cNvPr id="6" name="Picture 3" descr="6-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435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8588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Ένωση ενδεχομένων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Ένωση ενδεχομένων </a:t>
            </a:r>
            <a:r>
              <a:rPr lang="en-GB" altLang="el-GR" sz="2800" dirty="0" smtClean="0">
                <a:cs typeface="Times New Roman" panose="02020603050405020304" pitchFamily="18" charset="0"/>
              </a:rPr>
              <a:t>AUB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 </a:t>
            </a:r>
            <a:r>
              <a:rPr lang="el-GR" sz="2800" dirty="0" smtClean="0"/>
              <a:t>πραγματοποιείται όταν</a:t>
            </a:r>
            <a:r>
              <a:rPr lang="en-GB" sz="2800" dirty="0" smtClean="0"/>
              <a:t> προκύπτουν αποτελέσματα </a:t>
            </a:r>
            <a:r>
              <a:rPr lang="en-GB" sz="2800" dirty="0"/>
              <a:t>που ανήκουν στο Α </a:t>
            </a:r>
            <a:r>
              <a:rPr lang="en-GB" sz="2800" dirty="0" smtClean="0"/>
              <a:t>ή  στο </a:t>
            </a:r>
            <a:r>
              <a:rPr lang="en-GB" sz="2800" dirty="0"/>
              <a:t>Β ή και </a:t>
            </a:r>
            <a:r>
              <a:rPr lang="en-GB" sz="2800" dirty="0" smtClean="0"/>
              <a:t>στα </a:t>
            </a:r>
            <a:r>
              <a:rPr lang="en-GB" sz="2800" dirty="0"/>
              <a:t>δύο</a:t>
            </a:r>
            <a:r>
              <a:rPr lang="en-GB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Ισχύει: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  <a:r>
              <a:rPr lang="el-GR" sz="2800" dirty="0" smtClean="0"/>
              <a:t> </a:t>
            </a:r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58849"/>
              </p:ext>
            </p:extLst>
          </p:nvPr>
        </p:nvGraphicFramePr>
        <p:xfrm>
          <a:off x="1475656" y="3145532"/>
          <a:ext cx="3600400" cy="547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1" name="Equation" r:id="rId3" imgW="1587500" imgH="241300" progId="Equation.3">
                  <p:embed/>
                </p:oleObj>
              </mc:Choice>
              <mc:Fallback>
                <p:oleObj name="Equation" r:id="rId3" imgW="158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45532"/>
                        <a:ext cx="3600400" cy="547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99654"/>
              </p:ext>
            </p:extLst>
          </p:nvPr>
        </p:nvGraphicFramePr>
        <p:xfrm>
          <a:off x="1475656" y="3654059"/>
          <a:ext cx="3887415" cy="5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2" name="Equation" r:id="rId5" imgW="1612900" imgH="266700" progId="Equation.3">
                  <p:embed/>
                </p:oleObj>
              </mc:Choice>
              <mc:Fallback>
                <p:oleObj name="Equation" r:id="rId5" imgW="1612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54059"/>
                        <a:ext cx="3887415" cy="59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73356"/>
              </p:ext>
            </p:extLst>
          </p:nvPr>
        </p:nvGraphicFramePr>
        <p:xfrm>
          <a:off x="5243444" y="3692536"/>
          <a:ext cx="3275967" cy="48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3" name="Equation" r:id="rId7" imgW="2197100" imgH="241300" progId="Equation.3">
                  <p:embed/>
                </p:oleObj>
              </mc:Choice>
              <mc:Fallback>
                <p:oleObj name="Equation" r:id="rId7" imgW="219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444" y="3692536"/>
                        <a:ext cx="3275967" cy="48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2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ένωση των ενδεχομένων Ε1</a:t>
            </a:r>
            <a:r>
              <a:rPr lang="en-GB" altLang="el-GR" dirty="0">
                <a:cs typeface="Times New Roman" panose="02020603050405020304" pitchFamily="18" charset="0"/>
              </a:rPr>
              <a:t>U</a:t>
            </a:r>
            <a:r>
              <a:rPr lang="el-GR" altLang="el-GR" dirty="0" smtClean="0">
                <a:sym typeface="Symbol" panose="05050102010706020507" pitchFamily="18" charset="2"/>
              </a:rPr>
              <a:t>Ε2</a:t>
            </a:r>
            <a:r>
              <a:rPr lang="en-GB" altLang="el-GR" dirty="0">
                <a:cs typeface="Times New Roman" panose="02020603050405020304" pitchFamily="18" charset="0"/>
              </a:rPr>
              <a:t>U</a:t>
            </a:r>
            <a:r>
              <a:rPr lang="el-GR" altLang="el-GR" dirty="0" smtClean="0">
                <a:cs typeface="Times New Roman" panose="02020603050405020304" pitchFamily="18" charset="0"/>
              </a:rPr>
              <a:t>Ε3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Ένωση ενδεχομένων (2)</a:t>
            </a:r>
            <a:endParaRPr lang="en-US" dirty="0"/>
          </a:p>
        </p:txBody>
      </p:sp>
      <p:pic>
        <p:nvPicPr>
          <p:cNvPr id="9" name="Picture 4" descr="6-1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435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711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Αδύνατο ενδεχόμενο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Το </a:t>
            </a:r>
            <a:r>
              <a:rPr lang="en-GB" altLang="el-GR" sz="2800" dirty="0"/>
              <a:t> Α </a:t>
            </a:r>
            <a:r>
              <a:rPr lang="el-GR" altLang="el-GR" sz="2800" dirty="0" smtClean="0"/>
              <a:t>είναι αδύνατο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ενδεχόμενο ανν </a:t>
            </a:r>
            <a:r>
              <a:rPr lang="en-GB" altLang="el-GR" sz="2800" dirty="0" smtClean="0"/>
              <a:t>δεν </a:t>
            </a:r>
            <a:r>
              <a:rPr lang="en-GB" altLang="el-GR" sz="2800" dirty="0"/>
              <a:t>μπορεί να πραγματοποιηθεί σε καμιά δοκιμή δηλαδή </a:t>
            </a:r>
            <a:r>
              <a:rPr lang="en-GB" altLang="el-GR" sz="2800" dirty="0" smtClean="0"/>
              <a:t>ανν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n-GB" altLang="el-GR" sz="2800" dirty="0" smtClean="0"/>
              <a:t> </a:t>
            </a:r>
            <a:endParaRPr lang="en-GB" altLang="el-GR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99528"/>
              </p:ext>
            </p:extLst>
          </p:nvPr>
        </p:nvGraphicFramePr>
        <p:xfrm>
          <a:off x="3563888" y="2353444"/>
          <a:ext cx="1139576" cy="51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4" r:id="rId3" imgW="444153" imgH="215729" progId="">
                  <p:embed/>
                </p:oleObj>
              </mc:Choice>
              <mc:Fallback>
                <p:oleObj r:id="rId3" imgW="444153" imgH="2157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353444"/>
                        <a:ext cx="1139576" cy="518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4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Βέβαιο ενδεχόμενο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Ο δειγματικός χώρος </a:t>
            </a:r>
            <a:r>
              <a:rPr lang="en-GB" altLang="el-GR" sz="2800" dirty="0" smtClean="0"/>
              <a:t>S </a:t>
            </a:r>
            <a:r>
              <a:rPr lang="el-GR" altLang="el-GR" sz="2800" dirty="0" smtClean="0"/>
              <a:t>είναι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το βέβαιο ενδεχόμενο διότι σε κάθε εκτέλεση του πειράματος ένα από </a:t>
            </a:r>
            <a:r>
              <a:rPr lang="el-GR" altLang="el-GR" sz="2800" dirty="0"/>
              <a:t>τα αποτελέσματά του</a:t>
            </a:r>
            <a:r>
              <a:rPr lang="en-GB" altLang="el-GR" sz="2800" dirty="0"/>
              <a:t> </a:t>
            </a:r>
            <a:r>
              <a:rPr lang="en-GB" altLang="el-GR" sz="2800" dirty="0" smtClean="0"/>
              <a:t>θα </a:t>
            </a:r>
            <a:r>
              <a:rPr lang="el-GR" altLang="el-GR" sz="2800" dirty="0" smtClean="0"/>
              <a:t>πραγματοποιηθεί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5927"/>
              </p:ext>
            </p:extLst>
          </p:nvPr>
        </p:nvGraphicFramePr>
        <p:xfrm>
          <a:off x="3491880" y="2641476"/>
          <a:ext cx="1080119" cy="64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r:id="rId3" imgW="444327" imgH="228514" progId="">
                  <p:embed/>
                </p:oleObj>
              </mc:Choice>
              <mc:Fallback>
                <p:oleObj r:id="rId3" imgW="444327" imgH="2285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41476"/>
                        <a:ext cx="1080119" cy="64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1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Συμπλήρωμα του 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l-GR" altLang="el-GR" sz="2800" dirty="0" smtClean="0"/>
              <a:t>Περιέχει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τα </a:t>
            </a:r>
            <a:r>
              <a:rPr lang="el-GR" altLang="el-GR" sz="2800" dirty="0" smtClean="0"/>
              <a:t>αποτελέσματα</a:t>
            </a:r>
            <a:r>
              <a:rPr lang="en-GB" altLang="el-GR" sz="2800" dirty="0" smtClean="0"/>
              <a:t> τ</a:t>
            </a:r>
            <a:r>
              <a:rPr lang="el-GR" altLang="el-GR" sz="2800" dirty="0" smtClean="0"/>
              <a:t>ου</a:t>
            </a:r>
            <a:r>
              <a:rPr lang="en-GB" altLang="el-GR" sz="2800" dirty="0" smtClean="0"/>
              <a:t> S π</a:t>
            </a:r>
            <a:r>
              <a:rPr lang="el-GR" altLang="el-GR" sz="2800" dirty="0" smtClean="0"/>
              <a:t>ου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δεν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ανήκουν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στο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Α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l-GR" altLang="el-GR" sz="2800" dirty="0" smtClean="0"/>
              <a:t>Συμβολίζεται </a:t>
            </a:r>
            <a:r>
              <a:rPr lang="el-GR" altLang="el-GR" sz="2800" dirty="0"/>
              <a:t>με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76201"/>
              </p:ext>
            </p:extLst>
          </p:nvPr>
        </p:nvGraphicFramePr>
        <p:xfrm>
          <a:off x="3275856" y="2137420"/>
          <a:ext cx="546926" cy="43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r:id="rId3" imgW="164972" imgH="190347" progId="">
                  <p:embed/>
                </p:oleObj>
              </mc:Choice>
              <mc:Fallback>
                <p:oleObj r:id="rId3" imgW="164972" imgH="1903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137420"/>
                        <a:ext cx="546926" cy="43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4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Πιθανότητες Ι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πιθανότητα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/>
              <a:t>Η πιθανότητα του ενδεχομένου Α είναι ένας αριθμός </a:t>
            </a:r>
            <a:r>
              <a:rPr lang="el-GR" sz="2800" dirty="0" smtClean="0"/>
              <a:t>Ρ μεταξύ </a:t>
            </a:r>
            <a:r>
              <a:rPr lang="el-GR" sz="2800" dirty="0"/>
              <a:t>του 0 και του 1 που  μετρά την αβεβαιότητα πραγματοποίησης </a:t>
            </a:r>
            <a:r>
              <a:rPr lang="el-GR" sz="2800" dirty="0" smtClean="0"/>
              <a:t>του Α</a:t>
            </a:r>
          </a:p>
          <a:p>
            <a:pPr>
              <a:defRPr/>
            </a:pPr>
            <a:r>
              <a:rPr lang="el-GR" sz="2800" dirty="0" smtClean="0"/>
              <a:t>Στο </a:t>
            </a:r>
            <a:r>
              <a:rPr lang="el-GR" sz="2800" dirty="0"/>
              <a:t>βέβαιο ενδεχόμενο αντιστοιχεί πιθανότητα </a:t>
            </a:r>
            <a:r>
              <a:rPr lang="el-GR" sz="2800" dirty="0" smtClean="0"/>
              <a:t>ίση με </a:t>
            </a:r>
            <a:r>
              <a:rPr lang="el-GR" sz="2800" dirty="0"/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3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πιθανότητα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Μαθηματικός ορισμός</a:t>
            </a:r>
          </a:p>
          <a:p>
            <a:r>
              <a:rPr lang="el-GR" sz="2800" dirty="0" smtClean="0"/>
              <a:t>Πιθανότητα </a:t>
            </a:r>
            <a:r>
              <a:rPr lang="el-GR" sz="2800" dirty="0"/>
              <a:t>είναι η συνάρτηση P η οποία σε κάθε ενδεχόμενο Α του δειγματικού χώρου S αντιστοιχεί έναν αριθμό Ρ(Α) ο οποίος ικανοποιεί τα εξής </a:t>
            </a:r>
            <a:r>
              <a:rPr lang="el-GR" sz="2800" dirty="0" smtClean="0"/>
              <a:t>αξιώματα:</a:t>
            </a:r>
          </a:p>
          <a:p>
            <a:pPr marL="0" indent="0">
              <a:buNone/>
            </a:pPr>
            <a:endParaRPr lang="el-GR" sz="2800" i="1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πιθανότητα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800" i="1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για </a:t>
            </a:r>
            <a:r>
              <a:rPr lang="el-GR" sz="2800" dirty="0"/>
              <a:t>κάθε συλλογή ασυμβίβαστων </a:t>
            </a:r>
            <a:r>
              <a:rPr lang="el-GR" sz="2800" dirty="0" smtClean="0"/>
              <a:t>ενδεχομένων</a:t>
            </a:r>
          </a:p>
          <a:p>
            <a:pPr marL="0" lvl="1" indent="0">
              <a:buNone/>
            </a:pPr>
            <a:r>
              <a:rPr lang="el-GR" dirty="0"/>
              <a:t>Η πιθανότητα </a:t>
            </a:r>
            <a:r>
              <a:rPr lang="en-US" dirty="0"/>
              <a:t>P(A) </a:t>
            </a:r>
            <a:r>
              <a:rPr lang="el-GR" dirty="0"/>
              <a:t>του </a:t>
            </a:r>
            <a:r>
              <a:rPr lang="el-GR" dirty="0" smtClean="0"/>
              <a:t>ενδεχομένου </a:t>
            </a:r>
            <a:r>
              <a:rPr lang="en-US" dirty="0"/>
              <a:t>A </a:t>
            </a:r>
            <a:r>
              <a:rPr lang="el-GR" dirty="0"/>
              <a:t>ισούται με το άθροισμα των πιθανοτήτων των </a:t>
            </a:r>
            <a:r>
              <a:rPr lang="en-US" dirty="0"/>
              <a:t> </a:t>
            </a:r>
            <a:r>
              <a:rPr lang="el-GR" dirty="0"/>
              <a:t>στοιχειωδών αποτελεσμάτων από τα οποία αποτελείται το</a:t>
            </a:r>
            <a:r>
              <a:rPr lang="en-US" dirty="0"/>
              <a:t> </a:t>
            </a:r>
            <a:r>
              <a:rPr lang="en-US" dirty="0" smtClean="0"/>
              <a:t>A</a:t>
            </a:r>
            <a:endParaRPr lang="en-US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51673"/>
              </p:ext>
            </p:extLst>
          </p:nvPr>
        </p:nvGraphicFramePr>
        <p:xfrm>
          <a:off x="611560" y="1333500"/>
          <a:ext cx="2078844" cy="85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8" name="Equation" r:id="rId3" imgW="491368" imgH="431685" progId="Equation.3">
                  <p:embed/>
                </p:oleObj>
              </mc:Choice>
              <mc:Fallback>
                <p:oleObj name="Equation" r:id="rId3" imgW="491368" imgH="4316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33500"/>
                        <a:ext cx="2078844" cy="854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97432"/>
              </p:ext>
            </p:extLst>
          </p:nvPr>
        </p:nvGraphicFramePr>
        <p:xfrm>
          <a:off x="611560" y="2137420"/>
          <a:ext cx="41560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9" name="Equation" r:id="rId5" imgW="2222280" imgH="215640" progId="Equation.3">
                  <p:embed/>
                </p:oleObj>
              </mc:Choice>
              <mc:Fallback>
                <p:oleObj name="Equation" r:id="rId5" imgW="222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37420"/>
                        <a:ext cx="41560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35414"/>
              </p:ext>
            </p:extLst>
          </p:nvPr>
        </p:nvGraphicFramePr>
        <p:xfrm>
          <a:off x="7308304" y="2497460"/>
          <a:ext cx="17605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0" name="Equation" r:id="rId7" imgW="545760" imgH="215640" progId="Equation.3">
                  <p:embed/>
                </p:oleObj>
              </mc:Choice>
              <mc:Fallback>
                <p:oleObj name="Equation" r:id="rId7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497460"/>
                        <a:ext cx="17605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1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κλασσική πιθανότητα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/>
              <a:t>έχει αναφορά σε πειράματα όπου κάθε </a:t>
            </a:r>
            <a:r>
              <a:rPr lang="el-GR" sz="2800" dirty="0" smtClean="0"/>
              <a:t>δειγματικό σημείο </a:t>
            </a:r>
            <a:r>
              <a:rPr lang="el-GR" sz="2800" dirty="0"/>
              <a:t>(στοιχειώδες  αποτέλεσμα)  έχει την ίδια δυνατότητα εμφάνισης </a:t>
            </a:r>
            <a:r>
              <a:rPr lang="el-GR" sz="2800" dirty="0" smtClean="0"/>
              <a:t>π.χ.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/>
              <a:t>η κλήρωση ενός  λαχείου 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400" dirty="0"/>
              <a:t>η ρίψη ενός </a:t>
            </a:r>
            <a:r>
              <a:rPr lang="el-GR" sz="2400" dirty="0" smtClean="0"/>
              <a:t>ζαριού</a:t>
            </a:r>
            <a:endParaRPr lang="el-GR" sz="2800" dirty="0" smtClean="0"/>
          </a:p>
          <a:p>
            <a:r>
              <a:rPr lang="el-GR" sz="2800" dirty="0" smtClean="0"/>
              <a:t>Αν </a:t>
            </a:r>
            <a:r>
              <a:rPr lang="el-GR" sz="2800" dirty="0"/>
              <a:t>ο δειγματικός χώρος περιέχει </a:t>
            </a:r>
            <a:r>
              <a:rPr lang="en-US" sz="2800" dirty="0"/>
              <a:t>n </a:t>
            </a:r>
            <a:r>
              <a:rPr lang="el-GR" sz="2800" dirty="0"/>
              <a:t>δειγματικά σημεία τότε στο καθένα </a:t>
            </a:r>
            <a:r>
              <a:rPr lang="el-GR" sz="2800" dirty="0" smtClean="0"/>
              <a:t>από </a:t>
            </a:r>
            <a:r>
              <a:rPr lang="el-GR" sz="2800" dirty="0"/>
              <a:t>αυτά αντιστοιχεί πιθανότητα ίση με 1/</a:t>
            </a:r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0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κλασσική πιθανότητα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sz="2800" dirty="0"/>
              <a:t>Αν ένα ενδεχόμενο Ε περιέχει       δειγματικά σημεία, τότε η πιθανότητα πραγματοποίησής του </a:t>
            </a:r>
            <a:r>
              <a:rPr lang="el-GR" sz="2800" dirty="0" smtClean="0"/>
              <a:t>είναι: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2800" dirty="0"/>
              <a:t>	</a:t>
            </a:r>
            <a:r>
              <a:rPr lang="el-GR" sz="2800" dirty="0" smtClean="0"/>
              <a:t>	Ρ(Ε</a:t>
            </a:r>
            <a:r>
              <a:rPr lang="el-GR" sz="2800" dirty="0"/>
              <a:t>)=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76411"/>
              </p:ext>
            </p:extLst>
          </p:nvPr>
        </p:nvGraphicFramePr>
        <p:xfrm>
          <a:off x="4932040" y="1273324"/>
          <a:ext cx="459583" cy="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4" name="Equation" r:id="rId3" imgW="190335" imgH="215713" progId="Equation.3">
                  <p:embed/>
                </p:oleObj>
              </mc:Choice>
              <mc:Fallback>
                <p:oleObj name="Equation" r:id="rId3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273324"/>
                        <a:ext cx="459583" cy="52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26070"/>
              </p:ext>
            </p:extLst>
          </p:nvPr>
        </p:nvGraphicFramePr>
        <p:xfrm>
          <a:off x="3204378" y="1993404"/>
          <a:ext cx="46756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5" name="Equation" r:id="rId5" imgW="228501" imgH="393529" progId="Equation.3">
                  <p:embed/>
                </p:oleObj>
              </mc:Choice>
              <mc:Fallback>
                <p:oleObj name="Equation" r:id="rId5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78" y="1993404"/>
                        <a:ext cx="467560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4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κλασσική πιθανότητα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Παράδειγμα:</a:t>
            </a:r>
          </a:p>
          <a:p>
            <a:pPr marL="0" indent="0">
              <a:buNone/>
            </a:pPr>
            <a:r>
              <a:rPr lang="el-GR" sz="2800" dirty="0"/>
              <a:t>Έστω ότι, οι δύο καλύτεροι επέτυχαν τον ίδιο βαθμό πτυχίου και το </a:t>
            </a:r>
            <a:r>
              <a:rPr lang="el-GR" sz="2800" dirty="0" smtClean="0"/>
              <a:t>ποιος </a:t>
            </a:r>
            <a:r>
              <a:rPr lang="el-GR" sz="2800" dirty="0"/>
              <a:t>θα πει τον όρκο κατά την τελετή ορκωμοσίας θα κριθεί με κλήρωση. Η  πιθανότητα που αντιστοιχεί στον καθένα ισούται με </a:t>
            </a:r>
            <a:r>
              <a:rPr lang="el-GR" sz="2800" dirty="0" smtClean="0"/>
              <a:t>1/2.</a:t>
            </a: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4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πιθανότητα ως όριο σχετικής συχνότητας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2800" dirty="0" smtClean="0"/>
              <a:t>όταν </a:t>
            </a:r>
            <a:r>
              <a:rPr lang="en-US" sz="2800" dirty="0" smtClean="0"/>
              <a:t>n </a:t>
            </a:r>
            <a:r>
              <a:rPr lang="el-GR" sz="2800" dirty="0" smtClean="0"/>
              <a:t> </a:t>
            </a:r>
          </a:p>
          <a:p>
            <a:pPr marL="0" indent="0">
              <a:buNone/>
            </a:pPr>
            <a:r>
              <a:rPr lang="el-GR" dirty="0"/>
              <a:t>	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76648"/>
              </p:ext>
            </p:extLst>
          </p:nvPr>
        </p:nvGraphicFramePr>
        <p:xfrm>
          <a:off x="539551" y="1292581"/>
          <a:ext cx="2969623" cy="106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8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1292581"/>
                        <a:ext cx="2969623" cy="106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59516"/>
              </p:ext>
            </p:extLst>
          </p:nvPr>
        </p:nvGraphicFramePr>
        <p:xfrm>
          <a:off x="1547664" y="2641476"/>
          <a:ext cx="1082962" cy="4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9" name="Εξίσωση" r:id="rId5" imgW="520474" imgH="203112" progId="Equation.3">
                  <p:embed/>
                </p:oleObj>
              </mc:Choice>
              <mc:Fallback>
                <p:oleObj name="Εξίσωση" r:id="rId5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641476"/>
                        <a:ext cx="1082962" cy="44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7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πιθανότητα ως όριο σχετικής </a:t>
            </a:r>
            <a:r>
              <a:rPr lang="el-GR" dirty="0" smtClean="0"/>
              <a:t>συχνότητας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Παράδειγμα</a:t>
            </a:r>
            <a:endParaRPr lang="en-US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Αν </a:t>
            </a:r>
            <a:r>
              <a:rPr lang="el-GR" altLang="el-GR" sz="2800" dirty="0"/>
              <a:t>στα προηγούμενα χρόνια καταγράφηκαν 519 αγόρια ανά  χίλιες γεννήσεις, η πιθανότητα αγοριού σε μια τυχαία γέννηση ισούται με 0.519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86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υποκειμενική πιθανότητα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l-GR" sz="2800" dirty="0" smtClean="0"/>
              <a:t>Παράδειγμα</a:t>
            </a:r>
            <a:endParaRPr lang="el-GR" sz="2800" dirty="0"/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l-GR" sz="2800" dirty="0" smtClean="0"/>
              <a:t>Λόγω </a:t>
            </a:r>
            <a:r>
              <a:rPr lang="el-GR" sz="2800" dirty="0"/>
              <a:t>των καιρικών συνθηκών φέτος, η  </a:t>
            </a:r>
            <a:r>
              <a:rPr lang="el-GR" sz="2800" dirty="0" smtClean="0"/>
              <a:t>πιθανότητα ικανοποιητικής </a:t>
            </a:r>
            <a:r>
              <a:rPr lang="el-GR" sz="2800" dirty="0"/>
              <a:t>συγκομιδής κερασιών ισούται με 25%</a:t>
            </a:r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5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Χρήσιμοι κανόνες για να υπολογίσω πιθανότητες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Η πιθανότητα του συμπληρώματος του ενδεχομένου </a:t>
            </a:r>
            <a:r>
              <a:rPr lang="el-GR" altLang="el-GR" sz="2800" dirty="0" smtClean="0"/>
              <a:t>Ε ισούται με:</a:t>
            </a:r>
            <a:endParaRPr lang="el-GR" altLang="el-GR" sz="2800" dirty="0"/>
          </a:p>
          <a:p>
            <a:pPr>
              <a:buNone/>
            </a:pPr>
            <a:endParaRPr lang="el-GR" altLang="el-GR" sz="2800" dirty="0" smtClean="0"/>
          </a:p>
          <a:p>
            <a:pPr>
              <a:buNone/>
            </a:pPr>
            <a:r>
              <a:rPr lang="el-GR" altLang="el-GR" sz="2800" dirty="0" smtClean="0"/>
              <a:t>απ’ όπου </a:t>
            </a:r>
            <a:r>
              <a:rPr lang="el-GR" altLang="el-GR" sz="2800" dirty="0"/>
              <a:t>και σε συνδυασμό με το αξίωμα 2, </a:t>
            </a:r>
            <a:r>
              <a:rPr lang="el-GR" altLang="el-GR" sz="2800" dirty="0" smtClean="0"/>
              <a:t>προκύπτει ότι η </a:t>
            </a:r>
            <a:r>
              <a:rPr lang="el-GR" altLang="el-GR" sz="2800" dirty="0"/>
              <a:t>πιθανότητα του αδύνατου ενδεχομένου ισούται με μηδέν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32518"/>
              </p:ext>
            </p:extLst>
          </p:nvPr>
        </p:nvGraphicFramePr>
        <p:xfrm>
          <a:off x="1979712" y="2376799"/>
          <a:ext cx="2016224" cy="48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" r:id="rId3" imgW="888614" imgH="215806" progId="Equation.3">
                  <p:embed/>
                </p:oleObj>
              </mc:Choice>
              <mc:Fallback>
                <p:oleObj r:id="rId3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76799"/>
                        <a:ext cx="2016224" cy="480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3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Χρήσιμοι κανόνες για να υπολογίσω πιθανότητες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Κανόνας εγκλεισμού:</a:t>
            </a:r>
          </a:p>
          <a:p>
            <a:pPr marL="0" indent="0">
              <a:buNone/>
            </a:pPr>
            <a:r>
              <a:rPr lang="el-GR" sz="2800" dirty="0"/>
              <a:t>Αν για δύο ενδεχόμενα </a:t>
            </a:r>
            <a:r>
              <a:rPr lang="el-GR" sz="2800" dirty="0" smtClean="0"/>
              <a:t>Ε</a:t>
            </a:r>
            <a:r>
              <a:rPr lang="el-GR" sz="2800" baseline="-25000" dirty="0" smtClean="0"/>
              <a:t>1</a:t>
            </a:r>
            <a:r>
              <a:rPr lang="el-GR" sz="2800" dirty="0"/>
              <a:t> </a:t>
            </a:r>
            <a:r>
              <a:rPr lang="el-GR" sz="2800" dirty="0" smtClean="0"/>
              <a:t>και Ε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του </a:t>
            </a:r>
            <a:r>
              <a:rPr lang="el-GR" sz="2800" dirty="0"/>
              <a:t>S </a:t>
            </a:r>
            <a:r>
              <a:rPr lang="el-GR" sz="2800" dirty="0" smtClean="0"/>
              <a:t>ισχύει:</a:t>
            </a:r>
            <a:endParaRPr 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sz="2800" dirty="0" smtClean="0"/>
              <a:t>	τότε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49932"/>
              </p:ext>
            </p:extLst>
          </p:nvPr>
        </p:nvGraphicFramePr>
        <p:xfrm>
          <a:off x="1187624" y="2546168"/>
          <a:ext cx="1057449" cy="45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5" r:id="rId3" imgW="482391" imgH="203112" progId="Equation.3">
                  <p:embed/>
                </p:oleObj>
              </mc:Choice>
              <mc:Fallback>
                <p:oleObj r:id="rId3" imgW="4823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46168"/>
                        <a:ext cx="1057449" cy="45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91132"/>
              </p:ext>
            </p:extLst>
          </p:nvPr>
        </p:nvGraphicFramePr>
        <p:xfrm>
          <a:off x="1222674" y="3711328"/>
          <a:ext cx="2053182" cy="5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6" r:id="rId5" imgW="825500" imgH="203200" progId="Equation.3">
                  <p:embed/>
                </p:oleObj>
              </mc:Choice>
              <mc:Fallback>
                <p:oleObj r:id="rId5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674" y="3711328"/>
                        <a:ext cx="2053182" cy="514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9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Χρήσιμοι κανόνες για να υπολογίσω πιθανότητες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Η πιθανότητα της ένωσης δύο ενδεχομένων: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10396"/>
              </p:ext>
            </p:extLst>
          </p:nvPr>
        </p:nvGraphicFramePr>
        <p:xfrm>
          <a:off x="899592" y="1921396"/>
          <a:ext cx="4248472" cy="44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4" r:id="rId3" imgW="2324100" imgH="203200" progId="Equation.3">
                  <p:embed/>
                </p:oleObj>
              </mc:Choice>
              <mc:Fallback>
                <p:oleObj r:id="rId3" imgW="232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21396"/>
                        <a:ext cx="4248472" cy="446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Ρίχνουμε ένα ζάρι και καταγράφουμε το αποτέλεσμα για τα ακόλουθα ενδεχόμενα: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Α: Ο αριθμός είναι το πολύ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Β: Ο αριθμός είναι ζυγός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C: O </a:t>
            </a:r>
            <a:r>
              <a:rPr lang="el-GR" sz="2400" dirty="0" smtClean="0"/>
              <a:t>αριθμός είναι το 4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72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Υπολογίζουμε:</a:t>
            </a:r>
          </a:p>
          <a:p>
            <a:pPr marL="0" indent="0">
              <a:buNone/>
            </a:pPr>
            <a:r>
              <a:rPr lang="el-GR" sz="2800" dirty="0" smtClean="0"/>
              <a:t>Ο δειγματικός χώρος είναι: </a:t>
            </a:r>
            <a:r>
              <a:rPr lang="en-US" sz="2800" dirty="0" smtClean="0"/>
              <a:t>S </a:t>
            </a:r>
            <a:r>
              <a:rPr lang="el-GR" sz="2800" dirty="0" smtClean="0"/>
              <a:t>=</a:t>
            </a:r>
            <a:r>
              <a:rPr lang="en-US" sz="2800" dirty="0" smtClean="0"/>
              <a:t> </a:t>
            </a:r>
            <a:r>
              <a:rPr lang="el-GR" sz="2800" dirty="0" smtClean="0"/>
              <a:t>{</a:t>
            </a:r>
            <a:r>
              <a:rPr lang="el-GR" sz="2800" dirty="0"/>
              <a:t>1,2,3,4,5,6</a:t>
            </a:r>
            <a:r>
              <a:rPr lang="el-GR" sz="2800" dirty="0" smtClean="0"/>
              <a:t>}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44069"/>
              </p:ext>
            </p:extLst>
          </p:nvPr>
        </p:nvGraphicFramePr>
        <p:xfrm>
          <a:off x="1390528" y="3109875"/>
          <a:ext cx="1440160" cy="41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7" name="Equation" r:id="rId3" imgW="1040948" imgH="203112" progId="Equation.3">
                  <p:embed/>
                </p:oleObj>
              </mc:Choice>
              <mc:Fallback>
                <p:oleObj name="Equation" r:id="rId3" imgW="104094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528" y="3109875"/>
                        <a:ext cx="1440160" cy="418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880942"/>
              </p:ext>
            </p:extLst>
          </p:nvPr>
        </p:nvGraphicFramePr>
        <p:xfrm>
          <a:off x="1390528" y="3714126"/>
          <a:ext cx="1591489" cy="41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8" name="Equation" r:id="rId5" imgW="1040948" imgH="203112" progId="Equation.3">
                  <p:embed/>
                </p:oleObj>
              </mc:Choice>
              <mc:Fallback>
                <p:oleObj name="Equation" r:id="rId5" imgW="104094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528" y="3714126"/>
                        <a:ext cx="1591489" cy="41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05690"/>
              </p:ext>
            </p:extLst>
          </p:nvPr>
        </p:nvGraphicFramePr>
        <p:xfrm>
          <a:off x="1382240" y="4313716"/>
          <a:ext cx="1599777" cy="36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9" name="Equation" r:id="rId7" imgW="1028254" imgH="203112" progId="Equation.3">
                  <p:embed/>
                </p:oleObj>
              </mc:Choice>
              <mc:Fallback>
                <p:oleObj name="Equation" r:id="rId7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240" y="4313716"/>
                        <a:ext cx="1599777" cy="368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65776"/>
              </p:ext>
            </p:extLst>
          </p:nvPr>
        </p:nvGraphicFramePr>
        <p:xfrm>
          <a:off x="1382240" y="2538640"/>
          <a:ext cx="10366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0" name="Equation" r:id="rId9" imgW="749160" imgH="203040" progId="Equation.3">
                  <p:embed/>
                </p:oleObj>
              </mc:Choice>
              <mc:Fallback>
                <p:oleObj name="Equation" r:id="rId9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240" y="2538640"/>
                        <a:ext cx="10366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5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l-GR" sz="2800" dirty="0"/>
              <a:t>Ορίζουμε τα ενδεχόμενα:</a:t>
            </a:r>
          </a:p>
          <a:p>
            <a:pPr>
              <a:buNone/>
              <a:defRPr/>
            </a:pPr>
            <a:r>
              <a:rPr lang="el-GR" sz="2800" dirty="0"/>
              <a:t>  Α</a:t>
            </a:r>
            <a:r>
              <a:rPr lang="en-US" sz="2800" dirty="0" err="1" smtClean="0"/>
              <a:t>i</a:t>
            </a:r>
            <a:r>
              <a:rPr lang="el-GR" sz="2800" dirty="0" smtClean="0"/>
              <a:t>: </a:t>
            </a:r>
            <a:r>
              <a:rPr lang="el-GR" sz="2800" dirty="0"/>
              <a:t>το ενδεχόμενο κάποιος να 	γεννήθηκε τον μήνα </a:t>
            </a:r>
            <a:r>
              <a:rPr lang="en-US" sz="2800" dirty="0" err="1"/>
              <a:t>i</a:t>
            </a:r>
            <a:r>
              <a:rPr lang="el-GR" sz="2800" dirty="0"/>
              <a:t>=1......12</a:t>
            </a:r>
          </a:p>
          <a:p>
            <a:pPr>
              <a:buNone/>
              <a:defRPr/>
            </a:pPr>
            <a:r>
              <a:rPr lang="el-GR" sz="2800" dirty="0"/>
              <a:t>  Β</a:t>
            </a:r>
            <a:r>
              <a:rPr lang="en-US" sz="2800" dirty="0"/>
              <a:t>j</a:t>
            </a:r>
            <a:r>
              <a:rPr lang="el-GR" sz="2800" dirty="0"/>
              <a:t>: </a:t>
            </a:r>
            <a:r>
              <a:rPr lang="el-GR" sz="2800" dirty="0" smtClean="0"/>
              <a:t>το </a:t>
            </a:r>
            <a:r>
              <a:rPr lang="el-GR" sz="2800" dirty="0"/>
              <a:t>ενδεχόμενο κάποιος να</a:t>
            </a:r>
            <a:r>
              <a:rPr lang="en-US" sz="2800" dirty="0"/>
              <a:t> </a:t>
            </a:r>
            <a:r>
              <a:rPr lang="el-GR" sz="2800" dirty="0"/>
              <a:t>ανήκει </a:t>
            </a:r>
            <a:r>
              <a:rPr lang="el-GR" sz="2800" dirty="0" smtClean="0"/>
              <a:t>στο ζώδιο </a:t>
            </a:r>
            <a:r>
              <a:rPr lang="en-US" sz="2800" dirty="0"/>
              <a:t>j=1,….</a:t>
            </a:r>
            <a:r>
              <a:rPr lang="el-GR" sz="2800" dirty="0"/>
              <a:t>,1</a:t>
            </a:r>
            <a:r>
              <a:rPr lang="en-US" sz="2800" dirty="0"/>
              <a:t>2 </a:t>
            </a:r>
            <a:r>
              <a:rPr lang="el-GR" sz="2800" dirty="0"/>
              <a:t>με </a:t>
            </a:r>
            <a:r>
              <a:rPr lang="en-US" sz="2800" dirty="0" smtClean="0"/>
              <a:t>B1</a:t>
            </a:r>
            <a:r>
              <a:rPr lang="el-GR" sz="2800" dirty="0" smtClean="0"/>
              <a:t> </a:t>
            </a:r>
            <a:r>
              <a:rPr lang="en-US" sz="2800" dirty="0" smtClean="0"/>
              <a:t>=</a:t>
            </a:r>
            <a:r>
              <a:rPr lang="el-GR" sz="2800" dirty="0" smtClean="0"/>
              <a:t> κριός και </a:t>
            </a:r>
            <a:r>
              <a:rPr lang="el-GR" sz="2800" dirty="0"/>
              <a:t>Β12= </a:t>
            </a:r>
            <a:r>
              <a:rPr lang="el-GR" sz="2800" dirty="0" err="1"/>
              <a:t>ιχθείς</a:t>
            </a:r>
            <a:r>
              <a:rPr lang="el-GR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1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l-GR" sz="2800" dirty="0"/>
              <a:t>Υπολογίζουμε τις πιθανότητες (αγνοώντας τα δίσεκτα έτη):</a:t>
            </a:r>
          </a:p>
          <a:p>
            <a:pPr>
              <a:defRPr/>
            </a:pPr>
            <a:r>
              <a:rPr lang="el-GR" sz="2800" dirty="0"/>
              <a:t>Α3: το ενδεχόμενο να γεννήθηκε </a:t>
            </a:r>
            <a:r>
              <a:rPr lang="el-GR" sz="2800" dirty="0" smtClean="0"/>
              <a:t>Μάρτιο: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        Ρ(Α3)=31/365</a:t>
            </a:r>
          </a:p>
          <a:p>
            <a:pPr>
              <a:defRPr/>
            </a:pPr>
            <a:r>
              <a:rPr lang="el-GR" sz="2800" dirty="0"/>
              <a:t>Β1: το ενδεχόμενο να ανήκει στους </a:t>
            </a:r>
            <a:r>
              <a:rPr lang="el-GR" sz="2800" dirty="0" err="1" smtClean="0"/>
              <a:t>ιχθείς</a:t>
            </a:r>
            <a:r>
              <a:rPr lang="el-GR" sz="2800" dirty="0" smtClean="0"/>
              <a:t>: 	Ρ(Β12</a:t>
            </a:r>
            <a:r>
              <a:rPr lang="el-GR" sz="2800" dirty="0"/>
              <a:t>)=28/365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Η τομή των δύο ενδεχομένων είναι το ενδεχόμενο να είναι ιχθύς και να γεννήθηκε Μάρτιο </a:t>
            </a:r>
            <a:r>
              <a:rPr lang="el-GR" sz="2800" dirty="0" smtClean="0"/>
              <a:t>οπότε: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Η ένωση των δύο ενδεχομένων είναι να γεννήθηκε κάποιος Μάρτιο ή να είναι ιχθύς και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18422"/>
              </p:ext>
            </p:extLst>
          </p:nvPr>
        </p:nvGraphicFramePr>
        <p:xfrm>
          <a:off x="2627784" y="2353444"/>
          <a:ext cx="30595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6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353444"/>
                        <a:ext cx="305951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62085"/>
              </p:ext>
            </p:extLst>
          </p:nvPr>
        </p:nvGraphicFramePr>
        <p:xfrm>
          <a:off x="2605586" y="3949452"/>
          <a:ext cx="5710830" cy="53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7" name="Equation" r:id="rId5" imgW="2730500" imgH="228600" progId="Equation.3">
                  <p:embed/>
                </p:oleObj>
              </mc:Choice>
              <mc:Fallback>
                <p:oleObj name="Equation" r:id="rId5" imgW="273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86" y="3949452"/>
                        <a:ext cx="5710830" cy="535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πλήθος των δυνατών αποτελεσμάτων. Αρχές Απαρίθμησης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προσθετική αρχή</a:t>
            </a:r>
          </a:p>
          <a:p>
            <a:r>
              <a:rPr lang="el-GR" sz="2800" dirty="0" smtClean="0"/>
              <a:t>Η πολλαπλασιαστική αρχή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2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προσθετική αρχή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375" indent="-333375"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2800" dirty="0" smtClean="0"/>
              <a:t>Αν οι δυνατές διαδρομές είναι </a:t>
            </a:r>
            <a:r>
              <a:rPr lang="el-GR" sz="2800" dirty="0"/>
              <a:t>δύο,</a:t>
            </a:r>
            <a:r>
              <a:rPr lang="en-GB" sz="2800" dirty="0"/>
              <a:t> </a:t>
            </a:r>
            <a:r>
              <a:rPr lang="el-GR" sz="2800" dirty="0"/>
              <a:t>με δυνατά</a:t>
            </a:r>
            <a:r>
              <a:rPr lang="en-GB" sz="2800" dirty="0"/>
              <a:t>  </a:t>
            </a:r>
            <a:r>
              <a:rPr lang="el-GR" sz="2800" dirty="0" smtClean="0"/>
              <a:t>αποτελέσματα</a:t>
            </a:r>
            <a:r>
              <a:rPr lang="en-GB" sz="2800" dirty="0" smtClean="0"/>
              <a:t>, </a:t>
            </a:r>
            <a:r>
              <a:rPr lang="el-GR" sz="2800" dirty="0"/>
              <a:t>αντίστοιχα</a:t>
            </a:r>
            <a:r>
              <a:rPr lang="el-GR" sz="2800" dirty="0" smtClean="0"/>
              <a:t>,       και </a:t>
            </a:r>
            <a:r>
              <a:rPr lang="el-GR" sz="2800" dirty="0"/>
              <a:t> </a:t>
            </a:r>
            <a:r>
              <a:rPr lang="el-GR" sz="2800" dirty="0" smtClean="0"/>
              <a:t>      τότε </a:t>
            </a:r>
            <a:r>
              <a:rPr lang="el-GR" sz="2800" dirty="0"/>
              <a:t>συνολικά υπάρχουν</a:t>
            </a:r>
            <a:r>
              <a:rPr lang="en-GB" sz="2800" dirty="0"/>
              <a:t>               </a:t>
            </a:r>
            <a:r>
              <a:rPr lang="el-GR" sz="2800" dirty="0" smtClean="0"/>
              <a:t>δυνατά αποτελέσματα  </a:t>
            </a:r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82875"/>
              </p:ext>
            </p:extLst>
          </p:nvPr>
        </p:nvGraphicFramePr>
        <p:xfrm>
          <a:off x="4860032" y="1705372"/>
          <a:ext cx="576063" cy="57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1" r:id="rId3" imgW="152245" imgH="215676" progId="">
                  <p:embed/>
                </p:oleObj>
              </mc:Choice>
              <mc:Fallback>
                <p:oleObj r:id="rId3" imgW="152245" imgH="2156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705372"/>
                        <a:ext cx="576063" cy="57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12302"/>
              </p:ext>
            </p:extLst>
          </p:nvPr>
        </p:nvGraphicFramePr>
        <p:xfrm>
          <a:off x="5940152" y="1705047"/>
          <a:ext cx="576388" cy="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2" r:id="rId5" imgW="177539" imgH="215584" progId="">
                  <p:embed/>
                </p:oleObj>
              </mc:Choice>
              <mc:Fallback>
                <p:oleObj r:id="rId5" imgW="177539" imgH="2155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705047"/>
                        <a:ext cx="576388" cy="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36870"/>
              </p:ext>
            </p:extLst>
          </p:nvPr>
        </p:nvGraphicFramePr>
        <p:xfrm>
          <a:off x="2483768" y="2208872"/>
          <a:ext cx="1008112" cy="50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3" r:id="rId7" imgW="444153" imgH="215729" progId="">
                  <p:embed/>
                </p:oleObj>
              </mc:Choice>
              <mc:Fallback>
                <p:oleObj r:id="rId7" imgW="444153" imgH="2157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08872"/>
                        <a:ext cx="1008112" cy="50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2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προσθετική αρχή με δέντρο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προσθετική </a:t>
            </a:r>
            <a:r>
              <a:rPr lang="el-GR" dirty="0" smtClean="0"/>
              <a:t>αρχή (2)</a:t>
            </a:r>
            <a:endParaRPr lang="en-US" dirty="0"/>
          </a:p>
        </p:txBody>
      </p:sp>
      <p:pic>
        <p:nvPicPr>
          <p:cNvPr id="7" name="Picture 4" descr="6-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43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πολλαπλασιαστική αρχή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375" indent="-333375"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2800" dirty="0"/>
              <a:t> </a:t>
            </a:r>
            <a:r>
              <a:rPr lang="el-GR" sz="2800" dirty="0" smtClean="0"/>
              <a:t>Αν ένα πείραμα</a:t>
            </a:r>
            <a:r>
              <a:rPr lang="en-GB" sz="2800" dirty="0" smtClean="0"/>
              <a:t> </a:t>
            </a:r>
            <a:r>
              <a:rPr lang="en-GB" sz="2800" dirty="0"/>
              <a:t>περιλαμβάνει   δύο στάδια και κάθε ένα  έχει, αντίστοιχα</a:t>
            </a:r>
            <a:r>
              <a:rPr lang="el-GR" sz="2800" dirty="0"/>
              <a:t>,</a:t>
            </a:r>
            <a:r>
              <a:rPr lang="en-GB" sz="2800" dirty="0"/>
              <a:t>        </a:t>
            </a:r>
            <a:r>
              <a:rPr lang="en-GB" sz="2800" dirty="0" smtClean="0"/>
              <a:t>και         </a:t>
            </a:r>
            <a:r>
              <a:rPr lang="el-GR" sz="2800" dirty="0" smtClean="0"/>
              <a:t>δυνατά αποτελέσματα,</a:t>
            </a:r>
            <a:r>
              <a:rPr lang="en-GB" sz="2800" dirty="0" smtClean="0"/>
              <a:t> </a:t>
            </a:r>
            <a:r>
              <a:rPr lang="el-GR" sz="2800" dirty="0" smtClean="0"/>
              <a:t>έχουμε</a:t>
            </a:r>
            <a:r>
              <a:rPr lang="en-GB" sz="2800" dirty="0" smtClean="0"/>
              <a:t> </a:t>
            </a:r>
            <a:r>
              <a:rPr lang="el-GR" sz="2800" dirty="0" smtClean="0"/>
              <a:t>συνολικά</a:t>
            </a:r>
            <a:r>
              <a:rPr lang="en-GB" sz="2800" dirty="0" smtClean="0"/>
              <a:t>              </a:t>
            </a:r>
            <a:r>
              <a:rPr lang="el-GR" sz="2800" dirty="0" smtClean="0"/>
              <a:t>δυνατά </a:t>
            </a:r>
            <a:r>
              <a:rPr lang="en-GB" sz="2800" dirty="0" smtClean="0"/>
              <a:t>απ</a:t>
            </a:r>
            <a:r>
              <a:rPr lang="en-GB" sz="2800" dirty="0" err="1" smtClean="0"/>
              <a:t>οτελέσμ</a:t>
            </a:r>
            <a:r>
              <a:rPr lang="en-GB" sz="2800" dirty="0" smtClean="0"/>
              <a:t>ατα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16355"/>
              </p:ext>
            </p:extLst>
          </p:nvPr>
        </p:nvGraphicFramePr>
        <p:xfrm>
          <a:off x="3995936" y="1705372"/>
          <a:ext cx="576063" cy="57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3" r:id="rId3" imgW="152245" imgH="215676" progId="">
                  <p:embed/>
                </p:oleObj>
              </mc:Choice>
              <mc:Fallback>
                <p:oleObj r:id="rId3" imgW="152245" imgH="2156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705372"/>
                        <a:ext cx="576063" cy="57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45931"/>
              </p:ext>
            </p:extLst>
          </p:nvPr>
        </p:nvGraphicFramePr>
        <p:xfrm>
          <a:off x="5148064" y="1705047"/>
          <a:ext cx="576388" cy="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4" r:id="rId5" imgW="177539" imgH="215584" progId="">
                  <p:embed/>
                </p:oleObj>
              </mc:Choice>
              <mc:Fallback>
                <p:oleObj r:id="rId5" imgW="177539" imgH="2155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705047"/>
                        <a:ext cx="576388" cy="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88823"/>
              </p:ext>
            </p:extLst>
          </p:nvPr>
        </p:nvGraphicFramePr>
        <p:xfrm>
          <a:off x="5724128" y="2208872"/>
          <a:ext cx="1008112" cy="50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5" r:id="rId7" imgW="444153" imgH="215729" progId="">
                  <p:embed/>
                </p:oleObj>
              </mc:Choice>
              <mc:Fallback>
                <p:oleObj r:id="rId7" imgW="444153" imgH="2157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208872"/>
                        <a:ext cx="1008112" cy="50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1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πολλαπλασιαστική αρχή με δέντρο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πολλαπλασιαστική </a:t>
            </a:r>
            <a:r>
              <a:rPr lang="el-GR" dirty="0" smtClean="0"/>
              <a:t>αρχή (2)</a:t>
            </a:r>
            <a:endParaRPr lang="en-US" dirty="0"/>
          </a:p>
        </p:txBody>
      </p:sp>
      <p:pic>
        <p:nvPicPr>
          <p:cNvPr id="8" name="Picture 4" descr="6-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043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1952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800" dirty="0" smtClean="0"/>
              <a:t>Ένα</a:t>
            </a:r>
            <a:r>
              <a:rPr lang="en-GB" sz="2800" dirty="0" smtClean="0"/>
              <a:t> </a:t>
            </a:r>
            <a:r>
              <a:rPr lang="en-GB" sz="2800" dirty="0"/>
              <a:t>νόμισμα ρίχνεται </a:t>
            </a:r>
            <a:r>
              <a:rPr lang="en-US" sz="2800" dirty="0"/>
              <a:t>2</a:t>
            </a:r>
            <a:r>
              <a:rPr lang="en-GB" sz="2800" dirty="0"/>
              <a:t> </a:t>
            </a:r>
            <a:r>
              <a:rPr lang="el-GR" sz="2800" dirty="0" smtClean="0"/>
              <a:t>φορές. </a:t>
            </a:r>
            <a:r>
              <a:rPr lang="en-GB" sz="2800" dirty="0" smtClean="0"/>
              <a:t>Τα </a:t>
            </a:r>
            <a:r>
              <a:rPr lang="el-GR" sz="2800" dirty="0" smtClean="0"/>
              <a:t>δυνατά αποτελέσματα</a:t>
            </a:r>
            <a:r>
              <a:rPr lang="en-GB" sz="2800" dirty="0" smtClean="0"/>
              <a:t> είναι</a:t>
            </a:r>
            <a:r>
              <a:rPr lang="el-GR" sz="2800" dirty="0" smtClean="0"/>
              <a:t>:</a:t>
            </a:r>
            <a:endParaRPr lang="el-GR" sz="2800" dirty="0"/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800" dirty="0"/>
              <a:t>	</a:t>
            </a:r>
            <a:r>
              <a:rPr lang="el-GR" sz="2800" dirty="0" smtClean="0"/>
              <a:t>		ΓΓ</a:t>
            </a:r>
            <a:r>
              <a:rPr lang="el-GR" sz="2800" dirty="0"/>
              <a:t>,  ΓΚ, ΚΚ,  ΚΓ</a:t>
            </a:r>
            <a:endParaRPr lang="en-GB" sz="2800" dirty="0"/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/>
              <a:t>   </a:t>
            </a:r>
            <a:r>
              <a:rPr lang="el-GR" sz="2800" dirty="0"/>
              <a:t> </a:t>
            </a:r>
            <a:r>
              <a:rPr lang="el-GR" sz="2800" dirty="0" smtClean="0"/>
              <a:t>όπου Γ = </a:t>
            </a:r>
            <a:r>
              <a:rPr lang="el-GR" sz="2800" dirty="0"/>
              <a:t>γράμματα και </a:t>
            </a:r>
            <a:r>
              <a:rPr lang="el-GR" sz="2800" dirty="0" smtClean="0"/>
              <a:t>Κ = κορώνα</a:t>
            </a: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25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παράδειγμα με δέντρο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pic>
        <p:nvPicPr>
          <p:cNvPr id="39" name="Εικόνα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5332"/>
            <a:ext cx="6683511" cy="27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000" dirty="0" smtClean="0"/>
              <a:t>Ένα</a:t>
            </a:r>
            <a:r>
              <a:rPr lang="en-GB" sz="3000" dirty="0" smtClean="0"/>
              <a:t> </a:t>
            </a:r>
            <a:r>
              <a:rPr lang="en-GB" sz="3000" dirty="0"/>
              <a:t>νόμισμα ρίχνεται 5 φορές.</a:t>
            </a:r>
          </a:p>
          <a:p>
            <a:pPr marL="533400" indent="-533400"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2400" dirty="0" smtClean="0"/>
              <a:t>1</a:t>
            </a:r>
            <a:r>
              <a:rPr lang="el-GR" sz="2400" dirty="0"/>
              <a:t>. Σε </a:t>
            </a:r>
            <a:r>
              <a:rPr lang="el-GR" sz="2400" dirty="0" smtClean="0"/>
              <a:t>ποιο</a:t>
            </a:r>
            <a:r>
              <a:rPr lang="en-GB" sz="2400" dirty="0" smtClean="0"/>
              <a:t> </a:t>
            </a:r>
            <a:r>
              <a:rPr lang="en-GB" sz="2400" dirty="0"/>
              <a:t>από τα </a:t>
            </a:r>
            <a:r>
              <a:rPr lang="el-GR" sz="2400" dirty="0" smtClean="0"/>
              <a:t>ακόλουθα</a:t>
            </a:r>
            <a:r>
              <a:rPr lang="en-GB" sz="2400" dirty="0" smtClean="0"/>
              <a:t> </a:t>
            </a:r>
            <a:r>
              <a:rPr lang="el-GR" sz="2400" dirty="0" smtClean="0"/>
              <a:t>αποτελέσματα</a:t>
            </a:r>
            <a:r>
              <a:rPr lang="en-GB" sz="2400" dirty="0" smtClean="0"/>
              <a:t> </a:t>
            </a:r>
            <a:r>
              <a:rPr lang="el-GR" sz="2400" dirty="0" smtClean="0"/>
              <a:t>αντιστοιχεί μεγαλύτερη</a:t>
            </a:r>
            <a:r>
              <a:rPr lang="en-GB" sz="2400" dirty="0" smtClean="0"/>
              <a:t> </a:t>
            </a:r>
            <a:r>
              <a:rPr lang="en-GB" sz="2400" dirty="0"/>
              <a:t>πιθανότητα;</a:t>
            </a:r>
          </a:p>
          <a:p>
            <a:pPr marL="533400" indent="-533400">
              <a:spcBef>
                <a:spcPts val="800"/>
              </a:spcBef>
              <a:buClr>
                <a:srgbClr val="000000"/>
              </a:buClr>
              <a:buSzPct val="10000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2400" dirty="0"/>
              <a:t>	</a:t>
            </a:r>
            <a:r>
              <a:rPr lang="el-GR" sz="2400" dirty="0" smtClean="0"/>
              <a:t>		</a:t>
            </a:r>
            <a:r>
              <a:rPr lang="en-GB" sz="2400" dirty="0" smtClean="0"/>
              <a:t>{</a:t>
            </a:r>
            <a:r>
              <a:rPr lang="en-GB" sz="2400" dirty="0"/>
              <a:t>ΚΚΚΓΚ}</a:t>
            </a:r>
            <a:r>
              <a:rPr lang="el-GR" sz="2400" dirty="0"/>
              <a:t> </a:t>
            </a:r>
            <a:r>
              <a:rPr lang="en-GB" sz="2400" dirty="0"/>
              <a:t>{ΓΚΓΚΚ}</a:t>
            </a:r>
            <a:r>
              <a:rPr lang="el-GR" sz="2400" dirty="0"/>
              <a:t> </a:t>
            </a:r>
            <a:r>
              <a:rPr lang="en-GB" sz="2400" dirty="0"/>
              <a:t>{ΚΓΚΓΓ}</a:t>
            </a:r>
            <a:r>
              <a:rPr lang="el-GR" sz="2400" dirty="0"/>
              <a:t> </a:t>
            </a:r>
            <a:r>
              <a:rPr lang="en-GB" sz="2400" dirty="0"/>
              <a:t>{ΚΚΚΚΚ}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l-GR" sz="2400" dirty="0"/>
              <a:t>2. </a:t>
            </a:r>
            <a:r>
              <a:rPr lang="el-GR" sz="2400" dirty="0" smtClean="0"/>
              <a:t>Σε ποιο αντιστοιχεί μεγαλύτερη πιθανότητα: </a:t>
            </a:r>
            <a:endParaRPr lang="el-GR" sz="2400" dirty="0"/>
          </a:p>
          <a:p>
            <a:pPr algn="just">
              <a:spcBef>
                <a:spcPts val="8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l-GR" sz="2400" dirty="0"/>
              <a:t>   - </a:t>
            </a:r>
            <a:r>
              <a:rPr lang="el-GR" sz="2400" dirty="0" smtClean="0"/>
              <a:t>στο ενδεχόμενο </a:t>
            </a:r>
            <a:r>
              <a:rPr lang="en-GB" sz="2400" dirty="0" smtClean="0"/>
              <a:t>να </a:t>
            </a:r>
            <a:r>
              <a:rPr lang="el-GR" sz="2400" dirty="0" smtClean="0"/>
              <a:t>προκύψει</a:t>
            </a:r>
            <a:r>
              <a:rPr lang="en-GB" sz="2400" dirty="0" smtClean="0"/>
              <a:t> </a:t>
            </a:r>
            <a:r>
              <a:rPr lang="en-GB" sz="2400" dirty="0"/>
              <a:t>2 </a:t>
            </a:r>
            <a:r>
              <a:rPr lang="el-GR" sz="2400" dirty="0" smtClean="0"/>
              <a:t>φορές</a:t>
            </a:r>
            <a:r>
              <a:rPr lang="en-GB" sz="2400" dirty="0" smtClean="0"/>
              <a:t> </a:t>
            </a:r>
            <a:r>
              <a:rPr lang="en-GB" sz="2400" dirty="0"/>
              <a:t>η </a:t>
            </a:r>
            <a:r>
              <a:rPr lang="el-GR" sz="2400" dirty="0" smtClean="0"/>
              <a:t>όψη</a:t>
            </a:r>
            <a:r>
              <a:rPr lang="en-GB" sz="2400" dirty="0" smtClean="0"/>
              <a:t> </a:t>
            </a:r>
            <a:r>
              <a:rPr lang="en-GB" sz="2400" dirty="0"/>
              <a:t>«Κ» ή</a:t>
            </a:r>
            <a:endParaRPr lang="el-GR" sz="2400" dirty="0"/>
          </a:p>
          <a:p>
            <a:pPr algn="just">
              <a:spcBef>
                <a:spcPts val="8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l-GR" sz="2400" dirty="0"/>
              <a:t> </a:t>
            </a:r>
            <a:r>
              <a:rPr lang="en-GB" sz="2400" dirty="0"/>
              <a:t> </a:t>
            </a:r>
            <a:r>
              <a:rPr lang="el-GR" sz="2400" dirty="0"/>
              <a:t> - στο ενδεχόμενο </a:t>
            </a:r>
            <a:r>
              <a:rPr lang="en-GB" sz="2400" dirty="0" smtClean="0"/>
              <a:t>να </a:t>
            </a:r>
            <a:r>
              <a:rPr lang="el-GR" sz="2400" dirty="0"/>
              <a:t>προκύψει</a:t>
            </a:r>
            <a:r>
              <a:rPr lang="en-GB" sz="2400" dirty="0" smtClean="0"/>
              <a:t> </a:t>
            </a:r>
            <a:r>
              <a:rPr lang="en-GB" sz="2400" dirty="0"/>
              <a:t>5 </a:t>
            </a:r>
            <a:r>
              <a:rPr lang="el-GR" sz="2400" dirty="0" smtClean="0"/>
              <a:t>φορές</a:t>
            </a:r>
            <a:r>
              <a:rPr lang="en-GB" sz="2400" dirty="0" smtClean="0"/>
              <a:t> </a:t>
            </a:r>
            <a:r>
              <a:rPr lang="en-GB" sz="2400" dirty="0"/>
              <a:t>η </a:t>
            </a:r>
            <a:r>
              <a:rPr lang="el-GR" sz="2400" dirty="0" smtClean="0"/>
              <a:t>όψη</a:t>
            </a:r>
            <a:r>
              <a:rPr lang="en-GB" sz="2400" dirty="0" smtClean="0"/>
              <a:t> </a:t>
            </a:r>
            <a:r>
              <a:rPr lang="en-GB" sz="2400" dirty="0"/>
              <a:t>«Κ</a:t>
            </a:r>
            <a:r>
              <a:rPr lang="en-GB" sz="2400" dirty="0" smtClean="0"/>
              <a:t>»;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220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6,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6,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sz="2800" dirty="0"/>
              <a:t>Παρουσίαση βασικών εννοιών από τη Θεωρία των Πιθανοτήτων</a:t>
            </a:r>
            <a:r>
              <a:rPr lang="en-US" sz="2800" dirty="0"/>
              <a:t> </a:t>
            </a:r>
            <a:endParaRPr lang="el-GR" sz="2800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>
                <a:solidFill>
                  <a:schemeClr val="bg1"/>
                </a:solidFill>
              </a:rPr>
              <a:t>, Ενότητα 6, ΤΜΗΜΑ ΤΕΧΝΟΛΟΓΩΝ ΓΕΩΠΟΝΩΝ, ΤΕΙ ΗΠΕΙΡΟΥ </a:t>
            </a:r>
            <a:r>
              <a:rPr lang="el-GR" sz="900" b="1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Τυχαίο </a:t>
            </a:r>
            <a:r>
              <a:rPr lang="el-GR" dirty="0"/>
              <a:t>πείραμα</a:t>
            </a:r>
          </a:p>
          <a:p>
            <a:r>
              <a:rPr lang="el-GR" dirty="0"/>
              <a:t>Ενδεχόμενο</a:t>
            </a:r>
          </a:p>
          <a:p>
            <a:r>
              <a:rPr lang="el-GR" dirty="0"/>
              <a:t>Γεγονός</a:t>
            </a:r>
          </a:p>
          <a:p>
            <a:r>
              <a:rPr lang="el-GR" dirty="0"/>
              <a:t>Τομή ενδεχομένων</a:t>
            </a:r>
          </a:p>
          <a:p>
            <a:r>
              <a:rPr lang="el-GR" dirty="0" smtClean="0"/>
              <a:t>Αδύνατο και βέβαιο ενδεχόμενο</a:t>
            </a:r>
            <a:endParaRPr lang="el-GR" dirty="0"/>
          </a:p>
          <a:p>
            <a:r>
              <a:rPr lang="el-GR" dirty="0" smtClean="0"/>
              <a:t>Κανόνας </a:t>
            </a:r>
            <a:r>
              <a:rPr lang="el-GR" dirty="0"/>
              <a:t>εγκλεισμού</a:t>
            </a:r>
          </a:p>
          <a:p>
            <a:r>
              <a:rPr lang="el-GR" dirty="0"/>
              <a:t>Πιθανότητα</a:t>
            </a:r>
          </a:p>
          <a:p>
            <a:r>
              <a:rPr lang="el-GR" dirty="0"/>
              <a:t>Η προσθετική </a:t>
            </a:r>
            <a:r>
              <a:rPr lang="el-GR" dirty="0" smtClean="0"/>
              <a:t>και η πολλαπλασιαστική αρχή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Τυχαίο πείραμα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b="1" dirty="0"/>
              <a:t> </a:t>
            </a:r>
            <a:r>
              <a:rPr lang="el-GR" sz="2800" dirty="0"/>
              <a:t>Μια διαδικασία στην οποία υπάρχουν </a:t>
            </a:r>
            <a:r>
              <a:rPr lang="el-GR" sz="2800" dirty="0" smtClean="0"/>
              <a:t>περισσότερα από </a:t>
            </a:r>
            <a:r>
              <a:rPr lang="el-GR" sz="2800" dirty="0"/>
              <a:t>ένα δυνατά αποτελέσματα και </a:t>
            </a:r>
            <a:r>
              <a:rPr lang="en-US" sz="2800" dirty="0"/>
              <a:t> </a:t>
            </a:r>
            <a:r>
              <a:rPr lang="el-GR" sz="2800" dirty="0"/>
              <a:t>είναι αβέβαιο το </a:t>
            </a:r>
            <a:r>
              <a:rPr lang="el-GR" sz="2800" dirty="0" smtClean="0"/>
              <a:t>ποιο </a:t>
            </a:r>
            <a:r>
              <a:rPr lang="el-GR" sz="2800" dirty="0"/>
              <a:t>θα πραγματοποιηθεί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Παραδείγματα τυχαίων πειραμάτων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Τυχαίο </a:t>
            </a:r>
            <a:r>
              <a:rPr lang="el-GR" dirty="0" smtClean="0"/>
              <a:t>πείραμα (2)</a:t>
            </a:r>
            <a:endParaRPr lang="el-GR" dirty="0"/>
          </a:p>
        </p:txBody>
      </p:sp>
      <p:graphicFrame>
        <p:nvGraphicFramePr>
          <p:cNvPr id="9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791027"/>
              </p:ext>
            </p:extLst>
          </p:nvPr>
        </p:nvGraphicFramePr>
        <p:xfrm>
          <a:off x="1691680" y="1182000"/>
          <a:ext cx="5948064" cy="3118142"/>
        </p:xfrm>
        <a:graphic>
          <a:graphicData uri="http://schemas.openxmlformats.org/drawingml/2006/table">
            <a:tbl>
              <a:tblPr/>
              <a:tblGrid>
                <a:gridCol w="3271068"/>
                <a:gridCol w="2676996"/>
              </a:tblGrid>
              <a:tr h="72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Πείραμα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Δυνατά αποτελέσματα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Ρίχνουμε ένα νόμισμα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Κεφάλι, Γράμματα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Κατανάλωση βενζίνης για ορισμένη διαδρομή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Χρόνος συναρμολόγησης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 &gt; 0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δευτερόλεπτα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ριθμός παιδιών σε μια τυχαία οικογένεια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0, 1, 2, ...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1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Τυχαίο πείραμα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καλύτερο που μπορούμε να κάνουμε σε ένα τυχαίο πείραμα είναι να προσδιορίσουμε την πιθανότητα εμφάνισης κάποιου </a:t>
            </a:r>
            <a:r>
              <a:rPr lang="el-GR" sz="2800" dirty="0" smtClean="0"/>
              <a:t>αποτελέσματος</a:t>
            </a:r>
            <a:endParaRPr lang="el-GR" sz="2800" dirty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l-GR" dirty="0"/>
              <a:t>Για να καθορίσουμε τις πιθανότητες πρέπει πρώτα να προσδιορίσουμε τα δυνατά αποτελέσματα του </a:t>
            </a:r>
            <a:r>
              <a:rPr lang="el-GR" dirty="0" smtClean="0"/>
              <a:t>πειράματος</a:t>
            </a:r>
            <a:endParaRPr lang="en-US" i="1" dirty="0"/>
          </a:p>
          <a:p>
            <a:pPr>
              <a:defRPr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2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2925</TotalTime>
  <Words>1423</Words>
  <Application>Microsoft Office PowerPoint</Application>
  <PresentationFormat>Προβολή στην οθόνη (16:10)</PresentationFormat>
  <Paragraphs>259</Paragraphs>
  <Slides>51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51</vt:i4>
      </vt:variant>
    </vt:vector>
  </HeadingPairs>
  <TitlesOfParts>
    <vt:vector size="63" baseType="lpstr">
      <vt:lpstr>Arial Unicode MS</vt:lpstr>
      <vt:lpstr>Arial</vt:lpstr>
      <vt:lpstr>Calibri</vt:lpstr>
      <vt:lpstr>Calibri Light</vt:lpstr>
      <vt:lpstr>Symbol</vt:lpstr>
      <vt:lpstr>Times New Roman</vt:lpstr>
      <vt:lpstr>Wingdings</vt:lpstr>
      <vt:lpstr>Θέμα του Office</vt:lpstr>
      <vt:lpstr>Προσαρμοσμένη σχεδίαση</vt:lpstr>
      <vt:lpstr>Εξίσωση</vt:lpstr>
      <vt:lpstr>Equation</vt:lpstr>
      <vt:lpstr>Microsoft Equation 3.0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Τυχαίο πείραμα</vt:lpstr>
      <vt:lpstr>Τυχαίο πείραμα (2)</vt:lpstr>
      <vt:lpstr>Τυχαίο πείραμα (3)</vt:lpstr>
      <vt:lpstr>Δειγματικός χώρος</vt:lpstr>
      <vt:lpstr>Ενδεχόμενο Α</vt:lpstr>
      <vt:lpstr>Ασυμβίβαστα ενδεχόμενα</vt:lpstr>
      <vt:lpstr>Τομή ενδεχομένων</vt:lpstr>
      <vt:lpstr>Τομή ενδεχομένων (2)</vt:lpstr>
      <vt:lpstr>Ένωση ενδεχομένων</vt:lpstr>
      <vt:lpstr>Ένωση ενδεχομένων (2)</vt:lpstr>
      <vt:lpstr>Αδύνατο ενδεχόμενο</vt:lpstr>
      <vt:lpstr>Βέβαιο ενδεχόμενο</vt:lpstr>
      <vt:lpstr>Συμπλήρωμα του Α</vt:lpstr>
      <vt:lpstr>Η πιθανότητα</vt:lpstr>
      <vt:lpstr>Η πιθανότητα (2)</vt:lpstr>
      <vt:lpstr>Η πιθανότητα (3)</vt:lpstr>
      <vt:lpstr>Η κλασσική πιθανότητα</vt:lpstr>
      <vt:lpstr>Η κλασσική πιθανότητα (2)</vt:lpstr>
      <vt:lpstr>Η κλασσική πιθανότητα (3)</vt:lpstr>
      <vt:lpstr>Η πιθανότητα ως όριο σχετικής συχνότητας</vt:lpstr>
      <vt:lpstr>Η πιθανότητα ως όριο σχετικής συχνότητας (2)</vt:lpstr>
      <vt:lpstr>Η υποκειμενική πιθανότητα</vt:lpstr>
      <vt:lpstr>Χρήσιμοι κανόνες για να υπολογίσω πιθανότητες</vt:lpstr>
      <vt:lpstr>Χρήσιμοι κανόνες για να υπολογίσω πιθανότητες (2)</vt:lpstr>
      <vt:lpstr>Χρήσιμοι κανόνες για να υπολογίσω πιθανότητες (3)</vt:lpstr>
      <vt:lpstr>Παράδειγμα 1</vt:lpstr>
      <vt:lpstr>Παράδειγμα 1 (2)</vt:lpstr>
      <vt:lpstr>Παράδειγμα 2</vt:lpstr>
      <vt:lpstr>Παράδειγμα 2 (2)</vt:lpstr>
      <vt:lpstr>Παράδειγμα 2 (3)</vt:lpstr>
      <vt:lpstr>Το πλήθος των δυνατών αποτελεσμάτων. Αρχές Απαρίθμησης</vt:lpstr>
      <vt:lpstr>Η προσθετική αρχή</vt:lpstr>
      <vt:lpstr>Η προσθετική αρχή (2)</vt:lpstr>
      <vt:lpstr>Η πολλαπλασιαστική αρχή</vt:lpstr>
      <vt:lpstr>Η πολλαπλασιαστική αρχή (2)</vt:lpstr>
      <vt:lpstr>Παράδειγμα 3</vt:lpstr>
      <vt:lpstr>Παράδειγμα 3 (2)</vt:lpstr>
      <vt:lpstr>Άσκηση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1033</cp:revision>
  <dcterms:created xsi:type="dcterms:W3CDTF">2012-09-06T09:03:05Z</dcterms:created>
  <dcterms:modified xsi:type="dcterms:W3CDTF">2015-12-09T17:16:19Z</dcterms:modified>
</cp:coreProperties>
</file>