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16" r:id="rId20"/>
    <p:sldId id="291" r:id="rId21"/>
    <p:sldId id="292" r:id="rId22"/>
    <p:sldId id="293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0E263-A482-4925-AD9A-1E776BB842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256C646-9D95-47E0-A423-1427C93172D1}">
      <dgm:prSet phldrT="[Text]"/>
      <dgm:spPr/>
      <dgm:t>
        <a:bodyPr/>
        <a:lstStyle/>
        <a:p>
          <a:r>
            <a:rPr lang="el-GR" dirty="0" smtClean="0"/>
            <a:t>Συμπίεση ήχου</a:t>
          </a:r>
          <a:endParaRPr lang="el-GR" dirty="0"/>
        </a:p>
      </dgm:t>
    </dgm:pt>
    <dgm:pt modelId="{1878C69F-ED28-41EB-A118-2F73D7F7EAA0}" type="parTrans" cxnId="{A91B5E3D-0676-4C5C-8D27-FBC6A0950746}">
      <dgm:prSet/>
      <dgm:spPr/>
      <dgm:t>
        <a:bodyPr/>
        <a:lstStyle/>
        <a:p>
          <a:endParaRPr lang="el-GR"/>
        </a:p>
      </dgm:t>
    </dgm:pt>
    <dgm:pt modelId="{CEC7C4A3-EB2A-4F3B-941E-626DB0A04F11}" type="sibTrans" cxnId="{A91B5E3D-0676-4C5C-8D27-FBC6A0950746}">
      <dgm:prSet/>
      <dgm:spPr/>
      <dgm:t>
        <a:bodyPr/>
        <a:lstStyle/>
        <a:p>
          <a:endParaRPr lang="el-GR"/>
        </a:p>
      </dgm:t>
    </dgm:pt>
    <dgm:pt modelId="{42E85850-A979-431B-83CD-B1E1E213CDF9}">
      <dgm:prSet phldrT="[Text]"/>
      <dgm:spPr/>
      <dgm:t>
        <a:bodyPr/>
        <a:lstStyle/>
        <a:p>
          <a:r>
            <a:rPr lang="el-GR" dirty="0" smtClean="0"/>
            <a:t>Προβλεπτική κωδικοποίηση</a:t>
          </a:r>
          <a:endParaRPr lang="el-GR" dirty="0"/>
        </a:p>
      </dgm:t>
    </dgm:pt>
    <dgm:pt modelId="{0A0A0FEB-975E-441E-85F3-525A165EAFC5}" type="parTrans" cxnId="{F54D5691-129A-410C-AF25-E444CF832128}">
      <dgm:prSet/>
      <dgm:spPr/>
      <dgm:t>
        <a:bodyPr/>
        <a:lstStyle/>
        <a:p>
          <a:endParaRPr lang="el-GR"/>
        </a:p>
      </dgm:t>
    </dgm:pt>
    <dgm:pt modelId="{BB33BBD9-0F68-4616-923F-6402B9BA6686}" type="sibTrans" cxnId="{F54D5691-129A-410C-AF25-E444CF832128}">
      <dgm:prSet/>
      <dgm:spPr/>
      <dgm:t>
        <a:bodyPr/>
        <a:lstStyle/>
        <a:p>
          <a:endParaRPr lang="el-GR"/>
        </a:p>
      </dgm:t>
    </dgm:pt>
    <dgm:pt modelId="{1B46C313-36DE-469C-9E71-F1C5186A6327}">
      <dgm:prSet phldrT="[Text]"/>
      <dgm:spPr/>
      <dgm:t>
        <a:bodyPr/>
        <a:lstStyle/>
        <a:p>
          <a:r>
            <a:rPr lang="el-GR" dirty="0" smtClean="0"/>
            <a:t>Αντιληπτική κωδικοποίηση</a:t>
          </a:r>
          <a:endParaRPr lang="el-GR" dirty="0"/>
        </a:p>
      </dgm:t>
    </dgm:pt>
    <dgm:pt modelId="{D6F3CC4C-24CC-4EAB-87EB-68387A180B9F}" type="parTrans" cxnId="{FBC5A9C0-F5D0-44F8-A013-86480D162E5E}">
      <dgm:prSet/>
      <dgm:spPr/>
      <dgm:t>
        <a:bodyPr/>
        <a:lstStyle/>
        <a:p>
          <a:endParaRPr lang="el-GR"/>
        </a:p>
      </dgm:t>
    </dgm:pt>
    <dgm:pt modelId="{C6AE85F9-7459-450B-8790-F45AD35EE949}" type="sibTrans" cxnId="{FBC5A9C0-F5D0-44F8-A013-86480D162E5E}">
      <dgm:prSet/>
      <dgm:spPr/>
      <dgm:t>
        <a:bodyPr/>
        <a:lstStyle/>
        <a:p>
          <a:endParaRPr lang="el-GR"/>
        </a:p>
      </dgm:t>
    </dgm:pt>
    <dgm:pt modelId="{DE631047-6749-4999-B63C-C87C5B5D9502}" type="pres">
      <dgm:prSet presAssocID="{16E0E263-A482-4925-AD9A-1E776BB842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F81DBFB-608E-402B-AFDA-BB3872E88CD9}" type="pres">
      <dgm:prSet presAssocID="{5256C646-9D95-47E0-A423-1427C93172D1}" presName="hierRoot1" presStyleCnt="0">
        <dgm:presLayoutVars>
          <dgm:hierBranch val="init"/>
        </dgm:presLayoutVars>
      </dgm:prSet>
      <dgm:spPr/>
    </dgm:pt>
    <dgm:pt modelId="{E5187DEA-A5B7-43ED-94C0-274BC56B2BAF}" type="pres">
      <dgm:prSet presAssocID="{5256C646-9D95-47E0-A423-1427C93172D1}" presName="rootComposite1" presStyleCnt="0"/>
      <dgm:spPr/>
    </dgm:pt>
    <dgm:pt modelId="{85951C00-AC4A-49B1-AED4-FCFE09E3A5FE}" type="pres">
      <dgm:prSet presAssocID="{5256C646-9D95-47E0-A423-1427C93172D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4C3C34C-ED99-4A90-8AF9-D90CD7B9769E}" type="pres">
      <dgm:prSet presAssocID="{5256C646-9D95-47E0-A423-1427C93172D1}" presName="rootConnector1" presStyleLbl="node1" presStyleIdx="0" presStyleCnt="0"/>
      <dgm:spPr/>
      <dgm:t>
        <a:bodyPr/>
        <a:lstStyle/>
        <a:p>
          <a:endParaRPr lang="el-GR"/>
        </a:p>
      </dgm:t>
    </dgm:pt>
    <dgm:pt modelId="{22AC6D3F-0ADF-4BDD-B975-515C64C8E228}" type="pres">
      <dgm:prSet presAssocID="{5256C646-9D95-47E0-A423-1427C93172D1}" presName="hierChild2" presStyleCnt="0"/>
      <dgm:spPr/>
    </dgm:pt>
    <dgm:pt modelId="{C2464DC4-3315-42A7-A816-5762EDD354C5}" type="pres">
      <dgm:prSet presAssocID="{0A0A0FEB-975E-441E-85F3-525A165EAFC5}" presName="Name37" presStyleLbl="parChTrans1D2" presStyleIdx="0" presStyleCnt="2"/>
      <dgm:spPr/>
      <dgm:t>
        <a:bodyPr/>
        <a:lstStyle/>
        <a:p>
          <a:endParaRPr lang="el-GR"/>
        </a:p>
      </dgm:t>
    </dgm:pt>
    <dgm:pt modelId="{AE1A1E6B-C996-4F6F-8CEE-FDC5973EFB29}" type="pres">
      <dgm:prSet presAssocID="{42E85850-A979-431B-83CD-B1E1E213CDF9}" presName="hierRoot2" presStyleCnt="0">
        <dgm:presLayoutVars>
          <dgm:hierBranch val="init"/>
        </dgm:presLayoutVars>
      </dgm:prSet>
      <dgm:spPr/>
    </dgm:pt>
    <dgm:pt modelId="{6F700D30-580D-4CB8-9E48-BAEE41AEBF55}" type="pres">
      <dgm:prSet presAssocID="{42E85850-A979-431B-83CD-B1E1E213CDF9}" presName="rootComposite" presStyleCnt="0"/>
      <dgm:spPr/>
    </dgm:pt>
    <dgm:pt modelId="{9745D424-B711-42B9-AE53-D9444949A42C}" type="pres">
      <dgm:prSet presAssocID="{42E85850-A979-431B-83CD-B1E1E213CDF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0B0DFD8-A597-477B-BB41-8E0A22684604}" type="pres">
      <dgm:prSet presAssocID="{42E85850-A979-431B-83CD-B1E1E213CDF9}" presName="rootConnector" presStyleLbl="node2" presStyleIdx="0" presStyleCnt="2"/>
      <dgm:spPr/>
      <dgm:t>
        <a:bodyPr/>
        <a:lstStyle/>
        <a:p>
          <a:endParaRPr lang="el-GR"/>
        </a:p>
      </dgm:t>
    </dgm:pt>
    <dgm:pt modelId="{95C7533B-2E97-446F-A61B-235C38DE12A2}" type="pres">
      <dgm:prSet presAssocID="{42E85850-A979-431B-83CD-B1E1E213CDF9}" presName="hierChild4" presStyleCnt="0"/>
      <dgm:spPr/>
    </dgm:pt>
    <dgm:pt modelId="{F4C8CA07-8901-41A1-BED4-A5F4F6AE1EA7}" type="pres">
      <dgm:prSet presAssocID="{42E85850-A979-431B-83CD-B1E1E213CDF9}" presName="hierChild5" presStyleCnt="0"/>
      <dgm:spPr/>
    </dgm:pt>
    <dgm:pt modelId="{AAAA777C-D5CE-4729-951F-8FBE0C6740CB}" type="pres">
      <dgm:prSet presAssocID="{D6F3CC4C-24CC-4EAB-87EB-68387A180B9F}" presName="Name37" presStyleLbl="parChTrans1D2" presStyleIdx="1" presStyleCnt="2"/>
      <dgm:spPr/>
      <dgm:t>
        <a:bodyPr/>
        <a:lstStyle/>
        <a:p>
          <a:endParaRPr lang="el-GR"/>
        </a:p>
      </dgm:t>
    </dgm:pt>
    <dgm:pt modelId="{433D3443-880B-4F4A-BD60-7DE897030EBF}" type="pres">
      <dgm:prSet presAssocID="{1B46C313-36DE-469C-9E71-F1C5186A6327}" presName="hierRoot2" presStyleCnt="0">
        <dgm:presLayoutVars>
          <dgm:hierBranch val="init"/>
        </dgm:presLayoutVars>
      </dgm:prSet>
      <dgm:spPr/>
    </dgm:pt>
    <dgm:pt modelId="{E59C2359-5BBC-44D8-85C3-4D54B8B3D9F2}" type="pres">
      <dgm:prSet presAssocID="{1B46C313-36DE-469C-9E71-F1C5186A6327}" presName="rootComposite" presStyleCnt="0"/>
      <dgm:spPr/>
    </dgm:pt>
    <dgm:pt modelId="{78B5B6C7-3B66-4626-872B-F4D939C76969}" type="pres">
      <dgm:prSet presAssocID="{1B46C313-36DE-469C-9E71-F1C5186A632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272DD7B-07F7-401D-9049-E26BA35FFC16}" type="pres">
      <dgm:prSet presAssocID="{1B46C313-36DE-469C-9E71-F1C5186A6327}" presName="rootConnector" presStyleLbl="node2" presStyleIdx="1" presStyleCnt="2"/>
      <dgm:spPr/>
      <dgm:t>
        <a:bodyPr/>
        <a:lstStyle/>
        <a:p>
          <a:endParaRPr lang="el-GR"/>
        </a:p>
      </dgm:t>
    </dgm:pt>
    <dgm:pt modelId="{55B84B9D-DEE3-4158-B7CC-747980673FAE}" type="pres">
      <dgm:prSet presAssocID="{1B46C313-36DE-469C-9E71-F1C5186A6327}" presName="hierChild4" presStyleCnt="0"/>
      <dgm:spPr/>
    </dgm:pt>
    <dgm:pt modelId="{BD37495F-0829-4E57-A97F-9398EAEB257B}" type="pres">
      <dgm:prSet presAssocID="{1B46C313-36DE-469C-9E71-F1C5186A6327}" presName="hierChild5" presStyleCnt="0"/>
      <dgm:spPr/>
    </dgm:pt>
    <dgm:pt modelId="{20F5B40E-61AA-4FF7-9840-4458B52544B8}" type="pres">
      <dgm:prSet presAssocID="{5256C646-9D95-47E0-A423-1427C93172D1}" presName="hierChild3" presStyleCnt="0"/>
      <dgm:spPr/>
    </dgm:pt>
  </dgm:ptLst>
  <dgm:cxnLst>
    <dgm:cxn modelId="{F05798E0-FA9E-4A1D-8C79-C99562571FF4}" type="presOf" srcId="{16E0E263-A482-4925-AD9A-1E776BB84265}" destId="{DE631047-6749-4999-B63C-C87C5B5D9502}" srcOrd="0" destOrd="0" presId="urn:microsoft.com/office/officeart/2005/8/layout/orgChart1"/>
    <dgm:cxn modelId="{C34E7253-D6F7-4417-B51F-53AF938EE9E3}" type="presOf" srcId="{D6F3CC4C-24CC-4EAB-87EB-68387A180B9F}" destId="{AAAA777C-D5CE-4729-951F-8FBE0C6740CB}" srcOrd="0" destOrd="0" presId="urn:microsoft.com/office/officeart/2005/8/layout/orgChart1"/>
    <dgm:cxn modelId="{F45818D6-C5E5-4D35-92BE-B1BDA3BB33F9}" type="presOf" srcId="{0A0A0FEB-975E-441E-85F3-525A165EAFC5}" destId="{C2464DC4-3315-42A7-A816-5762EDD354C5}" srcOrd="0" destOrd="0" presId="urn:microsoft.com/office/officeart/2005/8/layout/orgChart1"/>
    <dgm:cxn modelId="{E272E946-3A38-4FF4-A667-1FA5FEEE8F34}" type="presOf" srcId="{1B46C313-36DE-469C-9E71-F1C5186A6327}" destId="{F272DD7B-07F7-401D-9049-E26BA35FFC16}" srcOrd="1" destOrd="0" presId="urn:microsoft.com/office/officeart/2005/8/layout/orgChart1"/>
    <dgm:cxn modelId="{9FAB3B06-4E40-4EBC-85E8-E516D3B58A99}" type="presOf" srcId="{42E85850-A979-431B-83CD-B1E1E213CDF9}" destId="{50B0DFD8-A597-477B-BB41-8E0A22684604}" srcOrd="1" destOrd="0" presId="urn:microsoft.com/office/officeart/2005/8/layout/orgChart1"/>
    <dgm:cxn modelId="{7829AFD9-036F-4B6B-B437-0C540F84D30E}" type="presOf" srcId="{42E85850-A979-431B-83CD-B1E1E213CDF9}" destId="{9745D424-B711-42B9-AE53-D9444949A42C}" srcOrd="0" destOrd="0" presId="urn:microsoft.com/office/officeart/2005/8/layout/orgChart1"/>
    <dgm:cxn modelId="{140DB36F-FB3D-4C35-B9A7-532556B7D8C3}" type="presOf" srcId="{5256C646-9D95-47E0-A423-1427C93172D1}" destId="{64C3C34C-ED99-4A90-8AF9-D90CD7B9769E}" srcOrd="1" destOrd="0" presId="urn:microsoft.com/office/officeart/2005/8/layout/orgChart1"/>
    <dgm:cxn modelId="{FBC5A9C0-F5D0-44F8-A013-86480D162E5E}" srcId="{5256C646-9D95-47E0-A423-1427C93172D1}" destId="{1B46C313-36DE-469C-9E71-F1C5186A6327}" srcOrd="1" destOrd="0" parTransId="{D6F3CC4C-24CC-4EAB-87EB-68387A180B9F}" sibTransId="{C6AE85F9-7459-450B-8790-F45AD35EE949}"/>
    <dgm:cxn modelId="{774CC4F9-ED3C-4A4F-BD01-51F6D5B48B57}" type="presOf" srcId="{5256C646-9D95-47E0-A423-1427C93172D1}" destId="{85951C00-AC4A-49B1-AED4-FCFE09E3A5FE}" srcOrd="0" destOrd="0" presId="urn:microsoft.com/office/officeart/2005/8/layout/orgChart1"/>
    <dgm:cxn modelId="{F54D5691-129A-410C-AF25-E444CF832128}" srcId="{5256C646-9D95-47E0-A423-1427C93172D1}" destId="{42E85850-A979-431B-83CD-B1E1E213CDF9}" srcOrd="0" destOrd="0" parTransId="{0A0A0FEB-975E-441E-85F3-525A165EAFC5}" sibTransId="{BB33BBD9-0F68-4616-923F-6402B9BA6686}"/>
    <dgm:cxn modelId="{A91B5E3D-0676-4C5C-8D27-FBC6A0950746}" srcId="{16E0E263-A482-4925-AD9A-1E776BB84265}" destId="{5256C646-9D95-47E0-A423-1427C93172D1}" srcOrd="0" destOrd="0" parTransId="{1878C69F-ED28-41EB-A118-2F73D7F7EAA0}" sibTransId="{CEC7C4A3-EB2A-4F3B-941E-626DB0A04F11}"/>
    <dgm:cxn modelId="{934677A4-D949-44EA-9333-CC0D51A8095E}" type="presOf" srcId="{1B46C313-36DE-469C-9E71-F1C5186A6327}" destId="{78B5B6C7-3B66-4626-872B-F4D939C76969}" srcOrd="0" destOrd="0" presId="urn:microsoft.com/office/officeart/2005/8/layout/orgChart1"/>
    <dgm:cxn modelId="{E9EF3E6D-E100-4019-9A59-A4824EF5EFE5}" type="presParOf" srcId="{DE631047-6749-4999-B63C-C87C5B5D9502}" destId="{8F81DBFB-608E-402B-AFDA-BB3872E88CD9}" srcOrd="0" destOrd="0" presId="urn:microsoft.com/office/officeart/2005/8/layout/orgChart1"/>
    <dgm:cxn modelId="{F0E2672F-E592-4BA9-A728-D30BF584CF79}" type="presParOf" srcId="{8F81DBFB-608E-402B-AFDA-BB3872E88CD9}" destId="{E5187DEA-A5B7-43ED-94C0-274BC56B2BAF}" srcOrd="0" destOrd="0" presId="urn:microsoft.com/office/officeart/2005/8/layout/orgChart1"/>
    <dgm:cxn modelId="{C55E369F-969D-45E3-96B3-08E76C15F4A6}" type="presParOf" srcId="{E5187DEA-A5B7-43ED-94C0-274BC56B2BAF}" destId="{85951C00-AC4A-49B1-AED4-FCFE09E3A5FE}" srcOrd="0" destOrd="0" presId="urn:microsoft.com/office/officeart/2005/8/layout/orgChart1"/>
    <dgm:cxn modelId="{8BAD3FFF-75E8-48C3-9CA6-0CAE1094D038}" type="presParOf" srcId="{E5187DEA-A5B7-43ED-94C0-274BC56B2BAF}" destId="{64C3C34C-ED99-4A90-8AF9-D90CD7B9769E}" srcOrd="1" destOrd="0" presId="urn:microsoft.com/office/officeart/2005/8/layout/orgChart1"/>
    <dgm:cxn modelId="{45D8FADD-F542-47C4-B8B0-F4EC592EB2C8}" type="presParOf" srcId="{8F81DBFB-608E-402B-AFDA-BB3872E88CD9}" destId="{22AC6D3F-0ADF-4BDD-B975-515C64C8E228}" srcOrd="1" destOrd="0" presId="urn:microsoft.com/office/officeart/2005/8/layout/orgChart1"/>
    <dgm:cxn modelId="{489CECF5-83C0-4AC6-B741-4F30F16C21CC}" type="presParOf" srcId="{22AC6D3F-0ADF-4BDD-B975-515C64C8E228}" destId="{C2464DC4-3315-42A7-A816-5762EDD354C5}" srcOrd="0" destOrd="0" presId="urn:microsoft.com/office/officeart/2005/8/layout/orgChart1"/>
    <dgm:cxn modelId="{FD81947B-7E05-46B6-A378-799E424FD3AA}" type="presParOf" srcId="{22AC6D3F-0ADF-4BDD-B975-515C64C8E228}" destId="{AE1A1E6B-C996-4F6F-8CEE-FDC5973EFB29}" srcOrd="1" destOrd="0" presId="urn:microsoft.com/office/officeart/2005/8/layout/orgChart1"/>
    <dgm:cxn modelId="{E5ECAED3-F2D1-47AA-ADCF-17799EE82464}" type="presParOf" srcId="{AE1A1E6B-C996-4F6F-8CEE-FDC5973EFB29}" destId="{6F700D30-580D-4CB8-9E48-BAEE41AEBF55}" srcOrd="0" destOrd="0" presId="urn:microsoft.com/office/officeart/2005/8/layout/orgChart1"/>
    <dgm:cxn modelId="{A51A3FF9-F4AE-4D64-98D6-FAD9E9B8D0A1}" type="presParOf" srcId="{6F700D30-580D-4CB8-9E48-BAEE41AEBF55}" destId="{9745D424-B711-42B9-AE53-D9444949A42C}" srcOrd="0" destOrd="0" presId="urn:microsoft.com/office/officeart/2005/8/layout/orgChart1"/>
    <dgm:cxn modelId="{D97F4C30-1F70-4583-95B4-BCE41CB240D2}" type="presParOf" srcId="{6F700D30-580D-4CB8-9E48-BAEE41AEBF55}" destId="{50B0DFD8-A597-477B-BB41-8E0A22684604}" srcOrd="1" destOrd="0" presId="urn:microsoft.com/office/officeart/2005/8/layout/orgChart1"/>
    <dgm:cxn modelId="{AB439144-CB8D-4D38-88EF-F86E043FA332}" type="presParOf" srcId="{AE1A1E6B-C996-4F6F-8CEE-FDC5973EFB29}" destId="{95C7533B-2E97-446F-A61B-235C38DE12A2}" srcOrd="1" destOrd="0" presId="urn:microsoft.com/office/officeart/2005/8/layout/orgChart1"/>
    <dgm:cxn modelId="{10995B59-9A34-42A2-81DB-991057613270}" type="presParOf" srcId="{AE1A1E6B-C996-4F6F-8CEE-FDC5973EFB29}" destId="{F4C8CA07-8901-41A1-BED4-A5F4F6AE1EA7}" srcOrd="2" destOrd="0" presId="urn:microsoft.com/office/officeart/2005/8/layout/orgChart1"/>
    <dgm:cxn modelId="{C70E8C0A-18CA-4583-A197-3E2BC80E5540}" type="presParOf" srcId="{22AC6D3F-0ADF-4BDD-B975-515C64C8E228}" destId="{AAAA777C-D5CE-4729-951F-8FBE0C6740CB}" srcOrd="2" destOrd="0" presId="urn:microsoft.com/office/officeart/2005/8/layout/orgChart1"/>
    <dgm:cxn modelId="{765D136C-9A64-4BB4-A2C5-EDC8A5AA17CB}" type="presParOf" srcId="{22AC6D3F-0ADF-4BDD-B975-515C64C8E228}" destId="{433D3443-880B-4F4A-BD60-7DE897030EBF}" srcOrd="3" destOrd="0" presId="urn:microsoft.com/office/officeart/2005/8/layout/orgChart1"/>
    <dgm:cxn modelId="{2B20090B-A0BF-4FA0-867E-8E670E441481}" type="presParOf" srcId="{433D3443-880B-4F4A-BD60-7DE897030EBF}" destId="{E59C2359-5BBC-44D8-85C3-4D54B8B3D9F2}" srcOrd="0" destOrd="0" presId="urn:microsoft.com/office/officeart/2005/8/layout/orgChart1"/>
    <dgm:cxn modelId="{C47216AF-B3B9-41F9-A127-AFA21B2168C1}" type="presParOf" srcId="{E59C2359-5BBC-44D8-85C3-4D54B8B3D9F2}" destId="{78B5B6C7-3B66-4626-872B-F4D939C76969}" srcOrd="0" destOrd="0" presId="urn:microsoft.com/office/officeart/2005/8/layout/orgChart1"/>
    <dgm:cxn modelId="{011DD25A-A48D-498F-808E-1F374E48E6D8}" type="presParOf" srcId="{E59C2359-5BBC-44D8-85C3-4D54B8B3D9F2}" destId="{F272DD7B-07F7-401D-9049-E26BA35FFC16}" srcOrd="1" destOrd="0" presId="urn:microsoft.com/office/officeart/2005/8/layout/orgChart1"/>
    <dgm:cxn modelId="{94171122-2650-46C5-A336-250409E8A0BE}" type="presParOf" srcId="{433D3443-880B-4F4A-BD60-7DE897030EBF}" destId="{55B84B9D-DEE3-4158-B7CC-747980673FAE}" srcOrd="1" destOrd="0" presId="urn:microsoft.com/office/officeart/2005/8/layout/orgChart1"/>
    <dgm:cxn modelId="{CB254CCB-F31B-43B6-B2A2-E76914386FF9}" type="presParOf" srcId="{433D3443-880B-4F4A-BD60-7DE897030EBF}" destId="{BD37495F-0829-4E57-A97F-9398EAEB257B}" srcOrd="2" destOrd="0" presId="urn:microsoft.com/office/officeart/2005/8/layout/orgChart1"/>
    <dgm:cxn modelId="{53951F25-8A34-4AD9-BCD2-3ED4E5028367}" type="presParOf" srcId="{8F81DBFB-608E-402B-AFDA-BB3872E88CD9}" destId="{20F5B40E-61AA-4FF7-9840-4458B52544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468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604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111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157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97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590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502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603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172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9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13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627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60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448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Συμπίεση δεδομένων</a:t>
            </a:r>
            <a:r>
              <a:rPr lang="el-GR" sz="1000" dirty="0" smtClean="0">
                <a:solidFill>
                  <a:schemeClr val="bg1"/>
                </a:solidFill>
              </a:rPr>
              <a:t>, Τμήμα Χρηματοοικονομικής &amp; Ελεγκτικής,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Συμπίεση δεδομένων</a:t>
            </a:r>
            <a:endParaRPr lang="el-GR" sz="2000" b="1" dirty="0" smtClean="0"/>
          </a:p>
          <a:p>
            <a:endParaRPr lang="en-US" sz="2000" dirty="0" smtClean="0"/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κωδικοποίησης </a:t>
            </a:r>
            <a:r>
              <a:rPr lang="en-US" dirty="0"/>
              <a:t>Huffman</a:t>
            </a:r>
            <a:endParaRPr lang="el-GR" dirty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67941" y="1385912"/>
            <a:ext cx="3381375" cy="733425"/>
            <a:chOff x="295" y="1298"/>
            <a:chExt cx="2130" cy="462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612" y="1298"/>
            <a:ext cx="1813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Visio" r:id="rId4" imgW="3457651" imgH="880750" progId="">
                    <p:embed/>
                  </p:oleObj>
                </mc:Choice>
                <mc:Fallback>
                  <p:oleObj name="Visio" r:id="rId4" imgW="3457651" imgH="88075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298"/>
                          <a:ext cx="1813" cy="462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5" y="138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α</a:t>
              </a:r>
              <a:r>
                <a:rPr lang="en-US"/>
                <a:t>)</a:t>
              </a:r>
              <a:endParaRPr lang="el-GR"/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67941" y="2322537"/>
            <a:ext cx="3382962" cy="1490663"/>
            <a:chOff x="295" y="1888"/>
            <a:chExt cx="2131" cy="939"/>
          </a:xfrm>
        </p:grpSpPr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612" y="1888"/>
            <a:ext cx="1814" cy="9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Visio" r:id="rId6" imgW="3457651" imgH="1789786" progId="">
                    <p:embed/>
                  </p:oleObj>
                </mc:Choice>
                <mc:Fallback>
                  <p:oleObj name="Visio" r:id="rId6" imgW="3457651" imgH="178978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888"/>
                          <a:ext cx="1814" cy="939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5" y="220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β</a:t>
              </a:r>
              <a:r>
                <a:rPr lang="en-US"/>
                <a:t>)</a:t>
              </a:r>
              <a:endParaRPr lang="el-GR"/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467941" y="4118000"/>
            <a:ext cx="3382962" cy="1489075"/>
            <a:chOff x="295" y="3019"/>
            <a:chExt cx="2131" cy="938"/>
          </a:xfrm>
        </p:grpSpPr>
        <p:graphicFrame>
          <p:nvGraphicFramePr>
            <p:cNvPr id="16" name="Object 7"/>
            <p:cNvGraphicFramePr>
              <a:graphicFrameLocks noChangeAspect="1"/>
            </p:cNvGraphicFramePr>
            <p:nvPr/>
          </p:nvGraphicFramePr>
          <p:xfrm>
            <a:off x="612" y="3019"/>
            <a:ext cx="1814" cy="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Visio" r:id="rId8" imgW="3457651" imgH="1789786" progId="">
                    <p:embed/>
                  </p:oleObj>
                </mc:Choice>
                <mc:Fallback>
                  <p:oleObj name="Visio" r:id="rId8" imgW="3457651" imgH="178978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019"/>
                          <a:ext cx="1814" cy="93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95" y="333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γ</a:t>
              </a:r>
              <a:r>
                <a:rPr lang="en-US"/>
                <a:t>)</a:t>
              </a:r>
              <a:endParaRPr lang="el-GR"/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3923928" y="1057300"/>
            <a:ext cx="3168650" cy="1933575"/>
            <a:chOff x="2472" y="1091"/>
            <a:chExt cx="1996" cy="1218"/>
          </a:xfrm>
        </p:grpSpPr>
        <p:graphicFrame>
          <p:nvGraphicFramePr>
            <p:cNvPr id="19" name="Object 8"/>
            <p:cNvGraphicFramePr>
              <a:graphicFrameLocks noChangeAspect="1"/>
            </p:cNvGraphicFramePr>
            <p:nvPr/>
          </p:nvGraphicFramePr>
          <p:xfrm>
            <a:off x="2790" y="1091"/>
            <a:ext cx="1678" cy="1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Visio" r:id="rId10" imgW="3457651" imgH="2509601" progId="">
                    <p:embed/>
                  </p:oleObj>
                </mc:Choice>
                <mc:Fallback>
                  <p:oleObj name="Visio" r:id="rId10" imgW="3457651" imgH="25096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0" y="1091"/>
                          <a:ext cx="1678" cy="121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2472" y="1570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δ</a:t>
              </a:r>
              <a:r>
                <a:rPr lang="en-US"/>
                <a:t>)</a:t>
              </a:r>
              <a:endParaRPr lang="el-GR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164016" y="1025550"/>
            <a:ext cx="1800225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Α</a:t>
            </a:r>
            <a:r>
              <a:rPr lang="el-GR" sz="1400">
                <a:sym typeface="Wingdings" pitchFamily="2" charset="2"/>
              </a:rPr>
              <a:t>11</a:t>
            </a:r>
          </a:p>
          <a:p>
            <a:pPr>
              <a:spcBef>
                <a:spcPct val="50000"/>
              </a:spcBef>
            </a:pPr>
            <a:r>
              <a:rPr lang="el-GR" sz="1400">
                <a:sym typeface="Wingdings" pitchFamily="2" charset="2"/>
              </a:rPr>
              <a:t>Β00</a:t>
            </a:r>
          </a:p>
          <a:p>
            <a:pPr>
              <a:spcBef>
                <a:spcPct val="50000"/>
              </a:spcBef>
            </a:pPr>
            <a:r>
              <a:rPr lang="en-US" sz="1400">
                <a:sym typeface="Wingdings" pitchFamily="2" charset="2"/>
              </a:rPr>
              <a:t>C</a:t>
            </a:r>
            <a:r>
              <a:rPr lang="el-GR" sz="1400">
                <a:sym typeface="Wingdings" pitchFamily="2" charset="2"/>
              </a:rPr>
              <a:t>01</a:t>
            </a:r>
            <a:endParaRPr lang="en-US" sz="14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ym typeface="Wingdings" pitchFamily="2" charset="2"/>
              </a:rPr>
              <a:t>D</a:t>
            </a:r>
            <a:r>
              <a:rPr lang="el-GR" sz="1400">
                <a:sym typeface="Wingdings" pitchFamily="2" charset="2"/>
              </a:rPr>
              <a:t>100</a:t>
            </a:r>
            <a:endParaRPr lang="en-US" sz="14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ym typeface="Wingdings" pitchFamily="2" charset="2"/>
              </a:rPr>
              <a:t>E</a:t>
            </a:r>
            <a:r>
              <a:rPr lang="el-GR" sz="1400">
                <a:sym typeface="Wingdings" pitchFamily="2" charset="2"/>
              </a:rPr>
              <a:t>101</a:t>
            </a:r>
            <a:endParaRPr lang="en-US" sz="14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l-GR" sz="1400">
                <a:sym typeface="Wingdings" pitchFamily="2" charset="2"/>
              </a:rPr>
              <a:t>Στην κωδικοποίηση τώρα απαιτούνται </a:t>
            </a:r>
            <a:br>
              <a:rPr lang="el-GR" sz="1400">
                <a:sym typeface="Wingdings" pitchFamily="2" charset="2"/>
              </a:rPr>
            </a:br>
            <a:r>
              <a:rPr lang="el-GR" sz="1400" b="1">
                <a:sym typeface="Wingdings" pitchFamily="2" charset="2"/>
              </a:rPr>
              <a:t>12*2 + 8*2 + 7*2 + 6*3 + 3*3=24 +16+14+18+9=81</a:t>
            </a:r>
            <a:br>
              <a:rPr lang="el-GR" sz="1400" b="1">
                <a:sym typeface="Wingdings" pitchFamily="2" charset="2"/>
              </a:rPr>
            </a:br>
            <a:r>
              <a:rPr lang="el-GR" sz="1400">
                <a:sym typeface="Wingdings" pitchFamily="2" charset="2"/>
              </a:rPr>
              <a:t>Άρα επιτεύχθηκε συμπίεση στο </a:t>
            </a:r>
            <a:br>
              <a:rPr lang="el-GR" sz="1400">
                <a:sym typeface="Wingdings" pitchFamily="2" charset="2"/>
              </a:rPr>
            </a:br>
            <a:r>
              <a:rPr lang="el-GR" sz="1400">
                <a:sym typeface="Wingdings" pitchFamily="2" charset="2"/>
              </a:rPr>
              <a:t>(</a:t>
            </a:r>
            <a:r>
              <a:rPr lang="el-GR" sz="1400" b="1">
                <a:sym typeface="Wingdings" pitchFamily="2" charset="2"/>
              </a:rPr>
              <a:t>81- 288) / 288 = </a:t>
            </a:r>
            <a:br>
              <a:rPr lang="el-GR" sz="1400" b="1">
                <a:sym typeface="Wingdings" pitchFamily="2" charset="2"/>
              </a:rPr>
            </a:br>
            <a:r>
              <a:rPr lang="el-GR" sz="1400" b="1">
                <a:sym typeface="Wingdings" pitchFamily="2" charset="2"/>
              </a:rPr>
              <a:t>-71,875%</a:t>
            </a:r>
            <a:r>
              <a:rPr lang="el-GR" sz="1400">
                <a:sym typeface="Wingdings" pitchFamily="2" charset="2"/>
              </a:rPr>
              <a:t> του αρχικού (χωρίς να ληφθεί υπόψη η μετάδοση του πίνακα κωδικοποίησης)</a:t>
            </a:r>
            <a:endParaRPr lang="el-GR" sz="1400"/>
          </a:p>
        </p:txBody>
      </p:sp>
      <p:graphicFrame>
        <p:nvGraphicFramePr>
          <p:cNvPr id="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88788"/>
              </p:ext>
            </p:extLst>
          </p:nvPr>
        </p:nvGraphicFramePr>
        <p:xfrm>
          <a:off x="4427166" y="3114700"/>
          <a:ext cx="2665412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12" imgW="3457651" imgH="3229742" progId="">
                  <p:embed/>
                </p:oleObj>
              </mc:Choice>
              <mc:Fallback>
                <p:oleObj name="Visio" r:id="rId12" imgW="3457651" imgH="32297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166" y="3114700"/>
                        <a:ext cx="2665412" cy="24892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96953" y="4116412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ε)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2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/>
          </a:bodyPr>
          <a:lstStyle/>
          <a:p>
            <a:r>
              <a:rPr lang="el-GR" dirty="0" err="1"/>
              <a:t>Απωλεστικές</a:t>
            </a:r>
            <a:r>
              <a:rPr lang="el-GR" dirty="0"/>
              <a:t> μέθοδοι συμπίεσης</a:t>
            </a:r>
          </a:p>
        </p:txBody>
      </p:sp>
      <p:sp>
        <p:nvSpPr>
          <p:cNvPr id="24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 smtClean="0"/>
              <a:t>Απωλεστικές μέθοδοι συμπίεσης (</a:t>
            </a:r>
            <a:r>
              <a:rPr lang="en-US" sz="2400" dirty="0" err="1" smtClean="0"/>
              <a:t>lossy</a:t>
            </a:r>
            <a:r>
              <a:rPr lang="en-US" sz="2400" dirty="0" smtClean="0"/>
              <a:t> data compression</a:t>
            </a:r>
            <a:r>
              <a:rPr lang="el-GR" sz="2400" dirty="0" smtClean="0"/>
              <a:t>): Κατά την συμπίεση χάνονται κάποια δεδομένα.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Οι απωλεστικές μέθοδοι είναι οικονομικότερες και απαιτούν λιγότερο χρόνο και χώρο.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Μορφές δεδομένων στις οποίες είναι αποδεκτή η απώλεια δεδομένων κατά την συμπίεση: Ήχος, εικόνα, βίντεο.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Διαδεδομένες απωλεστικές τεχνικές συμπίεσης είναι η μέθοδος </a:t>
            </a:r>
            <a:r>
              <a:rPr lang="en-US" sz="2400" dirty="0" smtClean="0"/>
              <a:t>JPEG </a:t>
            </a:r>
            <a:r>
              <a:rPr lang="el-GR" sz="2400" dirty="0" smtClean="0"/>
              <a:t>για εικόνες και η μέθοδος </a:t>
            </a:r>
            <a:r>
              <a:rPr lang="en-US" sz="2400" dirty="0" smtClean="0"/>
              <a:t>MPEG </a:t>
            </a:r>
            <a:r>
              <a:rPr lang="el-GR" sz="2400" dirty="0" smtClean="0"/>
              <a:t>για βίντεο.</a:t>
            </a:r>
          </a:p>
          <a:p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0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/>
          </a:bodyPr>
          <a:lstStyle/>
          <a:p>
            <a:r>
              <a:rPr lang="el-GR" dirty="0"/>
              <a:t>Συμπίεση εικόνας </a:t>
            </a:r>
            <a:r>
              <a:rPr lang="en-US" dirty="0"/>
              <a:t>JPEG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Η αποθήκευση εικόνων με την μορφοποίηση </a:t>
            </a:r>
            <a:r>
              <a:rPr lang="en-US" sz="2400" dirty="0" smtClean="0"/>
              <a:t>JPEG </a:t>
            </a:r>
            <a:r>
              <a:rPr lang="el-GR" sz="2400" dirty="0" smtClean="0"/>
              <a:t>είναι ιδιαίτερα δημοφιλής καθώς επιτυγχάνει την συμπίεση του τελικού αρχείου διατηρώντας παράλληλα την ποιότητα της εικόνας σε ικανοποιητικά επίπεδα.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Κατά την κωδικοποίηση η εικόνα χωρίζεται σε τμήματα 8Χ8 </a:t>
            </a:r>
            <a:r>
              <a:rPr lang="en-US" sz="2400" dirty="0" smtClean="0"/>
              <a:t>pixels (pixel=</a:t>
            </a:r>
            <a:r>
              <a:rPr lang="el-GR" sz="2400" dirty="0" smtClean="0"/>
              <a:t>εικονοστοιχείο</a:t>
            </a:r>
            <a:r>
              <a:rPr lang="en-US" sz="2400" dirty="0" smtClean="0"/>
              <a:t>)</a:t>
            </a:r>
            <a:r>
              <a:rPr lang="el-GR" sz="2400" dirty="0" smtClean="0"/>
              <a:t>. Σε κάθε τμήμα οι διαφορές στα χρώματα εξομαλύνονται έτσι ώστε να καταλαμβάνει μικρότερη χωρητικότητα.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Μπορεί να αναπαραστήσει μέχρι 2</a:t>
            </a:r>
            <a:r>
              <a:rPr lang="el-GR" sz="2400" baseline="30000" dirty="0" smtClean="0"/>
              <a:t>24</a:t>
            </a:r>
            <a:r>
              <a:rPr lang="el-GR" sz="2400" dirty="0" smtClean="0"/>
              <a:t> χρώματα.</a:t>
            </a:r>
          </a:p>
          <a:p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59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/>
          </a:bodyPr>
          <a:lstStyle/>
          <a:p>
            <a:r>
              <a:rPr lang="el-GR" dirty="0"/>
              <a:t>Συμπίεση βίντεο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 smtClean="0"/>
              <a:t>Για </a:t>
            </a:r>
            <a:r>
              <a:rPr lang="en-US" sz="2400" dirty="0" smtClean="0"/>
              <a:t>72 </a:t>
            </a:r>
            <a:r>
              <a:rPr lang="el-GR" sz="2400" dirty="0" smtClean="0"/>
              <a:t>λεπτά βίντεο σε ένα </a:t>
            </a:r>
            <a:r>
              <a:rPr lang="en-US" sz="2400" dirty="0" smtClean="0"/>
              <a:t>CD </a:t>
            </a:r>
            <a:r>
              <a:rPr lang="el-GR" sz="2400" dirty="0" smtClean="0"/>
              <a:t>είτε θα πρέπει να μειωθεί η ποιότητα είτε να συμπιεστούν τα περιεχόμενα με τέτοιο τρόπο που να μπορούν να αναπαραχθούν σε πραγματικό χρόνο</a:t>
            </a:r>
            <a:r>
              <a:rPr lang="en-US" sz="2400" dirty="0" smtClean="0"/>
              <a:t>. </a:t>
            </a:r>
            <a:r>
              <a:rPr lang="el-GR" sz="2400" dirty="0" smtClean="0"/>
              <a:t>Ο συντελεστής συμπίεσης θα πρέπει να είναι της τάξης του 200:1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Η βασική ιδέα της συμπίεσης με την μέθοδο </a:t>
            </a:r>
            <a:r>
              <a:rPr lang="en-US" sz="2400" dirty="0" smtClean="0"/>
              <a:t>MPEG </a:t>
            </a:r>
            <a:r>
              <a:rPr lang="el-GR" sz="2400" dirty="0" smtClean="0"/>
              <a:t>είναι η περιγραφή ορισμένων καρέ με βάση κάποια άλλα και η περιγραφή μόνο των διαφορών τους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3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 fontScale="90000"/>
          </a:bodyPr>
          <a:lstStyle/>
          <a:p>
            <a:r>
              <a:rPr lang="en-US" dirty="0"/>
              <a:t>MPEG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Moving Pictures Experts Group</a:t>
            </a:r>
            <a:endParaRPr lang="el-GR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"/>
          </p:nvPr>
        </p:nvSpPr>
        <p:spPr>
          <a:xfrm>
            <a:off x="469010" y="1060348"/>
            <a:ext cx="4041648" cy="4937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l-GR" sz="1600" b="1" dirty="0" smtClean="0"/>
              <a:t>Χωρική συμπίεση</a:t>
            </a:r>
            <a:r>
              <a:rPr lang="el-GR" sz="1600" dirty="0" smtClean="0"/>
              <a:t>. Για κάθε καρέ η συμπίεση γίνεται με την μέθοδο </a:t>
            </a:r>
            <a:r>
              <a:rPr lang="en-US" sz="1600" dirty="0" smtClean="0"/>
              <a:t>JPEG </a:t>
            </a:r>
            <a:r>
              <a:rPr lang="el-GR" sz="1600" dirty="0" smtClean="0"/>
              <a:t>ή με κάποια παραλλαγή της.</a:t>
            </a:r>
          </a:p>
          <a:p>
            <a:pPr>
              <a:lnSpc>
                <a:spcPct val="80000"/>
              </a:lnSpc>
            </a:pPr>
            <a:r>
              <a:rPr lang="el-GR" sz="1600" b="1" dirty="0" smtClean="0"/>
              <a:t>Χρονική συμπίεση</a:t>
            </a:r>
            <a:r>
              <a:rPr lang="el-GR" sz="1600" dirty="0" smtClean="0"/>
              <a:t>. Κατηγοριοποίηση καρέ σε: </a:t>
            </a:r>
          </a:p>
          <a:p>
            <a:pPr lvl="1">
              <a:lnSpc>
                <a:spcPct val="80000"/>
              </a:lnSpc>
            </a:pPr>
            <a:r>
              <a:rPr lang="el-GR" sz="1400" dirty="0" smtClean="0"/>
              <a:t>Ενδοκωδικοποιημένα καρέ (</a:t>
            </a:r>
            <a:r>
              <a:rPr lang="en-US" sz="1400" dirty="0" err="1" smtClean="0"/>
              <a:t>intracoded</a:t>
            </a:r>
            <a:r>
              <a:rPr lang="en-US" sz="1400" dirty="0" smtClean="0"/>
              <a:t> frames=</a:t>
            </a:r>
            <a:r>
              <a:rPr lang="en-US" sz="1400" dirty="0" err="1" smtClean="0"/>
              <a:t>i</a:t>
            </a:r>
            <a:r>
              <a:rPr lang="en-US" sz="1400" dirty="0" smtClean="0"/>
              <a:t>-frames</a:t>
            </a:r>
            <a:r>
              <a:rPr lang="el-GR" sz="1400" dirty="0" smtClean="0"/>
              <a:t>)</a:t>
            </a:r>
            <a:r>
              <a:rPr lang="en-US" sz="1400" dirty="0" smtClean="0"/>
              <a:t>. </a:t>
            </a:r>
            <a:r>
              <a:rPr lang="el-GR" sz="1400" dirty="0" smtClean="0"/>
              <a:t>Είναι ανεξάρτητα καρέ που δεν σχετίζονται με κανένα άλλο καρέ. Εμφανίζονται σε τακτά χρονικά διαστήματα (π.χ. κάθε ένατο καρέ)Τα </a:t>
            </a:r>
            <a:r>
              <a:rPr lang="en-US" sz="1400" dirty="0" err="1" smtClean="0"/>
              <a:t>i</a:t>
            </a:r>
            <a:r>
              <a:rPr lang="en-US" sz="1400" dirty="0" smtClean="0"/>
              <a:t>-Frames </a:t>
            </a:r>
            <a:r>
              <a:rPr lang="el-GR" sz="1400" dirty="0" smtClean="0"/>
              <a:t>είναι ανεξάρτητα από άλλα καρέ και δεν μπορούν να παρασκευαστούν από αυτά.</a:t>
            </a:r>
          </a:p>
          <a:p>
            <a:pPr lvl="1">
              <a:lnSpc>
                <a:spcPct val="80000"/>
              </a:lnSpc>
            </a:pPr>
            <a:r>
              <a:rPr lang="el-GR" sz="1400" dirty="0" smtClean="0"/>
              <a:t>Προβλεπόμενα καρέ (</a:t>
            </a:r>
            <a:r>
              <a:rPr lang="en-US" sz="1400" dirty="0" smtClean="0"/>
              <a:t>predicted frames=p-frames</a:t>
            </a:r>
            <a:r>
              <a:rPr lang="el-GR" sz="1400" dirty="0" smtClean="0"/>
              <a:t>)</a:t>
            </a:r>
            <a:r>
              <a:rPr lang="en-US" sz="1400" dirty="0" smtClean="0"/>
              <a:t>. </a:t>
            </a:r>
            <a:r>
              <a:rPr lang="el-GR" sz="1400" dirty="0" smtClean="0"/>
              <a:t>Κάθε προβλεπόμενο καρέ περιέχει μόνο τις αλλαγές από το προηγούμενο </a:t>
            </a:r>
            <a:r>
              <a:rPr lang="en-US" sz="1400" dirty="0" err="1" smtClean="0"/>
              <a:t>i</a:t>
            </a:r>
            <a:r>
              <a:rPr lang="el-GR" sz="1400" dirty="0" smtClean="0"/>
              <a:t>-</a:t>
            </a:r>
            <a:r>
              <a:rPr lang="en-US" sz="1400" dirty="0" smtClean="0"/>
              <a:t>frame </a:t>
            </a:r>
            <a:r>
              <a:rPr lang="el-GR" sz="1400" dirty="0" smtClean="0"/>
              <a:t>ή </a:t>
            </a:r>
            <a:r>
              <a:rPr lang="en-US" sz="1400" dirty="0" smtClean="0"/>
              <a:t>p-frame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endParaRPr lang="el-GR" sz="1400" dirty="0" smtClean="0"/>
          </a:p>
          <a:p>
            <a:pPr lvl="1">
              <a:lnSpc>
                <a:spcPct val="80000"/>
              </a:lnSpc>
            </a:pPr>
            <a:r>
              <a:rPr lang="el-GR" sz="1400" dirty="0" smtClean="0"/>
              <a:t>Αμφίδρομα καρέ (</a:t>
            </a:r>
            <a:r>
              <a:rPr lang="en-US" sz="1400" dirty="0" smtClean="0"/>
              <a:t>bidirectional frames=b-frames</a:t>
            </a:r>
            <a:r>
              <a:rPr lang="el-GR" sz="1400" dirty="0" smtClean="0"/>
              <a:t>)</a:t>
            </a:r>
            <a:r>
              <a:rPr lang="en-US" sz="1400" dirty="0" smtClean="0"/>
              <a:t>. </a:t>
            </a:r>
            <a:r>
              <a:rPr lang="el-GR" sz="1400" dirty="0" smtClean="0"/>
              <a:t>Σχετίζονται με το προηγούμενο και με το επόμενο </a:t>
            </a:r>
            <a:r>
              <a:rPr lang="en-US" sz="1400" dirty="0" err="1" smtClean="0"/>
              <a:t>i</a:t>
            </a:r>
            <a:r>
              <a:rPr lang="el-GR" sz="1400" dirty="0" smtClean="0"/>
              <a:t>-</a:t>
            </a:r>
            <a:r>
              <a:rPr lang="en-US" sz="1400" dirty="0" smtClean="0"/>
              <a:t>frame </a:t>
            </a:r>
            <a:r>
              <a:rPr lang="el-GR" sz="1400" dirty="0" smtClean="0"/>
              <a:t>ή </a:t>
            </a:r>
            <a:r>
              <a:rPr lang="en-US" sz="1400" dirty="0" smtClean="0"/>
              <a:t>p-frame.</a:t>
            </a:r>
            <a:endParaRPr lang="el-GR" sz="1400" dirty="0" smtClean="0"/>
          </a:p>
          <a:p>
            <a:pPr>
              <a:lnSpc>
                <a:spcPct val="80000"/>
              </a:lnSpc>
            </a:pPr>
            <a:r>
              <a:rPr lang="el-GR" sz="1600" dirty="0" smtClean="0"/>
              <a:t>Εκδόσεις της συμπίεσης </a:t>
            </a:r>
            <a:r>
              <a:rPr lang="en-US" sz="1600" dirty="0" smtClean="0"/>
              <a:t>MPEG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MPEG 1 </a:t>
            </a:r>
            <a:r>
              <a:rPr lang="en-US" sz="1400" dirty="0" smtClean="0">
                <a:sym typeface="Wingdings" pitchFamily="2" charset="2"/>
              </a:rPr>
              <a:t> CD-ROM </a:t>
            </a:r>
            <a:r>
              <a:rPr lang="el-GR" sz="1400" dirty="0" smtClean="0">
                <a:sym typeface="Wingdings" pitchFamily="2" charset="2"/>
              </a:rPr>
              <a:t>με ταχύτητα μεταφοράς 1,5</a:t>
            </a:r>
            <a:r>
              <a:rPr lang="en-US" sz="1400" dirty="0" smtClean="0">
                <a:sym typeface="Wingdings" pitchFamily="2" charset="2"/>
              </a:rPr>
              <a:t>Mbps</a:t>
            </a:r>
            <a:endParaRPr lang="el-GR" sz="14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MPEG-2 </a:t>
            </a:r>
            <a:r>
              <a:rPr lang="en-US" sz="1400" dirty="0" smtClean="0">
                <a:sym typeface="Wingdings" pitchFamily="2" charset="2"/>
              </a:rPr>
              <a:t> DVD-ROM </a:t>
            </a:r>
            <a:r>
              <a:rPr lang="el-GR" sz="1400" dirty="0" smtClean="0">
                <a:sym typeface="Wingdings" pitchFamily="2" charset="2"/>
              </a:rPr>
              <a:t>με ταχύτητα μεταφοράς 3-6</a:t>
            </a:r>
            <a:r>
              <a:rPr lang="en-US" sz="1400" dirty="0" smtClean="0">
                <a:sym typeface="Wingdings" pitchFamily="2" charset="2"/>
              </a:rPr>
              <a:t>Mbps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MPEG-3</a:t>
            </a:r>
            <a:r>
              <a:rPr lang="el-GR" sz="1400" dirty="0" smtClean="0"/>
              <a:t> ή </a:t>
            </a:r>
            <a:r>
              <a:rPr lang="en-US" sz="1400" dirty="0" smtClean="0"/>
              <a:t>MP3 </a:t>
            </a:r>
            <a:r>
              <a:rPr lang="en-US" sz="1400" dirty="0" smtClean="0">
                <a:sym typeface="Wingdings" pitchFamily="2" charset="2"/>
              </a:rPr>
              <a:t> </a:t>
            </a:r>
            <a:r>
              <a:rPr lang="el-GR" sz="1400" dirty="0" smtClean="0">
                <a:sym typeface="Wingdings" pitchFamily="2" charset="2"/>
              </a:rPr>
              <a:t>στάνταρντ για συμπίεση ήχου.</a:t>
            </a:r>
            <a:endParaRPr lang="el-GR" sz="1400" dirty="0" smtClean="0"/>
          </a:p>
          <a:p>
            <a:endParaRPr lang="el-GR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644008" y="1057300"/>
            <a:ext cx="4041648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smtClean="0"/>
              <a:t>Συνήθως υπάρχουν 2 με </a:t>
            </a:r>
            <a:r>
              <a:rPr lang="en-US" sz="1600" smtClean="0"/>
              <a:t>3 b-frames </a:t>
            </a:r>
            <a:r>
              <a:rPr lang="el-GR" sz="1600" smtClean="0"/>
              <a:t>μεταξύ των </a:t>
            </a:r>
            <a:r>
              <a:rPr lang="en-US" sz="1600" smtClean="0"/>
              <a:t>i-frames </a:t>
            </a:r>
            <a:r>
              <a:rPr lang="el-GR" sz="1600" smtClean="0"/>
              <a:t>ή </a:t>
            </a:r>
            <a:r>
              <a:rPr lang="en-US" sz="1600" smtClean="0"/>
              <a:t>p-frames </a:t>
            </a:r>
            <a:r>
              <a:rPr lang="el-GR" sz="1600" smtClean="0"/>
              <a:t>και 3 με 5 </a:t>
            </a:r>
            <a:r>
              <a:rPr lang="en-US" sz="1600" smtClean="0"/>
              <a:t>p-frames </a:t>
            </a:r>
            <a:r>
              <a:rPr lang="el-GR" sz="1600" smtClean="0"/>
              <a:t>μεταξύ των </a:t>
            </a:r>
            <a:r>
              <a:rPr lang="en-US" sz="1600" smtClean="0"/>
              <a:t>i-frames.</a:t>
            </a:r>
            <a:endParaRPr lang="el-GR" sz="1600" smtClean="0"/>
          </a:p>
          <a:p>
            <a:endParaRPr lang="el-GR" sz="18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009800"/>
            <a:ext cx="20891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567" y="3721596"/>
            <a:ext cx="28082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6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/>
          </a:bodyPr>
          <a:lstStyle/>
          <a:p>
            <a:r>
              <a:rPr lang="el-GR" dirty="0"/>
              <a:t>Συμπίεση ήχου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480"/>
            <a:ext cx="8229600" cy="49377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Για δεδομένα φωνής απαιτείται η συμπίεση ενός ψηφιοποιημένου σήματος </a:t>
            </a:r>
            <a:r>
              <a:rPr lang="en-US" sz="2800" dirty="0" smtClean="0"/>
              <a:t>64kHz</a:t>
            </a:r>
          </a:p>
          <a:p>
            <a:r>
              <a:rPr lang="el-GR" sz="2800" dirty="0" smtClean="0"/>
              <a:t>Για μουσική απαιτείται η συμπίεση ενός σήματος 1,411</a:t>
            </a:r>
            <a:r>
              <a:rPr lang="en-US" sz="2800" dirty="0" err="1" smtClean="0"/>
              <a:t>Mhz</a:t>
            </a:r>
            <a:endParaRPr lang="el-GR" sz="2800" dirty="0"/>
          </a:p>
        </p:txBody>
      </p:sp>
      <p:graphicFrame>
        <p:nvGraphicFramePr>
          <p:cNvPr id="11" name="Diagram 4"/>
          <p:cNvGraphicFramePr/>
          <p:nvPr>
            <p:extLst>
              <p:ext uri="{D42A27DB-BD31-4B8C-83A1-F6EECF244321}">
                <p14:modId xmlns:p14="http://schemas.microsoft.com/office/powerpoint/2010/main" val="3946309392"/>
              </p:ext>
            </p:extLst>
          </p:nvPr>
        </p:nvGraphicFramePr>
        <p:xfrm>
          <a:off x="1835696" y="3145532"/>
          <a:ext cx="556828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2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/>
          </a:bodyPr>
          <a:lstStyle/>
          <a:p>
            <a:r>
              <a:rPr lang="el-GR" dirty="0"/>
              <a:t>Προβλεπτική κωδικοποίηση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Predictive encoding: </a:t>
            </a:r>
            <a:r>
              <a:rPr lang="el-GR" dirty="0" smtClean="0"/>
              <a:t>Κωδικοποιούνται οι διαφορές μεταξύ των δειγμάτων και όχι όλες οι τιμές δειγματοληψίας</a:t>
            </a:r>
          </a:p>
          <a:p>
            <a:r>
              <a:rPr lang="el-GR" dirty="0" smtClean="0"/>
              <a:t>Πρότυπα</a:t>
            </a:r>
            <a:r>
              <a:rPr lang="en-US" dirty="0" smtClean="0"/>
              <a:t>: GSM, G.729 </a:t>
            </a:r>
            <a:r>
              <a:rPr lang="el-GR" dirty="0" smtClean="0"/>
              <a:t>και άλλα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5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/>
          </a:bodyPr>
          <a:lstStyle/>
          <a:p>
            <a:r>
              <a:rPr lang="el-GR" dirty="0"/>
              <a:t>Αντιληπτική κωδικοποίηση</a:t>
            </a:r>
            <a:r>
              <a:rPr lang="en-US" dirty="0"/>
              <a:t> MP3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Perceptual encoding</a:t>
            </a:r>
          </a:p>
          <a:p>
            <a:r>
              <a:rPr lang="el-GR" sz="2400" dirty="0" smtClean="0"/>
              <a:t>Βασίζεται στην μελέτη του τρόπου με τον οποίο αντιλαμβάνεται τον ήχο ο άνθρωπος</a:t>
            </a:r>
          </a:p>
          <a:p>
            <a:r>
              <a:rPr lang="el-GR" sz="2400" b="1" dirty="0" smtClean="0"/>
              <a:t>Κάλυψη συχνοτήτων:</a:t>
            </a:r>
            <a:r>
              <a:rPr lang="el-GR" sz="2400" dirty="0" smtClean="0"/>
              <a:t> Ένας ήχος μπορεί να καλύπτει πλήρως ή μερικώς ένα χαμηλότερο ήχο σε άλλο εύρος συχνοτήτων</a:t>
            </a:r>
          </a:p>
          <a:p>
            <a:r>
              <a:rPr lang="el-GR" sz="2400" b="1" dirty="0" smtClean="0"/>
              <a:t>Χρονική κάλυψη: </a:t>
            </a:r>
            <a:r>
              <a:rPr lang="el-GR" sz="2400" dirty="0" smtClean="0"/>
              <a:t>Η ευασθησία της ακοής μπορεί να μειωθεί προσωρινά από ένα δυνατό ήχο ακόμα και όταν αυτός πάψει να μεταδίδεται</a:t>
            </a:r>
            <a:endParaRPr lang="el-GR" sz="2400" b="1" dirty="0" smtClean="0"/>
          </a:p>
          <a:p>
            <a:r>
              <a:rPr lang="el-GR" sz="2400" dirty="0" smtClean="0"/>
              <a:t>Ρυθμοί μετάδοσης στο </a:t>
            </a:r>
            <a:r>
              <a:rPr lang="en-US" sz="2400" dirty="0" smtClean="0"/>
              <a:t>MP3: </a:t>
            </a:r>
            <a:r>
              <a:rPr lang="el-GR" sz="2400" dirty="0" smtClean="0"/>
              <a:t>96</a:t>
            </a:r>
            <a:r>
              <a:rPr lang="en-US" sz="2400" dirty="0" smtClean="0"/>
              <a:t>kbps, 128kbps, </a:t>
            </a:r>
            <a:r>
              <a:rPr lang="el-GR" sz="2400" dirty="0" smtClean="0"/>
              <a:t>160</a:t>
            </a:r>
            <a:r>
              <a:rPr lang="en-US" sz="2400" dirty="0" smtClean="0"/>
              <a:t>kbps, 320kbps 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6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Διαδεδομένα </a:t>
            </a:r>
            <a:r>
              <a:rPr lang="el-GR" dirty="0" err="1"/>
              <a:t>μορφότυπα</a:t>
            </a:r>
            <a:r>
              <a:rPr lang="el-GR" dirty="0"/>
              <a:t> συμπίεσης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Zip</a:t>
            </a:r>
          </a:p>
          <a:p>
            <a:r>
              <a:rPr lang="en-US" dirty="0" smtClean="0"/>
              <a:t>7z</a:t>
            </a:r>
          </a:p>
          <a:p>
            <a:r>
              <a:rPr lang="en-US" dirty="0" err="1" smtClean="0"/>
              <a:t>Rar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7" name="Picture 2" descr="http://www.7-zip.org/logos/7z_sg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1954124" cy="1895501"/>
          </a:xfrm>
          <a:prstGeom prst="rect">
            <a:avLst/>
          </a:prstGeom>
          <a:noFill/>
        </p:spPr>
      </p:pic>
      <p:pic>
        <p:nvPicPr>
          <p:cNvPr id="8" name="Picture 6" descr="http://lh4.ggpht.com/zuoxingyu/SLfR5X7v5NI/AAAAAAAADU8/l08X3XYw2vs/s288/WinR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49931"/>
            <a:ext cx="1668818" cy="1735089"/>
          </a:xfrm>
          <a:prstGeom prst="rect">
            <a:avLst/>
          </a:prstGeom>
          <a:noFill/>
        </p:spPr>
      </p:pic>
      <p:pic>
        <p:nvPicPr>
          <p:cNvPr id="9" name="Picture 8" descr="http://www.topsofts.com/pop/file-compression/img/winzip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628800"/>
            <a:ext cx="2065412" cy="2065412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Καρολίδης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Δ., Ξαρχάκος Κ.. Εισαγωγή στην πληροφορική και στο διαδίκτυο. Εκδόσεις Άβακας (2008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Σφακιανάκης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Μ. Εισαγωγή στην πληροφορική σκέψη. Εκδόσεις Κλειδάριθμος (2003).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Τσιτμηδέλης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Τικτοπούλου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Εισαγωγή στην πληροφορική. Πανεπιστημιακές εκδόσεις Αράκυνθος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Γιαγλής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Γ. Εισαγωγή στην πληροφορική.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εκδοτική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Αβούρης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Κουφοπαύλου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Σερπάνος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Δ. Εισαγωγή στους υπολογιστές.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typorama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Ceruzzi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P.E. Ιστορία της υπολογιστικής τεχνολογίας. Από τον ENIAC μέχρι το διαδίκτυο. Εκδόσεις Κάτοπτρο (2006). 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9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Συμπίεση δεδομένων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eclass.teiep.gr/OpenClass/courses/ACC136/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Συμπίεση δεδομένων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δεδομένων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498526" y="1178317"/>
            <a:ext cx="4041648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smtClean="0"/>
              <a:t>Συμπίεση δεδομένων είναι η αποθήκευση ή η μετάδοση της πληροφορίας με μικρότερο αριθμό </a:t>
            </a:r>
            <a:r>
              <a:rPr lang="en-US" sz="2400" smtClean="0"/>
              <a:t>bits </a:t>
            </a:r>
            <a:r>
              <a:rPr lang="el-GR" sz="2400" smtClean="0"/>
              <a:t>σε σχέση με την αρχική μορφή της πληροφορίας. Αυτό επιτυγχάνεται με έξυπνες τεχνικές οι οποίες αντιστοιχούν μεγαλύτερες σε μήκος ακολουθίες </a:t>
            </a:r>
            <a:r>
              <a:rPr lang="en-US" sz="2400" smtClean="0"/>
              <a:t>bits </a:t>
            </a:r>
            <a:r>
              <a:rPr lang="el-GR" sz="2400" smtClean="0"/>
              <a:t>σε μικρότερες</a:t>
            </a:r>
          </a:p>
          <a:p>
            <a:endParaRPr lang="el-GR" sz="2400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3"/>
          <a:srcRect t="32080" b="31465"/>
          <a:stretch/>
        </p:blipFill>
        <p:spPr>
          <a:xfrm>
            <a:off x="309321" y="1921396"/>
            <a:ext cx="4391208" cy="1944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27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</a:t>
            </a:r>
            <a:r>
              <a:rPr lang="el-GR" dirty="0" err="1"/>
              <a:t>ή</a:t>
            </a:r>
            <a:r>
              <a:rPr lang="el-GR" dirty="0" smtClean="0"/>
              <a:t> </a:t>
            </a:r>
            <a:r>
              <a:rPr lang="el-GR" dirty="0" err="1"/>
              <a:t>απωλεστική</a:t>
            </a:r>
            <a:r>
              <a:rPr lang="el-GR" dirty="0"/>
              <a:t> συμπίεση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480"/>
            <a:ext cx="8229600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/>
              <a:t>Στην μη απωλεστική συμπίεση (</a:t>
            </a:r>
            <a:r>
              <a:rPr lang="en-US" sz="2400" dirty="0" smtClean="0"/>
              <a:t>lossless compression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διατηρείται η ακεραιότητα των δεδομένων. Αυτό σημαίνει ότι από τα συμπιεσμένα δεδομένα μπορούμε να ανακτήσουμε στην πλήρη μορφή της την αρχική πληροφορία.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Η απωλεστική συμπίεση χρησιμοποιείται όταν είναι απαίτηση να μην χαθεί ούτε ένα μπιτ δεδομένων κατά την συμπίεση.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Τρεις διαδεδομένοι αλγόριθμοι συμπίεσης είναι: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Κωδικοποίηση τρέχοντος μήκους (</a:t>
            </a:r>
            <a:r>
              <a:rPr lang="en-US" sz="2000" dirty="0" smtClean="0"/>
              <a:t>RLE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Κωδικοποίηση </a:t>
            </a:r>
            <a:r>
              <a:rPr lang="en-US" sz="2000" dirty="0" smtClean="0"/>
              <a:t>Huffman.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Αλγόριθμος </a:t>
            </a:r>
            <a:r>
              <a:rPr lang="en-US" sz="2000" dirty="0" smtClean="0"/>
              <a:t>Lempel </a:t>
            </a:r>
            <a:r>
              <a:rPr lang="en-US" sz="2000" dirty="0" err="1" smtClean="0"/>
              <a:t>Ziv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endParaRPr lang="el-G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2040" y="4513684"/>
            <a:ext cx="3527425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/>
              <a:t>Πολλές φορές τα αποθηκευμένα δεδομένα εμπεριέχουν </a:t>
            </a:r>
            <a:r>
              <a:rPr lang="el-GR" sz="1400" b="1" dirty="0"/>
              <a:t>πλεονασμό</a:t>
            </a:r>
            <a:r>
              <a:rPr lang="el-GR" sz="1400" dirty="0"/>
              <a:t>. Η συμπίεση περιορίζει τον πλεονασμό οργανώνοντας αποδοτικότερα την αποθήκευση.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83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Κωδικοποίηση τρέχοντος μήκους (</a:t>
            </a:r>
            <a:r>
              <a:rPr lang="en-US" dirty="0"/>
              <a:t>RLE</a:t>
            </a:r>
            <a:r>
              <a:rPr lang="el-GR" dirty="0"/>
              <a:t>)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146578"/>
            <a:ext cx="4177930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b="1" dirty="0" smtClean="0"/>
              <a:t>Βασική αρχή: </a:t>
            </a:r>
            <a:r>
              <a:rPr lang="el-GR" sz="2000" dirty="0" smtClean="0"/>
              <a:t>Αντικατάσταση των συνεχόμενων επαναλαμβανόμενων παρουσιών ενός συμβόλου από μόνο μια παρουσία του συμβόλου που συνοδεύεται από τον αριθμό των παρουσιών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π.χ. Η σειρά </a:t>
            </a:r>
            <a:br>
              <a:rPr lang="el-GR" sz="2000" dirty="0" smtClean="0"/>
            </a:br>
            <a:r>
              <a:rPr lang="el-GR" sz="2000" b="1" dirty="0" smtClean="0">
                <a:latin typeface="Courier New" pitchFamily="49" charset="0"/>
              </a:rPr>
              <a:t>ΑΑΑΑΑΒΒΒΒΑΑΔΔΔΔΔΔΔΔΔ</a:t>
            </a:r>
            <a:r>
              <a:rPr lang="el-GR" sz="2000" dirty="0" smtClean="0"/>
              <a:t> που περιέχει 20 σύμβολα μπορεί να γραφεί ως </a:t>
            </a:r>
            <a:r>
              <a:rPr lang="el-GR" sz="2000" b="1" dirty="0" smtClean="0">
                <a:latin typeface="Courier New" pitchFamily="49" charset="0"/>
              </a:rPr>
              <a:t>5Α4Β2Α9Δ</a:t>
            </a:r>
            <a:r>
              <a:rPr lang="el-GR" sz="2000" dirty="0" smtClean="0"/>
              <a:t> που περιέχει 8 σύμβολα. Συνεπώς το μέγεθος της σειράς έχει μεταβληθεί κατά </a:t>
            </a:r>
            <a:br>
              <a:rPr lang="el-GR" sz="2000" dirty="0" smtClean="0"/>
            </a:br>
            <a:r>
              <a:rPr lang="el-GR" sz="2000" dirty="0" smtClean="0"/>
              <a:t>(8-20)/20 = -60% σε σχέση με το αρχικό μέγεθος.</a:t>
            </a:r>
          </a:p>
          <a:p>
            <a:endParaRPr lang="el-GR" sz="20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2542" y="1143530"/>
            <a:ext cx="4177930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000" smtClean="0"/>
              <a:t>Η μέθοδος αυτή είναι αποδοτική στο δυαδικό σύστημα. Στην παραλλαγή αυτή αποθηκεύεται το πλήθος των μηδενικών </a:t>
            </a:r>
            <a:r>
              <a:rPr lang="en-US" sz="2000" smtClean="0"/>
              <a:t>bits </a:t>
            </a:r>
            <a:r>
              <a:rPr lang="el-GR" sz="2000" smtClean="0"/>
              <a:t>ανάμεσα σε δύο άσσους. 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π.χ. Η σειρά </a:t>
            </a:r>
            <a:br>
              <a:rPr lang="el-GR" sz="2000" smtClean="0"/>
            </a:br>
            <a:r>
              <a:rPr lang="el-GR" sz="2000" smtClean="0"/>
              <a:t>0000000001000010000000 που περιέχει 20 </a:t>
            </a:r>
            <a:r>
              <a:rPr lang="en-US" sz="2000" smtClean="0"/>
              <a:t>bits</a:t>
            </a:r>
            <a:r>
              <a:rPr lang="el-GR" sz="2000" smtClean="0"/>
              <a:t> μπορεί να γραφεί ισοδύναμα ως</a:t>
            </a:r>
            <a:r>
              <a:rPr lang="en-US" sz="2000" smtClean="0"/>
              <a:t> [</a:t>
            </a:r>
            <a:r>
              <a:rPr lang="el-GR" sz="2000" smtClean="0">
                <a:solidFill>
                  <a:srgbClr val="FF0000"/>
                </a:solidFill>
              </a:rPr>
              <a:t>9</a:t>
            </a:r>
            <a:r>
              <a:rPr lang="el-GR" sz="2000" smtClean="0"/>
              <a:t>][</a:t>
            </a:r>
            <a:r>
              <a:rPr lang="el-GR" sz="2000" smtClean="0">
                <a:solidFill>
                  <a:srgbClr val="0070C0"/>
                </a:solidFill>
              </a:rPr>
              <a:t>4</a:t>
            </a:r>
            <a:r>
              <a:rPr lang="el-GR" sz="2000" smtClean="0"/>
              <a:t>][</a:t>
            </a:r>
            <a:r>
              <a:rPr lang="el-GR" sz="2000" smtClean="0">
                <a:solidFill>
                  <a:srgbClr val="008000"/>
                </a:solidFill>
              </a:rPr>
              <a:t>7</a:t>
            </a:r>
            <a:r>
              <a:rPr lang="el-GR" sz="2000" smtClean="0"/>
              <a:t>]</a:t>
            </a:r>
            <a:r>
              <a:rPr lang="en-US" sz="2000" smtClean="0"/>
              <a:t>. M</a:t>
            </a:r>
            <a:r>
              <a:rPr lang="el-GR" sz="2000" smtClean="0"/>
              <a:t>ε κωδικοποίηση 4 </a:t>
            </a:r>
            <a:r>
              <a:rPr lang="en-US" sz="2000" smtClean="0"/>
              <a:t>bits </a:t>
            </a:r>
            <a:r>
              <a:rPr lang="el-GR" sz="2000" smtClean="0"/>
              <a:t>για κάθε αριθμό το μήκος της συμπιεσμένης ακολουθίας θα είναι 12</a:t>
            </a:r>
            <a:r>
              <a:rPr lang="en-US" sz="2000" smtClean="0"/>
              <a:t> bits</a:t>
            </a:r>
            <a:r>
              <a:rPr lang="el-GR" sz="2000" smtClean="0"/>
              <a:t> και η προκύπτουσα ακολουθία θα είναι η:</a:t>
            </a:r>
            <a:br>
              <a:rPr lang="el-GR" sz="2000" smtClean="0"/>
            </a:br>
            <a:r>
              <a:rPr lang="el-GR" sz="2000" smtClean="0">
                <a:solidFill>
                  <a:srgbClr val="FF0000"/>
                </a:solidFill>
              </a:rPr>
              <a:t>1001 </a:t>
            </a:r>
            <a:r>
              <a:rPr lang="el-GR" sz="2000" smtClean="0">
                <a:solidFill>
                  <a:srgbClr val="0070C0"/>
                </a:solidFill>
              </a:rPr>
              <a:t>0100</a:t>
            </a:r>
            <a:r>
              <a:rPr lang="el-GR" sz="2000" smtClean="0"/>
              <a:t> </a:t>
            </a:r>
            <a:r>
              <a:rPr lang="el-GR" sz="2000" smtClean="0">
                <a:solidFill>
                  <a:srgbClr val="008000"/>
                </a:solidFill>
              </a:rPr>
              <a:t>0111</a:t>
            </a:r>
            <a:r>
              <a:rPr lang="el-GR" sz="2000" smtClean="0"/>
              <a:t>. Συνεπώς το μέγεθος της σειράς έχει μεταβληθεί κατά (12-20)/20=-40% σε σχέση με το αρχικό μέγεθος.</a:t>
            </a:r>
          </a:p>
          <a:p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77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/>
          </a:bodyPr>
          <a:lstStyle/>
          <a:p>
            <a:r>
              <a:rPr lang="el-GR" dirty="0"/>
              <a:t>Κωδικοποίηση </a:t>
            </a:r>
            <a:r>
              <a:rPr lang="en-US" dirty="0"/>
              <a:t>Huffman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52922" y="1057300"/>
            <a:ext cx="4174998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 smtClean="0"/>
              <a:t>Κατά την κωδικοποίηση Huffman αντιστοιχίζονται συντομότεροι κωδικοί σε σύμβολα που συναντώνται συχνότερα και μεγαλύτεροι σε αυτά που συναντώνται σπανιότερα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Η κωδικοποίηση λαμβάνει μια σειρά χαρακτήρων και την μετατρέπει σε μια σειρά από δυαδικά ψηφία με βάση τον πίνακα κωδικοποίησης για κάθε χαρακτήρα.</a:t>
            </a:r>
          </a:p>
          <a:p>
            <a:pPr>
              <a:lnSpc>
                <a:spcPct val="80000"/>
              </a:lnSpc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27920" y="1054252"/>
            <a:ext cx="4194426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000" dirty="0" smtClean="0"/>
              <a:t>Η αποκωδικοποίηση με βάση τον πίνακα κωδικοποίησης είναι σε θέση να αντιστοιχίσει σε κάθε ακολουθία δυαδικών ψηφίων ένα χαρακτήρα.</a:t>
            </a:r>
          </a:p>
          <a:p>
            <a:endParaRPr lang="el-GR" sz="20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939" y="2497460"/>
            <a:ext cx="3206388" cy="165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81150" y="4219055"/>
            <a:ext cx="3487965" cy="126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4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496944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κωδικοποίησης</a:t>
            </a:r>
            <a:r>
              <a:rPr lang="en-US" dirty="0"/>
              <a:t> Huffman</a:t>
            </a:r>
            <a:endParaRPr lang="el-GR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"/>
          </p:nvPr>
        </p:nvSpPr>
        <p:spPr>
          <a:xfrm>
            <a:off x="378299" y="1088092"/>
            <a:ext cx="4258816" cy="493776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Έστω η παρακάτω σειρά 36 χαρακτήρων </a:t>
            </a:r>
            <a:r>
              <a:rPr lang="en-US" sz="1800" dirty="0" smtClean="0"/>
              <a:t>ASCII</a:t>
            </a:r>
            <a:r>
              <a:rPr lang="el-GR" sz="1800" dirty="0" smtClean="0"/>
              <a:t>:</a:t>
            </a:r>
            <a:r>
              <a:rPr lang="en-US" sz="1800" dirty="0" smtClean="0"/>
              <a:t> ADBACC</a:t>
            </a:r>
            <a:r>
              <a:rPr lang="el-GR" sz="1800" dirty="0" smtClean="0"/>
              <a:t>Α</a:t>
            </a:r>
            <a:r>
              <a:rPr lang="en-US" sz="1800" dirty="0" smtClean="0"/>
              <a:t>EEDDCCBABBBAACBACABDDBCCADADACAE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A 	</a:t>
            </a:r>
            <a:r>
              <a:rPr lang="en-US" sz="1800" dirty="0" smtClean="0">
                <a:sym typeface="Wingdings" pitchFamily="2" charset="2"/>
              </a:rPr>
              <a:t> 	</a:t>
            </a:r>
            <a:r>
              <a:rPr lang="el-GR" sz="1800" dirty="0" smtClean="0">
                <a:sym typeface="Wingdings" pitchFamily="2" charset="2"/>
              </a:rPr>
              <a:t>12</a:t>
            </a:r>
            <a:r>
              <a:rPr lang="en-US" sz="1800" dirty="0" smtClean="0">
                <a:sym typeface="Wingdings" pitchFamily="2" charset="2"/>
              </a:rPr>
              <a:t/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B 	 	8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C 	 	7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/>
              <a:t>D 	</a:t>
            </a:r>
            <a:r>
              <a:rPr lang="en-US" sz="1800" dirty="0" smtClean="0">
                <a:sym typeface="Wingdings" pitchFamily="2" charset="2"/>
              </a:rPr>
              <a:t> 	6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/>
              <a:t>E 	</a:t>
            </a:r>
            <a:r>
              <a:rPr lang="en-US" sz="1800" dirty="0" smtClean="0">
                <a:sym typeface="Wingdings" pitchFamily="2" charset="2"/>
              </a:rPr>
              <a:t> 	3</a:t>
            </a:r>
            <a:r>
              <a:rPr lang="el-GR" sz="1800" dirty="0" smtClean="0">
                <a:sym typeface="Wingdings" pitchFamily="2" charset="2"/>
              </a:rPr>
              <a:t/>
            </a:r>
            <a:br>
              <a:rPr lang="el-GR" sz="1800" dirty="0" smtClean="0">
                <a:sym typeface="Wingdings" pitchFamily="2" charset="2"/>
              </a:rPr>
            </a:br>
            <a:r>
              <a:rPr lang="el-GR" sz="1800" dirty="0" smtClean="0">
                <a:sym typeface="Wingdings" pitchFamily="2" charset="2"/>
              </a:rPr>
              <a:t>==============</a:t>
            </a:r>
            <a:br>
              <a:rPr lang="el-GR" sz="1800" dirty="0" smtClean="0">
                <a:sym typeface="Wingdings" pitchFamily="2" charset="2"/>
              </a:rPr>
            </a:br>
            <a:r>
              <a:rPr lang="el-GR" sz="1800" dirty="0" smtClean="0">
                <a:sym typeface="Wingdings" pitchFamily="2" charset="2"/>
              </a:rPr>
              <a:t>ΣΥΝΟΛΟ	36</a:t>
            </a:r>
          </a:p>
          <a:p>
            <a:r>
              <a:rPr lang="el-GR" sz="1800" dirty="0" smtClean="0">
                <a:sym typeface="Wingdings" pitchFamily="2" charset="2"/>
              </a:rPr>
              <a:t>Καθώς απαιτούνται 8 </a:t>
            </a:r>
            <a:r>
              <a:rPr lang="en-US" sz="1800" dirty="0" smtClean="0">
                <a:sym typeface="Wingdings" pitchFamily="2" charset="2"/>
              </a:rPr>
              <a:t>bits </a:t>
            </a:r>
            <a:r>
              <a:rPr lang="el-GR" sz="1800" dirty="0" smtClean="0">
                <a:sym typeface="Wingdings" pitchFamily="2" charset="2"/>
              </a:rPr>
              <a:t>για κάθε χαρακτήρα στην κωδικοποίηση </a:t>
            </a:r>
            <a:r>
              <a:rPr lang="en-US" sz="1800" dirty="0" smtClean="0">
                <a:sym typeface="Wingdings" pitchFamily="2" charset="2"/>
              </a:rPr>
              <a:t>ASCII </a:t>
            </a:r>
            <a:r>
              <a:rPr lang="el-GR" sz="1800" dirty="0" smtClean="0">
                <a:sym typeface="Wingdings" pitchFamily="2" charset="2"/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  <a:sym typeface="Wingdings" pitchFamily="2" charset="2"/>
              </a:rPr>
              <a:t>36*8=288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bits</a:t>
            </a:r>
            <a:r>
              <a:rPr lang="el-G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l-GR" sz="1800" dirty="0" smtClean="0">
                <a:sym typeface="Wingdings" pitchFamily="2" charset="2"/>
              </a:rPr>
              <a:t>είναι η απαιτούμενη χωρητικότητα για την ακολουθία στο σύνολό της</a:t>
            </a:r>
            <a:endParaRPr lang="el-GR" sz="1800" dirty="0" smtClean="0"/>
          </a:p>
          <a:p>
            <a:endParaRPr lang="el-GR" sz="24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53297" y="1085044"/>
            <a:ext cx="4258816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000" dirty="0" smtClean="0"/>
              <a:t>Όλοι οι κόμβοι τοποθετούνται σε μια σειρά και ο καθένας έχει ως βάρος τον αριθμό των εμφανίσεών του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Συνενώνονται οι 2 κόμβοι με τα μικρότερα βάρη και δημιουργείται προς τα επάνω ένας νέος κόμβος με βάρος ίσο με το άθροισμα των κόμβων που συνενώθηκαν</a:t>
            </a:r>
          </a:p>
          <a:p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1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4610</TotalTime>
  <Words>1337</Words>
  <Application>Microsoft Office PowerPoint</Application>
  <PresentationFormat>Προβολή στην οθόνη (16:10)</PresentationFormat>
  <Paragraphs>173</Paragraphs>
  <Slides>23</Slides>
  <Notes>23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Visio</vt:lpstr>
      <vt:lpstr>Πληροφορική Ι</vt:lpstr>
      <vt:lpstr>Παρουσίαση του PowerPoint</vt:lpstr>
      <vt:lpstr>Άδειες Χρήσης</vt:lpstr>
      <vt:lpstr>Χρηματοδότηση</vt:lpstr>
      <vt:lpstr>Συμπίεση δεδομένων</vt:lpstr>
      <vt:lpstr>Μή απωλεστική συμπίεση</vt:lpstr>
      <vt:lpstr>Κωδικοποίηση τρέχοντος μήκους (RLE)</vt:lpstr>
      <vt:lpstr>Κωδικοποίηση Huffman</vt:lpstr>
      <vt:lpstr>Παράδειγμα κωδικοποίησης Huffman</vt:lpstr>
      <vt:lpstr>Παράδειγμα κωδικοποίησης Huffman</vt:lpstr>
      <vt:lpstr>Απωλεστικές μέθοδοι συμπίεσης</vt:lpstr>
      <vt:lpstr>Συμπίεση εικόνας JPEG</vt:lpstr>
      <vt:lpstr>Συμπίεση βίντεο</vt:lpstr>
      <vt:lpstr>MPEG = Moving Pictures Experts Group</vt:lpstr>
      <vt:lpstr>Συμπίεση ήχου</vt:lpstr>
      <vt:lpstr>Προβλεπτική κωδικοποίηση</vt:lpstr>
      <vt:lpstr>Αντιληπτική κωδικοποίηση MP3</vt:lpstr>
      <vt:lpstr>Διαδεδομένα μορφότυπα συμπίεσης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306</cp:revision>
  <dcterms:created xsi:type="dcterms:W3CDTF">2012-09-06T09:03:05Z</dcterms:created>
  <dcterms:modified xsi:type="dcterms:W3CDTF">2015-07-21T13:44:21Z</dcterms:modified>
</cp:coreProperties>
</file>