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6" r:id="rId4"/>
    <p:sldId id="261" r:id="rId5"/>
    <p:sldId id="262" r:id="rId6"/>
    <p:sldId id="267" r:id="rId7"/>
    <p:sldId id="269" r:id="rId8"/>
    <p:sldId id="270" r:id="rId9"/>
    <p:sldId id="291" r:id="rId10"/>
    <p:sldId id="290" r:id="rId11"/>
    <p:sldId id="289" r:id="rId12"/>
    <p:sldId id="288" r:id="rId13"/>
    <p:sldId id="287" r:id="rId14"/>
    <p:sldId id="286" r:id="rId15"/>
    <p:sldId id="285" r:id="rId16"/>
    <p:sldId id="284" r:id="rId17"/>
    <p:sldId id="283" r:id="rId18"/>
    <p:sldId id="282" r:id="rId19"/>
    <p:sldId id="281" r:id="rId20"/>
    <p:sldId id="293" r:id="rId21"/>
    <p:sldId id="297" r:id="rId22"/>
    <p:sldId id="298" r:id="rId23"/>
    <p:sldId id="299" r:id="rId24"/>
    <p:sldId id="300" r:id="rId25"/>
    <p:sldId id="301" r:id="rId26"/>
    <p:sldId id="302"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0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F987C-1222-4764-838F-EEA79AD335CA}" type="datetimeFigureOut">
              <a:rPr lang="el-GR" smtClean="0"/>
              <a:pPr/>
              <a:t>1/8/2015</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85965-D317-43AF-B31C-0A36884D1E6A}"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dirty="0"/>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dirty="0"/>
          </a:p>
        </p:txBody>
      </p:sp>
    </p:spTree>
    <p:extLst>
      <p:ext uri="{BB962C8B-B14F-4D97-AF65-F5344CB8AC3E}">
        <p14:creationId xmlns:p14="http://schemas.microsoft.com/office/powerpoint/2010/main" xmlns=""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dirty="0"/>
          </a:p>
        </p:txBody>
      </p:sp>
    </p:spTree>
    <p:extLst>
      <p:ext uri="{BB962C8B-B14F-4D97-AF65-F5344CB8AC3E}">
        <p14:creationId xmlns:p14="http://schemas.microsoft.com/office/powerpoint/2010/main" xmlns=""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dirty="0"/>
          </a:p>
        </p:txBody>
      </p:sp>
    </p:spTree>
    <p:extLst>
      <p:ext uri="{BB962C8B-B14F-4D97-AF65-F5344CB8AC3E}">
        <p14:creationId xmlns:p14="http://schemas.microsoft.com/office/powerpoint/2010/main" xmlns="" val="36499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dirty="0"/>
          </a:p>
        </p:txBody>
      </p:sp>
    </p:spTree>
    <p:extLst>
      <p:ext uri="{BB962C8B-B14F-4D97-AF65-F5344CB8AC3E}">
        <p14:creationId xmlns:p14="http://schemas.microsoft.com/office/powerpoint/2010/main" xmlns=""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class.teiep.gr/OpenClass/courses/ACC1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9"/>
          <p:cNvGrpSpPr/>
          <p:nvPr/>
        </p:nvGrpSpPr>
        <p:grpSpPr>
          <a:xfrm>
            <a:off x="642158" y="210000"/>
            <a:ext cx="4217874" cy="1147333"/>
            <a:chOff x="642158" y="252000"/>
            <a:chExt cx="4217874" cy="1376800"/>
          </a:xfrm>
        </p:grpSpPr>
        <p:pic>
          <p:nvPicPr>
            <p:cNvPr id="5" name="Εικόνα 7"/>
            <p:cNvPicPr>
              <a:picLocks noChangeAspect="1"/>
            </p:cNvPicPr>
            <p:nvPr/>
          </p:nvPicPr>
          <p:blipFill rotWithShape="1">
            <a:blip r:embed="rId2" cstate="print"/>
            <a:srcRect t="-11106" b="11106"/>
            <a:stretch/>
          </p:blipFill>
          <p:spPr>
            <a:xfrm>
              <a:off x="642158" y="252000"/>
              <a:ext cx="905506" cy="1374430"/>
            </a:xfrm>
            <a:prstGeom prst="rect">
              <a:avLst/>
            </a:prstGeom>
          </p:spPr>
        </p:pic>
        <p:sp>
          <p:nvSpPr>
            <p:cNvPr id="6"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
        <p:nvSpPr>
          <p:cNvPr id="7" name="Τίτλος 1"/>
          <p:cNvSpPr>
            <a:spLocks noGrp="1"/>
          </p:cNvSpPr>
          <p:nvPr>
            <p:ph type="ctrTitle"/>
          </p:nvPr>
        </p:nvSpPr>
        <p:spPr/>
        <p:txBody>
          <a:bodyPr>
            <a:normAutofit/>
          </a:bodyPr>
          <a:lstStyle/>
          <a:p>
            <a:r>
              <a:rPr lang="el-GR" sz="3200" b="1" dirty="0" smtClean="0"/>
              <a:t>Χρηματοοικονομική των Επιχειρήσεων</a:t>
            </a:r>
            <a:endParaRPr lang="el-GR" sz="3200" b="1" dirty="0"/>
          </a:p>
        </p:txBody>
      </p:sp>
      <p:sp>
        <p:nvSpPr>
          <p:cNvPr id="8" name="Υπότιτλος 2"/>
          <p:cNvSpPr>
            <a:spLocks noGrp="1"/>
          </p:cNvSpPr>
          <p:nvPr>
            <p:ph type="subTitle" idx="1"/>
          </p:nvPr>
        </p:nvSpPr>
        <p:spPr>
          <a:xfrm>
            <a:off x="714348" y="3501008"/>
            <a:ext cx="7058052" cy="2323534"/>
          </a:xfrm>
        </p:spPr>
        <p:txBody>
          <a:bodyPr>
            <a:noAutofit/>
          </a:bodyPr>
          <a:lstStyle/>
          <a:p>
            <a:r>
              <a:rPr lang="el-GR" sz="2400" dirty="0" smtClean="0"/>
              <a:t>Ενότητα: θεωρία μερισματικής πολιτικής</a:t>
            </a:r>
            <a:endParaRPr lang="en-US" sz="2400" dirty="0" smtClean="0"/>
          </a:p>
          <a:p>
            <a:r>
              <a:rPr lang="el-GR" sz="2400" b="1" dirty="0" smtClean="0"/>
              <a:t>(Μέρος Α)</a:t>
            </a:r>
          </a:p>
          <a:p>
            <a:endParaRPr lang="el-GR" sz="2800" dirty="0" smtClean="0"/>
          </a:p>
          <a:p>
            <a:r>
              <a:rPr lang="el-GR" sz="2800" dirty="0" smtClean="0"/>
              <a:t>Καραμάνης Κωνσταντίνος</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714480" y="6072206"/>
            <a:ext cx="1581685" cy="500066"/>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552761" cy="12858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Χρονοδιάγραμμα Διανομής του Μερίσματος: </a:t>
            </a:r>
            <a:br>
              <a:rPr lang="el-GR" sz="3200" b="1" dirty="0" smtClean="0">
                <a:ea typeface="ＭＳ Ｐゴシック" pitchFamily="34" charset="-128"/>
              </a:rPr>
            </a:br>
            <a:r>
              <a:rPr lang="el-GR" sz="3200" b="1" dirty="0" smtClean="0"/>
              <a:t>2</a:t>
            </a:r>
            <a:r>
              <a:rPr lang="el-GR" sz="3200" b="1" baseline="30000" dirty="0" smtClean="0"/>
              <a:t>η</a:t>
            </a:r>
            <a:r>
              <a:rPr lang="el-GR" sz="3200" b="1" dirty="0" smtClean="0"/>
              <a:t> Ημερομηνία Αποκοπής Μερίσματος</a:t>
            </a:r>
            <a:endParaRPr lang="en-US" sz="3200" b="1" dirty="0" smtClean="0">
              <a:ea typeface="ＭＳ Ｐゴシック" pitchFamily="34" charset="-128"/>
            </a:endParaRPr>
          </a:p>
        </p:txBody>
      </p:sp>
      <p:sp>
        <p:nvSpPr>
          <p:cNvPr id="10" name="Rectangle 3"/>
          <p:cNvSpPr txBox="1">
            <a:spLocks noGrp="1" noChangeArrowheads="1"/>
          </p:cNvSpPr>
          <p:nvPr>
            <p:ph idx="1"/>
          </p:nvPr>
        </p:nvSpPr>
        <p:spPr>
          <a:xfrm>
            <a:off x="457200" y="1357298"/>
            <a:ext cx="8229600" cy="5357850"/>
          </a:xfrm>
          <a:prstGeom prst="rect">
            <a:avLst/>
          </a:prstGeom>
          <a:noFill/>
        </p:spPr>
        <p:txBody>
          <a:bodyPr>
            <a:noAutofit/>
          </a:bodyPr>
          <a:lstStyle/>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800" dirty="0"/>
              <a:t>Ημέρα κατά την οποία οι επενδυτές πρέπει να έχουν αγοράσει τη μετοχή της επιχείρησης για να δικαιούνται τη λήψη του μερίσματος.  </a:t>
            </a:r>
          </a:p>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800" dirty="0"/>
              <a:t>Οι επενδυτές που αγοράζουν τη μετοχή μετά την ημερομηνία αποκοπής του μερίσματος δεν λαμβάνουν το μέρισμα, με αποτέλεσμα η τιμή της μετοχής μειώνεται εκφράζοντας την εν λόγω απώλεια.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2800" b="1" dirty="0" smtClean="0">
                <a:ea typeface="ＭＳ Ｐゴシック" pitchFamily="34" charset="-128"/>
              </a:rPr>
              <a:t>Χρονοδιάγραμμα Διανομής του Μερίσματος: </a:t>
            </a:r>
            <a:br>
              <a:rPr lang="el-GR" sz="2800" b="1" dirty="0" smtClean="0">
                <a:ea typeface="ＭＳ Ｐゴシック" pitchFamily="34" charset="-128"/>
              </a:rPr>
            </a:br>
            <a:r>
              <a:rPr lang="el-GR" sz="2800" b="1" dirty="0" smtClean="0">
                <a:ea typeface="ＭＳ Ｐゴシック" pitchFamily="34" charset="-128"/>
              </a:rPr>
              <a:t>3</a:t>
            </a:r>
            <a:r>
              <a:rPr lang="el-GR" sz="2800" b="1" baseline="30000" dirty="0" smtClean="0"/>
              <a:t>η</a:t>
            </a:r>
            <a:r>
              <a:rPr lang="el-GR" sz="2800" b="1" dirty="0" smtClean="0"/>
              <a:t> Ημερομηνία Καταγραφής Δικαιούχων Μερίσματος</a:t>
            </a:r>
            <a:endParaRPr lang="en-US" sz="2800" b="1" dirty="0" smtClean="0">
              <a:ea typeface="ＭＳ Ｐゴシック" pitchFamily="34" charset="-128"/>
            </a:endParaRPr>
          </a:p>
        </p:txBody>
      </p:sp>
      <p:sp>
        <p:nvSpPr>
          <p:cNvPr id="10" name="Rectangle 3"/>
          <p:cNvSpPr txBox="1">
            <a:spLocks noGrp="1" noChangeArrowheads="1"/>
          </p:cNvSpPr>
          <p:nvPr>
            <p:ph idx="1"/>
          </p:nvPr>
        </p:nvSpPr>
        <p:spPr>
          <a:prstGeom prst="rect">
            <a:avLst/>
          </a:prstGeom>
          <a:noFill/>
        </p:spPr>
        <p:txBody>
          <a:bodyPr>
            <a:normAutofit/>
          </a:bodyPr>
          <a:lstStyle/>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800" dirty="0"/>
              <a:t>Ημέρα κατά την οποία  επιχείρηση οριστικοποιεί τα στοιχεία μεταφοράς των μετοχών και καταρτίζει μια λίστα με τους μετόχους που δικαιούνται το μέρισμα.</a:t>
            </a:r>
          </a:p>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800" dirty="0"/>
              <a:t>Η συγκεκριμένη ημερομηνία δεν έχει καμία επίδραση στην τιμή της μετοχής.  </a:t>
            </a:r>
            <a:endParaRPr lang="el-GR" sz="2800" i="1" dirty="0"/>
          </a:p>
          <a:p>
            <a:pPr marL="274320" indent="-274320" algn="just" eaLnBrk="1" fontAlgn="auto" hangingPunct="1">
              <a:lnSpc>
                <a:spcPct val="90000"/>
              </a:lnSpc>
              <a:spcBef>
                <a:spcPct val="20000"/>
              </a:spcBef>
              <a:spcAft>
                <a:spcPts val="0"/>
              </a:spcAft>
              <a:buClr>
                <a:schemeClr val="accent3"/>
              </a:buClr>
              <a:buSzPct val="95000"/>
              <a:buFont typeface="Wingdings 2"/>
              <a:buChar char=""/>
              <a:defRPr/>
            </a:pPr>
            <a:endParaRPr lang="el-GR" sz="2800" dirty="0"/>
          </a:p>
          <a:p>
            <a:pPr marL="274320" indent="-274320" algn="just" eaLnBrk="1" fontAlgn="auto" hangingPunct="1">
              <a:lnSpc>
                <a:spcPct val="90000"/>
              </a:lnSpc>
              <a:spcBef>
                <a:spcPct val="20000"/>
              </a:spcBef>
              <a:spcAft>
                <a:spcPts val="0"/>
              </a:spcAft>
              <a:buClr>
                <a:schemeClr val="accent3"/>
              </a:buClr>
              <a:buSzPct val="95000"/>
              <a:buFont typeface="Wingdings 2"/>
              <a:buChar char=""/>
              <a:defRPr/>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2800" b="1" dirty="0" smtClean="0">
                <a:ea typeface="ＭＳ Ｐゴシック" pitchFamily="34" charset="-128"/>
              </a:rPr>
              <a:t>Χρονοδιάγραμμα Διανομής του Μερίσματος: </a:t>
            </a:r>
            <a:br>
              <a:rPr lang="el-GR" sz="2800" b="1" dirty="0" smtClean="0">
                <a:ea typeface="ＭＳ Ｐゴシック" pitchFamily="34" charset="-128"/>
              </a:rPr>
            </a:br>
            <a:r>
              <a:rPr lang="el-GR" sz="2800" b="1" dirty="0" smtClean="0">
                <a:ea typeface="ＭＳ Ｐゴシック" pitchFamily="34" charset="-128"/>
              </a:rPr>
              <a:t>4</a:t>
            </a:r>
            <a:r>
              <a:rPr lang="el-GR" sz="2800" b="1" baseline="30000" dirty="0" smtClean="0"/>
              <a:t>η</a:t>
            </a:r>
            <a:r>
              <a:rPr lang="el-GR" sz="2800" b="1" dirty="0" smtClean="0"/>
              <a:t> Ημερομηνία Πληρωμής Μερίσματος: </a:t>
            </a:r>
            <a:endParaRPr lang="en-US" sz="2800" b="1" dirty="0" smtClean="0">
              <a:ea typeface="ＭＳ Ｐゴシック" pitchFamily="34" charset="-128"/>
            </a:endParaRPr>
          </a:p>
        </p:txBody>
      </p:sp>
      <p:sp>
        <p:nvSpPr>
          <p:cNvPr id="10" name="Rectangle 3"/>
          <p:cNvSpPr txBox="1">
            <a:spLocks noGrp="1" noChangeArrowheads="1"/>
          </p:cNvSpPr>
          <p:nvPr>
            <p:ph idx="1"/>
          </p:nvPr>
        </p:nvSpPr>
        <p:spPr>
          <a:prstGeom prst="rect">
            <a:avLst/>
          </a:prstGeom>
          <a:noFill/>
        </p:spPr>
        <p:txBody>
          <a:bodyPr>
            <a:noAutofit/>
          </a:bodyPr>
          <a:lstStyle/>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400" dirty="0"/>
              <a:t>Ημέρα κατά την οποία πραγματοποιείται η πληρωμή των μερισμάτων είτε με ταχυδρόμηση επιταγών, είτε με απευθείας κατάθεση σε δηλωθέν τραπεζικό λογαριασμό.</a:t>
            </a:r>
          </a:p>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400" dirty="0"/>
              <a:t>Στις περισσότερες περιπτώσεις αυτή η ημερομηνία είναι δύο ή τρεις εβδομάδες μετά την ημερομηνία καταγραφής των δικαιούχων.  </a:t>
            </a:r>
          </a:p>
          <a:p>
            <a:pPr marL="274320" indent="-274320" algn="just" eaLnBrk="1" fontAlgn="auto" hangingPunct="1">
              <a:lnSpc>
                <a:spcPct val="150000"/>
              </a:lnSpc>
              <a:spcBef>
                <a:spcPts val="600"/>
              </a:spcBef>
              <a:spcAft>
                <a:spcPts val="0"/>
              </a:spcAft>
              <a:buSzPct val="95000"/>
              <a:buFont typeface="Wingdings" pitchFamily="2" charset="2"/>
              <a:buChar char="q"/>
              <a:defRPr/>
            </a:pPr>
            <a:r>
              <a:rPr lang="el-GR" sz="2400" dirty="0"/>
              <a:t>Η συγκεκριμένη ημερομηνία δεν έχει καμία επίδραση στην τιμή της μετοχής.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Στην Πράξη: επιπτώσεις των μερισμάτων </a:t>
            </a:r>
            <a:r>
              <a:rPr lang="el-GR" sz="3200" b="1" dirty="0" smtClean="0"/>
              <a:t>υπό τη  μορφή μετοχών</a:t>
            </a:r>
            <a:endParaRPr lang="en-US" sz="3200" b="1" dirty="0" smtClean="0">
              <a:ea typeface="ＭＳ Ｐゴシック" pitchFamily="34" charset="-128"/>
            </a:endParaRPr>
          </a:p>
        </p:txBody>
      </p:sp>
      <p:sp>
        <p:nvSpPr>
          <p:cNvPr id="10" name="Rectangle 3"/>
          <p:cNvSpPr>
            <a:spLocks noGrp="1" noChangeArrowheads="1"/>
          </p:cNvSpPr>
          <p:nvPr>
            <p:ph idx="1"/>
          </p:nvPr>
        </p:nvSpPr>
        <p:spPr/>
        <p:txBody>
          <a:bodyPr>
            <a:normAutofit/>
          </a:bodyPr>
          <a:lstStyle/>
          <a:p>
            <a:pPr algn="just" eaLnBrk="1" hangingPunct="1">
              <a:lnSpc>
                <a:spcPct val="150000"/>
              </a:lnSpc>
              <a:spcBef>
                <a:spcPts val="600"/>
              </a:spcBef>
              <a:buFont typeface="Wingdings" pitchFamily="2" charset="2"/>
              <a:buChar char="q"/>
            </a:pPr>
            <a:r>
              <a:rPr lang="el-GR" sz="2800" dirty="0" smtClean="0">
                <a:ea typeface="ＭＳ Ｐゴシック" pitchFamily="34" charset="-128"/>
              </a:rPr>
              <a:t>Όταν τα μερίσματα σε μετοχές είναι μικρά δεν έχουν μεγάλες επιπτώσεις στα κέρδη.</a:t>
            </a:r>
          </a:p>
          <a:p>
            <a:pPr algn="just" eaLnBrk="1" hangingPunct="1">
              <a:lnSpc>
                <a:spcPct val="150000"/>
              </a:lnSpc>
              <a:spcBef>
                <a:spcPts val="600"/>
              </a:spcBef>
              <a:buFont typeface="Wingdings" pitchFamily="2" charset="2"/>
              <a:buChar char="q"/>
            </a:pPr>
            <a:r>
              <a:rPr lang="el-GR" sz="2800" dirty="0" smtClean="0">
                <a:ea typeface="ＭＳ Ｐゴシック" pitchFamily="34" charset="-128"/>
              </a:rPr>
              <a:t>Οι μέτοχοι στις περισσότερες περιπτώσεις δεν έχουν όφελος καθώς η τιμή της μετοχής μειώνεται κατά το ίδιο ποσοστό με το μέρισμα σε μετοχές.  </a:t>
            </a:r>
            <a:endParaRPr lang="en-US" sz="2800"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Β. Διαδικασία Αποτίμησης του Μερίσματος: </a:t>
            </a:r>
            <a:br>
              <a:rPr lang="el-GR" sz="3200" b="1" dirty="0" smtClean="0">
                <a:ea typeface="ＭＳ Ｐゴシック" pitchFamily="34" charset="-128"/>
              </a:rPr>
            </a:br>
            <a:r>
              <a:rPr lang="el-GR" sz="3200" b="1" dirty="0" smtClean="0">
                <a:ea typeface="ＭＳ Ｐゴシック" pitchFamily="34" charset="-128"/>
              </a:rPr>
              <a:t>1. Δείκτης Μερισματικής Απόδοσης</a:t>
            </a:r>
            <a:endParaRPr lang="en-US" sz="3200" b="1" dirty="0" smtClean="0">
              <a:ea typeface="ＭＳ Ｐゴシック" pitchFamily="34" charset="-128"/>
            </a:endParaRPr>
          </a:p>
        </p:txBody>
      </p:sp>
      <p:sp>
        <p:nvSpPr>
          <p:cNvPr id="10" name="Rectangle 3"/>
          <p:cNvSpPr>
            <a:spLocks noGrp="1" noChangeArrowheads="1"/>
          </p:cNvSpPr>
          <p:nvPr>
            <p:ph idx="1"/>
          </p:nvPr>
        </p:nvSpPr>
        <p:spPr>
          <a:xfrm>
            <a:off x="457200" y="1357298"/>
            <a:ext cx="8229600" cy="4857784"/>
          </a:xfrm>
        </p:spPr>
        <p:txBody>
          <a:bodyPr>
            <a:noAutofit/>
          </a:bodyPr>
          <a:lstStyle/>
          <a:p>
            <a:pPr marL="265113" lvl="1" algn="just" eaLnBrk="1" hangingPunct="1">
              <a:lnSpc>
                <a:spcPct val="150000"/>
              </a:lnSpc>
              <a:buFont typeface="Wingdings" pitchFamily="2" charset="2"/>
              <a:buChar char="q"/>
              <a:defRPr/>
            </a:pPr>
            <a:r>
              <a:rPr lang="el-GR" dirty="0" smtClean="0">
                <a:ea typeface="ＭＳ Ｐゴシック" pitchFamily="34" charset="-128"/>
              </a:rPr>
              <a:t>Χρησιμοποιείται ως:</a:t>
            </a:r>
          </a:p>
          <a:p>
            <a:pPr marL="365125" lvl="1" indent="-1588" algn="just" eaLnBrk="1" hangingPunct="1">
              <a:lnSpc>
                <a:spcPct val="150000"/>
              </a:lnSpc>
              <a:buFont typeface="Wingdings" pitchFamily="2" charset="2"/>
              <a:buChar char="Ø"/>
              <a:defRPr/>
            </a:pPr>
            <a:r>
              <a:rPr lang="el-GR" dirty="0" smtClean="0">
                <a:ea typeface="ＭＳ Ｐゴシック" pitchFamily="34" charset="-128"/>
              </a:rPr>
              <a:t>μονάδα μέτρησης της απόδοσης που έχει ένας μέτοχος από τα μερίσματα</a:t>
            </a:r>
            <a:endParaRPr lang="en-US" dirty="0" smtClean="0">
              <a:ea typeface="ＭＳ Ｐゴシック" pitchFamily="34" charset="-128"/>
            </a:endParaRPr>
          </a:p>
          <a:p>
            <a:pPr marL="365125" lvl="1" indent="-1588" algn="just" eaLnBrk="1" hangingPunct="1">
              <a:lnSpc>
                <a:spcPct val="150000"/>
              </a:lnSpc>
              <a:buFont typeface="Wingdings" pitchFamily="2" charset="2"/>
              <a:buChar char="Ø"/>
              <a:defRPr/>
            </a:pPr>
            <a:r>
              <a:rPr lang="el-GR" dirty="0" smtClean="0">
                <a:ea typeface="ＭＳ Ｐゴシック" pitchFamily="34" charset="-128"/>
              </a:rPr>
              <a:t>μονάδα μέτρησης του κινδύνου της μετοχής </a:t>
            </a:r>
          </a:p>
          <a:p>
            <a:pPr marL="365125" lvl="1" indent="-1588" algn="just" eaLnBrk="1" hangingPunct="1">
              <a:lnSpc>
                <a:spcPct val="150000"/>
              </a:lnSpc>
              <a:buFont typeface="Wingdings" pitchFamily="2" charset="2"/>
              <a:buChar char="Ø"/>
              <a:defRPr/>
            </a:pPr>
            <a:r>
              <a:rPr lang="el-GR" dirty="0" smtClean="0">
                <a:ea typeface="ＭＳ Ｐゴシック" pitchFamily="34" charset="-128"/>
              </a:rPr>
              <a:t>ως κριτήριο επένδυσης</a:t>
            </a:r>
            <a:endParaRPr lang="en-US" dirty="0" smtClean="0">
              <a:ea typeface="ＭＳ Ｐゴシック" pitchFamily="34" charset="-128"/>
            </a:endParaRPr>
          </a:p>
          <a:p>
            <a:pPr algn="ctr" eaLnBrk="1" hangingPunct="1">
              <a:lnSpc>
                <a:spcPct val="150000"/>
              </a:lnSpc>
              <a:buFont typeface="Wingdings" pitchFamily="2" charset="2"/>
              <a:buChar char="Ø"/>
              <a:defRPr/>
            </a:pPr>
            <a:r>
              <a:rPr lang="el-GR" sz="2800" b="1" dirty="0" smtClean="0">
                <a:ea typeface="ＭＳ Ｐゴシック" pitchFamily="34" charset="-128"/>
              </a:rPr>
              <a:t>Μερισματική Απόδοση</a:t>
            </a:r>
            <a:r>
              <a:rPr lang="en-US" sz="2800" b="1" dirty="0" smtClean="0">
                <a:ea typeface="ＭＳ Ｐゴシック" pitchFamily="34" charset="-128"/>
              </a:rPr>
              <a:t>= </a:t>
            </a:r>
            <a:endParaRPr lang="el-GR" sz="2800" b="1" dirty="0" smtClean="0">
              <a:ea typeface="ＭＳ Ｐゴシック" pitchFamily="34" charset="-128"/>
            </a:endParaRPr>
          </a:p>
          <a:p>
            <a:pPr algn="ctr" eaLnBrk="1" hangingPunct="1">
              <a:lnSpc>
                <a:spcPct val="150000"/>
              </a:lnSpc>
              <a:buFont typeface="Wingdings 2" pitchFamily="18" charset="2"/>
              <a:buNone/>
              <a:defRPr/>
            </a:pPr>
            <a:r>
              <a:rPr lang="el-GR" sz="2800" b="1" dirty="0" smtClean="0">
                <a:ea typeface="ＭＳ Ｐゴシック" pitchFamily="34" charset="-128"/>
              </a:rPr>
              <a:t>Ετήσια Μερίσματα ανά Μετοχή</a:t>
            </a:r>
            <a:r>
              <a:rPr lang="en-US" sz="2800" b="1" dirty="0" smtClean="0">
                <a:ea typeface="ＭＳ Ｐゴシック" pitchFamily="34" charset="-128"/>
              </a:rPr>
              <a:t>/ </a:t>
            </a:r>
            <a:r>
              <a:rPr lang="el-GR" sz="2800" b="1" dirty="0" smtClean="0">
                <a:ea typeface="ＭＳ Ｐゴシック" pitchFamily="34" charset="-128"/>
              </a:rPr>
              <a:t>Τιμή ανά Μετοχή</a:t>
            </a:r>
          </a:p>
          <a:p>
            <a:pPr algn="just" eaLnBrk="1" hangingPunct="1">
              <a:buFont typeface="Wingdings 2" pitchFamily="18" charset="2"/>
              <a:buNone/>
              <a:defRPr/>
            </a:pPr>
            <a:endParaRPr lang="el-GR" sz="2800" dirty="0" smtClean="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Β. Διαδικασία Αποτίμησης του Μερίσματος: </a:t>
            </a:r>
            <a:br>
              <a:rPr lang="el-GR" sz="3200" b="1" dirty="0" smtClean="0">
                <a:ea typeface="ＭＳ Ｐゴシック" pitchFamily="34" charset="-128"/>
              </a:rPr>
            </a:br>
            <a:r>
              <a:rPr lang="el-GR" sz="3200" b="1" dirty="0" smtClean="0">
                <a:ea typeface="ＭＳ Ｐゴシック" pitchFamily="34" charset="-128"/>
              </a:rPr>
              <a:t>2. Δείκτης Διανομής Μερίσματος</a:t>
            </a:r>
            <a:endParaRPr lang="en-US" sz="3200" b="1" dirty="0" smtClean="0">
              <a:ea typeface="ＭＳ Ｐゴシック" pitchFamily="34" charset="-128"/>
            </a:endParaRPr>
          </a:p>
        </p:txBody>
      </p:sp>
      <p:sp>
        <p:nvSpPr>
          <p:cNvPr id="10" name="Rectangle 3"/>
          <p:cNvSpPr>
            <a:spLocks noGrp="1" noChangeArrowheads="1"/>
          </p:cNvSpPr>
          <p:nvPr>
            <p:ph idx="1"/>
          </p:nvPr>
        </p:nvSpPr>
        <p:spPr/>
        <p:txBody>
          <a:bodyPr>
            <a:normAutofit fontScale="92500" lnSpcReduction="20000"/>
          </a:bodyPr>
          <a:lstStyle/>
          <a:p>
            <a:pPr algn="just" eaLnBrk="1" hangingPunct="1">
              <a:lnSpc>
                <a:spcPct val="150000"/>
              </a:lnSpc>
              <a:spcBef>
                <a:spcPts val="600"/>
              </a:spcBef>
              <a:buFont typeface="Wingdings" pitchFamily="2" charset="2"/>
              <a:buChar char="q"/>
            </a:pPr>
            <a:r>
              <a:rPr lang="el-GR" sz="3000" dirty="0" smtClean="0">
                <a:ea typeface="ＭＳ Ｐゴシック" pitchFamily="34" charset="-128"/>
              </a:rPr>
              <a:t>Μετρά το ποσοστό των κερδών που καταβάλλονται ως μερίσματα.</a:t>
            </a:r>
            <a:endParaRPr lang="en-US" sz="3000" dirty="0" smtClean="0">
              <a:ea typeface="ＭＳ Ｐゴシック" pitchFamily="34" charset="-128"/>
            </a:endParaRPr>
          </a:p>
          <a:p>
            <a:pPr algn="ctr" eaLnBrk="1" hangingPunct="1">
              <a:lnSpc>
                <a:spcPct val="150000"/>
              </a:lnSpc>
              <a:spcBef>
                <a:spcPts val="600"/>
              </a:spcBef>
              <a:buFont typeface="Wingdings" pitchFamily="2" charset="2"/>
              <a:buChar char="Ø"/>
            </a:pPr>
            <a:r>
              <a:rPr lang="el-GR" sz="3000" b="1" dirty="0" smtClean="0">
                <a:ea typeface="ＭＳ Ｐゴシック" pitchFamily="34" charset="-128"/>
              </a:rPr>
              <a:t>Ποσοστό Διανομής Μερίσματος</a:t>
            </a:r>
            <a:r>
              <a:rPr lang="en-US" sz="3000" b="1" dirty="0" smtClean="0">
                <a:ea typeface="ＭＳ Ｐゴシック" pitchFamily="34" charset="-128"/>
              </a:rPr>
              <a:t>= </a:t>
            </a:r>
            <a:endParaRPr lang="el-GR" sz="3000" b="1" dirty="0" smtClean="0">
              <a:ea typeface="ＭＳ Ｐゴシック" pitchFamily="34" charset="-128"/>
            </a:endParaRPr>
          </a:p>
          <a:p>
            <a:pPr algn="ctr" eaLnBrk="1" hangingPunct="1">
              <a:lnSpc>
                <a:spcPct val="150000"/>
              </a:lnSpc>
              <a:spcBef>
                <a:spcPts val="600"/>
              </a:spcBef>
              <a:buFont typeface="Wingdings 2" pitchFamily="18" charset="2"/>
              <a:buNone/>
            </a:pPr>
            <a:r>
              <a:rPr lang="el-GR" sz="3000" b="1" dirty="0" smtClean="0">
                <a:ea typeface="ＭＳ Ｐゴシック" pitchFamily="34" charset="-128"/>
              </a:rPr>
              <a:t>(Μερίσματα</a:t>
            </a:r>
            <a:r>
              <a:rPr lang="en-US" sz="3000" b="1" dirty="0" smtClean="0">
                <a:ea typeface="ＭＳ Ｐゴシック" pitchFamily="34" charset="-128"/>
              </a:rPr>
              <a:t>/ </a:t>
            </a:r>
            <a:r>
              <a:rPr lang="el-GR" sz="3000" b="1" dirty="0" smtClean="0">
                <a:ea typeface="ＭＳ Ｐゴシック" pitchFamily="34" charset="-128"/>
              </a:rPr>
              <a:t>Καθαρά Κέρδη)*100</a:t>
            </a:r>
          </a:p>
          <a:p>
            <a:pPr algn="just" eaLnBrk="1" hangingPunct="1">
              <a:lnSpc>
                <a:spcPct val="150000"/>
              </a:lnSpc>
              <a:spcBef>
                <a:spcPts val="600"/>
              </a:spcBef>
            </a:pPr>
            <a:endParaRPr lang="el-GR" sz="3000" dirty="0" smtClean="0">
              <a:ea typeface="ＭＳ Ｐゴシック" pitchFamily="34" charset="-128"/>
            </a:endParaRPr>
          </a:p>
          <a:p>
            <a:pPr marL="273050" lvl="1" indent="-273050" algn="ctr" eaLnBrk="1" hangingPunct="1">
              <a:lnSpc>
                <a:spcPct val="150000"/>
              </a:lnSpc>
              <a:spcBef>
                <a:spcPts val="600"/>
              </a:spcBef>
              <a:buSzPct val="95000"/>
              <a:buFont typeface="Wingdings" pitchFamily="2" charset="2"/>
              <a:buChar char="Ø"/>
            </a:pPr>
            <a:r>
              <a:rPr lang="el-GR" sz="3000" dirty="0" smtClean="0">
                <a:ea typeface="ＭＳ Ｐゴシック" pitchFamily="34" charset="-128"/>
              </a:rPr>
              <a:t>Εάν τα καθαρά κέρδη είναι αρνητικά</a:t>
            </a:r>
            <a:r>
              <a:rPr lang="en-US" sz="3000" dirty="0" smtClean="0">
                <a:ea typeface="ＭＳ Ｐゴシック" pitchFamily="34" charset="-128"/>
              </a:rPr>
              <a:t>, </a:t>
            </a:r>
            <a:r>
              <a:rPr lang="el-GR" sz="3000" dirty="0" smtClean="0">
                <a:ea typeface="ＭＳ Ｐゴシック" pitchFamily="34" charset="-128"/>
              </a:rPr>
              <a:t>το ποσοστό διανομής δε μπορεί να υπολογιστεί</a:t>
            </a:r>
            <a:r>
              <a:rPr lang="en-US" sz="3000" dirty="0" smtClean="0">
                <a:ea typeface="ＭＳ Ｐゴシック" pitchFamily="34" charset="-128"/>
              </a:rPr>
              <a:t>.	</a:t>
            </a:r>
          </a:p>
          <a:p>
            <a:pPr algn="just" eaLnBrk="1" hangingPunct="1"/>
            <a:endParaRPr lang="en-US" sz="2800" dirty="0" smtClean="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Ο Δείκτης Διανομής Μερίσματος στην Αποτίμηση των Επιχειρήσεων</a:t>
            </a:r>
            <a:endParaRPr lang="en-US" sz="3200" b="1" dirty="0" smtClean="0">
              <a:ea typeface="ＭＳ Ｐゴシック" pitchFamily="34" charset="-128"/>
            </a:endParaRPr>
          </a:p>
        </p:txBody>
      </p:sp>
      <p:sp>
        <p:nvSpPr>
          <p:cNvPr id="10" name="Rectangle 3"/>
          <p:cNvSpPr>
            <a:spLocks noGrp="1" noChangeArrowheads="1"/>
          </p:cNvSpPr>
          <p:nvPr>
            <p:ph idx="1"/>
          </p:nvPr>
        </p:nvSpPr>
        <p:spPr/>
        <p:txBody>
          <a:bodyPr>
            <a:normAutofit/>
          </a:bodyPr>
          <a:lstStyle/>
          <a:p>
            <a:pPr algn="just" eaLnBrk="1" hangingPunct="1">
              <a:buFont typeface="Wingdings" pitchFamily="2" charset="2"/>
              <a:buChar char="q"/>
              <a:defRPr/>
            </a:pPr>
            <a:r>
              <a:rPr lang="el-GR" sz="2800" dirty="0" smtClean="0">
                <a:ea typeface="ＭＳ Ｐゴシック" pitchFamily="34" charset="-128"/>
              </a:rPr>
              <a:t>Χρησιμοποιείται στις αποτιμήσεις επιχειρήσεων ως ένας τρόπος εκτίμησης:</a:t>
            </a:r>
          </a:p>
          <a:p>
            <a:pPr marL="447675" indent="-9525" algn="just">
              <a:buFont typeface="Wingdings" pitchFamily="2" charset="2"/>
              <a:buChar char="Ø"/>
              <a:defRPr/>
            </a:pPr>
            <a:r>
              <a:rPr lang="el-GR" sz="2800" dirty="0" smtClean="0">
                <a:ea typeface="ＭＳ Ｐゴシック" pitchFamily="34" charset="-128"/>
              </a:rPr>
              <a:t>των μερισμάτων που θα καταβληθούν σε μελλοντικές περιόδους</a:t>
            </a:r>
          </a:p>
          <a:p>
            <a:pPr marL="447675" indent="-9525" algn="just" eaLnBrk="1" hangingPunct="1">
              <a:buFont typeface="Wingdings" pitchFamily="2" charset="2"/>
              <a:buChar char="Ø"/>
              <a:defRPr/>
            </a:pPr>
            <a:r>
              <a:rPr lang="el-GR" sz="2800" dirty="0" smtClean="0">
                <a:ea typeface="ＭＳ Ｐゴシック" pitchFamily="34" charset="-128"/>
              </a:rPr>
              <a:t>του ποσοστού επανεπένδυσης κερδών, το οποίο είναι χρήσιμο για την μελλοντική εκτίμηση των μελλοντικών κερδών</a:t>
            </a:r>
          </a:p>
          <a:p>
            <a:pPr algn="ctr" eaLnBrk="1" hangingPunct="1">
              <a:buFont typeface="Wingdings" pitchFamily="2" charset="2"/>
              <a:buChar char="Ø"/>
              <a:defRPr/>
            </a:pPr>
            <a:r>
              <a:rPr lang="el-GR" sz="2800" b="1" dirty="0" smtClean="0">
                <a:ea typeface="ＭＳ Ｐゴシック" pitchFamily="34" charset="-128"/>
              </a:rPr>
              <a:t>Ποσοστό επανεπένδυσης= 1-Ποσοστό Μερίσματος</a:t>
            </a:r>
          </a:p>
          <a:p>
            <a:pPr algn="ctr" eaLnBrk="1" hangingPunct="1">
              <a:buFont typeface="Wingdings 2" pitchFamily="18" charset="2"/>
              <a:buNone/>
              <a:defRPr/>
            </a:pPr>
            <a:r>
              <a:rPr lang="el-GR" sz="2800" i="1" dirty="0" smtClean="0">
                <a:ea typeface="ＭＳ Ｐゴシック" pitchFamily="34" charset="-128"/>
              </a:rPr>
              <a:t>(</a:t>
            </a:r>
            <a:r>
              <a:rPr lang="el-GR" sz="2800" i="1" dirty="0" smtClean="0">
                <a:ea typeface="ＭＳ Ｐゴシック" pitchFamily="34" charset="-128"/>
                <a:sym typeface="Symbol" charset="2"/>
              </a:rPr>
              <a:t>Π.Ε. υψηλό ρυθμό ανάπτυξης</a:t>
            </a:r>
            <a:r>
              <a:rPr lang="el-GR" sz="2800" i="1" dirty="0" smtClean="0">
                <a:ea typeface="ＭＳ Ｐゴシック" pitchFamily="34" charset="-128"/>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Γ. Εμπειρικές Ενδείξεις </a:t>
            </a:r>
            <a:br>
              <a:rPr lang="el-GR" sz="3200" b="1" dirty="0" smtClean="0">
                <a:ea typeface="ＭＳ Ｐゴシック" pitchFamily="34" charset="-128"/>
              </a:rPr>
            </a:br>
            <a:r>
              <a:rPr lang="el-GR" sz="3200" b="1" dirty="0" smtClean="0">
                <a:ea typeface="ＭＳ Ｐゴシック" pitchFamily="34" charset="-128"/>
              </a:rPr>
              <a:t>για την Μερισματική Πολιτική</a:t>
            </a:r>
            <a:endParaRPr lang="en-US" sz="3200" b="1" dirty="0" smtClean="0">
              <a:ea typeface="ＭＳ Ｐゴシック" pitchFamily="34" charset="-128"/>
            </a:endParaRPr>
          </a:p>
        </p:txBody>
      </p:sp>
      <p:sp>
        <p:nvSpPr>
          <p:cNvPr id="10" name="Rectangle 3"/>
          <p:cNvSpPr>
            <a:spLocks noGrp="1" noChangeArrowheads="1"/>
          </p:cNvSpPr>
          <p:nvPr>
            <p:ph idx="1"/>
          </p:nvPr>
        </p:nvSpPr>
        <p:spPr>
          <a:xfrm>
            <a:off x="457200" y="1500174"/>
            <a:ext cx="8229600" cy="4786346"/>
          </a:xfrm>
        </p:spPr>
        <p:txBody>
          <a:bodyPr>
            <a:noAutofit/>
          </a:bodyPr>
          <a:lstStyle/>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Τα μερίσματα τείνουν να ακολουθούν τα κέρδη</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Τα μερίσματα είναι Ανελαστικά</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Τα μερίσματα μεταβάλλονται περισσότερο ομαλά από τα κέρδη</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Η μερισματική πολιτική ακολουθεί τον κύκλο ζωής της επιχείρησης</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Υπάρχουν διαφορές της μερισματικής πολιτικής από χώρα σε χώρα</a:t>
            </a:r>
            <a:endParaRPr lang="en-US" sz="2400" dirty="0" smtClean="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n-US" sz="3200" b="1" dirty="0" smtClean="0">
                <a:ea typeface="ＭＳ Ｐゴシック" pitchFamily="34" charset="-128"/>
              </a:rPr>
              <a:t>1. </a:t>
            </a:r>
            <a:r>
              <a:rPr lang="el-GR" sz="3200" b="1" dirty="0" smtClean="0">
                <a:ea typeface="ＭＳ Ｐゴシック" pitchFamily="34" charset="-128"/>
              </a:rPr>
              <a:t>Τα μερίσματα τείνουν να ακολουθούν τα κέρδη</a:t>
            </a:r>
          </a:p>
        </p:txBody>
      </p:sp>
      <p:sp>
        <p:nvSpPr>
          <p:cNvPr id="10" name="Rectangle 3"/>
          <p:cNvSpPr>
            <a:spLocks noGrp="1" noChangeArrowheads="1"/>
          </p:cNvSpPr>
          <p:nvPr>
            <p:ph idx="1"/>
          </p:nvPr>
        </p:nvSpPr>
        <p:spPr/>
        <p:txBody>
          <a:bodyPr>
            <a:normAutofit fontScale="92500" lnSpcReduction="10000"/>
          </a:bodyPr>
          <a:lstStyle/>
          <a:p>
            <a:pPr algn="just" eaLnBrk="1" hangingPunct="1">
              <a:buFont typeface="Wingdings" pitchFamily="2" charset="2"/>
              <a:buChar char="q"/>
            </a:pPr>
            <a:r>
              <a:rPr lang="el-GR" sz="3000" dirty="0" smtClean="0">
                <a:ea typeface="ＭＳ Ｐゴシック" pitchFamily="34" charset="-128"/>
              </a:rPr>
              <a:t>Οι μεταβολές των μερισμάτων ακολουθούν τη διαχρονική μεταβολή των κερδών.</a:t>
            </a:r>
          </a:p>
          <a:p>
            <a:pPr algn="just" eaLnBrk="1" hangingPunct="1">
              <a:buFont typeface="Wingdings" pitchFamily="2" charset="2"/>
              <a:buChar char="q"/>
            </a:pPr>
            <a:r>
              <a:rPr lang="el-GR" sz="3000" dirty="0" smtClean="0">
                <a:ea typeface="ＭＳ Ｐゴシック" pitchFamily="34" charset="-128"/>
              </a:rPr>
              <a:t>Τα ποσοστά διανομής μερίσματος εξαρτώνται από το ποσοστό των κερδών που η επιχείρηση είναι διατεθειμένη να διανείμει μακροπρόθεσμα.</a:t>
            </a:r>
          </a:p>
          <a:p>
            <a:pPr algn="just" eaLnBrk="1" hangingPunct="1">
              <a:buFont typeface="Wingdings" pitchFamily="2" charset="2"/>
              <a:buChar char="q"/>
            </a:pPr>
            <a:r>
              <a:rPr lang="el-GR" sz="3000" dirty="0" smtClean="0">
                <a:ea typeface="ＭＳ Ｐゴシック" pitchFamily="34" charset="-128"/>
              </a:rPr>
              <a:t> Οι επιχειρήσεις αυξάνουν τα μερίσματα μόνο εάν πιστεύουν ότι μπορούν να τα διατηρήσουν.</a:t>
            </a:r>
          </a:p>
          <a:p>
            <a:pPr algn="just" eaLnBrk="1" hangingPunct="1">
              <a:buFont typeface="Wingdings" pitchFamily="2" charset="2"/>
              <a:buChar char="q"/>
            </a:pPr>
            <a:r>
              <a:rPr lang="el-GR" sz="3000" dirty="0" smtClean="0">
                <a:ea typeface="ＭＳ Ｐゴシック" pitchFamily="34" charset="-128"/>
              </a:rPr>
              <a:t>Τα διευθυντικά στελέχη προβληματίζονται περισσότερο για τις μεταβολές των μερισμάτων παρά για τα επίπεδα αυτών.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p:spPr>
        <p:txBody>
          <a:bodyPr>
            <a:noAutofit/>
          </a:bodyPr>
          <a:lstStyle/>
          <a:p>
            <a:pPr eaLnBrk="1" fontAlgn="auto" hangingPunct="1">
              <a:spcAft>
                <a:spcPts val="0"/>
              </a:spcAft>
              <a:defRPr/>
            </a:pPr>
            <a:r>
              <a:rPr lang="el-GR" sz="2800" b="1" dirty="0" smtClean="0">
                <a:ea typeface="ＭＳ Ｐゴシック" pitchFamily="34" charset="-128"/>
              </a:rPr>
              <a:t>Στην Πράξη: τα μερίσματα έχουν την τάση να ακολουθούν τα κέρδη </a:t>
            </a:r>
            <a:r>
              <a:rPr lang="el-GR" sz="2800" b="1" i="1" dirty="0" smtClean="0">
                <a:ea typeface="ＭＳ Ｐゴシック" pitchFamily="34" charset="-128"/>
              </a:rPr>
              <a:t>(Πηγή</a:t>
            </a:r>
            <a:r>
              <a:rPr lang="en-US" sz="2800" b="1" i="1" dirty="0" smtClean="0">
                <a:ea typeface="ＭＳ Ｐゴシック" pitchFamily="34" charset="-128"/>
              </a:rPr>
              <a:t>:</a:t>
            </a:r>
            <a:r>
              <a:rPr lang="el-GR" sz="2800" b="1" i="1" dirty="0" smtClean="0">
                <a:ea typeface="ＭＳ Ｐゴシック" pitchFamily="34" charset="-128"/>
              </a:rPr>
              <a:t> </a:t>
            </a:r>
            <a:r>
              <a:rPr lang="en-US" sz="2800" b="1" i="1" dirty="0" smtClean="0">
                <a:ea typeface="ＭＳ Ｐゴシック" pitchFamily="34" charset="-128"/>
              </a:rPr>
              <a:t>Damodaran, 2014 )</a:t>
            </a:r>
          </a:p>
        </p:txBody>
      </p:sp>
      <p:pic>
        <p:nvPicPr>
          <p:cNvPr id="10" name="Picture 5" descr="10-6"/>
          <p:cNvPicPr>
            <a:picLocks noGrp="1" noChangeAspect="1" noChangeArrowheads="1"/>
          </p:cNvPicPr>
          <p:nvPr>
            <p:ph idx="1"/>
          </p:nvPr>
        </p:nvPicPr>
        <p:blipFill>
          <a:blip r:embed="rId4" cstate="print"/>
          <a:srcRect/>
          <a:stretch>
            <a:fillRect/>
          </a:stretch>
        </p:blipFill>
        <p:spPr bwMode="auto">
          <a:xfrm>
            <a:off x="357159" y="1600200"/>
            <a:ext cx="8643998" cy="490063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5" name="Εικόνα 10"/>
          <p:cNvPicPr>
            <a:picLocks noChangeAspect="1"/>
          </p:cNvPicPr>
          <p:nvPr/>
        </p:nvPicPr>
        <p:blipFill>
          <a:blip r:embed="rId2" cstate="print"/>
          <a:stretch>
            <a:fillRect/>
          </a:stretch>
        </p:blipFill>
        <p:spPr>
          <a:xfrm>
            <a:off x="6929360" y="0"/>
            <a:ext cx="2214640" cy="1031492"/>
          </a:xfrm>
          <a:prstGeom prst="rect">
            <a:avLst/>
          </a:prstGeom>
        </p:spPr>
      </p:pic>
      <p:sp>
        <p:nvSpPr>
          <p:cNvPr id="7" name="Υπότιτλος 2"/>
          <p:cNvSpPr>
            <a:spLocks noGrp="1"/>
          </p:cNvSpPr>
          <p:nvPr>
            <p:ph type="title"/>
          </p:nvPr>
        </p:nvSpPr>
        <p:spPr>
          <a:xfrm>
            <a:off x="500034" y="1214422"/>
            <a:ext cx="8229600" cy="4286280"/>
          </a:xfrm>
        </p:spPr>
        <p:txBody>
          <a:bodyPr>
            <a:noAutofit/>
          </a:bodyPr>
          <a:lstStyle/>
          <a:p>
            <a:pPr algn="l"/>
            <a:r>
              <a:rPr lang="el-GR" sz="3200" dirty="0" smtClean="0">
                <a:latin typeface="+mj-lt"/>
              </a:rPr>
              <a:t>Τμήμα : ΧΡΗΜΑΤΟΟΙΚΟΝΟΜΙΚΗΣ &amp; ΛΟΓΙΣΤΙΚΗΣ</a:t>
            </a:r>
            <a:br>
              <a:rPr lang="el-GR" sz="3200" dirty="0" smtClean="0">
                <a:latin typeface="+mj-lt"/>
              </a:rPr>
            </a:br>
            <a:endParaRPr lang="el-GR" sz="3200" dirty="0" smtClean="0">
              <a:latin typeface="+mj-lt"/>
            </a:endParaRPr>
          </a:p>
          <a:p>
            <a:pPr algn="l"/>
            <a:r>
              <a:rPr lang="el-GR" sz="2400" b="1" dirty="0" smtClean="0"/>
              <a:t>Τίτλος Μαθήματος :Χρηματοοικονομική των επιχειρήσεων</a:t>
            </a:r>
            <a:r>
              <a:rPr lang="el-GR" sz="2800" b="1" dirty="0" smtClean="0"/>
              <a:t/>
            </a:r>
            <a:br>
              <a:rPr lang="el-GR" sz="2800" b="1" dirty="0" smtClean="0"/>
            </a:br>
            <a:endParaRPr lang="el-GR" sz="2800" b="1" dirty="0" smtClean="0"/>
          </a:p>
          <a:p>
            <a:pPr algn="l"/>
            <a:r>
              <a:rPr lang="el-GR" sz="2400" b="1" dirty="0" smtClean="0"/>
              <a:t>Ενότητα :   Θεωρία μερισματικής πολιτικής (Μέρος Α )</a:t>
            </a:r>
            <a:r>
              <a:rPr lang="el-GR" sz="2800" b="1" dirty="0" smtClean="0"/>
              <a:t/>
            </a:r>
            <a:br>
              <a:rPr lang="el-GR" sz="2800" b="1" dirty="0" smtClean="0"/>
            </a:br>
            <a:endParaRPr lang="el-GR" sz="2800" dirty="0" smtClean="0"/>
          </a:p>
          <a:p>
            <a:pPr algn="l">
              <a:lnSpc>
                <a:spcPts val="2600"/>
              </a:lnSpc>
            </a:pPr>
            <a:r>
              <a:rPr lang="el-GR" sz="2000" dirty="0" smtClean="0">
                <a:solidFill>
                  <a:schemeClr val="tx2">
                    <a:lumMod val="50000"/>
                  </a:schemeClr>
                </a:solidFill>
              </a:rPr>
              <a:t>Καραμάνης Κων/νος</a:t>
            </a:r>
          </a:p>
          <a:p>
            <a:pPr algn="l">
              <a:lnSpc>
                <a:spcPts val="2600"/>
              </a:lnSpc>
            </a:pPr>
            <a:r>
              <a:rPr lang="el-GR" sz="2000" dirty="0" smtClean="0">
                <a:solidFill>
                  <a:schemeClr val="tx2">
                    <a:lumMod val="50000"/>
                  </a:schemeClr>
                </a:solidFill>
              </a:rPr>
              <a:t>Επίκουρος Καθηγητής</a:t>
            </a:r>
          </a:p>
          <a:p>
            <a:pPr algn="l">
              <a:lnSpc>
                <a:spcPts val="2600"/>
              </a:lnSpc>
            </a:pPr>
            <a:r>
              <a:rPr lang="el-GR" sz="2000" dirty="0" smtClean="0">
                <a:solidFill>
                  <a:schemeClr val="tx2">
                    <a:lumMod val="50000"/>
                  </a:schemeClr>
                </a:solidFill>
              </a:rPr>
              <a:t>Πρέβεζα, 2015</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071538" y="6072206"/>
            <a:ext cx="1581685" cy="461161"/>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695637" cy="10001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Τίτλος 1"/>
          <p:cNvSpPr>
            <a:spLocks noGrp="1"/>
          </p:cNvSpPr>
          <p:nvPr>
            <p:ph type="title"/>
          </p:nvPr>
        </p:nvSpPr>
        <p:spPr>
          <a:xfrm>
            <a:off x="457200" y="500063"/>
            <a:ext cx="8229600" cy="917575"/>
          </a:xfrm>
        </p:spPr>
        <p:txBody>
          <a:bodyPr>
            <a:normAutofit/>
          </a:bodyPr>
          <a:lstStyle/>
          <a:p>
            <a:r>
              <a:rPr lang="el-GR" sz="3200" b="1" dirty="0" smtClean="0"/>
              <a:t>Βιβλιογραφία</a:t>
            </a:r>
            <a:endParaRPr lang="el-GR" sz="3200" b="1" dirty="0"/>
          </a:p>
        </p:txBody>
      </p:sp>
      <p:sp>
        <p:nvSpPr>
          <p:cNvPr id="10" name="Θέση περιεχομένου 2"/>
          <p:cNvSpPr>
            <a:spLocks noGrp="1"/>
          </p:cNvSpPr>
          <p:nvPr>
            <p:ph idx="1"/>
          </p:nvPr>
        </p:nvSpPr>
        <p:spPr/>
        <p:txBody>
          <a:bodyPr>
            <a:noAutofit/>
          </a:bodyPr>
          <a:lstStyle/>
          <a:p>
            <a:pPr marL="274320" indent="-274320">
              <a:lnSpc>
                <a:spcPct val="90000"/>
              </a:lnSpc>
              <a:buClr>
                <a:schemeClr val="accent3"/>
              </a:buClr>
              <a:buNone/>
              <a:defRPr/>
            </a:pPr>
            <a:r>
              <a:rPr lang="el-GR" sz="2800" dirty="0" smtClean="0"/>
              <a:t>Εφαρμοσμένη Χρηματοοικονομική για Επιχειρήσεις (2014)  ,</a:t>
            </a:r>
            <a:r>
              <a:rPr lang="en-US" sz="2800" dirty="0" smtClean="0"/>
              <a:t> Damodaran </a:t>
            </a:r>
            <a:r>
              <a:rPr lang="el-GR" sz="2800" dirty="0" smtClean="0"/>
              <a:t> Α</a:t>
            </a:r>
          </a:p>
          <a:p>
            <a:pPr marL="274320" indent="-274320">
              <a:lnSpc>
                <a:spcPct val="90000"/>
              </a:lnSpc>
              <a:buClr>
                <a:schemeClr val="accent3"/>
              </a:buClr>
              <a:buNone/>
              <a:defRPr/>
            </a:pPr>
            <a:endParaRPr lang="el-GR" sz="2800" dirty="0" smtClean="0"/>
          </a:p>
          <a:p>
            <a:pPr marL="274320" indent="-274320">
              <a:lnSpc>
                <a:spcPct val="90000"/>
              </a:lnSpc>
              <a:buClr>
                <a:schemeClr val="accent3"/>
              </a:buClr>
              <a:buNone/>
              <a:defRPr/>
            </a:pPr>
            <a:r>
              <a:rPr lang="el-GR" sz="2800" dirty="0" smtClean="0"/>
              <a:t>Χρηματοοικονομική (2012), </a:t>
            </a:r>
            <a:r>
              <a:rPr lang="en-US" sz="2800" dirty="0" smtClean="0"/>
              <a:t>Groppelli A.and Nikbakht</a:t>
            </a:r>
            <a:r>
              <a:rPr lang="el-GR" sz="2800" dirty="0" smtClean="0"/>
              <a:t> Ε.</a:t>
            </a:r>
            <a:r>
              <a:rPr lang="en-US" sz="2800" dirty="0" smtClean="0"/>
              <a:t> </a:t>
            </a:r>
            <a:endParaRPr lang="el-GR"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67545" y="145435"/>
            <a:ext cx="8062025" cy="1208868"/>
          </a:xfrm>
        </p:spPr>
        <p:txBody>
          <a:bodyPr/>
          <a:lstStyle/>
          <a:p>
            <a:r>
              <a:rPr lang="el-GR" dirty="0"/>
              <a:t>Σημείωμα </a:t>
            </a:r>
            <a:r>
              <a:rPr lang="el-GR" dirty="0" smtClean="0"/>
              <a:t>Αναφοράς</a:t>
            </a:r>
            <a:endParaRPr lang="el-GR" dirty="0"/>
          </a:p>
        </p:txBody>
      </p:sp>
      <p:sp>
        <p:nvSpPr>
          <p:cNvPr id="2" name="Rectangle 1"/>
          <p:cNvSpPr/>
          <p:nvPr/>
        </p:nvSpPr>
        <p:spPr>
          <a:xfrm>
            <a:off x="348177" y="2710841"/>
            <a:ext cx="7938137" cy="3046986"/>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endParaRPr lang="el-GR" sz="2400" dirty="0" smtClean="0">
              <a:solidFill>
                <a:schemeClr val="bg1">
                  <a:lumMod val="50000"/>
                </a:schemeClr>
              </a:solidFill>
            </a:endParaRPr>
          </a:p>
          <a:p>
            <a:pPr algn="just"/>
            <a:r>
              <a:rPr lang="el-GR" sz="2400" dirty="0" smtClean="0">
                <a:solidFill>
                  <a:schemeClr val="bg1">
                    <a:lumMod val="50000"/>
                  </a:schemeClr>
                </a:solidFill>
              </a:rPr>
              <a:t>&lt;Καραμάνης Κωνσταντίνος&gt;.</a:t>
            </a:r>
            <a:endParaRPr lang="el-GR" sz="2400" dirty="0">
              <a:solidFill>
                <a:schemeClr val="bg1">
                  <a:lumMod val="50000"/>
                </a:schemeClr>
              </a:solidFill>
            </a:endParaRPr>
          </a:p>
          <a:p>
            <a:pPr algn="just"/>
            <a:r>
              <a:rPr lang="el-GR" sz="2400" dirty="0">
                <a:solidFill>
                  <a:schemeClr val="bg1">
                    <a:lumMod val="50000"/>
                  </a:schemeClr>
                </a:solidFill>
              </a:rPr>
              <a:t> </a:t>
            </a:r>
            <a:r>
              <a:rPr lang="el-GR" sz="2400" dirty="0" smtClean="0">
                <a:solidFill>
                  <a:schemeClr val="bg1">
                    <a:lumMod val="50000"/>
                  </a:schemeClr>
                </a:solidFill>
              </a:rPr>
              <a:t>&lt;Χρηματοοικονομική των επιχειρήσεων&gt;.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&lt;Πρέβεζα&gt;, 2015. </a:t>
            </a:r>
            <a:r>
              <a:rPr lang="el-GR" sz="2400" dirty="0">
                <a:solidFill>
                  <a:schemeClr val="bg1">
                    <a:lumMod val="50000"/>
                  </a:schemeClr>
                </a:solidFill>
              </a:rPr>
              <a:t>Διαθέσιμο από τη δικτυακή διεύθυνση:</a:t>
            </a:r>
          </a:p>
          <a:p>
            <a:pPr algn="just"/>
            <a:r>
              <a:rPr lang="el-GR" sz="2400" dirty="0" smtClean="0">
                <a:solidFill>
                  <a:schemeClr val="bg1">
                    <a:lumMod val="50000"/>
                  </a:schemeClr>
                </a:solidFill>
              </a:rPr>
              <a:t> </a:t>
            </a:r>
            <a:r>
              <a:rPr lang="en-US" sz="2400" dirty="0" smtClean="0">
                <a:solidFill>
                  <a:schemeClr val="bg1">
                    <a:lumMod val="50000"/>
                  </a:schemeClr>
                </a:solidFill>
                <a:hlinkClick r:id="rId3"/>
              </a:rPr>
              <a:t>http://eclass.teiep.gr/OpenClass/courses/ACC100/</a:t>
            </a:r>
            <a:endParaRPr lang="en-US"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
        <p:nvSpPr>
          <p:cNvPr id="12" name="11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Θεωρία Μερισματικής Πολιτικής</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13" name="Εικόνα 7"/>
          <p:cNvPicPr>
            <a:picLocks noChangeAspect="1"/>
          </p:cNvPicPr>
          <p:nvPr/>
        </p:nvPicPr>
        <p:blipFill>
          <a:blip r:embed="rId4" cstate="print"/>
          <a:stretch>
            <a:fillRect/>
          </a:stretch>
        </p:blipFill>
        <p:spPr>
          <a:xfrm>
            <a:off x="0" y="0"/>
            <a:ext cx="323528" cy="541828"/>
          </a:xfrm>
          <a:prstGeom prst="rect">
            <a:avLst/>
          </a:prstGeom>
        </p:spPr>
      </p:pic>
      <p:pic>
        <p:nvPicPr>
          <p:cNvPr id="15" name="Εικόνα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539553" y="577483"/>
            <a:ext cx="8062025" cy="864096"/>
          </a:xfrm>
        </p:spPr>
        <p:txBody>
          <a:bodyPr>
            <a:normAutofit/>
          </a:bodyPr>
          <a:lstStyle/>
          <a:p>
            <a:r>
              <a:rPr lang="el-GR" dirty="0"/>
              <a:t>Σημείωμα Αδειοδότησης</a:t>
            </a:r>
          </a:p>
        </p:txBody>
      </p:sp>
      <p:sp>
        <p:nvSpPr>
          <p:cNvPr id="2" name="Rectangle 1"/>
          <p:cNvSpPr/>
          <p:nvPr/>
        </p:nvSpPr>
        <p:spPr>
          <a:xfrm>
            <a:off x="434604" y="1503830"/>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Creative</a:t>
            </a:r>
            <a:r>
              <a:rPr lang="en-US" sz="2000" dirty="0">
                <a:solidFill>
                  <a:schemeClr val="bg1">
                    <a:lumMod val="50000"/>
                  </a:schemeClr>
                </a:solidFill>
              </a:rPr>
              <a:t> </a:t>
            </a:r>
            <a:r>
              <a:rPr lang="el-GR" sz="2000" dirty="0">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a:solidFill>
                  <a:schemeClr val="bg1">
                    <a:lumMod val="50000"/>
                  </a:schemeClr>
                </a:solidFill>
              </a:rPr>
              <a:t>κ.λ.π.,</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4" y="6012560"/>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5940412"/>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463842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8" y="3861049"/>
            <a:ext cx="1581685" cy="553393"/>
          </a:xfrm>
          <a:prstGeom prst="rect">
            <a:avLst/>
          </a:prstGeom>
        </p:spPr>
      </p:pic>
      <p:sp>
        <p:nvSpPr>
          <p:cNvPr id="8" name="7 - Ορθογώνιο"/>
          <p:cNvSpPr/>
          <p:nvPr/>
        </p:nvSpPr>
        <p:spPr>
          <a:xfrm>
            <a:off x="285720" y="0"/>
            <a:ext cx="857256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Θεωρία Μερισματικής Πολιτικής</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10" name="Εικόνα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3" y="2107530"/>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990094"/>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&lt;Θάνου Σοφία&gt;</a:t>
            </a:r>
            <a:endParaRPr lang="el-GR" sz="2900" b="1" dirty="0"/>
          </a:p>
          <a:p>
            <a:pPr algn="r"/>
            <a:r>
              <a:rPr lang="el-GR" sz="2900" dirty="0" smtClean="0"/>
              <a:t>&lt;Πρέβεζα&gt;,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2" y="5307668"/>
            <a:ext cx="3255169" cy="1036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1" y="5556285"/>
            <a:ext cx="1581685" cy="553393"/>
          </a:xfrm>
          <a:prstGeom prst="rect">
            <a:avLst/>
          </a:prstGeom>
        </p:spPr>
      </p:pic>
      <p:sp>
        <p:nvSpPr>
          <p:cNvPr id="6" name="5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Θεωρία Μερισματικής Πολιτικής</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8" name="Εικόνα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3"/>
          <p:cNvSpPr>
            <a:spLocks noGrp="1"/>
          </p:cNvSpPr>
          <p:nvPr>
            <p:ph type="sldNum" sz="quarter" idx="4294967295"/>
          </p:nvPr>
        </p:nvSpPr>
        <p:spPr bwMode="auto">
          <a:xfrm>
            <a:off x="8515350" y="6559382"/>
            <a:ext cx="628650" cy="365125"/>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sp>
        <p:nvSpPr>
          <p:cNvPr id="15" name="Rectangle 14"/>
          <p:cNvSpPr/>
          <p:nvPr/>
        </p:nvSpPr>
        <p:spPr>
          <a:xfrm>
            <a:off x="2317212" y="2893914"/>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dirty="0"/>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Θεωρία Μερισματικής Πολιτικής</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8" y="491073"/>
            <a:ext cx="8062025" cy="717796"/>
          </a:xfrm>
        </p:spPr>
        <p:txBody>
          <a:bodyPr>
            <a:normAutofit fontScale="90000"/>
          </a:bodyPr>
          <a:lstStyle/>
          <a:p>
            <a:r>
              <a:rPr lang="el-GR" dirty="0" smtClean="0"/>
              <a:t>Διατήρηση Σημειωμάτων</a:t>
            </a:r>
            <a:endParaRPr lang="el-GR" dirty="0"/>
          </a:p>
        </p:txBody>
      </p:sp>
      <p:sp>
        <p:nvSpPr>
          <p:cNvPr id="168" name="Rectangle 167"/>
          <p:cNvSpPr/>
          <p:nvPr/>
        </p:nvSpPr>
        <p:spPr>
          <a:xfrm>
            <a:off x="618102" y="1904741"/>
            <a:ext cx="7765365" cy="3693317"/>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Αδειοδότησης</a:t>
            </a: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υπερσυνδέσμους.</a:t>
            </a:r>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a:t>
            </a:r>
            <a:r>
              <a:rPr lang="el-GR" sz="1400" dirty="0" smtClean="0"/>
              <a:t> Θεωρία Μερισματικής Πολιτικής</a:t>
            </a:r>
            <a:r>
              <a:rPr lang="el-GR" sz="1400" dirty="0" smtClean="0">
                <a:solidFill>
                  <a:schemeClr val="bg1"/>
                </a:solidFill>
              </a:rPr>
              <a:t>,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48464" y="0"/>
            <a:ext cx="395536" cy="485597"/>
          </a:xfrm>
          <a:prstGeom prst="rect">
            <a:avLst/>
          </a:prstGeom>
        </p:spPr>
      </p:pic>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7"/>
          <p:cNvSpPr>
            <a:spLocks noGrp="1"/>
          </p:cNvSpPr>
          <p:nvPr>
            <p:ph type="title"/>
          </p:nvPr>
        </p:nvSpPr>
        <p:spPr>
          <a:xfrm>
            <a:off x="457200" y="500063"/>
            <a:ext cx="8229600" cy="917575"/>
          </a:xfrm>
        </p:spPr>
        <p:txBody>
          <a:bodyPr>
            <a:normAutofit/>
          </a:bodyPr>
          <a:lstStyle/>
          <a:p>
            <a:r>
              <a:rPr lang="el-GR" sz="3200" b="1" dirty="0" smtClean="0"/>
              <a:t>Άδειες Χρήσης</a:t>
            </a:r>
            <a:endParaRPr lang="el-GR" sz="3200" b="1" dirty="0"/>
          </a:p>
        </p:txBody>
      </p:sp>
      <p:sp>
        <p:nvSpPr>
          <p:cNvPr id="9" name="Subtitle 8"/>
          <p:cNvSpPr>
            <a:spLocks noGrp="1"/>
          </p:cNvSpPr>
          <p:nvPr>
            <p:ph idx="1"/>
          </p:nvPr>
        </p:nvSpPr>
        <p:spPr/>
        <p:txBody>
          <a:bodyPr>
            <a:normAutofit/>
          </a:bodyPr>
          <a:lstStyle/>
          <a:p>
            <a:endParaRPr lang="el-GR" sz="2800" dirty="0" smtClean="0"/>
          </a:p>
          <a:p>
            <a:r>
              <a:rPr lang="el-GR" sz="2800" dirty="0" smtClean="0"/>
              <a:t>Το </a:t>
            </a:r>
            <a:r>
              <a:rPr lang="el-GR" sz="2800" dirty="0"/>
              <a:t>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10" name="7 - Εικόνα" descr="Λογότυπο για Άδειες χρήσης Creative Commons BY-NC-ND"/>
          <p:cNvPicPr>
            <a:picLocks noChangeAspect="1"/>
          </p:cNvPicPr>
          <p:nvPr/>
        </p:nvPicPr>
        <p:blipFill>
          <a:blip r:embed="rId4" cstate="print"/>
          <a:stretch>
            <a:fillRect/>
          </a:stretch>
        </p:blipFill>
        <p:spPr>
          <a:xfrm>
            <a:off x="3714744" y="5357826"/>
            <a:ext cx="1581685" cy="4611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r>
              <a:rPr lang="el-GR" sz="3200" dirty="0" smtClean="0"/>
              <a:t>Χρηματοδότηση</a:t>
            </a:r>
            <a:endParaRPr lang="el-GR" sz="3200" dirty="0"/>
          </a:p>
        </p:txBody>
      </p:sp>
      <p:sp>
        <p:nvSpPr>
          <p:cNvPr id="9" name="Content Placeholder 2"/>
          <p:cNvSpPr>
            <a:spLocks noGrp="1"/>
          </p:cNvSpPr>
          <p:nvPr>
            <p:ph idx="1"/>
          </p:nvPr>
        </p:nvSpPr>
        <p:spPr>
          <a:xfrm>
            <a:off x="428596" y="1643050"/>
            <a:ext cx="8229600" cy="34004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1332312" y="5214950"/>
            <a:ext cx="6480048" cy="12858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algn="just">
              <a:buNone/>
            </a:pPr>
            <a:r>
              <a:rPr lang="el-GR" sz="2400" dirty="0" smtClean="0"/>
              <a:t>     Σκοπός της παρούσας ενότητας είναι να καταδείξουμε πως αποφασίζουν οι επιχειρήσεις σχετικά με το ποσό που θα διανείμουν υπό τη μορφή μερισμάτων και πως καταβάλλονται στην πραγματικότητα τα μερίσματα αυτά στους μετόχους. Στη συνέχεια εξετάζουμε δυο ευρέως χρησιμοποιούμενους τρόπους μέτρησης  του ποσού που διανέμει μια επιχείρηση σε μερίσματα το ποσοστό διανομής μερίσματος και τη μερισματική απόδοση</a:t>
            </a:r>
            <a:r>
              <a:rPr lang="el-GR" sz="2800" dirty="0" smtClean="0"/>
              <a:t>.</a:t>
            </a:r>
          </a:p>
          <a:p>
            <a:pPr algn="just">
              <a:buNone/>
            </a:pPr>
            <a:endParaRPr lang="el-GR" sz="2800" dirty="0" smtClean="0"/>
          </a:p>
          <a:p>
            <a:pPr algn="just">
              <a:buNone/>
            </a:pPr>
            <a:r>
              <a:rPr lang="el-GR" sz="2800" dirty="0" smtClean="0"/>
              <a:t>    </a:t>
            </a:r>
            <a:r>
              <a:rPr lang="el-GR" sz="2400" b="1" dirty="0" smtClean="0"/>
              <a:t>Λέξεις κλειδιά </a:t>
            </a:r>
            <a:r>
              <a:rPr lang="el-GR" sz="2400" dirty="0" smtClean="0"/>
              <a:t>:Μερισματική πολιτική , διανομή μερίσματος, δείκτης μερισματικής απόδοσης, δείκτης διανομής μερίσματος.</a:t>
            </a:r>
            <a:endParaRPr lang="el-GR" sz="2800" dirty="0"/>
          </a:p>
        </p:txBody>
      </p:sp>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1 - Τίτλος"/>
          <p:cNvSpPr>
            <a:spLocks noGrp="1"/>
          </p:cNvSpPr>
          <p:nvPr>
            <p:ph type="title"/>
          </p:nvPr>
        </p:nvSpPr>
        <p:spPr>
          <a:xfrm>
            <a:off x="457200" y="500063"/>
            <a:ext cx="8229600" cy="917575"/>
          </a:xfrm>
        </p:spPr>
        <p:txBody>
          <a:bodyPr>
            <a:normAutofit/>
          </a:bodyPr>
          <a:lstStyle/>
          <a:p>
            <a:r>
              <a:rPr lang="el-GR" sz="3200" b="1" dirty="0" smtClean="0"/>
              <a:t>Σκοποί  ενότητας</a:t>
            </a:r>
            <a:endParaRPr lang="el-GR"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500034" y="571480"/>
            <a:ext cx="8229600" cy="917575"/>
          </a:xfrm>
          <a:noFill/>
        </p:spPr>
        <p:txBody>
          <a:bodyPr anchor="ctr"/>
          <a:lstStyle/>
          <a:p>
            <a:pPr algn="ctr" eaLnBrk="1" hangingPunct="1"/>
            <a:r>
              <a:rPr lang="el-GR" sz="3200" b="1" dirty="0" smtClean="0">
                <a:ea typeface="ＭＳ Ｐゴシック" pitchFamily="34" charset="-128"/>
              </a:rPr>
              <a:t>Η σημασία της Μερισματικής Πολιτικής </a:t>
            </a:r>
            <a:endParaRPr lang="en-US" sz="3200" b="1" dirty="0" smtClean="0">
              <a:ea typeface="ＭＳ Ｐゴシック" pitchFamily="34" charset="-128"/>
            </a:endParaRPr>
          </a:p>
        </p:txBody>
      </p:sp>
      <p:sp>
        <p:nvSpPr>
          <p:cNvPr id="10" name="Rectangle 3"/>
          <p:cNvSpPr>
            <a:spLocks noGrp="1" noChangeArrowheads="1"/>
          </p:cNvSpPr>
          <p:nvPr>
            <p:ph idx="1"/>
          </p:nvPr>
        </p:nvSpPr>
        <p:spPr/>
        <p:txBody>
          <a:bodyPr>
            <a:noAutofit/>
          </a:bodyPr>
          <a:lstStyle/>
          <a:p>
            <a:pPr algn="just" eaLnBrk="1" hangingPunct="1">
              <a:lnSpc>
                <a:spcPct val="150000"/>
              </a:lnSpc>
              <a:buFont typeface="Wingdings" pitchFamily="2" charset="2"/>
              <a:buChar char="q"/>
              <a:defRPr/>
            </a:pPr>
            <a:r>
              <a:rPr lang="el-GR" sz="2800" dirty="0" smtClean="0">
                <a:ea typeface="ＭＳ Ｐゴシック" pitchFamily="34" charset="-128"/>
              </a:rPr>
              <a:t>Έχει σημαντικό ρόλο στον προσδιορισμό της αξίας μιας επιχείρησης, καθώς τα μερίσματα: </a:t>
            </a:r>
          </a:p>
          <a:p>
            <a:pPr marL="366713" indent="-3175" algn="just" eaLnBrk="1" hangingPunct="1">
              <a:lnSpc>
                <a:spcPct val="150000"/>
              </a:lnSpc>
              <a:buFont typeface="Wingdings" pitchFamily="2" charset="2"/>
              <a:buChar char="Ø"/>
              <a:defRPr/>
            </a:pPr>
            <a:r>
              <a:rPr lang="el-GR" sz="2800" dirty="0" smtClean="0">
                <a:ea typeface="ＭＳ Ｐゴシック" pitchFamily="34" charset="-128"/>
              </a:rPr>
              <a:t>καταδεικνύουν την ικανότητα της επιχείρησης να δημιουργεί εισόδημα </a:t>
            </a:r>
          </a:p>
          <a:p>
            <a:pPr marL="366713" indent="-3175" algn="just">
              <a:lnSpc>
                <a:spcPct val="150000"/>
              </a:lnSpc>
              <a:buFont typeface="Wingdings" pitchFamily="2" charset="2"/>
              <a:buChar char="Ø"/>
              <a:defRPr/>
            </a:pPr>
            <a:r>
              <a:rPr lang="el-GR" sz="2800" dirty="0" smtClean="0">
                <a:ea typeface="ＭＳ Ｐゴシック" pitchFamily="34" charset="-128"/>
              </a:rPr>
              <a:t>χρησιμοποιούνται στις περισσότερες περιπτώσεις για τον υπολογισμό της εσωτερικής αξίας των μετοχών</a:t>
            </a:r>
            <a:endParaRPr lang="en-US" sz="2800" dirty="0" smtClean="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lstStyle/>
          <a:p>
            <a:pPr algn="ctr" eaLnBrk="1" hangingPunct="1"/>
            <a:r>
              <a:rPr lang="el-GR" sz="3200" b="1" dirty="0" smtClean="0">
                <a:ea typeface="ＭＳ Ｐゴシック" pitchFamily="34" charset="-128"/>
              </a:rPr>
              <a:t>Α. Διαδικασία Διανομής του Μερίσματος</a:t>
            </a:r>
            <a:endParaRPr lang="en-US" sz="3200" b="1" dirty="0" smtClean="0">
              <a:ea typeface="ＭＳ Ｐゴシック" pitchFamily="34" charset="-128"/>
            </a:endParaRPr>
          </a:p>
        </p:txBody>
      </p:sp>
      <p:sp>
        <p:nvSpPr>
          <p:cNvPr id="10" name="Rectangle 3"/>
          <p:cNvSpPr>
            <a:spLocks noGrp="1" noChangeArrowheads="1"/>
          </p:cNvSpPr>
          <p:nvPr>
            <p:ph idx="1"/>
          </p:nvPr>
        </p:nvSpPr>
        <p:spPr/>
        <p:txBody>
          <a:bodyPr>
            <a:normAutofit fontScale="92500" lnSpcReduction="10000"/>
          </a:bodyPr>
          <a:lstStyle/>
          <a:p>
            <a:pPr marL="288000" algn="just" eaLnBrk="1" hangingPunct="1">
              <a:lnSpc>
                <a:spcPct val="150000"/>
              </a:lnSpc>
              <a:spcBef>
                <a:spcPts val="600"/>
              </a:spcBef>
              <a:buFont typeface="Wingdings" pitchFamily="2" charset="2"/>
              <a:buChar char="q"/>
              <a:defRPr/>
            </a:pPr>
            <a:r>
              <a:rPr lang="el-GR" sz="3000" dirty="0" smtClean="0">
                <a:ea typeface="ＭＳ Ｐゴシック" pitchFamily="34" charset="-128"/>
              </a:rPr>
              <a:t>Η διοίκηση της εταιρείας ορίζει τη μερισματική πολιτική αφού αξιολογήσει πρώτα τη χρηματοοικονομική θέση και εκτιμήσει τις επενδυτικές ανάγκες της εταιρείας</a:t>
            </a:r>
          </a:p>
          <a:p>
            <a:pPr marL="288000" algn="just" eaLnBrk="1" hangingPunct="1">
              <a:lnSpc>
                <a:spcPct val="150000"/>
              </a:lnSpc>
              <a:spcBef>
                <a:spcPts val="600"/>
              </a:spcBef>
              <a:buFont typeface="Wingdings" pitchFamily="2" charset="2"/>
              <a:buChar char="q"/>
              <a:defRPr/>
            </a:pPr>
            <a:r>
              <a:rPr lang="el-GR" sz="3000" dirty="0" smtClean="0">
                <a:ea typeface="ＭＳ Ｐゴシック" pitchFamily="34" charset="-128"/>
              </a:rPr>
              <a:t>Οι επιχειρήσεις παγκοσμίως σε γενικές γραμμές διανέμουν μερίσματα κάθε τρίμηνο </a:t>
            </a:r>
            <a:r>
              <a:rPr lang="el-GR" sz="3000" i="1" dirty="0" smtClean="0">
                <a:ea typeface="ＭＳ Ｐゴシック" pitchFamily="34" charset="-128"/>
              </a:rPr>
              <a:t>(ΗΠΑ)</a:t>
            </a:r>
            <a:r>
              <a:rPr lang="el-GR" sz="3000" dirty="0" smtClean="0">
                <a:ea typeface="ＭＳ Ｐゴシック" pitchFamily="34" charset="-128"/>
              </a:rPr>
              <a:t>, κάθε εξάμηνο ή ετησίως </a:t>
            </a:r>
            <a:r>
              <a:rPr lang="el-GR" sz="3000" i="1" dirty="0" smtClean="0">
                <a:ea typeface="ＭＳ Ｐゴシック" pitchFamily="34" charset="-128"/>
              </a:rPr>
              <a:t>(υπόλοιπες χώρες).</a:t>
            </a:r>
          </a:p>
          <a:p>
            <a:pPr algn="just" eaLnBrk="1" hangingPunct="1">
              <a:lnSpc>
                <a:spcPct val="90000"/>
              </a:lnSpc>
              <a:defRPr/>
            </a:pPr>
            <a:endParaRPr lang="el-GR" sz="3000" dirty="0" smtClean="0">
              <a:ea typeface="ＭＳ Ｐゴシック" pitchFamily="34" charset="-128"/>
            </a:endParaRPr>
          </a:p>
          <a:p>
            <a:pPr algn="just" eaLnBrk="1" hangingPunct="1">
              <a:lnSpc>
                <a:spcPct val="90000"/>
              </a:lnSpc>
              <a:defRPr/>
            </a:pPr>
            <a:endParaRPr lang="en-US" sz="3000" dirty="0" smtClean="0">
              <a:ea typeface="ＭＳ Ｐゴシック"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28596" y="500063"/>
            <a:ext cx="8258204" cy="917575"/>
          </a:xfrm>
          <a:noFill/>
        </p:spPr>
        <p:txBody>
          <a:bodyPr anchor="ctr">
            <a:normAutofit/>
          </a:bodyPr>
          <a:lstStyle/>
          <a:p>
            <a:pPr algn="ctr" eaLnBrk="1" hangingPunct="1"/>
            <a:r>
              <a:rPr lang="el-GR" sz="3200" b="1" dirty="0" smtClean="0">
                <a:ea typeface="ＭＳ Ｐゴシック" pitchFamily="34" charset="-128"/>
              </a:rPr>
              <a:t>Χρονοδιάγραμμα Διανομής του Μερίσματος</a:t>
            </a:r>
            <a:endParaRPr lang="en-US" sz="3200" b="1" dirty="0" smtClean="0">
              <a:ea typeface="ＭＳ Ｐゴシック" pitchFamily="34" charset="-128"/>
            </a:endParaRPr>
          </a:p>
        </p:txBody>
      </p:sp>
      <p:pic>
        <p:nvPicPr>
          <p:cNvPr id="10" name="Picture 2" descr="C:\Users\kostas\Pictures\Οι σαρώσεις μου\2014-05 (Μαϊ)\σάρωση0002.jpg"/>
          <p:cNvPicPr>
            <a:picLocks noGrp="1" noChangeAspect="1" noChangeArrowheads="1"/>
          </p:cNvPicPr>
          <p:nvPr>
            <p:ph idx="1"/>
          </p:nvPr>
        </p:nvPicPr>
        <p:blipFill>
          <a:blip r:embed="rId4" cstate="print"/>
          <a:srcRect/>
          <a:stretch>
            <a:fillRect/>
          </a:stretch>
        </p:blipFill>
        <p:spPr bwMode="auto">
          <a:xfrm>
            <a:off x="428596" y="1285860"/>
            <a:ext cx="8429684" cy="5000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Θεωρία Μερισματικής Πολιτικής,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500063"/>
            <a:ext cx="8229600" cy="917575"/>
          </a:xfrm>
          <a:noFill/>
        </p:spPr>
        <p:txBody>
          <a:bodyPr anchor="ctr">
            <a:noAutofit/>
          </a:bodyPr>
          <a:lstStyle/>
          <a:p>
            <a:pPr algn="ctr" eaLnBrk="1" hangingPunct="1"/>
            <a:r>
              <a:rPr lang="el-GR" sz="3200" b="1" dirty="0" smtClean="0">
                <a:ea typeface="ＭＳ Ｐゴシック" pitchFamily="34" charset="-128"/>
              </a:rPr>
              <a:t>Χρονοδιάγραμμα Διανομής του Μερίσματος: </a:t>
            </a:r>
            <a:br>
              <a:rPr lang="el-GR" sz="3200" b="1" dirty="0" smtClean="0">
                <a:ea typeface="ＭＳ Ｐゴシック" pitchFamily="34" charset="-128"/>
              </a:rPr>
            </a:br>
            <a:r>
              <a:rPr lang="el-GR" sz="3200" b="1" dirty="0" smtClean="0"/>
              <a:t>1</a:t>
            </a:r>
            <a:r>
              <a:rPr lang="el-GR" sz="3200" b="1" baseline="30000" dirty="0" smtClean="0"/>
              <a:t>η</a:t>
            </a:r>
            <a:r>
              <a:rPr lang="el-GR" sz="3200" b="1" dirty="0" smtClean="0"/>
              <a:t> Ημερομηνία Ανακοίνωσης Μερίσματος</a:t>
            </a:r>
            <a:endParaRPr lang="en-US" sz="3200" b="1" dirty="0" smtClean="0">
              <a:ea typeface="ＭＳ Ｐゴシック" pitchFamily="34" charset="-128"/>
            </a:endParaRPr>
          </a:p>
        </p:txBody>
      </p:sp>
      <p:sp>
        <p:nvSpPr>
          <p:cNvPr id="10" name="Rectangle 3"/>
          <p:cNvSpPr txBox="1">
            <a:spLocks noGrp="1" noChangeArrowheads="1"/>
          </p:cNvSpPr>
          <p:nvPr>
            <p:ph idx="1"/>
          </p:nvPr>
        </p:nvSpPr>
        <p:spPr>
          <a:prstGeom prst="rect">
            <a:avLst/>
          </a:prstGeom>
          <a:noFill/>
        </p:spPr>
        <p:txBody>
          <a:bodyPr>
            <a:noAutofit/>
          </a:bodyPr>
          <a:lstStyle/>
          <a:p>
            <a:pPr marL="274320" indent="-274320" algn="just" eaLnBrk="1" fontAlgn="auto" hangingPunct="1">
              <a:lnSpc>
                <a:spcPct val="150000"/>
              </a:lnSpc>
              <a:spcBef>
                <a:spcPct val="20000"/>
              </a:spcBef>
              <a:spcAft>
                <a:spcPts val="0"/>
              </a:spcAft>
              <a:buSzPct val="95000"/>
              <a:buFont typeface="Wingdings" pitchFamily="2" charset="2"/>
              <a:buChar char="q"/>
              <a:defRPr/>
            </a:pPr>
            <a:r>
              <a:rPr lang="el-GR" sz="2800" dirty="0"/>
              <a:t>Ημέρα κατά την οποία το ΔΣ ανακοινώνει το ποσό που θα καταβληθεί ως μέρισμα.</a:t>
            </a:r>
          </a:p>
          <a:p>
            <a:pPr marL="274320" indent="-274320" algn="just" eaLnBrk="1" fontAlgn="auto" hangingPunct="1">
              <a:lnSpc>
                <a:spcPct val="150000"/>
              </a:lnSpc>
              <a:spcBef>
                <a:spcPct val="20000"/>
              </a:spcBef>
              <a:spcAft>
                <a:spcPts val="0"/>
              </a:spcAft>
              <a:buSzPct val="95000"/>
              <a:buFont typeface="Wingdings" pitchFamily="2" charset="2"/>
              <a:buChar char="Ø"/>
              <a:defRPr/>
            </a:pPr>
            <a:r>
              <a:rPr lang="el-GR" sz="2800" dirty="0"/>
              <a:t>Είναι σημαντική ημερομηνία καθώς η επιχείρηση με την ανακοίνωση της πρόθεσής της να αυξήσει, να μειώσει, ή να διατηρήσει σταθερό το διανεμόμενο μέρισμα, μεταφέρει πληροφόρηση στις αγορές, οι οποίες αντιδρούν ανάλογα.	</a:t>
            </a:r>
            <a:endParaRPr lang="el-GR" sz="2800" i="1" dirty="0"/>
          </a:p>
          <a:p>
            <a:pPr marL="274320" indent="-274320" algn="just" eaLnBrk="1" fontAlgn="auto" hangingPunct="1">
              <a:lnSpc>
                <a:spcPct val="90000"/>
              </a:lnSpc>
              <a:spcBef>
                <a:spcPct val="20000"/>
              </a:spcBef>
              <a:spcAft>
                <a:spcPts val="0"/>
              </a:spcAft>
              <a:buClr>
                <a:schemeClr val="accent3"/>
              </a:buClr>
              <a:buSzPct val="95000"/>
              <a:buFont typeface="Wingdings 2"/>
              <a:buChar char=""/>
              <a:defRPr/>
            </a:pPr>
            <a:endParaRPr lang="el-GR" sz="2800" dirty="0"/>
          </a:p>
          <a:p>
            <a:pPr marL="274320" indent="-274320" algn="just" eaLnBrk="1" fontAlgn="auto" hangingPunct="1">
              <a:lnSpc>
                <a:spcPct val="90000"/>
              </a:lnSpc>
              <a:spcBef>
                <a:spcPct val="20000"/>
              </a:spcBef>
              <a:spcAft>
                <a:spcPts val="0"/>
              </a:spcAft>
              <a:buClr>
                <a:schemeClr val="accent3"/>
              </a:buClr>
              <a:buSzPct val="95000"/>
              <a:buFont typeface="Wingdings 2"/>
              <a:buChar char=""/>
              <a:defRPr/>
            </a:pPr>
            <a:endParaRPr lang="en-US" sz="28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1576</Words>
  <Application>Microsoft Office PowerPoint</Application>
  <PresentationFormat>Προβολή στην οθόνη (4:3)</PresentationFormat>
  <Paragraphs>140</Paragraphs>
  <Slides>26</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Χρηματοοικονομική των Επιχειρήσεων</vt:lpstr>
      <vt:lpstr>Τμήμα : ΧΡΗΜΑΤΟΟΙΚΟΝΟΜΙΚΗΣ &amp; ΛΟΓΙΣΤΙΚΗΣ  Τίτλος Μαθήματος :Χρηματοοικονομική των επιχειρήσεων  Ενότητα :   Θεωρία μερισματικής πολιτικής (Μέρος Α )  Καραμάνης Κων/νος Επίκουρος Καθηγητής Πρέβεζα, 2015</vt:lpstr>
      <vt:lpstr>Άδειες Χρήσης</vt:lpstr>
      <vt:lpstr>Χρηματοδότηση</vt:lpstr>
      <vt:lpstr>Σκοποί  ενότητας</vt:lpstr>
      <vt:lpstr>Η σημασία της Μερισματικής Πολιτικής </vt:lpstr>
      <vt:lpstr>Α. Διαδικασία Διανομής του Μερίσματος</vt:lpstr>
      <vt:lpstr>Χρονοδιάγραμμα Διανομής του Μερίσματος</vt:lpstr>
      <vt:lpstr>Χρονοδιάγραμμα Διανομής του Μερίσματος:  1η Ημερομηνία Ανακοίνωσης Μερίσματος</vt:lpstr>
      <vt:lpstr>Χρονοδιάγραμμα Διανομής του Μερίσματος:  2η Ημερομηνία Αποκοπής Μερίσματος</vt:lpstr>
      <vt:lpstr>Χρονοδιάγραμμα Διανομής του Μερίσματος:  3η Ημερομηνία Καταγραφής Δικαιούχων Μερίσματος</vt:lpstr>
      <vt:lpstr>Χρονοδιάγραμμα Διανομής του Μερίσματος:  4η Ημερομηνία Πληρωμής Μερίσματος: </vt:lpstr>
      <vt:lpstr>Στην Πράξη: επιπτώσεις των μερισμάτων υπό τη  μορφή μετοχών</vt:lpstr>
      <vt:lpstr>Β. Διαδικασία Αποτίμησης του Μερίσματος:  1. Δείκτης Μερισματικής Απόδοσης</vt:lpstr>
      <vt:lpstr>Β. Διαδικασία Αποτίμησης του Μερίσματος:  2. Δείκτης Διανομής Μερίσματος</vt:lpstr>
      <vt:lpstr>Ο Δείκτης Διανομής Μερίσματος στην Αποτίμηση των Επιχειρήσεων</vt:lpstr>
      <vt:lpstr>Γ. Εμπειρικές Ενδείξεις  για την Μερισματική Πολιτική</vt:lpstr>
      <vt:lpstr>1. Τα μερίσματα τείνουν να ακολουθούν τα κέρδη</vt:lpstr>
      <vt:lpstr>Στην Πράξη: τα μερίσματα έχουν την τάση να ακολουθούν τα κέρδη (Πηγή: Damodaran, 2014 )</vt:lpstr>
      <vt:lpstr>Βιβλιογραφία</vt:lpstr>
      <vt:lpstr>Σημείωμα Αναφοράς</vt:lpstr>
      <vt:lpstr>Σημείωμα Αδειοδότησης</vt:lpstr>
      <vt:lpstr>Διαφάνεια 23</vt:lpstr>
      <vt:lpstr>Διαφάνεια 24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Χρηματοοικονομική των Επιχειρήσεων</dc:title>
  <dc:creator>Guest</dc:creator>
  <cp:lastModifiedBy>Guest</cp:lastModifiedBy>
  <cp:revision>67</cp:revision>
  <dcterms:created xsi:type="dcterms:W3CDTF">2015-06-19T09:53:44Z</dcterms:created>
  <dcterms:modified xsi:type="dcterms:W3CDTF">2015-08-01T15:04:04Z</dcterms:modified>
</cp:coreProperties>
</file>