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297" r:id="rId10"/>
    <p:sldId id="298" r:id="rId11"/>
    <p:sldId id="299" r:id="rId12"/>
    <p:sldId id="300" r:id="rId13"/>
    <p:sldId id="283" r:id="rId14"/>
    <p:sldId id="285" r:id="rId15"/>
    <p:sldId id="286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290" r:id="rId24"/>
    <p:sldId id="308" r:id="rId25"/>
    <p:sldId id="309" r:id="rId26"/>
    <p:sldId id="291" r:id="rId27"/>
    <p:sldId id="292" r:id="rId28"/>
    <p:sldId id="293" r:id="rId29"/>
    <p:sldId id="294" r:id="rId30"/>
    <p:sldId id="295" r:id="rId31"/>
    <p:sldId id="280" r:id="rId32"/>
  </p:sldIdLst>
  <p:sldSz cx="9144000" cy="5715000" type="screen16x10"/>
  <p:notesSz cx="6858000" cy="9144000"/>
  <p:custDataLst>
    <p:tags r:id="rId3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57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446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666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33029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Ανάλυση Χρηματοοικονομικών Καταστάσεων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Λογιστικές Καταστάσεις, μέθοδοι και τεχνικές ανάλυσης</a:t>
            </a:r>
            <a:endParaRPr lang="el-GR" sz="2800" b="1" dirty="0" smtClean="0"/>
          </a:p>
          <a:p>
            <a:r>
              <a:rPr lang="el-GR" sz="2800" dirty="0" err="1" smtClean="0"/>
              <a:t>Διακομίχαλης</a:t>
            </a:r>
            <a:r>
              <a:rPr lang="el-GR" sz="2800" dirty="0" smtClean="0"/>
              <a:t> Μιχαήλ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400" dirty="0" smtClean="0"/>
              <a:t>Οι λογιστικές καταστάσεις μιας επιχείρησης</a:t>
            </a:r>
            <a:endParaRPr lang="el-GR" sz="3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2800" dirty="0" smtClean="0"/>
              <a:t>Ο Ισολογισμός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Η κατάσταση αποτελεσμάτων χρήσεως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Ο Πίνακας διάθεσης αποτελεσμάτων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Το Προσάρτημα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err="1" smtClean="0"/>
              <a:t>Λογα</a:t>
            </a:r>
            <a:r>
              <a:rPr lang="el-GR" sz="3600" dirty="0" smtClean="0"/>
              <a:t>ρ</a:t>
            </a:r>
            <a:r>
              <a:rPr lang="en-GB" sz="3600" dirty="0" err="1" smtClean="0"/>
              <a:t>ιασμοί</a:t>
            </a:r>
            <a:r>
              <a:rPr lang="en-GB" sz="3600" dirty="0" smtClean="0"/>
              <a:t> </a:t>
            </a:r>
            <a:r>
              <a:rPr lang="en-GB" sz="3600" dirty="0" err="1" smtClean="0"/>
              <a:t>ενε</a:t>
            </a:r>
            <a:r>
              <a:rPr lang="el-GR" sz="3600" dirty="0" smtClean="0"/>
              <a:t>ρ</a:t>
            </a:r>
            <a:r>
              <a:rPr lang="en-GB" sz="3600" dirty="0" err="1" smtClean="0"/>
              <a:t>γητικού</a:t>
            </a:r>
            <a:r>
              <a:rPr lang="en-GB" sz="3600" dirty="0" smtClean="0"/>
              <a:t> </a:t>
            </a:r>
            <a:r>
              <a:rPr lang="en-GB" sz="3600" dirty="0" err="1" smtClean="0"/>
              <a:t>και</a:t>
            </a:r>
            <a:r>
              <a:rPr lang="en-GB" sz="3600" dirty="0" smtClean="0"/>
              <a:t> </a:t>
            </a:r>
            <a:r>
              <a:rPr lang="en-GB" sz="3600" dirty="0" err="1" smtClean="0"/>
              <a:t>μεταβολές</a:t>
            </a:r>
            <a:r>
              <a:rPr lang="en-GB" sz="3600" dirty="0" smtClean="0"/>
              <a:t> </a:t>
            </a:r>
            <a:r>
              <a:rPr lang="en-GB" sz="3600" dirty="0" err="1" smtClean="0"/>
              <a:t>χρηματοοικονομικών</a:t>
            </a:r>
            <a:r>
              <a:rPr lang="en-GB" sz="3600" dirty="0" smtClean="0"/>
              <a:t> </a:t>
            </a:r>
            <a:r>
              <a:rPr lang="en-GB" sz="3600" dirty="0" err="1" smtClean="0"/>
              <a:t>δεικτών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</a:pPr>
            <a:r>
              <a:rPr lang="el-GR" sz="2800" dirty="0" smtClean="0"/>
              <a:t>  </a:t>
            </a:r>
            <a:r>
              <a:rPr lang="en-GB" sz="2800" dirty="0" err="1" smtClean="0"/>
              <a:t>Οι</a:t>
            </a:r>
            <a:r>
              <a:rPr lang="en-GB" sz="2800" dirty="0" smtClean="0"/>
              <a:t> </a:t>
            </a:r>
            <a:r>
              <a:rPr lang="en-GB" sz="2800" dirty="0" err="1" smtClean="0"/>
              <a:t>ομάδες</a:t>
            </a:r>
            <a:r>
              <a:rPr lang="en-GB" sz="2800" dirty="0" smtClean="0"/>
              <a:t> </a:t>
            </a:r>
            <a:r>
              <a:rPr lang="en-GB" sz="2800" dirty="0" err="1" smtClean="0"/>
              <a:t>που</a:t>
            </a:r>
            <a:r>
              <a:rPr lang="en-GB" sz="2800" dirty="0" smtClean="0"/>
              <a:t> </a:t>
            </a:r>
            <a:r>
              <a:rPr lang="en-GB" sz="2800" dirty="0" err="1" smtClean="0"/>
              <a:t>περιλαμβάνονται</a:t>
            </a:r>
            <a:r>
              <a:rPr lang="en-GB" sz="2800" dirty="0" smtClean="0"/>
              <a:t> </a:t>
            </a:r>
            <a:r>
              <a:rPr lang="en-GB" sz="2800" dirty="0" err="1" smtClean="0"/>
              <a:t>στους</a:t>
            </a:r>
            <a:r>
              <a:rPr lang="en-GB" sz="2800" dirty="0" smtClean="0"/>
              <a:t> </a:t>
            </a:r>
            <a:r>
              <a:rPr lang="en-GB" sz="2800" dirty="0" err="1" smtClean="0"/>
              <a:t>λογαριασμούς</a:t>
            </a:r>
            <a:r>
              <a:rPr lang="en-GB" sz="2800" dirty="0" smtClean="0"/>
              <a:t> </a:t>
            </a:r>
            <a:r>
              <a:rPr lang="en-GB" sz="2800" dirty="0" err="1" smtClean="0"/>
              <a:t>του</a:t>
            </a:r>
            <a:r>
              <a:rPr lang="en-GB" sz="2800" dirty="0" smtClean="0"/>
              <a:t> </a:t>
            </a:r>
            <a:r>
              <a:rPr lang="en-GB" sz="2800" dirty="0" err="1" smtClean="0"/>
              <a:t>ενεργητικού</a:t>
            </a:r>
            <a:r>
              <a:rPr lang="en-GB" sz="2800" dirty="0" smtClean="0"/>
              <a:t> </a:t>
            </a:r>
            <a:r>
              <a:rPr lang="en-GB" sz="2800" dirty="0" err="1" smtClean="0"/>
              <a:t>είναι</a:t>
            </a:r>
            <a:r>
              <a:rPr lang="en-GB" sz="2800" dirty="0" smtClean="0"/>
              <a:t> </a:t>
            </a:r>
            <a:r>
              <a:rPr lang="en-GB" sz="2800" dirty="0" err="1" smtClean="0"/>
              <a:t>πρώτον</a:t>
            </a:r>
            <a:r>
              <a:rPr lang="en-GB" sz="2800" dirty="0" smtClean="0"/>
              <a:t> </a:t>
            </a:r>
            <a:r>
              <a:rPr lang="en-GB" sz="2800" dirty="0" err="1" smtClean="0"/>
              <a:t>το</a:t>
            </a:r>
            <a:r>
              <a:rPr lang="en-GB" sz="2800" dirty="0" smtClean="0"/>
              <a:t> </a:t>
            </a:r>
            <a:r>
              <a:rPr lang="en-GB" sz="2800" dirty="0" err="1" smtClean="0"/>
              <a:t>πάγιο</a:t>
            </a:r>
            <a:r>
              <a:rPr lang="en-GB" sz="2800" dirty="0" smtClean="0"/>
              <a:t> </a:t>
            </a:r>
            <a:r>
              <a:rPr lang="en-GB" sz="2800" dirty="0" err="1" smtClean="0"/>
              <a:t>ενεργητικό</a:t>
            </a:r>
            <a:r>
              <a:rPr lang="el-GR" sz="2800" dirty="0" smtClean="0"/>
              <a:t> </a:t>
            </a:r>
            <a:r>
              <a:rPr lang="en-GB" sz="2800" dirty="0" smtClean="0"/>
              <a:t>και </a:t>
            </a:r>
            <a:r>
              <a:rPr lang="en-GB" sz="2800" dirty="0" err="1" smtClean="0"/>
              <a:t>δεύτερον</a:t>
            </a:r>
            <a:r>
              <a:rPr lang="en-GB" sz="2800" dirty="0" smtClean="0"/>
              <a:t> το </a:t>
            </a:r>
            <a:r>
              <a:rPr lang="en-GB" sz="2800" dirty="0" err="1" smtClean="0"/>
              <a:t>κυκλοφορούν</a:t>
            </a:r>
            <a:r>
              <a:rPr lang="en-GB" sz="2800" dirty="0" smtClean="0"/>
              <a:t> </a:t>
            </a:r>
            <a:r>
              <a:rPr lang="en-GB" sz="2800" dirty="0" err="1" smtClean="0"/>
              <a:t>που</a:t>
            </a:r>
            <a:r>
              <a:rPr lang="en-GB" sz="2800" dirty="0" smtClean="0"/>
              <a:t> </a:t>
            </a:r>
            <a:r>
              <a:rPr lang="en-GB" sz="2800" dirty="0" err="1" smtClean="0"/>
              <a:t>διαχωρίζεται</a:t>
            </a:r>
            <a:r>
              <a:rPr lang="en-GB" sz="2800" dirty="0" smtClean="0"/>
              <a:t> </a:t>
            </a:r>
            <a:r>
              <a:rPr lang="en-GB" sz="2800" dirty="0" err="1" smtClean="0"/>
              <a:t>στα</a:t>
            </a:r>
            <a:r>
              <a:rPr lang="en-GB" sz="2800" dirty="0" smtClean="0"/>
              <a:t> </a:t>
            </a:r>
            <a:r>
              <a:rPr lang="en-GB" sz="2800" dirty="0" err="1" smtClean="0"/>
              <a:t>αποθέματα</a:t>
            </a:r>
            <a:r>
              <a:rPr lang="en-GB" sz="2800" dirty="0" smtClean="0"/>
              <a:t>, </a:t>
            </a:r>
            <a:r>
              <a:rPr lang="en-GB" sz="2800" dirty="0" err="1" smtClean="0"/>
              <a:t>διαθέσιμα</a:t>
            </a:r>
            <a:r>
              <a:rPr lang="en-GB" sz="2800" dirty="0" smtClean="0"/>
              <a:t> </a:t>
            </a:r>
            <a:r>
              <a:rPr lang="en-GB" sz="2800" dirty="0" err="1" smtClean="0"/>
              <a:t>και</a:t>
            </a:r>
            <a:r>
              <a:rPr lang="en-GB" sz="2800" dirty="0" smtClean="0"/>
              <a:t> </a:t>
            </a:r>
            <a:r>
              <a:rPr lang="en-GB" sz="2800" dirty="0" err="1" smtClean="0"/>
              <a:t>στις</a:t>
            </a:r>
            <a:r>
              <a:rPr lang="en-GB" sz="2800" dirty="0" smtClean="0"/>
              <a:t> </a:t>
            </a:r>
            <a:r>
              <a:rPr lang="en-GB" sz="2800" dirty="0" err="1" smtClean="0"/>
              <a:t>απαιτήσεις</a:t>
            </a:r>
            <a:r>
              <a:rPr lang="en-GB" sz="2800" dirty="0" smtClean="0"/>
              <a:t>. </a:t>
            </a:r>
            <a:endParaRPr lang="el-GR" sz="2800" dirty="0" smtClean="0"/>
          </a:p>
          <a:p>
            <a:pPr marL="0" indent="0" algn="just">
              <a:lnSpc>
                <a:spcPct val="110000"/>
              </a:lnSpc>
            </a:pPr>
            <a:r>
              <a:rPr lang="el-GR" sz="2800" dirty="0" smtClean="0"/>
              <a:t>  </a:t>
            </a:r>
            <a:r>
              <a:rPr lang="en-GB" sz="2800" dirty="0" err="1" smtClean="0"/>
              <a:t>Μέσω</a:t>
            </a:r>
            <a:r>
              <a:rPr lang="el-GR" sz="2800" dirty="0" smtClean="0"/>
              <a:t> </a:t>
            </a:r>
            <a:r>
              <a:rPr lang="en-GB" sz="2800" dirty="0" err="1" smtClean="0"/>
              <a:t>των</a:t>
            </a:r>
            <a:r>
              <a:rPr lang="en-GB" sz="2800" dirty="0" smtClean="0"/>
              <a:t> </a:t>
            </a:r>
            <a:r>
              <a:rPr lang="en-GB" sz="2800" dirty="0" err="1" smtClean="0"/>
              <a:t>λογιστικών</a:t>
            </a:r>
            <a:r>
              <a:rPr lang="en-GB" sz="2800" dirty="0" smtClean="0"/>
              <a:t> </a:t>
            </a:r>
            <a:r>
              <a:rPr lang="en-GB" sz="2800" dirty="0" err="1" smtClean="0"/>
              <a:t>δεδομένων</a:t>
            </a:r>
            <a:r>
              <a:rPr lang="en-GB" sz="2800" dirty="0" smtClean="0"/>
              <a:t> </a:t>
            </a:r>
            <a:r>
              <a:rPr lang="en-GB" sz="2800" dirty="0" err="1" smtClean="0"/>
              <a:t>μπορεί</a:t>
            </a:r>
            <a:r>
              <a:rPr lang="en-GB" sz="2800" dirty="0" smtClean="0"/>
              <a:t> </a:t>
            </a:r>
            <a:r>
              <a:rPr lang="en-GB" sz="2800" dirty="0" err="1" smtClean="0"/>
              <a:t>να</a:t>
            </a:r>
            <a:r>
              <a:rPr lang="en-GB" sz="2800" dirty="0" smtClean="0"/>
              <a:t> </a:t>
            </a:r>
            <a:r>
              <a:rPr lang="en-GB" sz="2800" dirty="0" err="1" smtClean="0"/>
              <a:t>υπολογιστεί</a:t>
            </a:r>
            <a:r>
              <a:rPr lang="en-GB" sz="2800" dirty="0" smtClean="0"/>
              <a:t> </a:t>
            </a:r>
            <a:r>
              <a:rPr lang="en-GB" sz="2800" dirty="0" err="1" smtClean="0"/>
              <a:t>ένας</a:t>
            </a:r>
            <a:r>
              <a:rPr lang="en-GB" sz="2800" dirty="0" smtClean="0"/>
              <a:t> </a:t>
            </a:r>
            <a:r>
              <a:rPr lang="en-GB" sz="2800" dirty="0" err="1" smtClean="0"/>
              <a:t>μεγάλος</a:t>
            </a:r>
            <a:r>
              <a:rPr lang="en-GB" sz="2800" dirty="0" smtClean="0"/>
              <a:t> </a:t>
            </a:r>
            <a:r>
              <a:rPr lang="en-GB" sz="2800" dirty="0" err="1" smtClean="0"/>
              <a:t>αριθμός</a:t>
            </a:r>
            <a:r>
              <a:rPr lang="en-GB" sz="2800" dirty="0" smtClean="0"/>
              <a:t> </a:t>
            </a:r>
            <a:r>
              <a:rPr lang="en-GB" sz="2800" dirty="0" err="1" smtClean="0"/>
              <a:t>δεικτών</a:t>
            </a:r>
            <a:r>
              <a:rPr lang="en-GB" sz="2800" dirty="0" smtClean="0"/>
              <a:t>, </a:t>
            </a:r>
            <a:r>
              <a:rPr lang="en-GB" sz="2800" dirty="0" err="1" smtClean="0"/>
              <a:t>που</a:t>
            </a:r>
            <a:r>
              <a:rPr lang="en-GB" sz="2800" dirty="0" smtClean="0"/>
              <a:t> </a:t>
            </a:r>
            <a:r>
              <a:rPr lang="en-GB" sz="2800" dirty="0" err="1" smtClean="0"/>
              <a:t>καθορίζουν</a:t>
            </a:r>
            <a:r>
              <a:rPr lang="en-GB" sz="2800" dirty="0" smtClean="0"/>
              <a:t> </a:t>
            </a:r>
            <a:r>
              <a:rPr lang="en-GB" sz="2800" dirty="0" err="1" smtClean="0"/>
              <a:t>τις</a:t>
            </a:r>
            <a:r>
              <a:rPr lang="el-GR" sz="2800" dirty="0" smtClean="0"/>
              <a:t> </a:t>
            </a:r>
            <a:r>
              <a:rPr lang="en-GB" sz="2800" dirty="0" err="1" smtClean="0"/>
              <a:t>σχέσεις</a:t>
            </a:r>
            <a:r>
              <a:rPr lang="en-GB" sz="2800" dirty="0" smtClean="0"/>
              <a:t> </a:t>
            </a:r>
            <a:r>
              <a:rPr lang="en-GB" sz="2800" dirty="0" err="1" smtClean="0"/>
              <a:t>μεταξύ</a:t>
            </a:r>
            <a:r>
              <a:rPr lang="en-GB" sz="2800" dirty="0" smtClean="0"/>
              <a:t> </a:t>
            </a:r>
            <a:r>
              <a:rPr lang="en-GB" sz="2800" dirty="0" err="1" smtClean="0"/>
              <a:t>των</a:t>
            </a:r>
            <a:r>
              <a:rPr lang="en-GB" sz="2800" dirty="0" smtClean="0"/>
              <a:t> </a:t>
            </a:r>
            <a:r>
              <a:rPr lang="en-GB" sz="2800" dirty="0" err="1" smtClean="0"/>
              <a:t>διαφόρων</a:t>
            </a:r>
            <a:r>
              <a:rPr lang="en-GB" sz="2800" dirty="0" smtClean="0"/>
              <a:t> </a:t>
            </a:r>
            <a:r>
              <a:rPr lang="en-GB" sz="2800" dirty="0" err="1" smtClean="0"/>
              <a:t>παραμέτρων</a:t>
            </a:r>
            <a:r>
              <a:rPr lang="en-GB" sz="2800" dirty="0" smtClean="0"/>
              <a:t> της </a:t>
            </a:r>
            <a:r>
              <a:rPr lang="en-GB" sz="2800" dirty="0" err="1" smtClean="0"/>
              <a:t>επιχείρησης</a:t>
            </a:r>
            <a:endParaRPr lang="el-GR" sz="28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err="1" smtClean="0"/>
              <a:t>Λογα</a:t>
            </a:r>
            <a:r>
              <a:rPr lang="el-GR" sz="3600" dirty="0" smtClean="0"/>
              <a:t>ρ</a:t>
            </a:r>
            <a:r>
              <a:rPr lang="en-GB" sz="3600" dirty="0" err="1" smtClean="0"/>
              <a:t>ιασμοί</a:t>
            </a:r>
            <a:r>
              <a:rPr lang="en-GB" sz="3600" dirty="0" smtClean="0"/>
              <a:t> </a:t>
            </a:r>
            <a:r>
              <a:rPr lang="en-GB" sz="3600" dirty="0" err="1" smtClean="0"/>
              <a:t>ενε</a:t>
            </a:r>
            <a:r>
              <a:rPr lang="el-GR" sz="3600" dirty="0" smtClean="0"/>
              <a:t>ρ</a:t>
            </a:r>
            <a:r>
              <a:rPr lang="en-GB" sz="3600" dirty="0" err="1" smtClean="0"/>
              <a:t>γητικού</a:t>
            </a:r>
            <a:r>
              <a:rPr lang="en-GB" sz="3600" dirty="0" smtClean="0"/>
              <a:t> </a:t>
            </a:r>
            <a:r>
              <a:rPr lang="en-GB" sz="3600" dirty="0" err="1" smtClean="0"/>
              <a:t>και</a:t>
            </a:r>
            <a:r>
              <a:rPr lang="en-GB" sz="3600" dirty="0" smtClean="0"/>
              <a:t> </a:t>
            </a:r>
            <a:r>
              <a:rPr lang="en-GB" sz="3600" dirty="0" err="1" smtClean="0"/>
              <a:t>μεταβολές</a:t>
            </a:r>
            <a:r>
              <a:rPr lang="en-GB" sz="3600" dirty="0" smtClean="0"/>
              <a:t> </a:t>
            </a:r>
            <a:r>
              <a:rPr lang="en-GB" sz="3600" dirty="0" err="1" smtClean="0"/>
              <a:t>χρηματοοικονομικών</a:t>
            </a:r>
            <a:r>
              <a:rPr lang="en-GB" sz="3600" dirty="0" smtClean="0"/>
              <a:t> </a:t>
            </a:r>
            <a:r>
              <a:rPr lang="en-GB" sz="3600" dirty="0" err="1" smtClean="0"/>
              <a:t>δεικτών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</a:pPr>
            <a:r>
              <a:rPr lang="en-GB" sz="2600" dirty="0" err="1" smtClean="0"/>
              <a:t>Με</a:t>
            </a:r>
            <a:r>
              <a:rPr lang="en-GB" sz="2600" dirty="0" smtClean="0"/>
              <a:t> </a:t>
            </a:r>
            <a:r>
              <a:rPr lang="en-GB" sz="2600" dirty="0" err="1" smtClean="0"/>
              <a:t>το</a:t>
            </a:r>
            <a:r>
              <a:rPr lang="en-GB" sz="2600" dirty="0" smtClean="0"/>
              <a:t> </a:t>
            </a:r>
            <a:r>
              <a:rPr lang="en-GB" sz="2600" dirty="0" err="1" smtClean="0"/>
              <a:t>πλήθος</a:t>
            </a:r>
            <a:r>
              <a:rPr lang="en-GB" sz="2600" dirty="0" smtClean="0"/>
              <a:t> τον </a:t>
            </a:r>
            <a:r>
              <a:rPr lang="en-GB" sz="2600" dirty="0" err="1" smtClean="0"/>
              <a:t>πληροφοριών</a:t>
            </a:r>
            <a:r>
              <a:rPr lang="en-GB" sz="2600" dirty="0" smtClean="0"/>
              <a:t> </a:t>
            </a:r>
            <a:r>
              <a:rPr lang="en-GB" sz="2600" dirty="0" err="1" smtClean="0"/>
              <a:t>που</a:t>
            </a:r>
            <a:r>
              <a:rPr lang="el-GR" sz="2600" dirty="0" smtClean="0"/>
              <a:t> </a:t>
            </a:r>
            <a:r>
              <a:rPr lang="en-GB" sz="2600" dirty="0" err="1" smtClean="0"/>
              <a:t>συλλέγονται</a:t>
            </a:r>
            <a:r>
              <a:rPr lang="en-GB" sz="2600" dirty="0" smtClean="0"/>
              <a:t>, και </a:t>
            </a:r>
            <a:r>
              <a:rPr lang="en-GB" sz="2600" dirty="0" err="1" smtClean="0"/>
              <a:t>οι</a:t>
            </a:r>
            <a:r>
              <a:rPr lang="en-GB" sz="2600" dirty="0" smtClean="0"/>
              <a:t> </a:t>
            </a:r>
            <a:r>
              <a:rPr lang="en-GB" sz="2600" dirty="0" err="1" smtClean="0"/>
              <a:t>οποίες</a:t>
            </a:r>
            <a:r>
              <a:rPr lang="en-GB" sz="2600" dirty="0" smtClean="0"/>
              <a:t> </a:t>
            </a:r>
            <a:r>
              <a:rPr lang="en-GB" sz="2600" dirty="0" err="1" smtClean="0"/>
              <a:t>προέρχονται</a:t>
            </a:r>
            <a:r>
              <a:rPr lang="en-GB" sz="2600" dirty="0" smtClean="0"/>
              <a:t> </a:t>
            </a:r>
            <a:r>
              <a:rPr lang="en-GB" sz="2600" dirty="0" err="1" smtClean="0"/>
              <a:t>από</a:t>
            </a:r>
            <a:r>
              <a:rPr lang="en-GB" sz="2600" dirty="0" smtClean="0"/>
              <a:t> </a:t>
            </a:r>
            <a:r>
              <a:rPr lang="en-GB" sz="2600" dirty="0" err="1" smtClean="0"/>
              <a:t>πολλούς</a:t>
            </a:r>
            <a:r>
              <a:rPr lang="en-GB" sz="2600" dirty="0" smtClean="0"/>
              <a:t> </a:t>
            </a:r>
            <a:r>
              <a:rPr lang="en-GB" sz="2600" dirty="0" err="1" smtClean="0"/>
              <a:t>συντελεστές</a:t>
            </a:r>
            <a:r>
              <a:rPr lang="en-GB" sz="2600" dirty="0" smtClean="0"/>
              <a:t>, </a:t>
            </a:r>
            <a:r>
              <a:rPr lang="en-GB" sz="2600" dirty="0" err="1" smtClean="0"/>
              <a:t>μπορεί</a:t>
            </a:r>
            <a:r>
              <a:rPr lang="en-GB" sz="2600" dirty="0" smtClean="0"/>
              <a:t> ο </a:t>
            </a:r>
            <a:r>
              <a:rPr lang="en-GB" sz="2600" dirty="0" err="1" smtClean="0"/>
              <a:t>χρηματοοικονομικός</a:t>
            </a:r>
            <a:r>
              <a:rPr lang="el-GR" sz="2600" dirty="0" smtClean="0"/>
              <a:t> </a:t>
            </a:r>
            <a:r>
              <a:rPr lang="en-GB" sz="2600" dirty="0" err="1" smtClean="0"/>
              <a:t>αναλυτής</a:t>
            </a:r>
            <a:r>
              <a:rPr lang="en-GB" sz="2600" dirty="0" smtClean="0"/>
              <a:t> να </a:t>
            </a:r>
            <a:r>
              <a:rPr lang="en-GB" sz="2600" dirty="0" err="1" smtClean="0"/>
              <a:t>αξιολογήσει</a:t>
            </a:r>
            <a:r>
              <a:rPr lang="en-GB" sz="2600" dirty="0" smtClean="0"/>
              <a:t> </a:t>
            </a:r>
            <a:r>
              <a:rPr lang="en-GB" sz="2600" dirty="0" err="1" smtClean="0"/>
              <a:t>τις</a:t>
            </a:r>
            <a:r>
              <a:rPr lang="en-GB" sz="2600" dirty="0" smtClean="0"/>
              <a:t> </a:t>
            </a:r>
            <a:r>
              <a:rPr lang="en-GB" sz="2600" dirty="0" err="1" smtClean="0"/>
              <a:t>συνθήκες</a:t>
            </a:r>
            <a:r>
              <a:rPr lang="en-GB" sz="2600" dirty="0" smtClean="0"/>
              <a:t> της </a:t>
            </a:r>
            <a:r>
              <a:rPr lang="en-GB" sz="2600" dirty="0" err="1" smtClean="0"/>
              <a:t>οικονομικής</a:t>
            </a:r>
            <a:r>
              <a:rPr lang="en-GB" sz="2600" dirty="0" smtClean="0"/>
              <a:t> </a:t>
            </a:r>
            <a:r>
              <a:rPr lang="en-GB" sz="2600" dirty="0" err="1" smtClean="0"/>
              <a:t>ισορροπίας</a:t>
            </a:r>
            <a:r>
              <a:rPr lang="en-GB" sz="2600" dirty="0" smtClean="0"/>
              <a:t> της </a:t>
            </a:r>
            <a:r>
              <a:rPr lang="en-GB" sz="2600" dirty="0" err="1" smtClean="0"/>
              <a:t>επιχείρησης</a:t>
            </a:r>
            <a:r>
              <a:rPr lang="en-GB" sz="2600" dirty="0" smtClean="0"/>
              <a:t>. </a:t>
            </a:r>
            <a:endParaRPr lang="el-GR" sz="2600" dirty="0" smtClean="0"/>
          </a:p>
          <a:p>
            <a:pPr marL="0" indent="0" algn="just">
              <a:lnSpc>
                <a:spcPct val="110000"/>
              </a:lnSpc>
            </a:pPr>
            <a:r>
              <a:rPr lang="en-GB" sz="2600" dirty="0" err="1" smtClean="0"/>
              <a:t>Για</a:t>
            </a:r>
            <a:r>
              <a:rPr lang="en-GB" sz="2600" dirty="0" smtClean="0"/>
              <a:t> </a:t>
            </a:r>
            <a:r>
              <a:rPr lang="en-GB" sz="2600" dirty="0" err="1" smtClean="0"/>
              <a:t>να</a:t>
            </a:r>
            <a:r>
              <a:rPr lang="en-GB" sz="2600" dirty="0" smtClean="0"/>
              <a:t> </a:t>
            </a:r>
            <a:r>
              <a:rPr lang="en-GB" sz="2600" dirty="0" err="1" smtClean="0"/>
              <a:t>ληφθεί</a:t>
            </a:r>
            <a:r>
              <a:rPr lang="en-GB" sz="2600" dirty="0" smtClean="0"/>
              <a:t>,</a:t>
            </a:r>
            <a:r>
              <a:rPr lang="el-GR" sz="2600" dirty="0" smtClean="0"/>
              <a:t> </a:t>
            </a:r>
            <a:r>
              <a:rPr lang="en-GB" sz="2600" dirty="0" err="1" smtClean="0"/>
              <a:t>λοιπόν</a:t>
            </a:r>
            <a:r>
              <a:rPr lang="en-GB" sz="2600" dirty="0" smtClean="0"/>
              <a:t>, </a:t>
            </a:r>
            <a:r>
              <a:rPr lang="en-GB" sz="2600" dirty="0" err="1" smtClean="0"/>
              <a:t>μια</a:t>
            </a:r>
            <a:r>
              <a:rPr lang="en-GB" sz="2600" dirty="0" smtClean="0"/>
              <a:t> </a:t>
            </a:r>
            <a:r>
              <a:rPr lang="en-GB" sz="2600" dirty="0" err="1" smtClean="0"/>
              <a:t>αξιόλογη</a:t>
            </a:r>
            <a:r>
              <a:rPr lang="en-GB" sz="2600" dirty="0" smtClean="0"/>
              <a:t> </a:t>
            </a:r>
            <a:r>
              <a:rPr lang="en-GB" sz="2600" dirty="0" err="1" smtClean="0"/>
              <a:t>επενδυτική</a:t>
            </a:r>
            <a:r>
              <a:rPr lang="en-GB" sz="2600" dirty="0" smtClean="0"/>
              <a:t> </a:t>
            </a:r>
            <a:r>
              <a:rPr lang="en-GB" sz="2600" dirty="0" err="1" smtClean="0"/>
              <a:t>απόφαση</a:t>
            </a:r>
            <a:r>
              <a:rPr lang="en-GB" sz="2600" dirty="0" smtClean="0"/>
              <a:t> </a:t>
            </a:r>
            <a:r>
              <a:rPr lang="en-GB" sz="2600" dirty="0" err="1" smtClean="0"/>
              <a:t>προϋποθέτει</a:t>
            </a:r>
            <a:r>
              <a:rPr lang="en-GB" sz="2600" dirty="0" smtClean="0"/>
              <a:t> </a:t>
            </a:r>
            <a:r>
              <a:rPr lang="en-GB" sz="2600" dirty="0" err="1" smtClean="0"/>
              <a:t>την</a:t>
            </a:r>
            <a:r>
              <a:rPr lang="en-GB" sz="2600" dirty="0" smtClean="0"/>
              <a:t> </a:t>
            </a:r>
            <a:r>
              <a:rPr lang="en-GB" sz="2600" dirty="0" err="1" smtClean="0"/>
              <a:t>μελέτη</a:t>
            </a:r>
            <a:r>
              <a:rPr lang="en-GB" sz="2600" dirty="0" smtClean="0"/>
              <a:t> </a:t>
            </a:r>
            <a:r>
              <a:rPr lang="en-GB" sz="2600" dirty="0" err="1" smtClean="0"/>
              <a:t>ενός</a:t>
            </a:r>
            <a:r>
              <a:rPr lang="en-GB" sz="2600" dirty="0" smtClean="0"/>
              <a:t> </a:t>
            </a:r>
            <a:r>
              <a:rPr lang="en-GB" sz="2600" dirty="0" err="1" smtClean="0"/>
              <a:t>ικανού</a:t>
            </a:r>
            <a:r>
              <a:rPr lang="en-GB" sz="2600" dirty="0" smtClean="0"/>
              <a:t> </a:t>
            </a:r>
            <a:r>
              <a:rPr lang="en-GB" sz="2600" dirty="0" err="1" smtClean="0"/>
              <a:t>και</a:t>
            </a:r>
            <a:r>
              <a:rPr lang="en-GB" sz="2600" dirty="0" smtClean="0"/>
              <a:t> </a:t>
            </a:r>
            <a:r>
              <a:rPr lang="en-GB" sz="2600" dirty="0" err="1" smtClean="0"/>
              <a:t>αναγκαίου</a:t>
            </a:r>
            <a:r>
              <a:rPr lang="en-GB" sz="2600" dirty="0" smtClean="0"/>
              <a:t> </a:t>
            </a:r>
            <a:r>
              <a:rPr lang="en-GB" sz="2600" dirty="0" err="1" smtClean="0"/>
              <a:t>πλήθους</a:t>
            </a:r>
            <a:r>
              <a:rPr lang="el-GR" sz="2600" dirty="0" smtClean="0"/>
              <a:t> </a:t>
            </a:r>
            <a:r>
              <a:rPr lang="en-GB" sz="2600" dirty="0" err="1" smtClean="0"/>
              <a:t>αριθμοδεικτών</a:t>
            </a:r>
            <a:r>
              <a:rPr lang="en-GB" sz="2600" dirty="0" smtClean="0"/>
              <a:t>.</a:t>
            </a:r>
          </a:p>
          <a:p>
            <a:pPr marL="0" indent="0" algn="just">
              <a:lnSpc>
                <a:spcPct val="110000"/>
              </a:lnSpc>
            </a:pPr>
            <a:endParaRPr lang="el-GR" altLang="zh-CN" sz="2600" dirty="0" smtClean="0"/>
          </a:p>
          <a:p>
            <a:pPr marL="0" indent="0">
              <a:lnSpc>
                <a:spcPct val="110000"/>
              </a:lnSpc>
              <a:buNone/>
            </a:pPr>
            <a:endParaRPr lang="el-GR" altLang="zh-CN" sz="2600" dirty="0" smtClean="0"/>
          </a:p>
          <a:p>
            <a:pPr>
              <a:lnSpc>
                <a:spcPct val="80000"/>
              </a:lnSpc>
              <a:buNone/>
            </a:pPr>
            <a:endParaRPr lang="el-GR" altLang="zh-CN" sz="26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el-GR" altLang="zh-CN" sz="2600" dirty="0" smtClean="0"/>
          </a:p>
          <a:p>
            <a:pPr marL="0" indent="0">
              <a:lnSpc>
                <a:spcPct val="110000"/>
              </a:lnSpc>
              <a:buNone/>
            </a:pP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n-GB" sz="2600" dirty="0" err="1" smtClean="0"/>
              <a:t>Λογαριασμοί</a:t>
            </a:r>
            <a:r>
              <a:rPr lang="en-GB" sz="2600" dirty="0" smtClean="0"/>
              <a:t> </a:t>
            </a:r>
            <a:r>
              <a:rPr lang="en-GB" sz="2600" dirty="0" err="1" smtClean="0"/>
              <a:t>ενεργητικού</a:t>
            </a:r>
            <a:r>
              <a:rPr lang="en-GB" sz="2600" dirty="0" smtClean="0"/>
              <a:t> </a:t>
            </a:r>
            <a:r>
              <a:rPr lang="en-GB" sz="2600" dirty="0" err="1" smtClean="0"/>
              <a:t>και</a:t>
            </a:r>
            <a:r>
              <a:rPr lang="en-GB" sz="2600" dirty="0" smtClean="0"/>
              <a:t> </a:t>
            </a:r>
            <a:r>
              <a:rPr lang="en-GB" sz="2600" dirty="0" err="1" smtClean="0"/>
              <a:t>μεταβολές</a:t>
            </a:r>
            <a:r>
              <a:rPr lang="en-GB" sz="2600" dirty="0" smtClean="0"/>
              <a:t> </a:t>
            </a:r>
            <a:r>
              <a:rPr lang="en-GB" sz="2600" dirty="0" err="1" smtClean="0"/>
              <a:t>χρηματοοικονομικών</a:t>
            </a:r>
            <a:r>
              <a:rPr lang="en-GB" sz="2600" dirty="0" smtClean="0"/>
              <a:t> </a:t>
            </a:r>
            <a:r>
              <a:rPr lang="en-GB" sz="2600" dirty="0" err="1" smtClean="0"/>
              <a:t>δεικτών</a:t>
            </a:r>
            <a:r>
              <a:rPr lang="en-GB" sz="2600" dirty="0" smtClean="0"/>
              <a:t> 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        </a:t>
            </a:r>
            <a:r>
              <a:rPr lang="en-GB" sz="2000" dirty="0" err="1" smtClean="0"/>
              <a:t>Πάγιο</a:t>
            </a:r>
            <a:r>
              <a:rPr lang="en-GB" sz="2000" dirty="0" smtClean="0"/>
              <a:t> </a:t>
            </a:r>
            <a:r>
              <a:rPr lang="en-GB" sz="2000" dirty="0" err="1" smtClean="0"/>
              <a:t>Ενεργητικό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3324"/>
            <a:ext cx="8229600" cy="37716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GB" sz="2800" dirty="0" smtClean="0"/>
              <a:t>Κατά τον Ν.2190/1920, άρθρο 42 στο </a:t>
            </a:r>
            <a:r>
              <a:rPr lang="en-GB" sz="2800" dirty="0" err="1" smtClean="0"/>
              <a:t>πάγιο</a:t>
            </a:r>
            <a:r>
              <a:rPr lang="en-GB" sz="2800" dirty="0" smtClean="0"/>
              <a:t> </a:t>
            </a:r>
            <a:r>
              <a:rPr lang="en-GB" sz="2800" dirty="0" err="1" smtClean="0"/>
              <a:t>ενεργητικό</a:t>
            </a:r>
            <a:r>
              <a:rPr lang="en-GB" sz="2800" dirty="0" smtClean="0"/>
              <a:t> </a:t>
            </a:r>
            <a:r>
              <a:rPr lang="en-GB" sz="2800" dirty="0" err="1" smtClean="0"/>
              <a:t>περιλαμβάνεται</a:t>
            </a:r>
            <a:r>
              <a:rPr lang="en-GB" sz="2800" dirty="0" smtClean="0"/>
              <a:t> </a:t>
            </a:r>
            <a:r>
              <a:rPr lang="en-GB" sz="2800" dirty="0" err="1" smtClean="0"/>
              <a:t>το</a:t>
            </a:r>
            <a:r>
              <a:rPr lang="en-GB" sz="2800" dirty="0" smtClean="0"/>
              <a:t> </a:t>
            </a:r>
            <a:r>
              <a:rPr lang="en-GB" sz="2800" dirty="0" err="1" smtClean="0"/>
              <a:t>σύνολο</a:t>
            </a:r>
            <a:r>
              <a:rPr lang="en-GB" sz="2800" dirty="0" smtClean="0"/>
              <a:t> </a:t>
            </a:r>
            <a:r>
              <a:rPr lang="en-GB" sz="2800" dirty="0" err="1" smtClean="0"/>
              <a:t>των</a:t>
            </a:r>
            <a:r>
              <a:rPr lang="en-GB" sz="2800" dirty="0" smtClean="0"/>
              <a:t> </a:t>
            </a:r>
            <a:r>
              <a:rPr lang="en-GB" sz="2800" dirty="0" err="1" smtClean="0"/>
              <a:t>αγαθών</a:t>
            </a:r>
            <a:r>
              <a:rPr lang="en-GB" sz="2800" dirty="0" smtClean="0"/>
              <a:t>, </a:t>
            </a:r>
            <a:r>
              <a:rPr lang="en-GB" sz="2800" dirty="0" err="1" smtClean="0"/>
              <a:t>αξίων</a:t>
            </a:r>
            <a:r>
              <a:rPr lang="el-GR" sz="2800" dirty="0" smtClean="0"/>
              <a:t> </a:t>
            </a:r>
            <a:r>
              <a:rPr lang="en-GB" sz="2800" dirty="0" err="1" smtClean="0"/>
              <a:t>και</a:t>
            </a:r>
            <a:r>
              <a:rPr lang="en-GB" sz="2800" dirty="0" smtClean="0"/>
              <a:t> </a:t>
            </a:r>
            <a:r>
              <a:rPr lang="en-GB" sz="2800" dirty="0" err="1" smtClean="0"/>
              <a:t>δικαιωμάτων</a:t>
            </a:r>
            <a:r>
              <a:rPr lang="en-GB" sz="2800" dirty="0" smtClean="0"/>
              <a:t>, </a:t>
            </a:r>
            <a:r>
              <a:rPr lang="en-GB" sz="2800" dirty="0" err="1" smtClean="0"/>
              <a:t>που</a:t>
            </a:r>
            <a:r>
              <a:rPr lang="en-GB" sz="2800" dirty="0" smtClean="0"/>
              <a:t> </a:t>
            </a:r>
            <a:r>
              <a:rPr lang="en-GB" sz="2800" dirty="0" err="1" smtClean="0"/>
              <a:t>προορίζονται</a:t>
            </a:r>
            <a:r>
              <a:rPr lang="en-GB" sz="2800" dirty="0" smtClean="0"/>
              <a:t> </a:t>
            </a:r>
            <a:r>
              <a:rPr lang="en-GB" sz="2800" dirty="0" err="1" smtClean="0"/>
              <a:t>να</a:t>
            </a:r>
            <a:r>
              <a:rPr lang="en-GB" sz="2800" dirty="0" smtClean="0"/>
              <a:t> </a:t>
            </a:r>
            <a:r>
              <a:rPr lang="en-GB" sz="2800" dirty="0" err="1" smtClean="0"/>
              <a:t>παραμείνουν</a:t>
            </a:r>
            <a:r>
              <a:rPr lang="en-GB" sz="2800" dirty="0" smtClean="0"/>
              <a:t> </a:t>
            </a:r>
            <a:r>
              <a:rPr lang="en-GB" sz="2800" dirty="0" err="1" smtClean="0"/>
              <a:t>μακροχρόνια</a:t>
            </a:r>
            <a:r>
              <a:rPr lang="en-GB" sz="2800" dirty="0" smtClean="0"/>
              <a:t> </a:t>
            </a:r>
            <a:r>
              <a:rPr lang="en-GB" sz="2800" dirty="0" err="1" smtClean="0"/>
              <a:t>και</a:t>
            </a:r>
            <a:r>
              <a:rPr lang="en-GB" sz="2800" dirty="0" smtClean="0"/>
              <a:t> </a:t>
            </a:r>
            <a:r>
              <a:rPr lang="en-GB" sz="2800" dirty="0" err="1" smtClean="0"/>
              <a:t>με</a:t>
            </a:r>
            <a:r>
              <a:rPr lang="en-GB" sz="2800" dirty="0" smtClean="0"/>
              <a:t> </a:t>
            </a:r>
            <a:r>
              <a:rPr lang="en-GB" sz="2800" dirty="0" err="1" smtClean="0"/>
              <a:t>την</a:t>
            </a:r>
            <a:r>
              <a:rPr lang="en-GB" sz="2800" dirty="0" smtClean="0"/>
              <a:t> </a:t>
            </a:r>
            <a:r>
              <a:rPr lang="en-GB" sz="2800" dirty="0" err="1" smtClean="0"/>
              <a:t>ίδια</a:t>
            </a:r>
            <a:r>
              <a:rPr lang="en-GB" sz="2800" dirty="0" smtClean="0"/>
              <a:t> </a:t>
            </a:r>
            <a:r>
              <a:rPr lang="en-GB" sz="2800" dirty="0" err="1" smtClean="0"/>
              <a:t>περίπου</a:t>
            </a:r>
            <a:r>
              <a:rPr lang="en-GB" sz="2800" dirty="0" smtClean="0"/>
              <a:t> </a:t>
            </a:r>
            <a:r>
              <a:rPr lang="en-GB" sz="2800" dirty="0" err="1" smtClean="0"/>
              <a:t>μορφή</a:t>
            </a:r>
            <a:r>
              <a:rPr lang="en-GB" sz="2800" dirty="0" smtClean="0"/>
              <a:t> </a:t>
            </a:r>
            <a:r>
              <a:rPr lang="en-GB" sz="2800" dirty="0" err="1" smtClean="0"/>
              <a:t>στην</a:t>
            </a:r>
            <a:r>
              <a:rPr lang="el-GR" sz="2800" dirty="0" smtClean="0"/>
              <a:t> </a:t>
            </a:r>
            <a:r>
              <a:rPr lang="en-GB" sz="2800" dirty="0" err="1" smtClean="0"/>
              <a:t>εταιρεία</a:t>
            </a:r>
            <a:r>
              <a:rPr lang="en-GB" sz="2800" dirty="0" smtClean="0"/>
              <a:t>, </a:t>
            </a:r>
            <a:r>
              <a:rPr lang="en-GB" sz="2800" dirty="0" err="1" smtClean="0"/>
              <a:t>με</a:t>
            </a:r>
            <a:r>
              <a:rPr lang="en-GB" sz="2800" dirty="0" smtClean="0"/>
              <a:t> </a:t>
            </a:r>
            <a:r>
              <a:rPr lang="en-GB" sz="2800" dirty="0" err="1" smtClean="0"/>
              <a:t>στόχο</a:t>
            </a:r>
            <a:r>
              <a:rPr lang="en-GB" sz="2800" dirty="0" smtClean="0"/>
              <a:t> </a:t>
            </a:r>
            <a:r>
              <a:rPr lang="en-GB" sz="2800" dirty="0" err="1" smtClean="0"/>
              <a:t>να</a:t>
            </a:r>
            <a:r>
              <a:rPr lang="en-GB" sz="2800" dirty="0" smtClean="0"/>
              <a:t> </a:t>
            </a:r>
            <a:r>
              <a:rPr lang="en-GB" sz="2800" dirty="0" err="1" smtClean="0"/>
              <a:t>χρησιμοποιούνται</a:t>
            </a:r>
            <a:r>
              <a:rPr lang="en-GB" sz="2800" dirty="0" smtClean="0"/>
              <a:t> </a:t>
            </a:r>
            <a:r>
              <a:rPr lang="en-GB" sz="2800" dirty="0" err="1" smtClean="0"/>
              <a:t>για</a:t>
            </a:r>
            <a:r>
              <a:rPr lang="en-GB" sz="2800" dirty="0" smtClean="0"/>
              <a:t> </a:t>
            </a:r>
            <a:r>
              <a:rPr lang="en-GB" sz="2800" dirty="0" err="1" smtClean="0"/>
              <a:t>την</a:t>
            </a:r>
            <a:r>
              <a:rPr lang="en-GB" sz="2800" dirty="0" smtClean="0"/>
              <a:t> </a:t>
            </a:r>
            <a:r>
              <a:rPr lang="en-GB" sz="2800" dirty="0" err="1" smtClean="0"/>
              <a:t>επίτευξη</a:t>
            </a:r>
            <a:r>
              <a:rPr lang="en-GB" sz="2800" dirty="0" smtClean="0"/>
              <a:t> </a:t>
            </a:r>
            <a:r>
              <a:rPr lang="en-GB" sz="2800" dirty="0" err="1" smtClean="0"/>
              <a:t>των</a:t>
            </a:r>
            <a:r>
              <a:rPr lang="en-GB" sz="2800" dirty="0" smtClean="0"/>
              <a:t> </a:t>
            </a:r>
            <a:r>
              <a:rPr lang="en-GB" sz="2800" dirty="0" err="1" smtClean="0"/>
              <a:t>σκοπών</a:t>
            </a:r>
            <a:r>
              <a:rPr lang="en-GB" sz="2800" dirty="0" smtClean="0"/>
              <a:t> της.</a:t>
            </a:r>
          </a:p>
          <a:p>
            <a:pPr algn="just">
              <a:lnSpc>
                <a:spcPct val="80000"/>
              </a:lnSpc>
              <a:buNone/>
            </a:pPr>
            <a:endParaRPr lang="en-GB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7220"/>
            <a:ext cx="8229600" cy="952500"/>
          </a:xfrm>
        </p:spPr>
        <p:txBody>
          <a:bodyPr>
            <a:noAutofit/>
          </a:bodyPr>
          <a:lstStyle/>
          <a:p>
            <a:r>
              <a:rPr lang="en-GB" sz="2600" dirty="0" err="1" smtClean="0"/>
              <a:t>Λογαριασμοί</a:t>
            </a:r>
            <a:r>
              <a:rPr lang="en-GB" sz="2600" dirty="0" smtClean="0"/>
              <a:t> </a:t>
            </a:r>
            <a:r>
              <a:rPr lang="en-GB" sz="2600" dirty="0" err="1" smtClean="0"/>
              <a:t>ενεργητικού</a:t>
            </a:r>
            <a:r>
              <a:rPr lang="en-GB" sz="2600" dirty="0" smtClean="0"/>
              <a:t> </a:t>
            </a:r>
            <a:r>
              <a:rPr lang="en-GB" sz="2600" dirty="0" err="1" smtClean="0"/>
              <a:t>και</a:t>
            </a:r>
            <a:r>
              <a:rPr lang="en-GB" sz="2600" dirty="0" smtClean="0"/>
              <a:t> </a:t>
            </a:r>
            <a:r>
              <a:rPr lang="en-GB" sz="2600" dirty="0" err="1" smtClean="0"/>
              <a:t>μεταβολές</a:t>
            </a:r>
            <a:r>
              <a:rPr lang="en-GB" sz="2600" dirty="0" smtClean="0"/>
              <a:t> </a:t>
            </a:r>
            <a:r>
              <a:rPr lang="en-GB" sz="2600" dirty="0" err="1" smtClean="0"/>
              <a:t>χρηματοοικονομικών</a:t>
            </a:r>
            <a:r>
              <a:rPr lang="en-GB" sz="2600" dirty="0" smtClean="0"/>
              <a:t> </a:t>
            </a:r>
            <a:r>
              <a:rPr lang="en-GB" sz="2600" dirty="0" err="1" smtClean="0"/>
              <a:t>δεικτών</a:t>
            </a:r>
            <a:r>
              <a:rPr lang="en-GB" sz="2600" dirty="0" smtClean="0"/>
              <a:t> </a:t>
            </a:r>
            <a:r>
              <a:rPr lang="el-GR" sz="2600" dirty="0" smtClean="0"/>
              <a:t/>
            </a:r>
            <a:br>
              <a:rPr lang="el-GR" sz="2600" dirty="0" smtClean="0"/>
            </a:br>
            <a:r>
              <a:rPr lang="el-GR" sz="2600" dirty="0" smtClean="0"/>
              <a:t>        </a:t>
            </a:r>
            <a:r>
              <a:rPr lang="en-GB" sz="2200" dirty="0" err="1" smtClean="0"/>
              <a:t>Πάγιο</a:t>
            </a:r>
            <a:r>
              <a:rPr lang="en-GB" sz="2200" dirty="0" smtClean="0"/>
              <a:t> </a:t>
            </a:r>
            <a:r>
              <a:rPr lang="en-GB" sz="2200" dirty="0" err="1" smtClean="0"/>
              <a:t>Ενεργητικό</a:t>
            </a:r>
            <a:endParaRPr lang="el-G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3324"/>
            <a:ext cx="8229600" cy="3987829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GB" sz="2400" dirty="0" err="1" smtClean="0"/>
              <a:t>Στα</a:t>
            </a:r>
            <a:r>
              <a:rPr lang="en-GB" sz="2400" dirty="0" smtClean="0"/>
              <a:t> </a:t>
            </a:r>
            <a:r>
              <a:rPr lang="en-GB" sz="2400" dirty="0" err="1" smtClean="0"/>
              <a:t>πάγια</a:t>
            </a:r>
            <a:r>
              <a:rPr lang="en-GB" sz="2400" dirty="0" smtClean="0"/>
              <a:t> </a:t>
            </a:r>
            <a:r>
              <a:rPr lang="en-GB" sz="2400" dirty="0" err="1" smtClean="0"/>
              <a:t>στοιχεία</a:t>
            </a:r>
            <a:r>
              <a:rPr lang="en-GB" sz="2400" dirty="0" smtClean="0"/>
              <a:t> </a:t>
            </a:r>
            <a:r>
              <a:rPr lang="en-GB" sz="2400" dirty="0" err="1" smtClean="0"/>
              <a:t>περιλαμβάνονται</a:t>
            </a:r>
            <a:r>
              <a:rPr lang="en-GB" sz="2400" dirty="0" smtClean="0"/>
              <a:t> </a:t>
            </a:r>
            <a:r>
              <a:rPr lang="en-GB" sz="2400" dirty="0" err="1" smtClean="0"/>
              <a:t>οι</a:t>
            </a:r>
            <a:r>
              <a:rPr lang="en-GB" sz="2400" dirty="0" smtClean="0"/>
              <a:t> </a:t>
            </a:r>
            <a:r>
              <a:rPr lang="el-GR" sz="2400" dirty="0" smtClean="0"/>
              <a:t>εξής</a:t>
            </a:r>
            <a:r>
              <a:rPr lang="en-GB" sz="2400" dirty="0" smtClean="0"/>
              <a:t> </a:t>
            </a:r>
            <a:r>
              <a:rPr lang="en-GB" sz="2400" dirty="0" err="1" smtClean="0"/>
              <a:t>λογαριασμοί</a:t>
            </a:r>
            <a:r>
              <a:rPr lang="en-GB" sz="2400" dirty="0" smtClean="0"/>
              <a:t> : </a:t>
            </a:r>
            <a:endParaRPr lang="el-GR" sz="2400" dirty="0" smtClean="0"/>
          </a:p>
          <a:p>
            <a:pPr>
              <a:lnSpc>
                <a:spcPct val="80000"/>
              </a:lnSpc>
            </a:pPr>
            <a:r>
              <a:rPr lang="en-GB" sz="2400" dirty="0" err="1" smtClean="0"/>
              <a:t>Εδαφικές</a:t>
            </a:r>
            <a:r>
              <a:rPr lang="en-GB" sz="2400" dirty="0" smtClean="0"/>
              <a:t> </a:t>
            </a:r>
            <a:r>
              <a:rPr lang="en-GB" sz="2400" dirty="0" err="1" smtClean="0"/>
              <a:t>εκτάσεις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pPr>
              <a:lnSpc>
                <a:spcPct val="80000"/>
              </a:lnSpc>
            </a:pPr>
            <a:r>
              <a:rPr lang="en-GB" sz="2400" dirty="0" err="1" smtClean="0"/>
              <a:t>κτίρια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pPr>
              <a:lnSpc>
                <a:spcPct val="80000"/>
              </a:lnSpc>
            </a:pPr>
            <a:r>
              <a:rPr lang="en-GB" sz="2400" dirty="0" err="1" smtClean="0"/>
              <a:t>μηχανήματα</a:t>
            </a:r>
            <a:r>
              <a:rPr lang="el-GR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GB" sz="2400" dirty="0" err="1" smtClean="0"/>
              <a:t>μεταφορικά</a:t>
            </a:r>
            <a:r>
              <a:rPr lang="en-GB" sz="2400" dirty="0" smtClean="0"/>
              <a:t> </a:t>
            </a:r>
            <a:r>
              <a:rPr lang="en-GB" sz="2400" dirty="0" err="1" smtClean="0"/>
              <a:t>μέσα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pPr>
              <a:lnSpc>
                <a:spcPct val="80000"/>
              </a:lnSpc>
            </a:pPr>
            <a:r>
              <a:rPr lang="en-GB" sz="2400" dirty="0" err="1" smtClean="0"/>
              <a:t>έπιπλα</a:t>
            </a:r>
            <a:r>
              <a:rPr lang="en-GB" sz="2400" dirty="0" smtClean="0"/>
              <a:t> </a:t>
            </a:r>
            <a:r>
              <a:rPr lang="en-GB" sz="2400" dirty="0" err="1" smtClean="0"/>
              <a:t>και</a:t>
            </a:r>
            <a:r>
              <a:rPr lang="en-GB" sz="2400" dirty="0" smtClean="0"/>
              <a:t> </a:t>
            </a:r>
            <a:r>
              <a:rPr lang="en-GB" sz="2400" dirty="0" err="1" smtClean="0"/>
              <a:t>λοιπός</a:t>
            </a:r>
            <a:r>
              <a:rPr lang="en-GB" sz="2400" dirty="0" smtClean="0"/>
              <a:t> </a:t>
            </a:r>
            <a:r>
              <a:rPr lang="en-GB" sz="2400" dirty="0" err="1" smtClean="0"/>
              <a:t>εξοπλισμός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pPr>
              <a:lnSpc>
                <a:spcPct val="80000"/>
              </a:lnSpc>
            </a:pPr>
            <a:endParaRPr lang="el-GR" sz="2400" dirty="0" smtClean="0"/>
          </a:p>
          <a:p>
            <a:pPr>
              <a:lnSpc>
                <a:spcPct val="80000"/>
              </a:lnSpc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251520" y="337220"/>
            <a:ext cx="8686800" cy="952500"/>
          </a:xfrm>
        </p:spPr>
        <p:txBody>
          <a:bodyPr>
            <a:noAutofit/>
          </a:bodyPr>
          <a:lstStyle/>
          <a:p>
            <a:r>
              <a:rPr lang="en-GB" sz="2600" dirty="0" err="1" smtClean="0"/>
              <a:t>Λογαριασμοί</a:t>
            </a:r>
            <a:r>
              <a:rPr lang="en-GB" sz="2600" dirty="0" smtClean="0"/>
              <a:t> </a:t>
            </a:r>
            <a:r>
              <a:rPr lang="en-GB" sz="2600" dirty="0" err="1" smtClean="0"/>
              <a:t>ενεργητικού</a:t>
            </a:r>
            <a:r>
              <a:rPr lang="en-GB" sz="2600" dirty="0" smtClean="0"/>
              <a:t> </a:t>
            </a:r>
            <a:r>
              <a:rPr lang="en-GB" sz="2600" dirty="0" err="1" smtClean="0"/>
              <a:t>και</a:t>
            </a:r>
            <a:r>
              <a:rPr lang="en-GB" sz="2600" dirty="0" smtClean="0"/>
              <a:t> </a:t>
            </a:r>
            <a:r>
              <a:rPr lang="en-GB" sz="2600" dirty="0" err="1" smtClean="0"/>
              <a:t>μεταβολές</a:t>
            </a:r>
            <a:r>
              <a:rPr lang="en-GB" sz="2600" dirty="0" smtClean="0"/>
              <a:t> </a:t>
            </a:r>
            <a:r>
              <a:rPr lang="en-GB" sz="2600" dirty="0" err="1" smtClean="0"/>
              <a:t>χρηματοοικονομικών</a:t>
            </a:r>
            <a:r>
              <a:rPr lang="en-GB" sz="2600" dirty="0" smtClean="0"/>
              <a:t> </a:t>
            </a:r>
            <a:r>
              <a:rPr lang="en-GB" sz="2600" dirty="0" err="1" smtClean="0"/>
              <a:t>δεικτών</a:t>
            </a:r>
            <a:r>
              <a:rPr lang="en-GB" sz="2600" dirty="0" smtClean="0"/>
              <a:t> </a:t>
            </a: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dirty="0" smtClean="0"/>
              <a:t>        </a:t>
            </a:r>
            <a:r>
              <a:rPr lang="en-GB" sz="2200" dirty="0" err="1" smtClean="0"/>
              <a:t>Πάγιο</a:t>
            </a:r>
            <a:r>
              <a:rPr lang="en-GB" sz="2200" dirty="0" smtClean="0"/>
              <a:t> </a:t>
            </a:r>
            <a:r>
              <a:rPr lang="en-GB" sz="2200" dirty="0" err="1" smtClean="0"/>
              <a:t>Ενεργητικό</a:t>
            </a:r>
            <a:endParaRPr lang="el-GR" sz="2200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467544" y="1561356"/>
            <a:ext cx="8435280" cy="252028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GB" sz="2600" dirty="0" err="1" smtClean="0"/>
              <a:t>ακινητοποιήσεις</a:t>
            </a:r>
            <a:r>
              <a:rPr lang="en-GB" sz="2600" dirty="0" smtClean="0"/>
              <a:t> </a:t>
            </a:r>
            <a:r>
              <a:rPr lang="en-GB" sz="2600" dirty="0" err="1" smtClean="0"/>
              <a:t>υπό</a:t>
            </a:r>
            <a:r>
              <a:rPr lang="en-GB" sz="2600" dirty="0" smtClean="0"/>
              <a:t> </a:t>
            </a:r>
            <a:r>
              <a:rPr lang="en-GB" sz="2600" dirty="0" err="1" smtClean="0"/>
              <a:t>εκτέλεση</a:t>
            </a:r>
            <a:r>
              <a:rPr lang="en-GB" sz="2600" dirty="0" smtClean="0"/>
              <a:t> </a:t>
            </a:r>
            <a:r>
              <a:rPr lang="el-GR" sz="2600" dirty="0" smtClean="0"/>
              <a:t>ε</a:t>
            </a:r>
            <a:r>
              <a:rPr lang="en-GB" sz="2600" dirty="0" err="1" smtClean="0"/>
              <a:t>νσώματα</a:t>
            </a:r>
            <a:r>
              <a:rPr lang="en-GB" sz="2600" dirty="0" smtClean="0"/>
              <a:t> </a:t>
            </a:r>
            <a:r>
              <a:rPr lang="en-GB" sz="2600" dirty="0" err="1" smtClean="0"/>
              <a:t>πάγια</a:t>
            </a:r>
            <a:r>
              <a:rPr lang="el-GR" sz="2600" dirty="0" smtClean="0"/>
              <a:t> </a:t>
            </a:r>
            <a:r>
              <a:rPr lang="en-GB" sz="2600" dirty="0" err="1" smtClean="0"/>
              <a:t>στοιχεία</a:t>
            </a:r>
            <a:endParaRPr lang="el-GR" sz="2600" dirty="0" smtClean="0"/>
          </a:p>
          <a:p>
            <a:pPr algn="just">
              <a:lnSpc>
                <a:spcPct val="80000"/>
              </a:lnSpc>
            </a:pPr>
            <a:r>
              <a:rPr lang="en-GB" sz="2600" dirty="0" err="1" smtClean="0"/>
              <a:t>ασώματες</a:t>
            </a:r>
            <a:r>
              <a:rPr lang="en-GB" sz="2600" dirty="0" smtClean="0"/>
              <a:t> </a:t>
            </a:r>
            <a:r>
              <a:rPr lang="en-GB" sz="2600" dirty="0" err="1" smtClean="0"/>
              <a:t>ακινητοποιήσεις</a:t>
            </a:r>
            <a:endParaRPr lang="el-GR" sz="2600" dirty="0" smtClean="0"/>
          </a:p>
          <a:p>
            <a:pPr algn="just">
              <a:lnSpc>
                <a:spcPct val="80000"/>
              </a:lnSpc>
            </a:pPr>
            <a:r>
              <a:rPr lang="en-GB" sz="2600" dirty="0" err="1" smtClean="0"/>
              <a:t>συμμετοχές</a:t>
            </a:r>
            <a:r>
              <a:rPr lang="en-GB" sz="2600" dirty="0" smtClean="0"/>
              <a:t> </a:t>
            </a:r>
            <a:r>
              <a:rPr lang="en-GB" sz="2600" dirty="0" err="1" smtClean="0"/>
              <a:t>συμπεριλαμβανομένων</a:t>
            </a:r>
            <a:r>
              <a:rPr lang="en-GB" sz="2600" dirty="0" smtClean="0"/>
              <a:t> </a:t>
            </a:r>
            <a:r>
              <a:rPr lang="en-GB" sz="2600" dirty="0" err="1" smtClean="0"/>
              <a:t>και</a:t>
            </a:r>
            <a:r>
              <a:rPr lang="en-GB" sz="2600" dirty="0" smtClean="0"/>
              <a:t> </a:t>
            </a:r>
            <a:r>
              <a:rPr lang="en-GB" sz="2600" dirty="0" err="1" smtClean="0"/>
              <a:t>των</a:t>
            </a:r>
            <a:r>
              <a:rPr lang="en-GB" sz="2600" dirty="0" smtClean="0"/>
              <a:t> </a:t>
            </a:r>
            <a:r>
              <a:rPr lang="el-GR" sz="2600" dirty="0" smtClean="0"/>
              <a:t>ά</a:t>
            </a:r>
            <a:r>
              <a:rPr lang="en-GB" sz="2600" dirty="0" err="1" smtClean="0"/>
              <a:t>υλ</a:t>
            </a:r>
            <a:r>
              <a:rPr lang="el-GR" sz="2600" dirty="0" smtClean="0"/>
              <a:t>ω</a:t>
            </a:r>
            <a:r>
              <a:rPr lang="en-GB" sz="2600" dirty="0" smtClean="0"/>
              <a:t>ν </a:t>
            </a:r>
            <a:r>
              <a:rPr lang="en-GB" sz="2600" dirty="0" err="1" smtClean="0"/>
              <a:t>πάγιων</a:t>
            </a:r>
            <a:r>
              <a:rPr lang="en-GB" sz="2600" dirty="0" smtClean="0"/>
              <a:t> </a:t>
            </a:r>
            <a:r>
              <a:rPr lang="en-GB" sz="2600" dirty="0" err="1" smtClean="0"/>
              <a:t>που</a:t>
            </a:r>
            <a:r>
              <a:rPr lang="el-GR" sz="2600" dirty="0" smtClean="0"/>
              <a:t> </a:t>
            </a:r>
            <a:r>
              <a:rPr lang="en-GB" sz="2600" dirty="0" err="1" smtClean="0"/>
              <a:t>αποτελούνται</a:t>
            </a:r>
            <a:r>
              <a:rPr lang="en-GB" sz="2600" dirty="0" smtClean="0"/>
              <a:t> </a:t>
            </a:r>
            <a:r>
              <a:rPr lang="en-GB" sz="2600" dirty="0" err="1" smtClean="0"/>
              <a:t>από</a:t>
            </a:r>
            <a:r>
              <a:rPr lang="en-GB" sz="2600" dirty="0" smtClean="0"/>
              <a:t> </a:t>
            </a:r>
            <a:r>
              <a:rPr lang="en-GB" sz="2600" dirty="0" err="1" smtClean="0"/>
              <a:t>την</a:t>
            </a:r>
            <a:r>
              <a:rPr lang="en-GB" sz="2600" dirty="0" smtClean="0"/>
              <a:t> </a:t>
            </a:r>
            <a:r>
              <a:rPr lang="en-GB" sz="2600" dirty="0" err="1" smtClean="0"/>
              <a:t>πελατεία</a:t>
            </a:r>
            <a:r>
              <a:rPr lang="en-GB" sz="2600" dirty="0" smtClean="0"/>
              <a:t>, </a:t>
            </a:r>
            <a:r>
              <a:rPr lang="en-GB" sz="2600" dirty="0" err="1" smtClean="0"/>
              <a:t>φήμη</a:t>
            </a:r>
            <a:r>
              <a:rPr lang="en-GB" sz="2600" dirty="0" smtClean="0"/>
              <a:t> </a:t>
            </a:r>
            <a:r>
              <a:rPr lang="en-GB" sz="2600" dirty="0" err="1" smtClean="0"/>
              <a:t>την</a:t>
            </a:r>
            <a:r>
              <a:rPr lang="en-GB" sz="2600" dirty="0" smtClean="0"/>
              <a:t> </a:t>
            </a:r>
            <a:r>
              <a:rPr lang="en-GB" sz="2600" dirty="0" err="1" smtClean="0"/>
              <a:t>τεχνογνωσία</a:t>
            </a:r>
            <a:r>
              <a:rPr lang="en-GB" sz="2600" dirty="0" smtClean="0"/>
              <a:t> </a:t>
            </a:r>
            <a:r>
              <a:rPr lang="en-GB" sz="2600" dirty="0" err="1" smtClean="0"/>
              <a:t>και</a:t>
            </a:r>
            <a:r>
              <a:rPr lang="en-GB" sz="2600" dirty="0" smtClean="0"/>
              <a:t> </a:t>
            </a:r>
            <a:r>
              <a:rPr lang="en-GB" sz="2600" dirty="0" err="1" smtClean="0"/>
              <a:t>την</a:t>
            </a:r>
            <a:r>
              <a:rPr lang="en-GB" sz="2600" dirty="0" smtClean="0"/>
              <a:t> </a:t>
            </a:r>
            <a:r>
              <a:rPr lang="en-GB" sz="2600" dirty="0" err="1" smtClean="0"/>
              <a:t>καινοτομία</a:t>
            </a:r>
            <a:r>
              <a:rPr lang="en-GB" sz="2600" dirty="0" smtClean="0"/>
              <a:t> </a:t>
            </a:r>
            <a:r>
              <a:rPr lang="en-GB" sz="2600" dirty="0" err="1" smtClean="0"/>
              <a:t>την</a:t>
            </a:r>
            <a:r>
              <a:rPr lang="en-GB" sz="2600" dirty="0" smtClean="0"/>
              <a:t> </a:t>
            </a:r>
            <a:r>
              <a:rPr lang="en-GB" sz="2600" dirty="0" err="1" smtClean="0"/>
              <a:t>επιχείρησης</a:t>
            </a:r>
            <a:r>
              <a:rPr lang="en-GB" sz="2600" dirty="0" smtClean="0"/>
              <a:t>.</a:t>
            </a:r>
            <a:endParaRPr lang="el-GR" sz="2600" dirty="0"/>
          </a:p>
          <a:p>
            <a:pPr algn="just"/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303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n-GB" sz="2600" dirty="0" err="1" smtClean="0"/>
              <a:t>Λογαριασμοί</a:t>
            </a:r>
            <a:r>
              <a:rPr lang="en-GB" sz="2600" dirty="0" smtClean="0"/>
              <a:t> </a:t>
            </a:r>
            <a:r>
              <a:rPr lang="en-GB" sz="2600" dirty="0" err="1" smtClean="0"/>
              <a:t>ενεργητικού</a:t>
            </a:r>
            <a:r>
              <a:rPr lang="en-GB" sz="2600" dirty="0" smtClean="0"/>
              <a:t> </a:t>
            </a:r>
            <a:r>
              <a:rPr lang="en-GB" sz="2600" dirty="0" err="1" smtClean="0"/>
              <a:t>και</a:t>
            </a:r>
            <a:r>
              <a:rPr lang="en-GB" sz="2600" dirty="0" smtClean="0"/>
              <a:t> </a:t>
            </a:r>
            <a:r>
              <a:rPr lang="en-GB" sz="2600" dirty="0" err="1" smtClean="0"/>
              <a:t>μεταβολές</a:t>
            </a:r>
            <a:r>
              <a:rPr lang="en-GB" sz="2600" dirty="0" smtClean="0"/>
              <a:t> </a:t>
            </a:r>
            <a:r>
              <a:rPr lang="en-GB" sz="2600" dirty="0" err="1" smtClean="0"/>
              <a:t>χρηματοοικονομικών</a:t>
            </a:r>
            <a:r>
              <a:rPr lang="en-GB" sz="2600" dirty="0" smtClean="0"/>
              <a:t> </a:t>
            </a:r>
            <a:r>
              <a:rPr lang="en-GB" sz="2600" dirty="0" err="1" smtClean="0"/>
              <a:t>δεικτών</a:t>
            </a:r>
            <a:r>
              <a:rPr lang="en-GB" sz="2600" dirty="0" smtClean="0"/>
              <a:t> </a:t>
            </a:r>
            <a:r>
              <a:rPr lang="el-GR" sz="2600" dirty="0" smtClean="0"/>
              <a:t/>
            </a:r>
            <a:br>
              <a:rPr lang="el-GR" sz="2600" dirty="0" smtClean="0"/>
            </a:br>
            <a:r>
              <a:rPr lang="el-GR" sz="2600" dirty="0" smtClean="0"/>
              <a:t>        </a:t>
            </a:r>
            <a:r>
              <a:rPr lang="en-GB" sz="2600" dirty="0" err="1" smtClean="0"/>
              <a:t>Πάγιο</a:t>
            </a:r>
            <a:r>
              <a:rPr lang="en-GB" sz="2600" dirty="0" smtClean="0"/>
              <a:t> </a:t>
            </a:r>
            <a:r>
              <a:rPr lang="en-GB" sz="2600" dirty="0" err="1" smtClean="0"/>
              <a:t>Ενεργητικό</a:t>
            </a:r>
            <a:endParaRPr lang="en-US" sz="2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GB" sz="2400" dirty="0" smtClean="0"/>
              <a:t>Βλέποντας </a:t>
            </a:r>
            <a:r>
              <a:rPr lang="en-GB" sz="2400" dirty="0" err="1" smtClean="0"/>
              <a:t>πιο</a:t>
            </a:r>
            <a:r>
              <a:rPr lang="en-GB" sz="2400" dirty="0" smtClean="0"/>
              <a:t> </a:t>
            </a:r>
            <a:r>
              <a:rPr lang="en-GB" sz="2400" dirty="0" err="1" smtClean="0"/>
              <a:t>αναλυτικά</a:t>
            </a:r>
            <a:r>
              <a:rPr lang="en-GB" sz="2400" dirty="0" smtClean="0"/>
              <a:t> </a:t>
            </a:r>
            <a:r>
              <a:rPr lang="en-GB" sz="2400" dirty="0" err="1" smtClean="0"/>
              <a:t>τους</a:t>
            </a:r>
            <a:r>
              <a:rPr lang="en-GB" sz="2400" dirty="0" smtClean="0"/>
              <a:t> </a:t>
            </a:r>
            <a:r>
              <a:rPr lang="en-GB" sz="2400" dirty="0" err="1" smtClean="0"/>
              <a:t>λογαριασμούς</a:t>
            </a:r>
            <a:r>
              <a:rPr lang="en-GB" sz="2400" dirty="0" smtClean="0"/>
              <a:t> </a:t>
            </a:r>
            <a:r>
              <a:rPr lang="en-GB" sz="2400" dirty="0" err="1" smtClean="0"/>
              <a:t>των</a:t>
            </a:r>
            <a:r>
              <a:rPr lang="en-GB" sz="2400" dirty="0" smtClean="0"/>
              <a:t> </a:t>
            </a:r>
            <a:r>
              <a:rPr lang="en-GB" sz="2400" dirty="0" err="1" smtClean="0"/>
              <a:t>παγίων</a:t>
            </a:r>
            <a:r>
              <a:rPr lang="en-GB" sz="2400" dirty="0" smtClean="0"/>
              <a:t> </a:t>
            </a:r>
            <a:r>
              <a:rPr lang="en-GB" sz="2400" dirty="0" err="1" smtClean="0"/>
              <a:t>θα</a:t>
            </a:r>
            <a:r>
              <a:rPr lang="en-GB" sz="2400" dirty="0" smtClean="0"/>
              <a:t> </a:t>
            </a:r>
            <a:r>
              <a:rPr lang="en-GB" sz="2400" dirty="0" err="1" smtClean="0"/>
              <a:t>πρέπει</a:t>
            </a:r>
            <a:r>
              <a:rPr lang="en-GB" sz="2400" dirty="0" smtClean="0"/>
              <a:t> </a:t>
            </a:r>
            <a:r>
              <a:rPr lang="en-GB" sz="2400" dirty="0" err="1" smtClean="0"/>
              <a:t>να</a:t>
            </a:r>
            <a:r>
              <a:rPr lang="en-GB" sz="2400" dirty="0" smtClean="0"/>
              <a:t> </a:t>
            </a:r>
            <a:r>
              <a:rPr lang="en-GB" sz="2400" dirty="0" err="1" smtClean="0"/>
              <a:t>δοθεί</a:t>
            </a:r>
            <a:r>
              <a:rPr lang="en-GB" sz="2400" dirty="0" smtClean="0"/>
              <a:t> </a:t>
            </a:r>
            <a:r>
              <a:rPr lang="en-GB" sz="2400" dirty="0" err="1" smtClean="0"/>
              <a:t>μεγαλύτερη</a:t>
            </a:r>
            <a:r>
              <a:rPr lang="en-GB" sz="2400" dirty="0" smtClean="0"/>
              <a:t> </a:t>
            </a:r>
            <a:r>
              <a:rPr lang="en-GB" sz="2400" dirty="0" err="1" smtClean="0"/>
              <a:t>έμφαση</a:t>
            </a:r>
            <a:r>
              <a:rPr lang="en-GB" sz="2400" dirty="0" smtClean="0"/>
              <a:t> </a:t>
            </a:r>
            <a:r>
              <a:rPr lang="en-GB" sz="2400" dirty="0" err="1" smtClean="0"/>
              <a:t>στα</a:t>
            </a:r>
            <a:r>
              <a:rPr lang="el-GR" sz="2400" dirty="0" smtClean="0"/>
              <a:t> </a:t>
            </a:r>
            <a:r>
              <a:rPr lang="en-GB" sz="2400" dirty="0" err="1" smtClean="0"/>
              <a:t>εξής</a:t>
            </a:r>
            <a:r>
              <a:rPr lang="en-GB" sz="2400" dirty="0" smtClean="0"/>
              <a:t> </a:t>
            </a:r>
            <a:r>
              <a:rPr lang="en-GB" sz="2400" dirty="0" err="1" smtClean="0"/>
              <a:t>σημεία</a:t>
            </a:r>
            <a:r>
              <a:rPr lang="en-GB" sz="2400" dirty="0" smtClean="0"/>
              <a:t> :</a:t>
            </a:r>
            <a:endParaRPr lang="el-GR" sz="2400" dirty="0" smtClean="0"/>
          </a:p>
          <a:p>
            <a:pPr marL="0" indent="0" algn="just">
              <a:lnSpc>
                <a:spcPct val="110000"/>
              </a:lnSpc>
            </a:pPr>
            <a:r>
              <a:rPr lang="el-GR" sz="2400" dirty="0" smtClean="0"/>
              <a:t>  </a:t>
            </a:r>
            <a:r>
              <a:rPr lang="en-GB" sz="2400" dirty="0" smtClean="0"/>
              <a:t>Προσδιορ</a:t>
            </a:r>
            <a:r>
              <a:rPr lang="el-GR" sz="2400" dirty="0" err="1" smtClean="0"/>
              <a:t>ισμός</a:t>
            </a:r>
            <a:r>
              <a:rPr lang="en-GB" sz="2400" dirty="0" smtClean="0"/>
              <a:t> τ</a:t>
            </a:r>
            <a:r>
              <a:rPr lang="el-GR" sz="2400" dirty="0" smtClean="0"/>
              <a:t>ων</a:t>
            </a:r>
            <a:r>
              <a:rPr lang="en-GB" sz="2400" dirty="0" smtClean="0"/>
              <a:t> </a:t>
            </a:r>
            <a:r>
              <a:rPr lang="en-GB" sz="2400" dirty="0" err="1" smtClean="0"/>
              <a:t>περιουσιακ</a:t>
            </a:r>
            <a:r>
              <a:rPr lang="el-GR" sz="2400" dirty="0" err="1" smtClean="0"/>
              <a:t>ών</a:t>
            </a:r>
            <a:r>
              <a:rPr lang="en-GB" sz="2400" dirty="0" smtClean="0"/>
              <a:t> </a:t>
            </a:r>
            <a:r>
              <a:rPr lang="en-GB" sz="2400" dirty="0" err="1" smtClean="0"/>
              <a:t>στοιχεί</a:t>
            </a:r>
            <a:r>
              <a:rPr lang="el-GR" sz="2400" dirty="0" smtClean="0"/>
              <a:t>ων</a:t>
            </a:r>
            <a:r>
              <a:rPr lang="en-GB" sz="2400" dirty="0" smtClean="0"/>
              <a:t> </a:t>
            </a:r>
            <a:r>
              <a:rPr lang="en-GB" sz="2400" dirty="0" err="1" smtClean="0"/>
              <a:t>που</a:t>
            </a:r>
            <a:r>
              <a:rPr lang="en-GB" sz="2400" dirty="0" smtClean="0"/>
              <a:t> </a:t>
            </a:r>
            <a:r>
              <a:rPr lang="en-GB" sz="2400" dirty="0" err="1" smtClean="0"/>
              <a:t>περιλαμβάνονται</a:t>
            </a:r>
            <a:r>
              <a:rPr lang="en-GB" sz="2400" dirty="0" smtClean="0"/>
              <a:t> </a:t>
            </a:r>
            <a:r>
              <a:rPr lang="en-GB" sz="2400" dirty="0" err="1" smtClean="0"/>
              <a:t>στα</a:t>
            </a:r>
            <a:r>
              <a:rPr lang="en-GB" sz="2400" dirty="0" smtClean="0"/>
              <a:t> </a:t>
            </a:r>
            <a:r>
              <a:rPr lang="en-GB" sz="2400" dirty="0" err="1" smtClean="0"/>
              <a:t>πάγια</a:t>
            </a:r>
            <a:r>
              <a:rPr lang="en-GB" sz="2400" dirty="0" smtClean="0"/>
              <a:t> </a:t>
            </a:r>
            <a:r>
              <a:rPr lang="en-GB" sz="2400" dirty="0" err="1" smtClean="0"/>
              <a:t>ως</a:t>
            </a:r>
            <a:r>
              <a:rPr lang="en-GB" sz="2400" dirty="0" smtClean="0"/>
              <a:t> </a:t>
            </a:r>
            <a:r>
              <a:rPr lang="en-GB" sz="2400" dirty="0" err="1" smtClean="0"/>
              <a:t>το</a:t>
            </a:r>
            <a:r>
              <a:rPr lang="en-GB" sz="2400" dirty="0" smtClean="0"/>
              <a:t> </a:t>
            </a:r>
            <a:r>
              <a:rPr lang="en-GB" sz="2400" dirty="0" err="1" smtClean="0"/>
              <a:t>σύνολο</a:t>
            </a:r>
            <a:r>
              <a:rPr lang="en-GB" sz="2400" dirty="0" smtClean="0"/>
              <a:t> </a:t>
            </a:r>
            <a:r>
              <a:rPr lang="en-GB" sz="2400" dirty="0" err="1" smtClean="0"/>
              <a:t>των</a:t>
            </a:r>
            <a:r>
              <a:rPr lang="el-GR" sz="2400" dirty="0" smtClean="0"/>
              <a:t> </a:t>
            </a:r>
            <a:r>
              <a:rPr lang="en-GB" sz="2400" dirty="0" err="1" smtClean="0"/>
              <a:t>αγαθών</a:t>
            </a:r>
            <a:r>
              <a:rPr lang="en-GB" sz="2400" dirty="0" smtClean="0"/>
              <a:t>, </a:t>
            </a:r>
            <a:r>
              <a:rPr lang="en-GB" sz="2400" dirty="0" err="1" smtClean="0"/>
              <a:t>αξίων</a:t>
            </a:r>
            <a:r>
              <a:rPr lang="en-GB" sz="2400" dirty="0" smtClean="0"/>
              <a:t> </a:t>
            </a:r>
            <a:r>
              <a:rPr lang="en-GB" sz="2400" dirty="0" err="1" smtClean="0"/>
              <a:t>και</a:t>
            </a:r>
            <a:r>
              <a:rPr lang="en-GB" sz="2400" dirty="0" smtClean="0"/>
              <a:t> </a:t>
            </a:r>
            <a:r>
              <a:rPr lang="en-GB" sz="2400" dirty="0" err="1" smtClean="0"/>
              <a:t>δικαιωμάτων</a:t>
            </a:r>
            <a:r>
              <a:rPr lang="en-GB" sz="2400" dirty="0" smtClean="0"/>
              <a:t>, </a:t>
            </a:r>
            <a:r>
              <a:rPr lang="en-GB" sz="2400" dirty="0" err="1" smtClean="0"/>
              <a:t>που</a:t>
            </a:r>
            <a:r>
              <a:rPr lang="en-GB" sz="2400" dirty="0" smtClean="0"/>
              <a:t> </a:t>
            </a:r>
            <a:r>
              <a:rPr lang="en-GB" sz="2400" dirty="0" err="1" smtClean="0"/>
              <a:t>προορίζονται</a:t>
            </a:r>
            <a:r>
              <a:rPr lang="en-GB" sz="2400" dirty="0" smtClean="0"/>
              <a:t> </a:t>
            </a:r>
            <a:r>
              <a:rPr lang="en-GB" sz="2400" dirty="0" err="1" smtClean="0"/>
              <a:t>να</a:t>
            </a:r>
            <a:r>
              <a:rPr lang="en-GB" sz="2400" dirty="0" smtClean="0"/>
              <a:t> </a:t>
            </a:r>
            <a:r>
              <a:rPr lang="en-GB" sz="2400" dirty="0" err="1" smtClean="0"/>
              <a:t>παραμείνουν</a:t>
            </a:r>
            <a:r>
              <a:rPr lang="en-GB" sz="2400" dirty="0" smtClean="0"/>
              <a:t> (</a:t>
            </a:r>
            <a:r>
              <a:rPr lang="en-GB" sz="2400" dirty="0" err="1" smtClean="0"/>
              <a:t>μηχανήματα</a:t>
            </a:r>
            <a:r>
              <a:rPr lang="en-GB" sz="2400" dirty="0" smtClean="0"/>
              <a:t>,</a:t>
            </a:r>
            <a:r>
              <a:rPr lang="el-GR" sz="2400" dirty="0" smtClean="0"/>
              <a:t> </a:t>
            </a:r>
            <a:r>
              <a:rPr lang="en-GB" sz="2400" dirty="0" err="1" smtClean="0"/>
              <a:t>τεχνολογικός</a:t>
            </a:r>
            <a:r>
              <a:rPr lang="en-GB" sz="2400" dirty="0" smtClean="0"/>
              <a:t> </a:t>
            </a:r>
            <a:r>
              <a:rPr lang="en-GB" sz="2400" dirty="0" err="1" smtClean="0"/>
              <a:t>εξοπλισμός</a:t>
            </a:r>
            <a:r>
              <a:rPr lang="en-GB" sz="2400" dirty="0" smtClean="0"/>
              <a:t>, </a:t>
            </a:r>
            <a:r>
              <a:rPr lang="en-GB" sz="2400" dirty="0" err="1" smtClean="0"/>
              <a:t>μέσα</a:t>
            </a:r>
            <a:r>
              <a:rPr lang="el-GR" sz="2400" dirty="0" smtClean="0"/>
              <a:t> μ</a:t>
            </a:r>
            <a:r>
              <a:rPr lang="en-GB" sz="2400" dirty="0" err="1" smtClean="0"/>
              <a:t>εταφοράς</a:t>
            </a:r>
            <a:r>
              <a:rPr lang="en-GB" sz="2400" dirty="0" smtClean="0"/>
              <a:t>) </a:t>
            </a:r>
            <a:r>
              <a:rPr lang="en-GB" sz="2400" dirty="0" err="1" smtClean="0"/>
              <a:t>μακροχρόνια</a:t>
            </a:r>
            <a:r>
              <a:rPr lang="en-GB" sz="2400" dirty="0" smtClean="0"/>
              <a:t> </a:t>
            </a:r>
            <a:r>
              <a:rPr lang="en-GB" sz="2400" dirty="0" err="1" smtClean="0"/>
              <a:t>με</a:t>
            </a:r>
            <a:r>
              <a:rPr lang="en-GB" sz="2400" dirty="0" smtClean="0"/>
              <a:t> </a:t>
            </a:r>
            <a:r>
              <a:rPr lang="en-GB" sz="2400" dirty="0" err="1" smtClean="0"/>
              <a:t>την</a:t>
            </a:r>
            <a:r>
              <a:rPr lang="en-GB" sz="2400" dirty="0" smtClean="0"/>
              <a:t> </a:t>
            </a:r>
            <a:r>
              <a:rPr lang="en-GB" sz="2400" dirty="0" err="1" smtClean="0"/>
              <a:t>ίδια</a:t>
            </a:r>
            <a:r>
              <a:rPr lang="en-GB" sz="2400" dirty="0" smtClean="0"/>
              <a:t> </a:t>
            </a:r>
            <a:r>
              <a:rPr lang="en-GB" sz="2400" dirty="0" err="1" smtClean="0"/>
              <a:t>περίπου</a:t>
            </a:r>
            <a:r>
              <a:rPr lang="en-GB" sz="2400" dirty="0" smtClean="0"/>
              <a:t> </a:t>
            </a:r>
            <a:r>
              <a:rPr lang="en-GB" sz="2400" dirty="0" err="1" smtClean="0"/>
              <a:t>μορφή</a:t>
            </a:r>
            <a:r>
              <a:rPr lang="en-GB" sz="2400" dirty="0" smtClean="0"/>
              <a:t> </a:t>
            </a:r>
            <a:r>
              <a:rPr lang="en-GB" sz="2400" dirty="0" err="1" smtClean="0"/>
              <a:t>στην</a:t>
            </a:r>
            <a:r>
              <a:rPr lang="en-GB" sz="2400" dirty="0" smtClean="0"/>
              <a:t> </a:t>
            </a:r>
            <a:r>
              <a:rPr lang="en-GB" sz="2400" dirty="0" err="1" smtClean="0"/>
              <a:t>ίδιαοικονομική</a:t>
            </a:r>
            <a:r>
              <a:rPr lang="en-GB" sz="2400" dirty="0" smtClean="0"/>
              <a:t> </a:t>
            </a:r>
            <a:r>
              <a:rPr lang="en-GB" sz="2400" dirty="0" err="1" smtClean="0"/>
              <a:t>μονάδα</a:t>
            </a:r>
            <a:r>
              <a:rPr lang="en-GB" sz="2400" dirty="0" smtClean="0"/>
              <a:t>, </a:t>
            </a:r>
            <a:r>
              <a:rPr lang="en-GB" sz="2400" dirty="0" err="1" smtClean="0"/>
              <a:t>καθώς</a:t>
            </a:r>
            <a:r>
              <a:rPr lang="en-GB" sz="2400" dirty="0" smtClean="0"/>
              <a:t> </a:t>
            </a:r>
            <a:r>
              <a:rPr lang="en-GB" sz="2400" dirty="0" err="1" smtClean="0"/>
              <a:t>επίσης</a:t>
            </a:r>
            <a:r>
              <a:rPr lang="en-GB" sz="2400" dirty="0" smtClean="0"/>
              <a:t> </a:t>
            </a:r>
            <a:r>
              <a:rPr lang="en-GB" sz="2400" dirty="0" err="1" smtClean="0"/>
              <a:t>και</a:t>
            </a:r>
            <a:r>
              <a:rPr lang="en-GB" sz="2400" dirty="0" smtClean="0"/>
              <a:t> </a:t>
            </a:r>
            <a:r>
              <a:rPr lang="en-GB" sz="2400" dirty="0" err="1" smtClean="0"/>
              <a:t>τα</a:t>
            </a:r>
            <a:r>
              <a:rPr lang="en-GB" sz="2400" dirty="0" smtClean="0"/>
              <a:t> </a:t>
            </a:r>
            <a:r>
              <a:rPr lang="en-GB" sz="2400" dirty="0" err="1" smtClean="0"/>
              <a:t>έξοδα</a:t>
            </a:r>
            <a:r>
              <a:rPr lang="en-GB" sz="2400" dirty="0" smtClean="0"/>
              <a:t> </a:t>
            </a:r>
            <a:r>
              <a:rPr lang="en-GB" sz="2400" dirty="0" err="1" smtClean="0"/>
              <a:t>πολυετούς</a:t>
            </a:r>
            <a:r>
              <a:rPr lang="en-GB" sz="2400" dirty="0" smtClean="0"/>
              <a:t> </a:t>
            </a:r>
            <a:r>
              <a:rPr lang="en-GB" sz="2400" dirty="0" err="1" smtClean="0"/>
              <a:t>απόσβεσης</a:t>
            </a:r>
            <a:r>
              <a:rPr lang="en-GB" sz="2400" dirty="0" smtClean="0"/>
              <a:t>.</a:t>
            </a:r>
            <a:endParaRPr lang="el-GR" sz="2400" dirty="0" smtClean="0"/>
          </a:p>
          <a:p>
            <a:pPr marL="0" indent="0" algn="just">
              <a:lnSpc>
                <a:spcPct val="110000"/>
              </a:lnSpc>
            </a:pPr>
            <a:endParaRPr lang="en-GB" sz="2000" dirty="0" smtClean="0"/>
          </a:p>
          <a:p>
            <a:pPr marL="0" indent="0" algn="just">
              <a:lnSpc>
                <a:spcPct val="90000"/>
              </a:lnSpc>
            </a:pPr>
            <a:endParaRPr lang="el-GR" sz="2000" dirty="0" smtClean="0"/>
          </a:p>
          <a:p>
            <a:pPr marL="0" indent="0" algn="just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n-GB" sz="2600" dirty="0" err="1" smtClean="0"/>
              <a:t>Λογαριασμοί</a:t>
            </a:r>
            <a:r>
              <a:rPr lang="en-GB" sz="2600" dirty="0" smtClean="0"/>
              <a:t> </a:t>
            </a:r>
            <a:r>
              <a:rPr lang="en-GB" sz="2600" dirty="0" err="1" smtClean="0"/>
              <a:t>ενεργητικού</a:t>
            </a:r>
            <a:r>
              <a:rPr lang="en-GB" sz="2600" dirty="0" smtClean="0"/>
              <a:t> </a:t>
            </a:r>
            <a:r>
              <a:rPr lang="en-GB" sz="2600" dirty="0" err="1" smtClean="0"/>
              <a:t>και</a:t>
            </a:r>
            <a:r>
              <a:rPr lang="en-GB" sz="2600" dirty="0" smtClean="0"/>
              <a:t> </a:t>
            </a:r>
            <a:r>
              <a:rPr lang="en-GB" sz="2600" dirty="0" err="1" smtClean="0"/>
              <a:t>μεταβολές</a:t>
            </a:r>
            <a:r>
              <a:rPr lang="en-GB" sz="2600" dirty="0" smtClean="0"/>
              <a:t> </a:t>
            </a:r>
            <a:r>
              <a:rPr lang="en-GB" sz="2600" dirty="0" err="1" smtClean="0"/>
              <a:t>χρηματοοικονομικών</a:t>
            </a:r>
            <a:r>
              <a:rPr lang="en-GB" sz="2600" dirty="0" smtClean="0"/>
              <a:t> </a:t>
            </a:r>
            <a:r>
              <a:rPr lang="en-GB" sz="2600" dirty="0" err="1" smtClean="0"/>
              <a:t>δεικτών</a:t>
            </a:r>
            <a:r>
              <a:rPr lang="en-GB" sz="2600" dirty="0" smtClean="0"/>
              <a:t> </a:t>
            </a:r>
            <a:r>
              <a:rPr lang="el-GR" sz="2600" dirty="0" smtClean="0"/>
              <a:t/>
            </a:r>
            <a:br>
              <a:rPr lang="el-GR" sz="2600" dirty="0" smtClean="0"/>
            </a:br>
            <a:r>
              <a:rPr lang="el-GR" sz="2600" dirty="0" smtClean="0"/>
              <a:t>        </a:t>
            </a:r>
            <a:r>
              <a:rPr lang="en-GB" sz="2600" dirty="0" err="1" smtClean="0"/>
              <a:t>Πάγιο</a:t>
            </a:r>
            <a:r>
              <a:rPr lang="en-GB" sz="2600" dirty="0" smtClean="0"/>
              <a:t> </a:t>
            </a:r>
            <a:r>
              <a:rPr lang="en-GB" sz="2600" dirty="0" err="1" smtClean="0"/>
              <a:t>Ενεργητικό</a:t>
            </a:r>
            <a:endParaRPr lang="en-US" sz="2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sz="2400" dirty="0" smtClean="0"/>
              <a:t> </a:t>
            </a:r>
            <a:r>
              <a:rPr lang="en-GB" sz="2800" dirty="0" smtClean="0"/>
              <a:t>Ιδιαίτερα </a:t>
            </a:r>
            <a:r>
              <a:rPr lang="en-GB" sz="2800" dirty="0" err="1" smtClean="0"/>
              <a:t>μεγάλη</a:t>
            </a:r>
            <a:r>
              <a:rPr lang="en-GB" sz="2800" dirty="0" smtClean="0"/>
              <a:t> </a:t>
            </a:r>
            <a:r>
              <a:rPr lang="en-GB" sz="2800" dirty="0" err="1" smtClean="0"/>
              <a:t>έμφαση</a:t>
            </a:r>
            <a:r>
              <a:rPr lang="en-GB" sz="2800" dirty="0" smtClean="0"/>
              <a:t> </a:t>
            </a:r>
            <a:r>
              <a:rPr lang="en-GB" sz="2800" dirty="0" err="1" smtClean="0"/>
              <a:t>πρέπει</a:t>
            </a:r>
            <a:r>
              <a:rPr lang="en-GB" sz="2800" dirty="0" smtClean="0"/>
              <a:t> </a:t>
            </a:r>
            <a:r>
              <a:rPr lang="en-GB" sz="2800" dirty="0" err="1" smtClean="0"/>
              <a:t>να</a:t>
            </a:r>
            <a:r>
              <a:rPr lang="en-GB" sz="2800" dirty="0" smtClean="0"/>
              <a:t> </a:t>
            </a:r>
            <a:r>
              <a:rPr lang="en-GB" sz="2800" dirty="0" err="1" smtClean="0"/>
              <a:t>δοθεί</a:t>
            </a:r>
            <a:r>
              <a:rPr lang="en-GB" sz="2800" dirty="0" smtClean="0"/>
              <a:t> </a:t>
            </a:r>
            <a:r>
              <a:rPr lang="en-GB" sz="2800" dirty="0" err="1" smtClean="0"/>
              <a:t>στην</a:t>
            </a:r>
            <a:r>
              <a:rPr lang="en-GB" sz="2800" dirty="0" smtClean="0"/>
              <a:t> </a:t>
            </a:r>
            <a:r>
              <a:rPr lang="en-GB" sz="2800" dirty="0" err="1" smtClean="0"/>
              <a:t>απόσβεση</a:t>
            </a:r>
            <a:r>
              <a:rPr lang="en-GB" sz="2800" dirty="0" smtClean="0"/>
              <a:t>, </a:t>
            </a:r>
            <a:r>
              <a:rPr lang="el-GR" sz="2800" dirty="0" smtClean="0"/>
              <a:t>στ</a:t>
            </a:r>
            <a:r>
              <a:rPr lang="en-GB" sz="2800" dirty="0" smtClean="0"/>
              <a:t>η </a:t>
            </a:r>
            <a:r>
              <a:rPr lang="en-GB" sz="2800" dirty="0" err="1" smtClean="0"/>
              <a:t>χρονική</a:t>
            </a:r>
            <a:r>
              <a:rPr lang="en-GB" sz="2800" dirty="0" smtClean="0"/>
              <a:t> </a:t>
            </a:r>
            <a:r>
              <a:rPr lang="en-GB" sz="2800" dirty="0" err="1" smtClean="0"/>
              <a:t>κατανομή</a:t>
            </a:r>
            <a:r>
              <a:rPr lang="en-GB" sz="2800" dirty="0" smtClean="0"/>
              <a:t> της</a:t>
            </a:r>
            <a:r>
              <a:rPr lang="el-GR" sz="2800" dirty="0" smtClean="0"/>
              <a:t> </a:t>
            </a:r>
            <a:r>
              <a:rPr lang="en-GB" sz="2800" dirty="0" err="1" smtClean="0"/>
              <a:t>αποσβεστέας</a:t>
            </a:r>
            <a:r>
              <a:rPr lang="en-GB" sz="2800" dirty="0" smtClean="0"/>
              <a:t> </a:t>
            </a:r>
            <a:r>
              <a:rPr lang="en-GB" sz="2800" dirty="0" err="1" smtClean="0"/>
              <a:t>αξίας</a:t>
            </a:r>
            <a:r>
              <a:rPr lang="en-GB" sz="2800" dirty="0" smtClean="0"/>
              <a:t> </a:t>
            </a:r>
            <a:r>
              <a:rPr lang="en-GB" sz="2800" dirty="0" err="1" smtClean="0"/>
              <a:t>του</a:t>
            </a:r>
            <a:r>
              <a:rPr lang="en-GB" sz="2800" dirty="0" smtClean="0"/>
              <a:t> </a:t>
            </a:r>
            <a:r>
              <a:rPr lang="en-GB" sz="2800" dirty="0" err="1" smtClean="0"/>
              <a:t>παγίου</a:t>
            </a:r>
            <a:r>
              <a:rPr lang="en-GB" sz="2800" dirty="0" smtClean="0"/>
              <a:t> </a:t>
            </a:r>
            <a:r>
              <a:rPr lang="en-GB" sz="2800" dirty="0" err="1" smtClean="0"/>
              <a:t>περιουσιακού</a:t>
            </a:r>
            <a:r>
              <a:rPr lang="en-GB" sz="2800" dirty="0" smtClean="0"/>
              <a:t> </a:t>
            </a:r>
            <a:r>
              <a:rPr lang="en-GB" sz="2800" dirty="0" err="1" smtClean="0"/>
              <a:t>στοιχείου</a:t>
            </a:r>
            <a:r>
              <a:rPr lang="en-GB" sz="2800" dirty="0" smtClean="0"/>
              <a:t>, </a:t>
            </a:r>
            <a:r>
              <a:rPr lang="en-GB" sz="2800" dirty="0" err="1" smtClean="0"/>
              <a:t>που</a:t>
            </a:r>
            <a:r>
              <a:rPr lang="en-GB" sz="2800" dirty="0" smtClean="0"/>
              <a:t> </a:t>
            </a:r>
            <a:r>
              <a:rPr lang="en-GB" sz="2800" dirty="0" err="1" smtClean="0"/>
              <a:t>υπολογίζεται</a:t>
            </a:r>
            <a:r>
              <a:rPr lang="en-GB" sz="2800" dirty="0" smtClean="0"/>
              <a:t> </a:t>
            </a:r>
            <a:r>
              <a:rPr lang="en-GB" sz="2800" dirty="0" err="1" smtClean="0"/>
              <a:t>με</a:t>
            </a:r>
            <a:r>
              <a:rPr lang="en-GB" sz="2800" dirty="0" smtClean="0"/>
              <a:t> </a:t>
            </a:r>
            <a:r>
              <a:rPr lang="en-GB" sz="2800" dirty="0" err="1" smtClean="0"/>
              <a:t>βάση</a:t>
            </a:r>
            <a:r>
              <a:rPr lang="en-GB" sz="2800" dirty="0" smtClean="0"/>
              <a:t> </a:t>
            </a:r>
            <a:r>
              <a:rPr lang="en-GB" sz="2800" dirty="0" err="1" smtClean="0"/>
              <a:t>την</a:t>
            </a:r>
            <a:r>
              <a:rPr lang="el-GR" sz="2800" dirty="0" smtClean="0"/>
              <a:t> </a:t>
            </a:r>
            <a:r>
              <a:rPr lang="en-GB" sz="2800" dirty="0" err="1" smtClean="0"/>
              <a:t>ωφέλιμη</a:t>
            </a:r>
            <a:r>
              <a:rPr lang="en-GB" sz="2800" dirty="0" smtClean="0"/>
              <a:t> </a:t>
            </a:r>
            <a:r>
              <a:rPr lang="en-GB" sz="2800" dirty="0" err="1" smtClean="0"/>
              <a:t>διάρκεια</a:t>
            </a:r>
            <a:r>
              <a:rPr lang="en-GB" sz="2800" dirty="0" smtClean="0"/>
              <a:t> </a:t>
            </a:r>
            <a:r>
              <a:rPr lang="en-GB" sz="2800" dirty="0" err="1" smtClean="0"/>
              <a:t>ζωής</a:t>
            </a:r>
            <a:r>
              <a:rPr lang="en-GB" sz="2800" dirty="0" smtClean="0"/>
              <a:t> </a:t>
            </a:r>
            <a:r>
              <a:rPr lang="en-GB" sz="2800" dirty="0" err="1" smtClean="0"/>
              <a:t>του</a:t>
            </a:r>
            <a:r>
              <a:rPr lang="en-GB" sz="2800" dirty="0" smtClean="0"/>
              <a:t> </a:t>
            </a:r>
            <a:r>
              <a:rPr lang="en-GB" sz="2800" dirty="0" err="1" smtClean="0"/>
              <a:t>και</a:t>
            </a:r>
            <a:r>
              <a:rPr lang="en-GB" sz="2800" dirty="0" smtClean="0"/>
              <a:t> </a:t>
            </a:r>
            <a:r>
              <a:rPr lang="en-GB" sz="2800" dirty="0" err="1" smtClean="0"/>
              <a:t>κατ</a:t>
            </a:r>
            <a:r>
              <a:rPr lang="en-GB" sz="2800" dirty="0" smtClean="0"/>
              <a:t>’ </a:t>
            </a:r>
            <a:r>
              <a:rPr lang="en-GB" sz="2800" dirty="0" err="1" smtClean="0"/>
              <a:t>επέκταση</a:t>
            </a:r>
            <a:r>
              <a:rPr lang="en-GB" sz="2800" dirty="0" smtClean="0"/>
              <a:t> η </a:t>
            </a:r>
            <a:r>
              <a:rPr lang="en-GB" sz="2800" dirty="0" err="1" smtClean="0"/>
              <a:t>λογιστική</a:t>
            </a:r>
            <a:r>
              <a:rPr lang="en-GB" sz="2800" dirty="0" smtClean="0"/>
              <a:t> </a:t>
            </a:r>
            <a:r>
              <a:rPr lang="en-GB" sz="2800" dirty="0" err="1" smtClean="0"/>
              <a:t>απεικόνιση</a:t>
            </a:r>
            <a:r>
              <a:rPr lang="en-GB" sz="2800" dirty="0" smtClean="0"/>
              <a:t> </a:t>
            </a:r>
            <a:r>
              <a:rPr lang="en-GB" sz="2800" dirty="0" err="1" smtClean="0"/>
              <a:t>και</a:t>
            </a:r>
            <a:r>
              <a:rPr lang="en-GB" sz="2800" dirty="0" smtClean="0"/>
              <a:t> ο </a:t>
            </a:r>
            <a:r>
              <a:rPr lang="en-GB" sz="2800" dirty="0" err="1" smtClean="0"/>
              <a:t>καταλογισμός</a:t>
            </a:r>
            <a:r>
              <a:rPr lang="el-GR" sz="2800" dirty="0" smtClean="0"/>
              <a:t> </a:t>
            </a:r>
            <a:r>
              <a:rPr lang="en-GB" sz="2800" dirty="0" smtClean="0"/>
              <a:t>της </a:t>
            </a:r>
            <a:r>
              <a:rPr lang="en-GB" sz="2800" dirty="0" err="1" smtClean="0"/>
              <a:t>σε</a:t>
            </a:r>
            <a:r>
              <a:rPr lang="en-GB" sz="2800" dirty="0" smtClean="0"/>
              <a:t> </a:t>
            </a:r>
            <a:r>
              <a:rPr lang="en-GB" sz="2800" dirty="0" err="1" smtClean="0"/>
              <a:t>κάθε</a:t>
            </a:r>
            <a:r>
              <a:rPr lang="en-GB" sz="2800" dirty="0" smtClean="0"/>
              <a:t> </a:t>
            </a:r>
            <a:r>
              <a:rPr lang="en-GB" sz="2800" dirty="0" err="1" smtClean="0"/>
              <a:t>χρήση</a:t>
            </a:r>
            <a:r>
              <a:rPr lang="en-GB" sz="2800" dirty="0" smtClean="0"/>
              <a:t>. Το </a:t>
            </a:r>
            <a:r>
              <a:rPr lang="en-GB" sz="2800" dirty="0" err="1" smtClean="0"/>
              <a:t>ποσό</a:t>
            </a:r>
            <a:r>
              <a:rPr lang="en-GB" sz="2800" dirty="0" smtClean="0"/>
              <a:t> </a:t>
            </a:r>
            <a:r>
              <a:rPr lang="en-GB" sz="2800" dirty="0" err="1" smtClean="0"/>
              <a:t>τις</a:t>
            </a:r>
            <a:r>
              <a:rPr lang="en-GB" sz="2800" dirty="0" smtClean="0"/>
              <a:t> </a:t>
            </a:r>
            <a:r>
              <a:rPr lang="en-GB" sz="2800" dirty="0" err="1" smtClean="0"/>
              <a:t>ετήσιας</a:t>
            </a:r>
            <a:r>
              <a:rPr lang="en-GB" sz="2800" dirty="0" smtClean="0"/>
              <a:t> </a:t>
            </a:r>
            <a:r>
              <a:rPr lang="en-GB" sz="2800" dirty="0" err="1" smtClean="0"/>
              <a:t>απόσβεσης</a:t>
            </a:r>
            <a:r>
              <a:rPr lang="en-GB" sz="2800" dirty="0" smtClean="0"/>
              <a:t> </a:t>
            </a:r>
            <a:r>
              <a:rPr lang="en-GB" sz="2800" dirty="0" err="1" smtClean="0"/>
              <a:t>αντιπροσωπεύει</a:t>
            </a:r>
            <a:r>
              <a:rPr lang="en-GB" sz="2800" dirty="0" smtClean="0"/>
              <a:t> τη </a:t>
            </a:r>
            <a:r>
              <a:rPr lang="en-GB" sz="2800" dirty="0" err="1" smtClean="0"/>
              <a:t>σταδιακή</a:t>
            </a:r>
            <a:r>
              <a:rPr lang="en-GB" sz="2800" dirty="0" smtClean="0"/>
              <a:t> </a:t>
            </a:r>
            <a:r>
              <a:rPr lang="en-GB" sz="2800" dirty="0" err="1" smtClean="0"/>
              <a:t>μείωση</a:t>
            </a:r>
            <a:r>
              <a:rPr lang="en-GB" sz="2800" dirty="0" smtClean="0"/>
              <a:t> της</a:t>
            </a:r>
            <a:r>
              <a:rPr lang="el-GR" sz="2800" dirty="0" smtClean="0"/>
              <a:t> </a:t>
            </a:r>
            <a:r>
              <a:rPr lang="en-GB" sz="2800" dirty="0" err="1" smtClean="0"/>
              <a:t>άξιας</a:t>
            </a:r>
            <a:r>
              <a:rPr lang="en-GB" sz="2800" dirty="0" smtClean="0"/>
              <a:t> </a:t>
            </a:r>
            <a:r>
              <a:rPr lang="en-GB" sz="2800" dirty="0" err="1" smtClean="0"/>
              <a:t>των</a:t>
            </a:r>
            <a:r>
              <a:rPr lang="en-GB" sz="2800" dirty="0" smtClean="0"/>
              <a:t> </a:t>
            </a:r>
            <a:r>
              <a:rPr lang="en-GB" sz="2800" dirty="0" err="1" smtClean="0"/>
              <a:t>παγίων</a:t>
            </a:r>
            <a:r>
              <a:rPr lang="en-GB" sz="2800" dirty="0" smtClean="0"/>
              <a:t>, </a:t>
            </a:r>
            <a:r>
              <a:rPr lang="en-GB" sz="2800" dirty="0" err="1" smtClean="0"/>
              <a:t>που</a:t>
            </a:r>
            <a:r>
              <a:rPr lang="en-GB" sz="2800" dirty="0" smtClean="0"/>
              <a:t> </a:t>
            </a:r>
            <a:r>
              <a:rPr lang="en-GB" sz="2800" dirty="0" err="1" smtClean="0"/>
              <a:t>επέρχεται</a:t>
            </a:r>
            <a:r>
              <a:rPr lang="en-GB" sz="2800" dirty="0" smtClean="0"/>
              <a:t> </a:t>
            </a:r>
            <a:r>
              <a:rPr lang="en-GB" sz="2800" dirty="0" err="1" smtClean="0"/>
              <a:t>λόγω</a:t>
            </a:r>
            <a:r>
              <a:rPr lang="en-GB" sz="2800" dirty="0" smtClean="0"/>
              <a:t> </a:t>
            </a:r>
            <a:r>
              <a:rPr lang="en-GB" sz="2800" dirty="0" err="1" smtClean="0"/>
              <a:t>τις</a:t>
            </a:r>
            <a:r>
              <a:rPr lang="en-GB" sz="2800" dirty="0" smtClean="0"/>
              <a:t> </a:t>
            </a:r>
            <a:r>
              <a:rPr lang="en-GB" sz="2800" dirty="0" err="1" smtClean="0"/>
              <a:t>χρήσεως</a:t>
            </a:r>
            <a:r>
              <a:rPr lang="en-GB" sz="2800" dirty="0" smtClean="0"/>
              <a:t> </a:t>
            </a:r>
            <a:r>
              <a:rPr lang="en-GB" sz="2800" dirty="0" err="1" smtClean="0"/>
              <a:t>του</a:t>
            </a:r>
            <a:r>
              <a:rPr lang="en-GB" sz="2800" dirty="0" smtClean="0"/>
              <a:t> (</a:t>
            </a:r>
            <a:r>
              <a:rPr lang="en-GB" sz="2800" dirty="0" err="1" smtClean="0"/>
              <a:t>λειτουργική</a:t>
            </a:r>
            <a:r>
              <a:rPr lang="en-GB" sz="2800" dirty="0" smtClean="0"/>
              <a:t> </a:t>
            </a:r>
            <a:r>
              <a:rPr lang="en-GB" sz="2800" dirty="0" err="1" smtClean="0"/>
              <a:t>φθορά</a:t>
            </a:r>
            <a:r>
              <a:rPr lang="en-GB" sz="2800" dirty="0" smtClean="0"/>
              <a:t>), </a:t>
            </a:r>
            <a:r>
              <a:rPr lang="en-GB" sz="2800" dirty="0" err="1" smtClean="0"/>
              <a:t>του</a:t>
            </a:r>
            <a:r>
              <a:rPr lang="en-GB" sz="2800" dirty="0" smtClean="0"/>
              <a:t> </a:t>
            </a:r>
            <a:r>
              <a:rPr lang="en-GB" sz="2800" dirty="0" err="1" smtClean="0"/>
              <a:t>χρόνου</a:t>
            </a:r>
            <a:r>
              <a:rPr lang="el-GR" sz="2800" dirty="0" smtClean="0"/>
              <a:t> </a:t>
            </a:r>
            <a:r>
              <a:rPr lang="en-GB" sz="2800" dirty="0" smtClean="0"/>
              <a:t>(</a:t>
            </a:r>
            <a:r>
              <a:rPr lang="en-GB" sz="2800" dirty="0" err="1" smtClean="0"/>
              <a:t>χρονική</a:t>
            </a:r>
            <a:r>
              <a:rPr lang="en-GB" sz="2800" dirty="0" smtClean="0"/>
              <a:t> </a:t>
            </a:r>
            <a:r>
              <a:rPr lang="en-GB" sz="2800" dirty="0" err="1" smtClean="0"/>
              <a:t>φθορά</a:t>
            </a:r>
            <a:r>
              <a:rPr lang="en-GB" sz="2800" dirty="0" smtClean="0"/>
              <a:t>) </a:t>
            </a:r>
            <a:r>
              <a:rPr lang="en-GB" sz="2800" dirty="0" err="1" smtClean="0"/>
              <a:t>και</a:t>
            </a:r>
            <a:r>
              <a:rPr lang="en-GB" sz="2800" dirty="0" smtClean="0"/>
              <a:t> </a:t>
            </a:r>
            <a:r>
              <a:rPr lang="en-GB" sz="2800" dirty="0" err="1" smtClean="0"/>
              <a:t>τέλος</a:t>
            </a:r>
            <a:r>
              <a:rPr lang="en-GB" sz="2800" dirty="0" smtClean="0"/>
              <a:t> της </a:t>
            </a:r>
            <a:r>
              <a:rPr lang="en-GB" sz="2800" dirty="0" err="1" smtClean="0"/>
              <a:t>οικονομικής</a:t>
            </a:r>
            <a:r>
              <a:rPr lang="en-GB" sz="2800" dirty="0" smtClean="0"/>
              <a:t> </a:t>
            </a:r>
            <a:r>
              <a:rPr lang="en-GB" sz="2800" dirty="0" err="1" smtClean="0"/>
              <a:t>του</a:t>
            </a:r>
            <a:r>
              <a:rPr lang="en-GB" sz="2800" dirty="0" smtClean="0"/>
              <a:t> </a:t>
            </a:r>
            <a:r>
              <a:rPr lang="en-GB" sz="2800" dirty="0" err="1" smtClean="0"/>
              <a:t>απαξίωσης</a:t>
            </a:r>
            <a:r>
              <a:rPr lang="en-GB" sz="2800" dirty="0" smtClean="0"/>
              <a:t> (</a:t>
            </a:r>
            <a:r>
              <a:rPr lang="en-GB" sz="2800" dirty="0" err="1" smtClean="0"/>
              <a:t>τεχνολογική</a:t>
            </a:r>
            <a:r>
              <a:rPr lang="en-GB" sz="2800" dirty="0" smtClean="0"/>
              <a:t> </a:t>
            </a:r>
            <a:r>
              <a:rPr lang="en-GB" sz="2800" dirty="0" err="1" smtClean="0"/>
              <a:t>φθορά</a:t>
            </a:r>
            <a:r>
              <a:rPr lang="en-GB" sz="2800" dirty="0" smtClean="0"/>
              <a:t>)</a:t>
            </a: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n-GB" sz="2600" dirty="0" err="1" smtClean="0"/>
              <a:t>Λογαριασμοί</a:t>
            </a:r>
            <a:r>
              <a:rPr lang="en-GB" sz="2600" dirty="0" smtClean="0"/>
              <a:t> </a:t>
            </a:r>
            <a:r>
              <a:rPr lang="en-GB" sz="2600" dirty="0" err="1" smtClean="0"/>
              <a:t>ενεργητικού</a:t>
            </a:r>
            <a:r>
              <a:rPr lang="en-GB" sz="2600" dirty="0" smtClean="0"/>
              <a:t> </a:t>
            </a:r>
            <a:r>
              <a:rPr lang="en-GB" sz="2600" dirty="0" err="1" smtClean="0"/>
              <a:t>και</a:t>
            </a:r>
            <a:r>
              <a:rPr lang="en-GB" sz="2600" dirty="0" smtClean="0"/>
              <a:t> </a:t>
            </a:r>
            <a:r>
              <a:rPr lang="en-GB" sz="2600" dirty="0" err="1" smtClean="0"/>
              <a:t>μεταβολές</a:t>
            </a:r>
            <a:r>
              <a:rPr lang="en-GB" sz="2600" dirty="0" smtClean="0"/>
              <a:t> </a:t>
            </a:r>
            <a:r>
              <a:rPr lang="en-GB" sz="2600" dirty="0" err="1" smtClean="0"/>
              <a:t>χρηματοοικονομικών</a:t>
            </a:r>
            <a:r>
              <a:rPr lang="en-GB" sz="2600" dirty="0" smtClean="0"/>
              <a:t> </a:t>
            </a:r>
            <a:r>
              <a:rPr lang="en-GB" sz="2600" dirty="0" err="1" smtClean="0"/>
              <a:t>δεικτών</a:t>
            </a:r>
            <a:r>
              <a:rPr lang="en-GB" sz="2600" dirty="0" smtClean="0"/>
              <a:t> </a:t>
            </a:r>
            <a:r>
              <a:rPr lang="el-GR" sz="2600" dirty="0" smtClean="0"/>
              <a:t/>
            </a:r>
            <a:br>
              <a:rPr lang="el-GR" sz="2600" dirty="0" smtClean="0"/>
            </a:br>
            <a:r>
              <a:rPr lang="el-GR" sz="2600" dirty="0" smtClean="0"/>
              <a:t>        </a:t>
            </a:r>
            <a:r>
              <a:rPr lang="en-GB" sz="2600" dirty="0" err="1" smtClean="0"/>
              <a:t>Πάγιο</a:t>
            </a:r>
            <a:r>
              <a:rPr lang="en-GB" sz="2600" dirty="0" smtClean="0"/>
              <a:t> </a:t>
            </a:r>
            <a:r>
              <a:rPr lang="en-GB" sz="2600" dirty="0" err="1" smtClean="0"/>
              <a:t>Ενεργητικό</a:t>
            </a:r>
            <a:endParaRPr lang="en-US" sz="2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600" dirty="0" smtClean="0"/>
              <a:t>Η </a:t>
            </a:r>
            <a:r>
              <a:rPr lang="en-GB" sz="2600" dirty="0" err="1" smtClean="0"/>
              <a:t>αποσβεστέα</a:t>
            </a:r>
            <a:r>
              <a:rPr lang="en-GB" sz="2600" dirty="0" smtClean="0"/>
              <a:t> </a:t>
            </a:r>
            <a:r>
              <a:rPr lang="en-GB" sz="2600" dirty="0" err="1" smtClean="0"/>
              <a:t>αξία</a:t>
            </a:r>
            <a:r>
              <a:rPr lang="en-GB" sz="2600" dirty="0" smtClean="0"/>
              <a:t> </a:t>
            </a:r>
            <a:r>
              <a:rPr lang="en-GB" sz="2600" dirty="0" err="1" smtClean="0"/>
              <a:t>των</a:t>
            </a:r>
            <a:r>
              <a:rPr lang="en-GB" sz="2600" dirty="0" smtClean="0"/>
              <a:t> </a:t>
            </a:r>
            <a:r>
              <a:rPr lang="en-GB" sz="2600" dirty="0" err="1" smtClean="0"/>
              <a:t>παγίων</a:t>
            </a:r>
            <a:r>
              <a:rPr lang="en-GB" sz="2600" dirty="0" smtClean="0"/>
              <a:t> </a:t>
            </a:r>
            <a:r>
              <a:rPr lang="en-GB" sz="2600" dirty="0" err="1" smtClean="0"/>
              <a:t>κατανέμεται</a:t>
            </a:r>
            <a:r>
              <a:rPr lang="en-GB" sz="2600" dirty="0" smtClean="0"/>
              <a:t> </a:t>
            </a:r>
            <a:r>
              <a:rPr lang="en-GB" sz="2600" dirty="0" err="1" smtClean="0"/>
              <a:t>σε</a:t>
            </a:r>
            <a:r>
              <a:rPr lang="en-GB" sz="2600" dirty="0" smtClean="0"/>
              <a:t> </a:t>
            </a:r>
            <a:r>
              <a:rPr lang="en-GB" sz="2600" dirty="0" err="1" smtClean="0"/>
              <a:t>κάθε</a:t>
            </a:r>
            <a:r>
              <a:rPr lang="en-GB" sz="2600" dirty="0" smtClean="0"/>
              <a:t> </a:t>
            </a:r>
            <a:r>
              <a:rPr lang="en-GB" sz="2600" dirty="0" err="1" smtClean="0"/>
              <a:t>λογιστική</a:t>
            </a:r>
            <a:r>
              <a:rPr lang="en-GB" sz="2600" dirty="0" smtClean="0"/>
              <a:t> </a:t>
            </a:r>
            <a:r>
              <a:rPr lang="en-GB" sz="2600" dirty="0" err="1" smtClean="0"/>
              <a:t>χρήση</a:t>
            </a:r>
            <a:r>
              <a:rPr lang="en-GB" sz="2600" dirty="0" smtClean="0"/>
              <a:t> </a:t>
            </a:r>
            <a:r>
              <a:rPr lang="en-GB" sz="2600" dirty="0" err="1" smtClean="0"/>
              <a:t>κατά</a:t>
            </a:r>
            <a:r>
              <a:rPr lang="en-GB" sz="2600" dirty="0" smtClean="0"/>
              <a:t> </a:t>
            </a:r>
            <a:r>
              <a:rPr lang="en-GB" sz="2600" dirty="0" err="1" smtClean="0"/>
              <a:t>την</a:t>
            </a:r>
            <a:r>
              <a:rPr lang="en-GB" sz="2600" dirty="0" smtClean="0"/>
              <a:t> </a:t>
            </a:r>
            <a:r>
              <a:rPr lang="en-GB" sz="2600" dirty="0" err="1" smtClean="0"/>
              <a:t>διάρκεια</a:t>
            </a:r>
            <a:r>
              <a:rPr lang="en-GB" sz="2600" dirty="0" smtClean="0"/>
              <a:t> της</a:t>
            </a:r>
            <a:r>
              <a:rPr lang="el-GR" sz="2600" dirty="0" smtClean="0"/>
              <a:t> </a:t>
            </a:r>
            <a:r>
              <a:rPr lang="en-GB" sz="2600" dirty="0" err="1" smtClean="0"/>
              <a:t>ωφέλιμης</a:t>
            </a:r>
            <a:r>
              <a:rPr lang="en-GB" sz="2600" dirty="0" smtClean="0"/>
              <a:t> </a:t>
            </a:r>
            <a:r>
              <a:rPr lang="en-GB" sz="2600" dirty="0" err="1" smtClean="0"/>
              <a:t>ζωής</a:t>
            </a:r>
            <a:r>
              <a:rPr lang="en-GB" sz="2600" dirty="0" smtClean="0"/>
              <a:t>(η </a:t>
            </a:r>
            <a:r>
              <a:rPr lang="en-GB" sz="2600" dirty="0" err="1" smtClean="0"/>
              <a:t>χρονική</a:t>
            </a:r>
            <a:r>
              <a:rPr lang="en-GB" sz="2600" dirty="0" smtClean="0"/>
              <a:t> </a:t>
            </a:r>
            <a:r>
              <a:rPr lang="en-GB" sz="2600" dirty="0" err="1" smtClean="0"/>
              <a:t>περίοδος</a:t>
            </a:r>
            <a:r>
              <a:rPr lang="en-GB" sz="2600" dirty="0" smtClean="0"/>
              <a:t> </a:t>
            </a:r>
            <a:r>
              <a:rPr lang="en-GB" sz="2600" dirty="0" err="1" smtClean="0"/>
              <a:t>κατά</a:t>
            </a:r>
            <a:r>
              <a:rPr lang="en-GB" sz="2600" dirty="0" smtClean="0"/>
              <a:t> </a:t>
            </a:r>
            <a:r>
              <a:rPr lang="en-GB" sz="2600" dirty="0" err="1" smtClean="0"/>
              <a:t>την</a:t>
            </a:r>
            <a:r>
              <a:rPr lang="en-GB" sz="2600" dirty="0" smtClean="0"/>
              <a:t> </a:t>
            </a:r>
            <a:r>
              <a:rPr lang="en-GB" sz="2600" dirty="0" err="1" smtClean="0"/>
              <a:t>οποία</a:t>
            </a:r>
            <a:r>
              <a:rPr lang="en-GB" sz="2600" dirty="0" smtClean="0"/>
              <a:t> </a:t>
            </a:r>
            <a:r>
              <a:rPr lang="en-GB" sz="2600" dirty="0" err="1" smtClean="0"/>
              <a:t>υπολογίζεται</a:t>
            </a:r>
            <a:r>
              <a:rPr lang="en-GB" sz="2600" dirty="0" smtClean="0"/>
              <a:t> </a:t>
            </a:r>
            <a:r>
              <a:rPr lang="en-GB" sz="2600" dirty="0" err="1" smtClean="0"/>
              <a:t>ότι</a:t>
            </a:r>
            <a:r>
              <a:rPr lang="en-GB" sz="2600" dirty="0" smtClean="0"/>
              <a:t> </a:t>
            </a:r>
            <a:r>
              <a:rPr lang="en-GB" sz="2600" dirty="0" err="1" smtClean="0"/>
              <a:t>το</a:t>
            </a:r>
            <a:r>
              <a:rPr lang="en-GB" sz="2600" dirty="0" smtClean="0"/>
              <a:t> </a:t>
            </a:r>
            <a:r>
              <a:rPr lang="en-GB" sz="2600" dirty="0" err="1" smtClean="0"/>
              <a:t>αποσβεσμένο</a:t>
            </a:r>
            <a:r>
              <a:rPr lang="en-GB" sz="2600" dirty="0" smtClean="0"/>
              <a:t> </a:t>
            </a:r>
            <a:r>
              <a:rPr lang="en-GB" sz="2600" dirty="0" err="1" smtClean="0"/>
              <a:t>πάγιο</a:t>
            </a:r>
            <a:r>
              <a:rPr lang="el-GR" sz="2600" dirty="0" smtClean="0"/>
              <a:t> </a:t>
            </a:r>
            <a:r>
              <a:rPr lang="en-GB" sz="2600" dirty="0" err="1" smtClean="0"/>
              <a:t>θα</a:t>
            </a:r>
            <a:r>
              <a:rPr lang="en-GB" sz="2600" dirty="0" smtClean="0"/>
              <a:t> </a:t>
            </a:r>
            <a:r>
              <a:rPr lang="en-GB" sz="2600" dirty="0" err="1" smtClean="0"/>
              <a:t>χρησιμοποιηθεί</a:t>
            </a:r>
            <a:r>
              <a:rPr lang="en-GB" sz="2600" dirty="0" smtClean="0"/>
              <a:t> </a:t>
            </a:r>
            <a:r>
              <a:rPr lang="en-GB" sz="2600" dirty="0" err="1" smtClean="0"/>
              <a:t>παραγωγικά</a:t>
            </a:r>
            <a:r>
              <a:rPr lang="en-GB" sz="2600" dirty="0" smtClean="0"/>
              <a:t> </a:t>
            </a:r>
            <a:r>
              <a:rPr lang="en-GB" sz="2600" dirty="0" err="1" smtClean="0"/>
              <a:t>από</a:t>
            </a:r>
            <a:r>
              <a:rPr lang="en-GB" sz="2600" dirty="0" smtClean="0"/>
              <a:t> </a:t>
            </a:r>
            <a:r>
              <a:rPr lang="en-GB" sz="2600" dirty="0" err="1" smtClean="0"/>
              <a:t>την</a:t>
            </a:r>
            <a:r>
              <a:rPr lang="en-GB" sz="2600" dirty="0" smtClean="0"/>
              <a:t> </a:t>
            </a:r>
            <a:r>
              <a:rPr lang="en-GB" sz="2600" dirty="0" err="1" smtClean="0"/>
              <a:t>επιχείρηση</a:t>
            </a:r>
            <a:r>
              <a:rPr lang="en-GB" sz="2600" dirty="0" smtClean="0"/>
              <a:t>) </a:t>
            </a:r>
            <a:r>
              <a:rPr lang="en-GB" sz="2600" dirty="0" err="1" smtClean="0"/>
              <a:t>τους</a:t>
            </a:r>
            <a:r>
              <a:rPr lang="en-GB" sz="2600" dirty="0" smtClean="0"/>
              <a:t> </a:t>
            </a:r>
            <a:r>
              <a:rPr lang="en-GB" sz="2600" dirty="0" err="1" smtClean="0"/>
              <a:t>με</a:t>
            </a:r>
            <a:r>
              <a:rPr lang="en-GB" sz="2600" dirty="0" smtClean="0"/>
              <a:t> </a:t>
            </a:r>
            <a:r>
              <a:rPr lang="en-GB" sz="2600" dirty="0" err="1" smtClean="0"/>
              <a:t>ομοιόμορφο</a:t>
            </a:r>
            <a:r>
              <a:rPr lang="en-GB" sz="2600" dirty="0" smtClean="0"/>
              <a:t> </a:t>
            </a:r>
            <a:r>
              <a:rPr lang="en-GB" sz="2600" dirty="0" err="1" smtClean="0"/>
              <a:t>τρόπο</a:t>
            </a:r>
            <a:r>
              <a:rPr lang="en-GB" sz="2600" dirty="0" smtClean="0"/>
              <a:t>, </a:t>
            </a:r>
            <a:r>
              <a:rPr lang="en-GB" sz="2600" dirty="0" err="1" smtClean="0"/>
              <a:t>πράγμα</a:t>
            </a:r>
            <a:r>
              <a:rPr lang="en-GB" sz="2600" dirty="0" smtClean="0"/>
              <a:t> </a:t>
            </a:r>
            <a:r>
              <a:rPr lang="en-GB" sz="2600" dirty="0" err="1" smtClean="0"/>
              <a:t>που</a:t>
            </a:r>
            <a:r>
              <a:rPr lang="el-GR" sz="2600" dirty="0" smtClean="0"/>
              <a:t> </a:t>
            </a:r>
            <a:r>
              <a:rPr lang="en-GB" sz="2600" dirty="0" err="1" smtClean="0"/>
              <a:t>σημαίνει</a:t>
            </a:r>
            <a:r>
              <a:rPr lang="en-GB" sz="2600" dirty="0" smtClean="0"/>
              <a:t> </a:t>
            </a:r>
            <a:r>
              <a:rPr lang="en-GB" sz="2600" dirty="0" err="1" smtClean="0"/>
              <a:t>ότι</a:t>
            </a:r>
            <a:r>
              <a:rPr lang="en-GB" sz="2600" dirty="0" smtClean="0"/>
              <a:t> </a:t>
            </a:r>
            <a:r>
              <a:rPr lang="en-GB" sz="2600" dirty="0" err="1" smtClean="0"/>
              <a:t>για</a:t>
            </a:r>
            <a:r>
              <a:rPr lang="en-GB" sz="2600" dirty="0" smtClean="0"/>
              <a:t> τον </a:t>
            </a:r>
            <a:r>
              <a:rPr lang="en-GB" sz="2600" dirty="0" err="1" smtClean="0"/>
              <a:t>υπολογισμό</a:t>
            </a:r>
            <a:r>
              <a:rPr lang="en-GB" sz="2600" dirty="0" smtClean="0"/>
              <a:t> </a:t>
            </a:r>
            <a:r>
              <a:rPr lang="en-GB" sz="2600" dirty="0" err="1" smtClean="0"/>
              <a:t>των</a:t>
            </a:r>
            <a:r>
              <a:rPr lang="en-GB" sz="2600" dirty="0" smtClean="0"/>
              <a:t> </a:t>
            </a:r>
            <a:r>
              <a:rPr lang="en-GB" sz="2600" dirty="0" err="1" smtClean="0"/>
              <a:t>αποσβέσεων</a:t>
            </a:r>
            <a:r>
              <a:rPr lang="en-GB" sz="2600" dirty="0" smtClean="0"/>
              <a:t> </a:t>
            </a:r>
            <a:r>
              <a:rPr lang="en-GB" sz="2600" dirty="0" err="1" smtClean="0"/>
              <a:t>από</a:t>
            </a:r>
            <a:r>
              <a:rPr lang="en-GB" sz="2600" dirty="0" smtClean="0"/>
              <a:t> </a:t>
            </a:r>
            <a:r>
              <a:rPr lang="en-GB" sz="2600" dirty="0" err="1" smtClean="0"/>
              <a:t>τις</a:t>
            </a:r>
            <a:r>
              <a:rPr lang="en-GB" sz="2600" dirty="0" smtClean="0"/>
              <a:t> </a:t>
            </a:r>
            <a:r>
              <a:rPr lang="en-GB" sz="2600" dirty="0" err="1" smtClean="0"/>
              <a:t>επιχειρήσεις</a:t>
            </a:r>
            <a:r>
              <a:rPr lang="en-GB" sz="2600" dirty="0" smtClean="0"/>
              <a:t> </a:t>
            </a:r>
            <a:r>
              <a:rPr lang="en-GB" sz="2600" dirty="0" err="1" smtClean="0"/>
              <a:t>εφαρμόζεται</a:t>
            </a:r>
            <a:r>
              <a:rPr lang="en-GB" sz="2600" dirty="0" smtClean="0"/>
              <a:t> η</a:t>
            </a:r>
            <a:r>
              <a:rPr lang="el-GR" sz="2600" dirty="0" smtClean="0"/>
              <a:t> </a:t>
            </a:r>
            <a:r>
              <a:rPr lang="en-GB" sz="2600" dirty="0" err="1" smtClean="0"/>
              <a:t>σταθερή</a:t>
            </a:r>
            <a:r>
              <a:rPr lang="en-GB" sz="2600" dirty="0" smtClean="0"/>
              <a:t> </a:t>
            </a:r>
            <a:r>
              <a:rPr lang="en-GB" sz="2600" dirty="0" err="1" smtClean="0"/>
              <a:t>μέθοδος</a:t>
            </a:r>
            <a:r>
              <a:rPr lang="en-GB" sz="2600" dirty="0" smtClean="0"/>
              <a:t> </a:t>
            </a:r>
            <a:r>
              <a:rPr lang="en-GB" sz="2600" dirty="0" err="1" smtClean="0"/>
              <a:t>απόσβεσης</a:t>
            </a:r>
            <a:r>
              <a:rPr lang="en-GB" sz="2600" dirty="0" smtClean="0"/>
              <a:t>.</a:t>
            </a:r>
          </a:p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n-GB" sz="2600" dirty="0" err="1" smtClean="0"/>
              <a:t>Λογαριασμοί</a:t>
            </a:r>
            <a:r>
              <a:rPr lang="en-GB" sz="2600" dirty="0" smtClean="0"/>
              <a:t> </a:t>
            </a:r>
            <a:r>
              <a:rPr lang="en-GB" sz="2600" dirty="0" err="1" smtClean="0"/>
              <a:t>ενεργητικού</a:t>
            </a:r>
            <a:r>
              <a:rPr lang="en-GB" sz="2600" dirty="0" smtClean="0"/>
              <a:t> </a:t>
            </a:r>
            <a:r>
              <a:rPr lang="en-GB" sz="2600" dirty="0" err="1" smtClean="0"/>
              <a:t>και</a:t>
            </a:r>
            <a:r>
              <a:rPr lang="en-GB" sz="2600" dirty="0" smtClean="0"/>
              <a:t> </a:t>
            </a:r>
            <a:r>
              <a:rPr lang="en-GB" sz="2600" dirty="0" err="1" smtClean="0"/>
              <a:t>μεταβολές</a:t>
            </a:r>
            <a:r>
              <a:rPr lang="en-GB" sz="2600" dirty="0" smtClean="0"/>
              <a:t> </a:t>
            </a:r>
            <a:r>
              <a:rPr lang="en-GB" sz="2600" dirty="0" err="1" smtClean="0"/>
              <a:t>χρηματοοικονομικών</a:t>
            </a:r>
            <a:r>
              <a:rPr lang="en-GB" sz="2600" dirty="0" smtClean="0"/>
              <a:t> </a:t>
            </a:r>
            <a:r>
              <a:rPr lang="en-GB" sz="2600" dirty="0" err="1" smtClean="0"/>
              <a:t>δεικτών</a:t>
            </a:r>
            <a:r>
              <a:rPr lang="en-GB" sz="2600" dirty="0" smtClean="0"/>
              <a:t> </a:t>
            </a:r>
            <a:r>
              <a:rPr lang="el-GR" sz="2600" dirty="0" smtClean="0"/>
              <a:t/>
            </a:r>
            <a:br>
              <a:rPr lang="el-GR" sz="2600" dirty="0" smtClean="0"/>
            </a:br>
            <a:r>
              <a:rPr lang="el-GR" sz="2600" dirty="0" smtClean="0"/>
              <a:t>        </a:t>
            </a:r>
            <a:r>
              <a:rPr lang="en-GB" sz="2600" dirty="0" err="1" smtClean="0"/>
              <a:t>Πάγιο</a:t>
            </a:r>
            <a:r>
              <a:rPr lang="en-GB" sz="2600" dirty="0" smtClean="0"/>
              <a:t> </a:t>
            </a:r>
            <a:r>
              <a:rPr lang="en-GB" sz="2600" dirty="0" err="1" smtClean="0"/>
              <a:t>Ενεργητικό</a:t>
            </a:r>
            <a:endParaRPr lang="en-US" sz="2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sz="2800" dirty="0" smtClean="0"/>
              <a:t>Η </a:t>
            </a:r>
            <a:r>
              <a:rPr lang="en-GB" sz="2800" dirty="0" err="1" smtClean="0"/>
              <a:t>διενέργεια</a:t>
            </a:r>
            <a:r>
              <a:rPr lang="en-GB" sz="2800" dirty="0" smtClean="0"/>
              <a:t> </a:t>
            </a:r>
            <a:r>
              <a:rPr lang="en-GB" sz="2800" dirty="0" err="1" smtClean="0"/>
              <a:t>αποσβέσεων</a:t>
            </a:r>
            <a:r>
              <a:rPr lang="en-GB" sz="2800" dirty="0" smtClean="0"/>
              <a:t> </a:t>
            </a:r>
            <a:r>
              <a:rPr lang="en-GB" sz="2800" dirty="0" err="1" smtClean="0"/>
              <a:t>για</a:t>
            </a:r>
            <a:r>
              <a:rPr lang="en-GB" sz="2800" dirty="0" smtClean="0"/>
              <a:t> </a:t>
            </a:r>
            <a:r>
              <a:rPr lang="en-GB" sz="2800" dirty="0" err="1" smtClean="0"/>
              <a:t>κάθε</a:t>
            </a:r>
            <a:r>
              <a:rPr lang="en-GB" sz="2800" dirty="0" smtClean="0"/>
              <a:t> </a:t>
            </a:r>
            <a:r>
              <a:rPr lang="en-GB" sz="2800" dirty="0" err="1" smtClean="0"/>
              <a:t>έτος</a:t>
            </a:r>
            <a:r>
              <a:rPr lang="en-GB" sz="2800" dirty="0" smtClean="0"/>
              <a:t> </a:t>
            </a:r>
            <a:r>
              <a:rPr lang="en-GB" sz="2800" dirty="0" err="1" smtClean="0"/>
              <a:t>με</a:t>
            </a:r>
            <a:r>
              <a:rPr lang="en-GB" sz="2800" dirty="0" smtClean="0"/>
              <a:t> </a:t>
            </a:r>
            <a:r>
              <a:rPr lang="en-GB" sz="2800" dirty="0" err="1" smtClean="0"/>
              <a:t>τους</a:t>
            </a:r>
            <a:r>
              <a:rPr lang="en-GB" sz="2800" dirty="0" smtClean="0"/>
              <a:t> </a:t>
            </a:r>
            <a:r>
              <a:rPr lang="en-GB" sz="2800" dirty="0" err="1" smtClean="0"/>
              <a:t>θεσπισμένους</a:t>
            </a:r>
            <a:r>
              <a:rPr lang="en-GB" sz="2800" dirty="0" smtClean="0"/>
              <a:t> </a:t>
            </a:r>
            <a:r>
              <a:rPr lang="en-GB" sz="2800" dirty="0" err="1" smtClean="0"/>
              <a:t>ελάχιστους</a:t>
            </a:r>
            <a:r>
              <a:rPr lang="en-GB" sz="2800" dirty="0" smtClean="0"/>
              <a:t> </a:t>
            </a:r>
            <a:r>
              <a:rPr lang="en-GB" sz="2800" dirty="0" err="1" smtClean="0"/>
              <a:t>συντελεστές</a:t>
            </a:r>
            <a:r>
              <a:rPr lang="en-GB" sz="2800" dirty="0" smtClean="0"/>
              <a:t> </a:t>
            </a:r>
            <a:r>
              <a:rPr lang="en-GB" sz="2800" dirty="0" err="1" smtClean="0"/>
              <a:t>είναι</a:t>
            </a:r>
            <a:r>
              <a:rPr lang="el-GR" sz="2800" dirty="0" smtClean="0"/>
              <a:t> </a:t>
            </a:r>
            <a:r>
              <a:rPr lang="en-GB" sz="2800" dirty="0" err="1" smtClean="0"/>
              <a:t>υποχρεωτική</a:t>
            </a:r>
            <a:r>
              <a:rPr lang="en-GB" sz="2800" dirty="0" smtClean="0"/>
              <a:t>, </a:t>
            </a:r>
            <a:r>
              <a:rPr lang="en-GB" sz="2800" dirty="0" err="1" smtClean="0"/>
              <a:t>ανεξάρτητα</a:t>
            </a:r>
            <a:r>
              <a:rPr lang="en-GB" sz="2800" dirty="0" smtClean="0"/>
              <a:t> </a:t>
            </a:r>
            <a:r>
              <a:rPr lang="en-GB" sz="2800" dirty="0" err="1" smtClean="0"/>
              <a:t>από</a:t>
            </a:r>
            <a:r>
              <a:rPr lang="en-GB" sz="2800" dirty="0" smtClean="0"/>
              <a:t> </a:t>
            </a:r>
            <a:r>
              <a:rPr lang="en-GB" sz="2800" dirty="0" err="1" smtClean="0"/>
              <a:t>την</a:t>
            </a:r>
            <a:r>
              <a:rPr lang="en-GB" sz="2800" dirty="0" smtClean="0"/>
              <a:t> </a:t>
            </a:r>
            <a:r>
              <a:rPr lang="en-GB" sz="2800" dirty="0" err="1" smtClean="0"/>
              <a:t>ύπαρξη</a:t>
            </a:r>
            <a:r>
              <a:rPr lang="en-GB" sz="2800" dirty="0" smtClean="0"/>
              <a:t> ή </a:t>
            </a:r>
            <a:r>
              <a:rPr lang="en-GB" sz="2800" dirty="0" err="1" smtClean="0"/>
              <a:t>μη</a:t>
            </a:r>
            <a:r>
              <a:rPr lang="en-GB" sz="2800" dirty="0" smtClean="0"/>
              <a:t> </a:t>
            </a:r>
            <a:r>
              <a:rPr lang="en-GB" sz="2800" dirty="0" err="1" smtClean="0"/>
              <a:t>κερδών</a:t>
            </a:r>
            <a:r>
              <a:rPr lang="en-GB" sz="2800" dirty="0" smtClean="0"/>
              <a:t>. Η </a:t>
            </a:r>
            <a:r>
              <a:rPr lang="en-GB" sz="2800" dirty="0" err="1" smtClean="0"/>
              <a:t>διενέργεια</a:t>
            </a:r>
            <a:r>
              <a:rPr lang="en-GB" sz="2800" dirty="0" smtClean="0"/>
              <a:t> </a:t>
            </a:r>
            <a:r>
              <a:rPr lang="en-GB" sz="2800" dirty="0" err="1" smtClean="0"/>
              <a:t>αποσβέσεων</a:t>
            </a:r>
            <a:r>
              <a:rPr lang="el-GR" sz="2800" dirty="0" smtClean="0"/>
              <a:t> </a:t>
            </a:r>
            <a:r>
              <a:rPr lang="en-GB" sz="2800" dirty="0" err="1" smtClean="0"/>
              <a:t>διακόπτεται</a:t>
            </a:r>
            <a:r>
              <a:rPr lang="en-GB" sz="2800" dirty="0" smtClean="0"/>
              <a:t> </a:t>
            </a:r>
            <a:r>
              <a:rPr lang="en-GB" sz="2800" dirty="0" err="1" smtClean="0"/>
              <a:t>από</a:t>
            </a:r>
            <a:r>
              <a:rPr lang="en-GB" sz="2800" dirty="0" smtClean="0"/>
              <a:t> </a:t>
            </a:r>
            <a:r>
              <a:rPr lang="en-GB" sz="2800" dirty="0" err="1" smtClean="0"/>
              <a:t>τη</a:t>
            </a:r>
            <a:r>
              <a:rPr lang="en-GB" sz="2800" dirty="0" smtClean="0"/>
              <a:t> </a:t>
            </a:r>
            <a:r>
              <a:rPr lang="en-GB" sz="2800" dirty="0" err="1" smtClean="0"/>
              <a:t>στιγμή</a:t>
            </a:r>
            <a:r>
              <a:rPr lang="en-GB" sz="2800" dirty="0" smtClean="0"/>
              <a:t> </a:t>
            </a:r>
            <a:r>
              <a:rPr lang="en-GB" sz="2800" dirty="0" err="1" smtClean="0"/>
              <a:t>που</a:t>
            </a:r>
            <a:r>
              <a:rPr lang="en-GB" sz="2800" dirty="0" smtClean="0"/>
              <a:t> </a:t>
            </a:r>
            <a:r>
              <a:rPr lang="en-GB" sz="2800" dirty="0" err="1" smtClean="0"/>
              <a:t>το</a:t>
            </a:r>
            <a:r>
              <a:rPr lang="en-GB" sz="2800" dirty="0" smtClean="0"/>
              <a:t> </a:t>
            </a:r>
            <a:r>
              <a:rPr lang="en-GB" sz="2800" dirty="0" err="1" smtClean="0"/>
              <a:t>σύνολο</a:t>
            </a:r>
            <a:r>
              <a:rPr lang="en-GB" sz="2800" dirty="0" smtClean="0"/>
              <a:t> </a:t>
            </a:r>
            <a:r>
              <a:rPr lang="en-GB" sz="2800" dirty="0" err="1" smtClean="0"/>
              <a:t>των</a:t>
            </a:r>
            <a:r>
              <a:rPr lang="en-GB" sz="2800" dirty="0" smtClean="0"/>
              <a:t> </a:t>
            </a:r>
            <a:r>
              <a:rPr lang="en-GB" sz="2800" dirty="0" err="1" smtClean="0"/>
              <a:t>διενεργημένων</a:t>
            </a:r>
            <a:r>
              <a:rPr lang="en-GB" sz="2800" dirty="0" smtClean="0"/>
              <a:t> </a:t>
            </a:r>
            <a:r>
              <a:rPr lang="en-GB" sz="2800" dirty="0" err="1" smtClean="0"/>
              <a:t>αποσβέσεων</a:t>
            </a:r>
            <a:r>
              <a:rPr lang="en-GB" sz="2800" dirty="0" smtClean="0"/>
              <a:t> </a:t>
            </a:r>
            <a:r>
              <a:rPr lang="en-GB" sz="2800" dirty="0" err="1" smtClean="0"/>
              <a:t>για</a:t>
            </a:r>
            <a:r>
              <a:rPr lang="en-GB" sz="2800" dirty="0" smtClean="0"/>
              <a:t> </a:t>
            </a:r>
            <a:r>
              <a:rPr lang="en-GB" sz="2800" dirty="0" err="1" smtClean="0"/>
              <a:t>κάθε</a:t>
            </a:r>
            <a:r>
              <a:rPr lang="el-GR" sz="2800" dirty="0" smtClean="0"/>
              <a:t> </a:t>
            </a:r>
            <a:r>
              <a:rPr lang="en-GB" sz="2800" dirty="0" err="1" smtClean="0"/>
              <a:t>αποσβέσιμο</a:t>
            </a:r>
            <a:r>
              <a:rPr lang="en-GB" sz="2800" dirty="0" smtClean="0"/>
              <a:t> </a:t>
            </a:r>
            <a:r>
              <a:rPr lang="en-GB" sz="2800" dirty="0" err="1" smtClean="0"/>
              <a:t>στοιχείο</a:t>
            </a:r>
            <a:r>
              <a:rPr lang="en-GB" sz="2800" dirty="0" smtClean="0"/>
              <a:t> </a:t>
            </a:r>
            <a:r>
              <a:rPr lang="en-GB" sz="2800" dirty="0" err="1" smtClean="0"/>
              <a:t>γίνει</a:t>
            </a:r>
            <a:r>
              <a:rPr lang="en-GB" sz="2800" dirty="0" smtClean="0"/>
              <a:t> </a:t>
            </a:r>
            <a:r>
              <a:rPr lang="en-GB" sz="2800" dirty="0" err="1" smtClean="0"/>
              <a:t>ίσο</a:t>
            </a:r>
            <a:r>
              <a:rPr lang="en-GB" sz="2800" dirty="0" smtClean="0"/>
              <a:t> </a:t>
            </a:r>
            <a:r>
              <a:rPr lang="en-GB" sz="2800" dirty="0" err="1" smtClean="0"/>
              <a:t>με</a:t>
            </a:r>
            <a:r>
              <a:rPr lang="en-GB" sz="2800" dirty="0" smtClean="0"/>
              <a:t> </a:t>
            </a:r>
            <a:r>
              <a:rPr lang="en-GB" sz="2800" dirty="0" err="1" smtClean="0"/>
              <a:t>την</a:t>
            </a:r>
            <a:r>
              <a:rPr lang="en-GB" sz="2800" dirty="0" smtClean="0"/>
              <a:t> </a:t>
            </a:r>
            <a:r>
              <a:rPr lang="en-GB" sz="2800" dirty="0" err="1" smtClean="0"/>
              <a:t>αποσβεστέα</a:t>
            </a:r>
            <a:r>
              <a:rPr lang="en-GB" sz="2800" dirty="0" smtClean="0"/>
              <a:t> </a:t>
            </a:r>
            <a:r>
              <a:rPr lang="en-GB" sz="2800" dirty="0" err="1" smtClean="0"/>
              <a:t>αξία</a:t>
            </a:r>
            <a:r>
              <a:rPr lang="en-GB" sz="2800" dirty="0" smtClean="0"/>
              <a:t> </a:t>
            </a:r>
            <a:r>
              <a:rPr lang="en-GB" sz="2800" dirty="0" err="1" smtClean="0"/>
              <a:t>αυτού</a:t>
            </a:r>
            <a:r>
              <a:rPr lang="en-GB" sz="2800" dirty="0" smtClean="0"/>
              <a:t> </a:t>
            </a:r>
            <a:r>
              <a:rPr lang="en-GB" sz="2800" dirty="0" err="1" smtClean="0"/>
              <a:t>του</a:t>
            </a:r>
            <a:r>
              <a:rPr lang="en-GB" sz="2800" dirty="0" smtClean="0"/>
              <a:t> </a:t>
            </a:r>
            <a:r>
              <a:rPr lang="en-GB" sz="2800" dirty="0" err="1" smtClean="0"/>
              <a:t>στοιχείου</a:t>
            </a:r>
            <a:r>
              <a:rPr lang="en-GB" sz="2800" dirty="0" smtClean="0"/>
              <a:t> (</a:t>
            </a:r>
            <a:r>
              <a:rPr lang="en-GB" sz="2800" dirty="0" err="1" smtClean="0"/>
              <a:t>μείον</a:t>
            </a:r>
            <a:r>
              <a:rPr lang="en-GB" sz="2800" dirty="0" smtClean="0"/>
              <a:t> </a:t>
            </a:r>
            <a:r>
              <a:rPr lang="en-GB" sz="2800" dirty="0" err="1" smtClean="0"/>
              <a:t>μιας</a:t>
            </a:r>
            <a:r>
              <a:rPr lang="el-GR" sz="2800" dirty="0" smtClean="0"/>
              <a:t> </a:t>
            </a:r>
            <a:r>
              <a:rPr lang="en-GB" sz="2800" dirty="0" err="1" smtClean="0"/>
              <a:t>μονάδας</a:t>
            </a:r>
            <a:r>
              <a:rPr lang="en-GB" sz="2800" dirty="0" smtClean="0"/>
              <a:t>), </a:t>
            </a:r>
            <a:r>
              <a:rPr lang="en-GB" sz="2800" dirty="0" err="1" smtClean="0"/>
              <a:t>ανεξάρτητα</a:t>
            </a:r>
            <a:r>
              <a:rPr lang="en-GB" sz="2800" dirty="0" smtClean="0"/>
              <a:t> </a:t>
            </a:r>
            <a:r>
              <a:rPr lang="en-GB" sz="2800" dirty="0" err="1" smtClean="0"/>
              <a:t>από</a:t>
            </a:r>
            <a:r>
              <a:rPr lang="en-GB" sz="2800" dirty="0" smtClean="0"/>
              <a:t> </a:t>
            </a:r>
            <a:r>
              <a:rPr lang="en-GB" sz="2800" dirty="0" err="1" smtClean="0"/>
              <a:t>το</a:t>
            </a:r>
            <a:r>
              <a:rPr lang="en-GB" sz="2800" dirty="0" smtClean="0"/>
              <a:t> </a:t>
            </a:r>
            <a:r>
              <a:rPr lang="en-GB" sz="2800" dirty="0" err="1" smtClean="0"/>
              <a:t>αν</a:t>
            </a:r>
            <a:r>
              <a:rPr lang="en-GB" sz="2800" dirty="0" smtClean="0"/>
              <a:t> </a:t>
            </a:r>
            <a:r>
              <a:rPr lang="en-GB" sz="2800" dirty="0" err="1" smtClean="0"/>
              <a:t>εξακολουθεί</a:t>
            </a:r>
            <a:r>
              <a:rPr lang="en-GB" sz="2800" dirty="0" smtClean="0"/>
              <a:t> η </a:t>
            </a:r>
            <a:r>
              <a:rPr lang="en-GB" sz="2800" dirty="0" err="1" smtClean="0"/>
              <a:t>παραγωγική</a:t>
            </a:r>
            <a:r>
              <a:rPr lang="en-GB" sz="2800" dirty="0" smtClean="0"/>
              <a:t> </a:t>
            </a:r>
            <a:r>
              <a:rPr lang="en-GB" sz="2800" dirty="0" err="1" smtClean="0"/>
              <a:t>χρησιμοποίησή</a:t>
            </a:r>
            <a:r>
              <a:rPr lang="en-GB" sz="2800" dirty="0" smtClean="0"/>
              <a:t> </a:t>
            </a:r>
            <a:r>
              <a:rPr lang="en-GB" sz="2800" dirty="0" err="1" smtClean="0"/>
              <a:t>του</a:t>
            </a:r>
            <a:r>
              <a:rPr lang="en-GB" sz="2800" dirty="0" smtClean="0"/>
              <a:t>.</a:t>
            </a:r>
          </a:p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Ανάλυση Χρηματοοικονομικών Καταστάσεων</a:t>
            </a:r>
          </a:p>
          <a:p>
            <a:pPr algn="l"/>
            <a:r>
              <a:rPr lang="el-GR" sz="2800" b="1" dirty="0" smtClean="0"/>
              <a:t>Ενότητα 2:</a:t>
            </a:r>
            <a:r>
              <a:rPr lang="en-US" sz="2800" dirty="0" smtClean="0"/>
              <a:t> </a:t>
            </a:r>
            <a:r>
              <a:rPr lang="el-GR" sz="2800" dirty="0" smtClean="0"/>
              <a:t>Λογιστικές Καταστάσεις</a:t>
            </a:r>
            <a:endParaRPr lang="en-US" sz="2800" dirty="0" smtClean="0"/>
          </a:p>
          <a:p>
            <a:pPr algn="l"/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/>
              <a:t>Μέθοδοι και τεχνικές ανάλυσης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altLang="zh-CN" sz="2600" dirty="0" smtClean="0"/>
              <a:t>Ιδιαίτερη σημασία στην ανάλυση χρηματοοικονομικών καταστάσεων έχει, όταν τα στοιχεία δεν εξετάζονται ως μονωμένα και ανεξάρτητα μεταξύ τους αλλά, εξετάζεται η σχέση του ενός με κάποιο άλλο, καθώς και το μέγεθος και η κατεύθυνση της μεταβολής διαχρονικά.</a:t>
            </a:r>
          </a:p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/>
              <a:t>Μέθοδοι και τεχνικές ανάλυσης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10006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l-GR" altLang="zh-CN" sz="2400" dirty="0" smtClean="0"/>
              <a:t>Οι κυριότερες μέθοδοι – τεχνικές που χρησιμοποιούνται ευρύτερα είναι οι εξής: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altLang="zh-CN" sz="2400" dirty="0" err="1" smtClean="0"/>
              <a:t>Διαστρωματική</a:t>
            </a:r>
            <a:r>
              <a:rPr lang="el-GR" altLang="zh-CN" sz="2400" dirty="0" smtClean="0"/>
              <a:t> ή κάθετη ανάλυση ή κοινού μεγέθους ανάλυση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altLang="zh-CN" sz="2400" dirty="0" smtClean="0"/>
              <a:t>Συγκριτική ή διαχρονική ανάλυση</a:t>
            </a:r>
            <a:endParaRPr lang="en-US" altLang="zh-CN" sz="2400" dirty="0" smtClean="0">
              <a:ea typeface="SimSun" pitchFamily="2" charset="-122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altLang="zh-CN" sz="2400" dirty="0" smtClean="0"/>
              <a:t>Ανάλυση αριθμοδεικτών</a:t>
            </a:r>
          </a:p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/>
              <a:t>Μέθοδοι και τεχνικές ανάλυσης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altLang="zh-CN" sz="2600" dirty="0" smtClean="0"/>
              <a:t>Οι αποφάσεις λαμβάνονται ύστερα από λεπτομερειακές αναλύσεις, μετρήσεις και συγκρίσεις όλων των στοιχείων εκείνων που συνθέτουν τη δραστηριότητα της επιχείρησης με την βοήθεια ενός οργανωμένου συστήματος αριθμοδεικτών.</a:t>
            </a:r>
            <a:endParaRPr lang="en-GB" sz="2600" dirty="0" smtClean="0"/>
          </a:p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Αθανασοπούλου, Κ., </a:t>
            </a:r>
            <a:r>
              <a:rPr lang="el-GR" sz="1400" dirty="0" err="1" smtClean="0"/>
              <a:t>Γεωργοπούλου</a:t>
            </a:r>
            <a:r>
              <a:rPr lang="el-GR" sz="1400" dirty="0" smtClean="0"/>
              <a:t> Α., </a:t>
            </a:r>
            <a:r>
              <a:rPr lang="el-GR" sz="1400" dirty="0" err="1" smtClean="0"/>
              <a:t>Μπέλλα</a:t>
            </a:r>
            <a:r>
              <a:rPr lang="el-GR" sz="1400" dirty="0" smtClean="0"/>
              <a:t>, Α. (2008) Ανάλυση λογιστικών καταστάσεων. Τμήμα διοίκησης επιχειρήσεων, Πανεπιστήμιο Πατρών.</a:t>
            </a:r>
          </a:p>
          <a:p>
            <a:pPr>
              <a:buNone/>
            </a:pPr>
            <a:r>
              <a:rPr lang="el-GR" sz="1400" dirty="0" smtClean="0"/>
              <a:t>Βρανάς Ανδρέας (1991). Υποδείγματα πιθανότητας για την πρόγνωση της οικονομικής αποτυχίας Ελληνικών βιομηχανικών επιχειρήσεων. </a:t>
            </a:r>
            <a:r>
              <a:rPr lang="el-GR" sz="1400" i="1" dirty="0" smtClean="0"/>
              <a:t>«ΣΠΟΥΔΑΙ»</a:t>
            </a:r>
            <a:r>
              <a:rPr lang="el-GR" sz="1400" dirty="0" smtClean="0"/>
              <a:t>, Τόμος 41, Τεύχος 4ο, Πανεπιστήμιο Πειραιώς, σελ 431 </a:t>
            </a:r>
          </a:p>
          <a:p>
            <a:pPr>
              <a:buNone/>
            </a:pPr>
            <a:r>
              <a:rPr lang="el-GR" sz="1400" dirty="0" err="1" smtClean="0"/>
              <a:t>Κιόχος</a:t>
            </a:r>
            <a:r>
              <a:rPr lang="el-GR" sz="1400" dirty="0" smtClean="0"/>
              <a:t> Π, Παπανικολάου Γ., Θάνος Γ. (2002) Χρηματοοικονομική Διοίκηση και Πολιτική, Σύγχρονη Εκδοτική, Αθήνα</a:t>
            </a:r>
          </a:p>
          <a:p>
            <a:pPr>
              <a:buNone/>
            </a:pPr>
            <a:r>
              <a:rPr lang="el-GR" sz="1400" dirty="0" smtClean="0"/>
              <a:t>Λαζαρίδης, Γ., Παπαδόπουλος, Δ., (2002). </a:t>
            </a:r>
            <a:r>
              <a:rPr lang="el-GR" sz="1400" i="1" dirty="0" smtClean="0"/>
              <a:t>Χρηματοοικονομική Διοίκηση. Τεύχος Β.</a:t>
            </a:r>
            <a:r>
              <a:rPr lang="el-GR" sz="1400" dirty="0" smtClean="0"/>
              <a:t> Θεσσαλονίκη : εκδόσεις Λαζαρίδης- Παπαδόπουλος</a:t>
            </a:r>
            <a:endParaRPr lang="el-GR" altLang="zh-CN" sz="1400" dirty="0" smtClean="0"/>
          </a:p>
          <a:p>
            <a:pPr>
              <a:buNone/>
            </a:pPr>
            <a:r>
              <a:rPr lang="el-GR" sz="1400" dirty="0" smtClean="0"/>
              <a:t>Νιάρχος Ν. (2004). Χρηματοοικονομική Ανάλυση Λογιστικών Καταστάσεων , Εκδόσεις </a:t>
            </a:r>
            <a:r>
              <a:rPr lang="el-GR" sz="1400" dirty="0" err="1" smtClean="0"/>
              <a:t>Σταμούλης</a:t>
            </a:r>
            <a:r>
              <a:rPr lang="el-GR" sz="1400" dirty="0" smtClean="0"/>
              <a:t> , Αθήνα.</a:t>
            </a:r>
          </a:p>
          <a:p>
            <a:pPr>
              <a:buNone/>
            </a:pPr>
            <a:r>
              <a:rPr lang="el-GR" sz="1400" dirty="0" smtClean="0"/>
              <a:t>Νιάρχος, Ν., </a:t>
            </a:r>
            <a:r>
              <a:rPr lang="el-GR" sz="1400" dirty="0" err="1" smtClean="0"/>
              <a:t>Αλεξάκης</a:t>
            </a:r>
            <a:r>
              <a:rPr lang="el-GR" sz="1400" dirty="0" smtClean="0"/>
              <a:t>, Χ., </a:t>
            </a:r>
            <a:r>
              <a:rPr lang="el-GR" sz="1400" dirty="0" err="1" smtClean="0"/>
              <a:t>Ηρειώτης</a:t>
            </a:r>
            <a:r>
              <a:rPr lang="el-GR" sz="1400" dirty="0" smtClean="0"/>
              <a:t>, Ν. (2004), Ασκήσεις χρηματοοικονομικής λογιστικής και ανάλυσης λογιστικών καταστάσεων. Αθήνα: Κριτική.</a:t>
            </a: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Παπαδόπουλος, Δ.,(1986). </a:t>
            </a:r>
            <a:r>
              <a:rPr lang="el-GR" sz="1400" i="1" dirty="0" smtClean="0"/>
              <a:t>Ανάλυση Χρηματοοικονομικών Καταστάσεων της Επιχείρησης. Β Έκδοση. Τόμος Α΄</a:t>
            </a:r>
            <a:r>
              <a:rPr lang="en-US" sz="1400" i="1" dirty="0" smtClean="0"/>
              <a:t>&amp;B</a:t>
            </a:r>
            <a:r>
              <a:rPr lang="el-GR" sz="1400" i="1" dirty="0" smtClean="0"/>
              <a:t>΄.</a:t>
            </a:r>
            <a:r>
              <a:rPr lang="el-GR" sz="1400" dirty="0" smtClean="0"/>
              <a:t> Θεσσαλονίκη : εκδόσεις Παρατηρητής.</a:t>
            </a:r>
            <a:endParaRPr lang="en-US" sz="1400" dirty="0" smtClean="0"/>
          </a:p>
          <a:p>
            <a:pPr>
              <a:buNone/>
            </a:pPr>
            <a:r>
              <a:rPr lang="el-GR" sz="1400" dirty="0" smtClean="0"/>
              <a:t>Σωτηριάδης Μ. (2005).Οικονομικό </a:t>
            </a:r>
            <a:r>
              <a:rPr lang="en-US" sz="1400" dirty="0" smtClean="0"/>
              <a:t>Management </a:t>
            </a:r>
            <a:r>
              <a:rPr lang="el-GR" sz="1400" dirty="0" smtClean="0"/>
              <a:t>Ξενοδοχειακών Επιχειρήσεων. Εκδόσεις Προπομπός , Αθήνα. </a:t>
            </a:r>
            <a:r>
              <a:rPr lang="en-GB" sz="1400" dirty="0" smtClean="0"/>
              <a:t>Andrew, W. P., &amp; </a:t>
            </a:r>
            <a:r>
              <a:rPr lang="en-GB" sz="1400" dirty="0" err="1" smtClean="0"/>
              <a:t>Schmidgall</a:t>
            </a:r>
            <a:r>
              <a:rPr lang="en-GB" sz="1400" dirty="0" smtClean="0"/>
              <a:t>, R. S. (1993). </a:t>
            </a:r>
            <a:r>
              <a:rPr lang="en-GB" sz="1400" i="1" dirty="0" smtClean="0"/>
              <a:t>Financial management for the hospitality industry</a:t>
            </a:r>
            <a:r>
              <a:rPr lang="en-GB" sz="1400" dirty="0" smtClean="0"/>
              <a:t>. Lansing, MI: Educational Institute of  the American Hotel &amp; Lodging Association</a:t>
            </a:r>
            <a:endParaRPr lang="el-GR" altLang="zh-CN" sz="1400" dirty="0" smtClean="0"/>
          </a:p>
          <a:p>
            <a:pPr>
              <a:buNone/>
            </a:pPr>
            <a:r>
              <a:rPr lang="en-US" sz="1400" dirty="0" smtClean="0"/>
              <a:t>Bragg, S. (2002), Business Ratios and Formulas a Comprehensive Guide. New Jersey</a:t>
            </a:r>
            <a:r>
              <a:rPr lang="en-GB" sz="1400" dirty="0" smtClean="0"/>
              <a:t>: </a:t>
            </a:r>
            <a:r>
              <a:rPr lang="en-US" sz="1400" dirty="0" smtClean="0"/>
              <a:t>John Wiley &amp; Sons.</a:t>
            </a:r>
            <a:endParaRPr lang="el-GR" sz="1400" dirty="0" smtClean="0"/>
          </a:p>
          <a:p>
            <a:pPr>
              <a:buNone/>
            </a:pPr>
            <a:r>
              <a:rPr lang="en-US" sz="1400" dirty="0" smtClean="0"/>
              <a:t>Chew, D. H.,(1997). </a:t>
            </a:r>
            <a:r>
              <a:rPr lang="en-US" sz="1400" i="1" dirty="0" smtClean="0"/>
              <a:t>Studies in International Corporate Finance and Governance Systems</a:t>
            </a:r>
            <a:r>
              <a:rPr lang="en-US" sz="1400" dirty="0" smtClean="0"/>
              <a:t>. New York, Oxford : Oxford University Press </a:t>
            </a:r>
            <a:endParaRPr lang="el-GR" sz="1400" dirty="0" smtClean="0"/>
          </a:p>
          <a:p>
            <a:pPr>
              <a:buNone/>
            </a:pPr>
            <a:r>
              <a:rPr lang="de-DE" sz="1400" dirty="0" err="1" smtClean="0"/>
              <a:t>Coltman</a:t>
            </a:r>
            <a:r>
              <a:rPr lang="de-DE" sz="1400" dirty="0" smtClean="0"/>
              <a:t>, M. M., &amp; </a:t>
            </a:r>
            <a:r>
              <a:rPr lang="de-DE" sz="1400" dirty="0" err="1" smtClean="0"/>
              <a:t>Jagels</a:t>
            </a:r>
            <a:r>
              <a:rPr lang="de-DE" sz="1400" dirty="0" smtClean="0"/>
              <a:t>, M. G. (2001). </a:t>
            </a:r>
            <a:r>
              <a:rPr lang="en-GB" sz="1400" i="1" dirty="0" smtClean="0"/>
              <a:t>Hospitality management accounting</a:t>
            </a:r>
            <a:r>
              <a:rPr lang="en-GB" sz="1400" dirty="0" smtClean="0"/>
              <a:t>, 7th ed. New York: Wiley </a:t>
            </a:r>
            <a:r>
              <a:rPr lang="en-US" sz="1400" dirty="0" smtClean="0"/>
              <a:t>Emmanuel, C.</a:t>
            </a:r>
            <a:r>
              <a:rPr lang="en-GB" sz="1400" dirty="0" smtClean="0"/>
              <a:t>, </a:t>
            </a:r>
            <a:r>
              <a:rPr lang="en-GB" sz="1400" dirty="0" err="1" smtClean="0"/>
              <a:t>Otley</a:t>
            </a:r>
            <a:r>
              <a:rPr lang="en-GB" sz="1400" dirty="0" smtClean="0"/>
              <a:t>, D., Merchant, K. (1990), Accounting for management control. London: </a:t>
            </a:r>
            <a:r>
              <a:rPr lang="en-US" sz="1400" dirty="0" smtClean="0"/>
              <a:t>Chapman &amp; Hall</a:t>
            </a:r>
            <a:endParaRPr lang="el-GR" sz="1400" dirty="0" smtClean="0"/>
          </a:p>
          <a:p>
            <a:pPr>
              <a:buNone/>
            </a:pPr>
            <a:endParaRPr 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err="1" smtClean="0"/>
              <a:t>Fridson</a:t>
            </a:r>
            <a:r>
              <a:rPr lang="en-US" sz="1400" dirty="0" smtClean="0"/>
              <a:t>, M., Alvarez, F. (2002), Financial Statement Analysis</a:t>
            </a:r>
            <a:r>
              <a:rPr lang="en-GB" sz="1400" dirty="0" smtClean="0"/>
              <a:t>: A Practitioner’</a:t>
            </a:r>
            <a:r>
              <a:rPr lang="en-US" sz="1400" dirty="0" smtClean="0"/>
              <a:t>s Guide. New Jersey</a:t>
            </a:r>
            <a:r>
              <a:rPr lang="en-GB" sz="1400" dirty="0" smtClean="0"/>
              <a:t>: </a:t>
            </a:r>
            <a:r>
              <a:rPr lang="en-US" sz="1400" dirty="0" smtClean="0"/>
              <a:t>John Wiley</a:t>
            </a:r>
            <a:r>
              <a:rPr lang="en-GB" sz="1400" dirty="0" smtClean="0"/>
              <a:t> &amp; </a:t>
            </a:r>
            <a:r>
              <a:rPr lang="en-US" sz="1400" dirty="0" smtClean="0"/>
              <a:t>Sons</a:t>
            </a:r>
            <a:endParaRPr lang="el-GR" sz="1400" dirty="0" smtClean="0"/>
          </a:p>
          <a:p>
            <a:pPr>
              <a:buNone/>
            </a:pPr>
            <a:r>
              <a:rPr lang="en-GB" sz="1400" dirty="0" err="1" smtClean="0"/>
              <a:t>Kisang</a:t>
            </a:r>
            <a:r>
              <a:rPr lang="en-GB" sz="1400" dirty="0" smtClean="0"/>
              <a:t> </a:t>
            </a:r>
            <a:r>
              <a:rPr lang="en-GB" sz="1400" dirty="0" err="1" smtClean="0"/>
              <a:t>Ryu</a:t>
            </a:r>
            <a:r>
              <a:rPr lang="en-GB" sz="1400" dirty="0" smtClean="0"/>
              <a:t>, Shawn Jang (2004). Performance Measurement Through Cash Flow Ratios and Traditional Ratios: A Comparison of Commercial and Casino Hotel Companies, </a:t>
            </a:r>
            <a:r>
              <a:rPr lang="en-GB" sz="1400" i="1" dirty="0" smtClean="0"/>
              <a:t>Journal of Hospitality Financial Management</a:t>
            </a:r>
            <a:r>
              <a:rPr lang="en-GB" sz="1400" dirty="0" smtClean="0"/>
              <a:t>.  Vol. 12 (1), pp.13-25. </a:t>
            </a:r>
            <a:endParaRPr lang="el-GR" sz="1400" dirty="0" smtClean="0"/>
          </a:p>
          <a:p>
            <a:pPr>
              <a:buNone/>
            </a:pPr>
            <a:r>
              <a:rPr lang="en-GB" sz="1400" dirty="0" smtClean="0"/>
              <a:t>Mills, J. R., &amp; Yamamura, J. H. (1998). The power of cash flow ratios. </a:t>
            </a:r>
            <a:r>
              <a:rPr lang="en-GB" sz="1400" i="1" dirty="0" smtClean="0"/>
              <a:t>Journal of Accountancy</a:t>
            </a:r>
            <a:r>
              <a:rPr lang="en-GB" sz="1400" dirty="0" smtClean="0"/>
              <a:t>,186 (4), pp.53-62.</a:t>
            </a:r>
            <a:endParaRPr lang="el-GR" sz="1400" dirty="0" smtClean="0"/>
          </a:p>
          <a:p>
            <a:pPr>
              <a:buNone/>
            </a:pPr>
            <a:r>
              <a:rPr lang="en-GB" sz="1400" dirty="0" err="1" smtClean="0"/>
              <a:t>Schmidgall</a:t>
            </a:r>
            <a:r>
              <a:rPr lang="en-GB" sz="1400" dirty="0" smtClean="0"/>
              <a:t>, R. </a:t>
            </a:r>
            <a:r>
              <a:rPr lang="de-DE" sz="1400" dirty="0" smtClean="0"/>
              <a:t>S., Geller, A. N., &amp; </a:t>
            </a:r>
            <a:r>
              <a:rPr lang="de-DE" sz="1400" dirty="0" err="1" smtClean="0"/>
              <a:t>Ilvento</a:t>
            </a:r>
            <a:r>
              <a:rPr lang="de-DE" sz="1400" dirty="0" smtClean="0"/>
              <a:t>, C. (1993). </a:t>
            </a:r>
            <a:r>
              <a:rPr lang="en-GB" sz="1400" dirty="0" smtClean="0"/>
              <a:t>Financial analysis using the statement of cash flows. </a:t>
            </a:r>
            <a:r>
              <a:rPr lang="en-GB" sz="1400" i="1" dirty="0" smtClean="0"/>
              <a:t>Cornell Hotel and Restaurant Administration Quarterly</a:t>
            </a:r>
            <a:r>
              <a:rPr lang="en-GB" sz="1400" dirty="0" smtClean="0"/>
              <a:t>, Vol. 34 (1), pp. 46-53</a:t>
            </a:r>
            <a:endParaRPr lang="el-GR" sz="1400" smtClean="0">
              <a:ea typeface="Arial Unicode MS"/>
              <a:cs typeface="Times New Roman" pitchFamily="18" charset="0"/>
            </a:endParaRPr>
          </a:p>
          <a:p>
            <a:pPr>
              <a:buNone/>
            </a:pPr>
            <a:endParaRPr 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56965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Διακομιχάλης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Μ. (2015) Ανάλυση Χρηματοοικονομικών Καταστάσεων.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smtClean="0"/>
              <a:t>Επεξεργασία: Βαφειάδης </a:t>
            </a:r>
            <a:r>
              <a:rPr lang="el-GR" sz="2900" b="1" dirty="0" smtClean="0"/>
              <a:t>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Οι σκοποί της ενότητας είναι:</a:t>
            </a:r>
          </a:p>
          <a:p>
            <a:r>
              <a:rPr lang="el-GR" dirty="0" smtClean="0"/>
              <a:t>Να δείξει ποιοι είναι οι ενδιαφερόμενοι για την ανάλυση λογιστικών καταστάσεων </a:t>
            </a:r>
          </a:p>
          <a:p>
            <a:r>
              <a:rPr lang="el-GR" dirty="0" smtClean="0"/>
              <a:t>Ποιες είναι οι λογιστικές καταστάσεις</a:t>
            </a:r>
          </a:p>
          <a:p>
            <a:r>
              <a:rPr lang="el-GR" dirty="0" smtClean="0"/>
              <a:t>Και τέλος ποιες οι μέθοδοι και τεχνικές της ανάλυσης</a:t>
            </a:r>
          </a:p>
          <a:p>
            <a:pPr marL="0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Ενδιαφερόμενοι για την ανάλυση λογιστικών καταστάσεων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b="1" dirty="0" smtClean="0">
                <a:cs typeface="Tahoma" pitchFamily="34" charset="0"/>
              </a:rPr>
              <a:t>Η Διοίκηση. </a:t>
            </a:r>
            <a:endParaRPr lang="el-GR" sz="28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altLang="en-US" sz="2800" dirty="0" smtClean="0">
                <a:cs typeface="Tahoma" pitchFamily="34" charset="0"/>
              </a:rPr>
              <a:t>Μέτρηση αποτελεσματικότητας κατά προϊόν/εργοστάσιο/υποκατάστημα</a:t>
            </a:r>
            <a:endParaRPr lang="el-GR" sz="2800" dirty="0" smtClean="0"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l-GR" sz="2600" dirty="0" smtClean="0">
                <a:cs typeface="Tahoma" pitchFamily="34" charset="0"/>
              </a:rPr>
              <a:t>Θέλει και οφείλει να γνωρίζει τη χρηματοοικονομική κατάσταση της επιχείρησης ώστε να είναι σε θέση να λαμβάνει επενδυτικές, λειτουργικές και χρηματοοικονομικές αποφάσεις.</a:t>
            </a:r>
          </a:p>
          <a:p>
            <a:pPr marL="0" indent="0">
              <a:buNone/>
            </a:pPr>
            <a:endParaRPr lang="el-GR" altLang="zh-CN" sz="2800" dirty="0" smtClean="0"/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Ενδιαφερόμενοι για την ανάλυση λογιστικών καταστάσεων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None/>
            </a:pPr>
            <a:r>
              <a:rPr lang="el-GR" sz="2800" b="1" dirty="0" smtClean="0">
                <a:cs typeface="Tahoma" pitchFamily="34" charset="0"/>
              </a:rPr>
              <a:t>2.  Οι Μέτοχοι - Επενδυτές. </a:t>
            </a:r>
            <a:endParaRPr lang="el-GR" sz="2800" dirty="0" smtClean="0"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altLang="en-US" sz="2800" dirty="0" smtClean="0">
                <a:cs typeface="Tahoma" pitchFamily="34" charset="0"/>
              </a:rPr>
              <a:t>Αξιολόγηση κερδοφορίας/απόδοσης</a:t>
            </a:r>
          </a:p>
          <a:p>
            <a:pPr algn="just">
              <a:buFont typeface="Wingdings" pitchFamily="2" charset="2"/>
              <a:buChar char="Ø"/>
            </a:pPr>
            <a:r>
              <a:rPr lang="el-GR" altLang="en-US" sz="2800" dirty="0" smtClean="0">
                <a:cs typeface="Tahoma" pitchFamily="34" charset="0"/>
              </a:rPr>
              <a:t>Αξιολόγηση και έλεγχος των στελεχών</a:t>
            </a:r>
            <a:endParaRPr lang="el-GR" altLang="en-US" sz="2800" b="1" dirty="0" smtClean="0"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l-GR" sz="2800" dirty="0" smtClean="0">
                <a:cs typeface="Tahoma" pitchFamily="34" charset="0"/>
              </a:rPr>
              <a:t>Ενδιαφέρονται για την πορεία της επιχείρησης στην οποία έχουν επενδύσει. Τους βοηθά στον καλύτερο έλεγχο των πεπραγμένων της διοίκησης . Πολλές φορές τα συμφέροντα διοίκησης – μετόχων είναι συγκρουόμενα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Ενδιαφερόμενοι για την ανάλυση λογιστικών καταστάσεων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l-GR" sz="2800" b="1" dirty="0" smtClean="0"/>
              <a:t>3.   Οι Πιστωτές και οι Προμηθευτές</a:t>
            </a:r>
            <a:r>
              <a:rPr lang="el-GR" sz="2800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l-GR" altLang="en-US" sz="2800" dirty="0" smtClean="0">
                <a:cs typeface="Tahoma" pitchFamily="34" charset="0"/>
              </a:rPr>
              <a:t>Αξιολόγηση ικανότητας πληρωμής</a:t>
            </a:r>
          </a:p>
          <a:p>
            <a:pPr algn="just">
              <a:buFont typeface="Arial" charset="0"/>
              <a:buChar char="•"/>
            </a:pPr>
            <a:r>
              <a:rPr lang="el-GR" sz="2800" dirty="0" smtClean="0">
                <a:cs typeface="Tahoma" pitchFamily="34" charset="0"/>
              </a:rPr>
              <a:t>Ενδιαφέρονται για τις προοπτικές και τη βιωσιμότητα της επιχείρησης για την είσπραξη των απαιτήσεων τους. </a:t>
            </a:r>
          </a:p>
          <a:p>
            <a:pPr algn="just">
              <a:buFont typeface="Arial" charset="0"/>
              <a:buChar char="•"/>
            </a:pPr>
            <a:endParaRPr lang="el-GR" sz="2800" dirty="0" smtClean="0">
              <a:cs typeface="Tahoma" pitchFamily="34" charset="0"/>
            </a:endParaRPr>
          </a:p>
          <a:p>
            <a:pPr algn="just">
              <a:buNone/>
            </a:pPr>
            <a:r>
              <a:rPr lang="el-GR" altLang="en-US" sz="2800" b="1" dirty="0" smtClean="0">
                <a:cs typeface="Tahoma" pitchFamily="34" charset="0"/>
              </a:rPr>
              <a:t>4.   Οι Πελάτες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l-GR" altLang="en-US" sz="2800" dirty="0" smtClean="0">
                <a:cs typeface="Tahoma" pitchFamily="34" charset="0"/>
              </a:rPr>
              <a:t>Προσδιορισμός της συνέχισης της δραστηριότητας της επιχείρησης</a:t>
            </a:r>
          </a:p>
          <a:p>
            <a:pPr marL="0" indent="0" algn="just"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Ενδιαφερόμενοι για την ανάλυση λογιστικών καταστάσεων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400" b="1" dirty="0" smtClean="0">
                <a:cs typeface="Tahoma" pitchFamily="34" charset="0"/>
              </a:rPr>
              <a:t>5.  Οι Εργαζόμενοι</a:t>
            </a:r>
            <a:r>
              <a:rPr lang="el-GR" sz="2400" dirty="0" smtClean="0">
                <a:cs typeface="Tahoma" pitchFamily="34" charset="0"/>
              </a:rPr>
              <a:t>. Για  να έχουν γνώση των προοπτικών του οργανισμού στον οποίο απασχολούνται, και για να προσαρμόζουν ανάλογα και τις δικές τους απαιτήσεις.</a:t>
            </a:r>
          </a:p>
          <a:p>
            <a:pPr algn="just">
              <a:buFont typeface="Arial" charset="0"/>
              <a:buChar char="•"/>
            </a:pPr>
            <a:r>
              <a:rPr lang="el-GR" altLang="en-US" sz="2400" dirty="0" smtClean="0">
                <a:cs typeface="Tahoma" pitchFamily="34" charset="0"/>
              </a:rPr>
              <a:t>Προσδιορισμός αποδοχών/εργασιακών συνθηκών</a:t>
            </a:r>
          </a:p>
          <a:p>
            <a:pPr algn="just">
              <a:buFont typeface="Arial" charset="0"/>
              <a:buChar char="•"/>
            </a:pPr>
            <a:endParaRPr lang="el-GR" sz="2400" dirty="0" smtClean="0">
              <a:cs typeface="Tahoma" pitchFamily="34" charset="0"/>
            </a:endParaRPr>
          </a:p>
          <a:p>
            <a:pPr algn="just">
              <a:buNone/>
            </a:pPr>
            <a:r>
              <a:rPr lang="el-GR" altLang="en-US" sz="2400" b="1" dirty="0" smtClean="0">
                <a:cs typeface="Tahoma" pitchFamily="34" charset="0"/>
              </a:rPr>
              <a:t>6.  Το Κράτος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l-GR" altLang="en-US" sz="2400" dirty="0" smtClean="0">
                <a:cs typeface="Tahoma" pitchFamily="34" charset="0"/>
              </a:rPr>
              <a:t>Σχεδιασμός φορολογικής, αναπτυξιακής, κοινωνικής και δημοσιονομικής πολιτικής</a:t>
            </a:r>
          </a:p>
          <a:p>
            <a:pPr marL="0" indent="0" algn="just"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1274</TotalTime>
  <Words>1747</Words>
  <Application>Microsoft Office PowerPoint</Application>
  <PresentationFormat>Προβολή στην οθόνη (16:10)</PresentationFormat>
  <Paragraphs>189</Paragraphs>
  <Slides>31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Ανάλυση Χρηματοοικονομικών Καταστάσεων</vt:lpstr>
      <vt:lpstr>Διαφάνεια 2</vt:lpstr>
      <vt:lpstr>Άδειες Χρήσης</vt:lpstr>
      <vt:lpstr>Χρηματοδότηση</vt:lpstr>
      <vt:lpstr>Σκοποί  ενότητας</vt:lpstr>
      <vt:lpstr>Ενδιαφερόμενοι για την ανάλυση λογιστικών καταστάσεων </vt:lpstr>
      <vt:lpstr>Ενδιαφερόμενοι για την ανάλυση λογιστικών καταστάσεων </vt:lpstr>
      <vt:lpstr>Ενδιαφερόμενοι για την ανάλυση λογιστικών καταστάσεων </vt:lpstr>
      <vt:lpstr>Ενδιαφερόμενοι για την ανάλυση λογιστικών καταστάσεων </vt:lpstr>
      <vt:lpstr>Οι λογιστικές καταστάσεις μιας επιχείρησης</vt:lpstr>
      <vt:lpstr>Λογαριασμοί ενεργητικού και μεταβολές χρηματοοικονομικών δεικτών</vt:lpstr>
      <vt:lpstr>Λογαριασμοί ενεργητικού και μεταβολές χρηματοοικονομικών δεικτών</vt:lpstr>
      <vt:lpstr>Λογαριασμοί ενεργητικού και μεταβολές χρηματοοικονομικών δεικτών          Πάγιο Ενεργητικό </vt:lpstr>
      <vt:lpstr>Λογαριασμοί ενεργητικού και μεταβολές χρηματοοικονομικών δεικτών          Πάγιο Ενεργητικό</vt:lpstr>
      <vt:lpstr>Λογαριασμοί ενεργητικού και μεταβολές χρηματοοικονομικών δεικτών          Πάγιο Ενεργητικό</vt:lpstr>
      <vt:lpstr>Λογαριασμοί ενεργητικού και μεταβολές χρηματοοικονομικών δεικτών          Πάγιο Ενεργητικό</vt:lpstr>
      <vt:lpstr>Λογαριασμοί ενεργητικού και μεταβολές χρηματοοικονομικών δεικτών          Πάγιο Ενεργητικό</vt:lpstr>
      <vt:lpstr>Λογαριασμοί ενεργητικού και μεταβολές χρηματοοικονομικών δεικτών          Πάγιο Ενεργητικό</vt:lpstr>
      <vt:lpstr>Λογαριασμοί ενεργητικού και μεταβολές χρηματοοικονομικών δεικτών          Πάγιο Ενεργητικό</vt:lpstr>
      <vt:lpstr>Μέθοδοι και τεχνικές ανάλυσης</vt:lpstr>
      <vt:lpstr>Μέθοδοι και τεχνικές ανάλυσης</vt:lpstr>
      <vt:lpstr>Μέθοδοι και τεχνικές ανάλυσης</vt:lpstr>
      <vt:lpstr>Βιβλιογραφία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28</vt:lpstr>
      <vt:lpstr>Διαφάνεια 29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179</cp:revision>
  <dcterms:created xsi:type="dcterms:W3CDTF">2012-09-06T09:03:05Z</dcterms:created>
  <dcterms:modified xsi:type="dcterms:W3CDTF">2015-11-02T18:28:32Z</dcterms:modified>
</cp:coreProperties>
</file>