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9" r:id="rId3"/>
    <p:sldId id="257" r:id="rId4"/>
    <p:sldId id="259" r:id="rId5"/>
    <p:sldId id="261" r:id="rId6"/>
    <p:sldId id="326" r:id="rId7"/>
    <p:sldId id="265" r:id="rId8"/>
    <p:sldId id="333" r:id="rId9"/>
    <p:sldId id="332" r:id="rId10"/>
    <p:sldId id="331" r:id="rId11"/>
    <p:sldId id="330" r:id="rId12"/>
    <p:sldId id="329" r:id="rId13"/>
    <p:sldId id="328" r:id="rId14"/>
    <p:sldId id="336" r:id="rId15"/>
    <p:sldId id="335" r:id="rId16"/>
    <p:sldId id="334" r:id="rId17"/>
    <p:sldId id="327" r:id="rId18"/>
    <p:sldId id="291" r:id="rId19"/>
    <p:sldId id="292" r:id="rId20"/>
    <p:sldId id="293" r:id="rId21"/>
    <p:sldId id="294" r:id="rId22"/>
    <p:sldId id="295" r:id="rId23"/>
    <p:sldId id="280" r:id="rId24"/>
  </p:sldIdLst>
  <p:sldSz cx="9144000" cy="5715000" type="screen16x1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Εισαγωγή</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nSpc>
                <a:spcPct val="80000"/>
              </a:lnSpc>
              <a:buFontTx/>
              <a:buNone/>
            </a:pPr>
            <a:endParaRPr lang="el-GR" sz="2200" dirty="0" smtClean="0"/>
          </a:p>
          <a:p>
            <a:pPr algn="just">
              <a:lnSpc>
                <a:spcPct val="80000"/>
              </a:lnSpc>
            </a:pPr>
            <a:r>
              <a:rPr lang="el-GR" sz="2200" dirty="0" smtClean="0"/>
              <a:t>Οι εθνικοί λογαριασμοί αποτελούν τους ακρογωνιαίους λίθους της οικονομικής ποσοτικής ανάλυσης. Για το λόγο αυτό η κατανόηση του μαθήματος θα συμβάλλει στην επαρκή ακαδημαϊκή προετοιμασία για την επιτυχή ενασχόληση με τις σύγχρονες απαιτήσεις της οικονομικής επιστήμης.</a:t>
            </a:r>
          </a:p>
          <a:p>
            <a:pPr>
              <a:lnSpc>
                <a:spcPct val="70000"/>
              </a:lnSpc>
              <a:buNone/>
            </a:pPr>
            <a:endParaRPr lang="el-GR" sz="22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Οι Εθνικοί Οικονομικοί Λογαριασμοί είναι ένα σύστημα λογαριασμών που παρέχουν μια ολοκληρωμένη και αναλυτική εικόνα των πολύπλοκων οικονομικών δραστηριοτήτων που λαμβάνουν χώρα μέσα σε μια εθνική οικονομία και των αντιδράσεων μεταξύ των διαφόρων οικονομικών μονάδων κατά τη διάρκεια μιας συγκεκριμένης χρονικής περιόδου.</a:t>
            </a:r>
            <a:endParaRPr lang="el-GR" sz="2000" i="1" dirty="0" smtClean="0"/>
          </a:p>
          <a:p>
            <a:pPr algn="just">
              <a:lnSpc>
                <a:spcPct val="80000"/>
              </a:lnSpc>
            </a:pPr>
            <a:r>
              <a:rPr lang="el-GR" sz="2000" i="1" dirty="0" smtClean="0"/>
              <a:t> </a:t>
            </a:r>
            <a:r>
              <a:rPr lang="el-GR" sz="2000" dirty="0" smtClean="0"/>
              <a:t>Οι λογαριασμοί αυτοί καθ' εαυτοί παρουσιάζουν συνοπτικά ένα μεγάλο πλήθος λεπτομερών πληροφοριών που είναι οργανωμένες σύμφωνα με τις οικονομικές αρχές και αντιλήψεις για τη λειτουργία μιας εθνικής οικονομίας. </a:t>
            </a:r>
          </a:p>
          <a:p>
            <a:pPr algn="just">
              <a:lnSpc>
                <a:spcPct val="80000"/>
              </a:lnSpc>
            </a:pPr>
            <a:r>
              <a:rPr lang="el-GR" sz="2000" dirty="0" smtClean="0"/>
              <a:t>Στην πράξη οι λογαριασμοί καταρτίζονται για διαδοχικές χρονικές περιόδους, παρέχοντας κατ' αυτό τον τρόπο μια συνεχή ροή πληροφοριών που είναι απαραίτητες για την επισήμανση, την ανάλυση και την αξιολόγηση της λειτουργίας μιας οικονομίας διαχρονικά.</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Σήμερα όλες οι χώρες του κόσμου κατά την κατάρτιση των εθνικών τους λογαριασμών ακολουθούν το Σύστημα Εθνικών Λογαριασμών του 1993 ή ΣΕΛ 1993, που ομόφωνα αποδέχτηκε το Οικονομικό και Κοινωνικό Συμβούλιο των Ηνωμένων Εθνών, το 1993.</a:t>
            </a:r>
          </a:p>
          <a:p>
            <a:pPr algn="just">
              <a:lnSpc>
                <a:spcPct val="80000"/>
              </a:lnSpc>
              <a:buNone/>
            </a:pPr>
            <a:endParaRPr lang="el-GR" sz="2000" dirty="0" smtClean="0"/>
          </a:p>
          <a:p>
            <a:pPr algn="just">
              <a:lnSpc>
                <a:spcPct val="80000"/>
              </a:lnSpc>
            </a:pPr>
            <a:r>
              <a:rPr lang="el-GR" sz="2000" dirty="0" smtClean="0"/>
              <a:t>Το ΣΕΛ 1993 αποτελείται από μια λογική, συνεπή και ολοκληρωμένη σειρά μακροοικονομικών λογαριασμών, ισολογισμών, και πινάκων που βασίζονται σε μια  διεθνώς αποδεκτή σειρά εννοιών, ορισμών, ταξινομήσεων και λογιστικών κανόνων.</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Το ΣΕΛ δομείται γύρω από μια διαδοχική σειρά αλληλοσυνδεόμενων λογαριασμών ροής που αναφέρονται σε διάφορους τύπους οικονομικής δραστηριότητας που λαμβάνουν χώρα κατά τη διάρκεια μιας χρονικής περιόδου, μαζί με ισολογισμούς στους οποίους καταγράφονται οι συσσωρευμένες αποκτήσεις και υποχρεώσεις των θεσμικών μονάδων ή τομέων στην αρχή και το τέλος μιας περιόδου. </a:t>
            </a:r>
          </a:p>
          <a:p>
            <a:pPr algn="just">
              <a:lnSpc>
                <a:spcPct val="80000"/>
              </a:lnSpc>
            </a:pPr>
            <a:endParaRPr lang="el-GR" sz="2000" dirty="0" smtClean="0"/>
          </a:p>
          <a:p>
            <a:pPr algn="just">
              <a:lnSpc>
                <a:spcPct val="80000"/>
              </a:lnSpc>
            </a:pPr>
            <a:r>
              <a:rPr lang="el-GR" sz="2000" dirty="0" smtClean="0"/>
              <a:t>Κάθε λογαριασμός ροής αναφέρεται σε συγκεκριμένο είδος δραστηριότητας, όπως η παραγωγή, η δημιουργία, η διανομή, η αναδιανομή ή χρήση του εισοδήματος.</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Κάθε λογαριασμός στο ΣΕΛ εξισορροπείται με την εισαγωγή ενός εξισωτικού μεγέθους το οποίο προκύπτει ως η διαφορά μεταξύ των συνολικών πόρων και χρήσεων που καταγράφονται στα</a:t>
            </a:r>
            <a:r>
              <a:rPr lang="el-GR" sz="2000" i="1" dirty="0" smtClean="0"/>
              <a:t> </a:t>
            </a:r>
            <a:r>
              <a:rPr lang="el-GR" sz="2000" dirty="0" smtClean="0"/>
              <a:t>δύο σκέλη του λογαριασμού. </a:t>
            </a:r>
          </a:p>
          <a:p>
            <a:pPr algn="just">
              <a:lnSpc>
                <a:spcPct val="80000"/>
              </a:lnSpc>
            </a:pPr>
            <a:r>
              <a:rPr lang="el-GR" sz="2000" dirty="0" smtClean="0"/>
              <a:t>Το εξισωτικό μέγεθος από ένα λογαριασμό μεταφέρεται ως το πρώτο στοιχείο στο</a:t>
            </a:r>
            <a:r>
              <a:rPr lang="el-GR" sz="2000" i="1" dirty="0" smtClean="0"/>
              <a:t> </a:t>
            </a:r>
            <a:r>
              <a:rPr lang="el-GR" sz="2000" dirty="0" smtClean="0"/>
              <a:t>λογαριασμό που ακολουθεί, καθιστώντας με αυτόν τον τρόπο τη σειρά των λογαριασμών ένα αρθρωτό σύνολο.</a:t>
            </a:r>
          </a:p>
          <a:p>
            <a:pPr algn="just">
              <a:lnSpc>
                <a:spcPct val="80000"/>
              </a:lnSpc>
            </a:pPr>
            <a:r>
              <a:rPr lang="el-GR" sz="2000" dirty="0" smtClean="0"/>
              <a:t> Τα διάφορα εξισωτικά μεγέθη τυπικά αντιπροσωπεύουν το καθαρό αποτέλεσμα των δραστηριοτήτων που καλύπτονται από τους συγκεκριμένους λογαριασμούς και κατά συνέπεια συνιστούν οικονομικά κατασκευάσματα σημαντικού ενδιαφέροντος και αναλυτικής σημασίας, όπως είναι, παραδείγματος χάριν, η προστιθέμενη αξία, το διαθέσιμο εισόδημα, η αποταμίευση κ.α. </a:t>
            </a:r>
          </a:p>
          <a:p>
            <a:pPr algn="just">
              <a:lnSpc>
                <a:spcPct val="80000"/>
              </a:lnSpc>
              <a:buNone/>
            </a:pPr>
            <a:endParaRPr lang="el-GR" sz="2000" dirty="0" smtClean="0"/>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70000"/>
              </a:lnSpc>
            </a:pPr>
            <a:r>
              <a:rPr lang="el-GR" sz="2000" dirty="0" smtClean="0"/>
              <a:t>Υπάρχει ισχυρή σύνδεση μεταξύ των λογαριασμών ροής και των ισολογισμών, δεδομένου ότι όλες οι διαχρονικές μεταβολές που επηρεάζουν τις απαιτήσεις και τις υποχρεώσεις που έχουν οι θεσμικές μονάδες ή τομείς καταχωρούνται συστηματικά σ</a:t>
            </a:r>
            <a:r>
              <a:rPr lang="el-GR" sz="2000" i="1" dirty="0" smtClean="0"/>
              <a:t>' </a:t>
            </a:r>
            <a:r>
              <a:rPr lang="el-GR" sz="2000" dirty="0" smtClean="0"/>
              <a:t>έναν από τους λογαριασμούς ροής.</a:t>
            </a:r>
          </a:p>
          <a:p>
            <a:pPr algn="just">
              <a:lnSpc>
                <a:spcPct val="80000"/>
              </a:lnSpc>
              <a:buSzPct val="120000"/>
            </a:pPr>
            <a:r>
              <a:rPr lang="el-GR" sz="2000" dirty="0" smtClean="0"/>
              <a:t>Ο ισολογισμός κλεισίματος προσδιορίζεται πλήρως από τον ισολογισμό ανοίγματος και τις συναλλαγές ή άλλες ροές που καταχωρούνται στη διαδοχική σειρά των λογαριασμών.</a:t>
            </a:r>
          </a:p>
          <a:p>
            <a:pPr algn="just">
              <a:lnSpc>
                <a:spcPct val="80000"/>
              </a:lnSpc>
              <a:buNone/>
            </a:pPr>
            <a:endParaRPr lang="el-GR" sz="2000" dirty="0" smtClean="0"/>
          </a:p>
          <a:p>
            <a:pPr algn="just">
              <a:lnSpc>
                <a:spcPct val="80000"/>
              </a:lnSpc>
              <a:buSzPct val="120000"/>
            </a:pPr>
            <a:r>
              <a:rPr lang="el-GR" sz="2000" dirty="0" smtClean="0"/>
              <a:t>Η χώρα μας εφαρμόζει το Ευρωπαϊκό Σύστημα Λογαριασμών (ΕΣΛ) του 1995 που ακολουθείται από όλες τις χώρες της Ευρωπαϊκής Ένωσης. Το ΕΣΛ είναι πλήρως συνεπές με το ΣΕΛ 1993. Άλλωστε το ΣΕΛ 1993 είναι κοινό προϊόν των εξής διεθνών οργανισμών: Ηνωμένα Έθνη, Διεθνές Νομισματικό Ταμείο, Επιτροπή των Ευρωπαϊκών Κοινοτήτων, Οργανισμός Οικονομικής Συνεργασίας και Αναπτύξεως, Διεθνής Τράπεζα.</a:t>
            </a:r>
          </a:p>
          <a:p>
            <a:pPr>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buSzPct val="120000"/>
            </a:pPr>
            <a:r>
              <a:rPr lang="el-GR" sz="2000" dirty="0" smtClean="0"/>
              <a:t>Το ΕΣΛ 1995 εστιάζεται περισσότερο στις συνθήκες και τις στατιστικές ανάγκες της ΕΕ. Ειδικότερα οι βασικές διαφορές μεταξύ ΣΕΛ 1993 και ΕΣΛ 1995 είναι οι εξής:</a:t>
            </a:r>
          </a:p>
          <a:p>
            <a:pPr algn="just">
              <a:lnSpc>
                <a:spcPct val="80000"/>
              </a:lnSpc>
              <a:buFont typeface="Wingdings" pitchFamily="2" charset="2"/>
              <a:buChar char="Ø"/>
            </a:pPr>
            <a:r>
              <a:rPr lang="el-GR" sz="2000" dirty="0" smtClean="0"/>
              <a:t>Διαφορές στην παρουσίαση</a:t>
            </a:r>
          </a:p>
          <a:p>
            <a:pPr algn="just">
              <a:lnSpc>
                <a:spcPct val="80000"/>
              </a:lnSpc>
              <a:buFont typeface="Wingdings" pitchFamily="2" charset="2"/>
              <a:buChar char="Ø"/>
            </a:pPr>
            <a:r>
              <a:rPr lang="el-GR" sz="2000" dirty="0" smtClean="0"/>
              <a:t>Οι έννοιες του ΕΣΛ 1995 είναι σε πολλές περιπτώσεις περισσότερο εξειδικευμένες και ακριβείς σε σύγκριση με το ΣΕΛ 1993. Στα πλαίσια αυτού του βιβλίου θα ασχοληθούμε με την παρουσίαση του ΕΣΛ 1995, με βάση το οποίο καταρτίζονται οι εθνικοί λογαριασμοί της Ελλάδας.</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1:</a:t>
            </a:r>
            <a:r>
              <a:rPr lang="en-US" sz="2800" b="1" dirty="0" smtClean="0"/>
              <a:t> </a:t>
            </a:r>
            <a:r>
              <a:rPr lang="el-GR" sz="2800" b="1" dirty="0" smtClean="0"/>
              <a:t>Εισαγωγή</a:t>
            </a:r>
            <a:endParaRPr lang="en-US" sz="2800" b="1"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indent="0" algn="just">
              <a:buNone/>
            </a:pPr>
            <a:r>
              <a:rPr lang="el-GR" dirty="0" smtClean="0"/>
              <a:t>Στόχος του μαθήματος είναι</a:t>
            </a:r>
            <a:r>
              <a:rPr lang="en-US" dirty="0" smtClean="0"/>
              <a:t> </a:t>
            </a:r>
            <a:r>
              <a:rPr lang="el-GR" dirty="0" smtClean="0"/>
              <a:t>η επέκταση των γνώσεων των φοιτητών στις έννοιες, στους ορισμούς, στις ταξινομήσεις και στους κανόνες υπολογισμού των διάφορων εθνικών οικονομικών μεγεθών</a:t>
            </a:r>
            <a:r>
              <a:rPr lang="en-US" dirty="0" smtClean="0"/>
              <a:t>.</a:t>
            </a:r>
          </a:p>
          <a:p>
            <a:pPr marL="0" indent="0">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r>
              <a:rPr lang="el-GR" sz="2000" dirty="0" smtClean="0"/>
              <a:t>Ειδικότερα το μάθημα αποσκοπεί στη συστηματική παρουσίαση και ανάλυση των απαραίτητων στατιστικών στοιχείων για τη λήψη των κατάλληλων αποφάσεων από τους αρμόδιους φορείς, δημόσιους και ιδιωτικούς, σε επίπεδο περιφέρειας, χώρας ή ομάδας χωρών</a:t>
            </a:r>
            <a:r>
              <a:rPr lang="en-US" sz="2000" dirty="0" smtClean="0"/>
              <a:t>.</a:t>
            </a:r>
            <a:r>
              <a:rPr lang="el-GR" sz="2000" dirty="0" smtClean="0"/>
              <a:t> </a:t>
            </a:r>
          </a:p>
          <a:p>
            <a:pPr algn="just"/>
            <a:r>
              <a:rPr lang="el-GR" sz="2000" dirty="0" smtClean="0"/>
              <a:t>Απώτερος στόχος είναι η κατανόηση και εμπέδωση των αρχών της Εθνικής Λογιστικής μέσω της οποίας επιτυγχάνεται η οικονομική ποσοτική ανάλυση της εθνικής οικονομίας που αποτυπώνεται στους Εθνικούς Λογαριασμούς. </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Η ύλη του μαθήματος βασίζεται στις αναθεωρημένες οδηγίες για την κατάρτιση συστημάτων εθνικών λογαριασμών που προήλθαν από τη συνεργασία μεταξύ των Ηνωμένων Εθνών, της Ευρωπαϊκής Ένωσης, του Οργανισμού για Οικονομική Συνεργασία και Ανάπτυξη, της Διεθνούς Τράπεζας και του Διεθνούς Νομισματικού Ταμείου. </a:t>
            </a:r>
          </a:p>
          <a:p>
            <a:pPr algn="just">
              <a:lnSpc>
                <a:spcPct val="80000"/>
              </a:lnSpc>
            </a:pPr>
            <a:r>
              <a:rPr lang="el-GR" sz="2000" dirty="0" smtClean="0"/>
              <a:t>Τα συστήματα αναφέρονται σε χώρες με οικονομίες αγοράς, ανεξάρτητα από το στάδιο αναπτύξεως τους, καθώς και σε χώρες σε μετάβαση προς τις οικονομίες αγοράς. </a:t>
            </a:r>
          </a:p>
          <a:p>
            <a:pPr algn="just">
              <a:lnSpc>
                <a:spcPct val="80000"/>
              </a:lnSpc>
            </a:pPr>
            <a:r>
              <a:rPr lang="el-GR" sz="2000" dirty="0" smtClean="0"/>
              <a:t>Δεδομένης της συμμετοχής της Ελλάδας στην Ευρωπαϊκή Ένωση, η έμφαση δίνεται στις ανάγκες για στοιχεία στον Ευρωπαϊκό χώρο έτσι ώστε τα συστήματα των εθνικών λογαριασμών των χωρών - μελών να είναι σύγχρονα, εναρμονισμένα και συγκρίσιμα.</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Εισαγωγή</a:t>
            </a:r>
            <a:endParaRPr lang="el-GR" sz="3400" dirty="0"/>
          </a:p>
        </p:txBody>
      </p:sp>
      <p:sp>
        <p:nvSpPr>
          <p:cNvPr id="5" name="Θέση περιεχομένου 4"/>
          <p:cNvSpPr>
            <a:spLocks noGrp="1"/>
          </p:cNvSpPr>
          <p:nvPr>
            <p:ph idx="1"/>
          </p:nvPr>
        </p:nvSpPr>
        <p:spPr>
          <a:xfrm>
            <a:off x="467544" y="1345332"/>
            <a:ext cx="8229600" cy="3987660"/>
          </a:xfrm>
        </p:spPr>
        <p:txBody>
          <a:bodyPr>
            <a:noAutofit/>
          </a:bodyPr>
          <a:lstStyle/>
          <a:p>
            <a:pPr algn="just">
              <a:lnSpc>
                <a:spcPct val="80000"/>
              </a:lnSpc>
            </a:pPr>
            <a:r>
              <a:rPr lang="el-GR" sz="2000" dirty="0" smtClean="0"/>
              <a:t>Τα περιεχόμενα του βιβλίου διαρθρώνονται σε τέσσερα μέρη και δεκατρία κεφάλαια. </a:t>
            </a:r>
          </a:p>
          <a:p>
            <a:pPr algn="just">
              <a:lnSpc>
                <a:spcPct val="80000"/>
              </a:lnSpc>
            </a:pPr>
            <a:r>
              <a:rPr lang="el-GR" sz="2000" dirty="0" smtClean="0"/>
              <a:t>Το πρώτο μέρος περιέχει δύο κεφάλαια και αναφέρεται στα πλαίσια του συστήματος των εθνικών λογαριασμών. </a:t>
            </a:r>
          </a:p>
          <a:p>
            <a:pPr algn="just">
              <a:lnSpc>
                <a:spcPct val="80000"/>
              </a:lnSpc>
            </a:pPr>
            <a:r>
              <a:rPr lang="el-GR" sz="2000" dirty="0" smtClean="0"/>
              <a:t>Το δεύτερο μέρος αποτελείται από πέντε κεφάλαια και αφιερώνεται στις συναλλαγές στο σύστημα λογαριασμών. </a:t>
            </a:r>
          </a:p>
          <a:p>
            <a:pPr algn="just">
              <a:lnSpc>
                <a:spcPct val="80000"/>
              </a:lnSpc>
            </a:pPr>
            <a:r>
              <a:rPr lang="el-GR" sz="2000" dirty="0" smtClean="0"/>
              <a:t>Το τρίτο μέρος περιλαμβάνει τρία κεφάλαια που αναφέρονται στην παρουσίαση των λογαριασμών. </a:t>
            </a:r>
          </a:p>
          <a:p>
            <a:pPr algn="just">
              <a:lnSpc>
                <a:spcPct val="80000"/>
              </a:lnSpc>
            </a:pPr>
            <a:r>
              <a:rPr lang="el-GR" sz="2000" dirty="0" smtClean="0"/>
              <a:t>Το τέταρτο μέρος συντίθεται από τρία κεφάλαια και σχετίζεται με τις εισροές - εκροές, τους αριθμοδείκτες, τον πληθυσμό και τις εισροές εργασίας.</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1677</TotalTime>
  <Words>1330</Words>
  <Application>Microsoft Office PowerPoint</Application>
  <PresentationFormat>Προβολή στην οθόνη (16:10)</PresentationFormat>
  <Paragraphs>139</Paragraphs>
  <Slides>23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Εισαγωγή</vt:lpstr>
      <vt:lpstr>Εισαγωγή</vt:lpstr>
      <vt:lpstr>Εισαγωγή</vt:lpstr>
      <vt:lpstr>Εισαγωγή</vt:lpstr>
      <vt:lpstr>Εισαγωγή</vt:lpstr>
      <vt:lpstr>Εισαγωγή</vt:lpstr>
      <vt:lpstr>Εισαγωγή</vt:lpstr>
      <vt:lpstr>Εισαγωγή</vt:lpstr>
      <vt:lpstr>Εισαγωγή</vt:lpstr>
      <vt:lpstr>Εισαγωγή</vt:lpstr>
      <vt:lpstr>Βιβλιογραφία</vt:lpstr>
      <vt:lpstr>Σημείωμα Αναφοράς</vt:lpstr>
      <vt:lpstr>Σημείωμα Αδειοδότησης</vt:lpstr>
      <vt:lpstr>Διαφάνεια 20</vt:lpstr>
      <vt:lpstr>Διαφάνεια 21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262</cp:revision>
  <dcterms:created xsi:type="dcterms:W3CDTF">2012-09-06T09:03:05Z</dcterms:created>
  <dcterms:modified xsi:type="dcterms:W3CDTF">2015-10-31T18:16:00Z</dcterms:modified>
</cp:coreProperties>
</file>