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56" r:id="rId2"/>
    <p:sldId id="289" r:id="rId3"/>
    <p:sldId id="257" r:id="rId4"/>
    <p:sldId id="259" r:id="rId5"/>
    <p:sldId id="261" r:id="rId6"/>
    <p:sldId id="326" r:id="rId7"/>
    <p:sldId id="265" r:id="rId8"/>
    <p:sldId id="333" r:id="rId9"/>
    <p:sldId id="332" r:id="rId10"/>
    <p:sldId id="331" r:id="rId11"/>
    <p:sldId id="330" r:id="rId12"/>
    <p:sldId id="329" r:id="rId13"/>
    <p:sldId id="328" r:id="rId14"/>
    <p:sldId id="336" r:id="rId15"/>
    <p:sldId id="335" r:id="rId16"/>
    <p:sldId id="334" r:id="rId17"/>
    <p:sldId id="327" r:id="rId18"/>
    <p:sldId id="291" r:id="rId19"/>
    <p:sldId id="292" r:id="rId20"/>
    <p:sldId id="293" r:id="rId21"/>
    <p:sldId id="294" r:id="rId22"/>
    <p:sldId id="295" r:id="rId23"/>
    <p:sldId id="280" r:id="rId24"/>
  </p:sldIdLst>
  <p:sldSz cx="9144000" cy="5715000" type="screen16x10"/>
  <p:notesSz cx="6858000" cy="9144000"/>
  <p:custDataLst>
    <p:tags r:id="rId27"/>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77" autoAdjust="0"/>
    <p:restoredTop sz="99309" autoAdjust="0"/>
  </p:normalViewPr>
  <p:slideViewPr>
    <p:cSldViewPr>
      <p:cViewPr>
        <p:scale>
          <a:sx n="106" d="100"/>
          <a:sy n="106" d="100"/>
        </p:scale>
        <p:origin x="-228" y="426"/>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85" d="100"/>
          <a:sy n="85" d="100"/>
        </p:scale>
        <p:origin x="-3150"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Θέση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6FD7C3-D6B9-42BB-A7A4-7D449DB9A6E2}" type="datetimeFigureOut">
              <a:rPr lang="en-GB" smtClean="0"/>
              <a:pPr/>
              <a:t>31/10/2015</a:t>
            </a:fld>
            <a:endParaRPr lang="en-GB"/>
          </a:p>
        </p:txBody>
      </p:sp>
      <p:sp>
        <p:nvSpPr>
          <p:cNvPr id="4" name="Θέση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Θέση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6BA1F4-DDF4-4058-8933-5F04CCBA71D1}" type="slidenum">
              <a:rPr lang="en-GB" smtClean="0"/>
              <a:pPr/>
              <a:t>‹#›</a:t>
            </a:fld>
            <a:endParaRPr lang="en-GB"/>
          </a:p>
        </p:txBody>
      </p:sp>
    </p:spTree>
    <p:extLst>
      <p:ext uri="{BB962C8B-B14F-4D97-AF65-F5344CB8AC3E}">
        <p14:creationId xmlns:p14="http://schemas.microsoft.com/office/powerpoint/2010/main" xmlns="" val="3175362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31/10/2015</a:t>
            </a:fld>
            <a:endParaRPr lang="el-GR"/>
          </a:p>
        </p:txBody>
      </p:sp>
      <p:sp>
        <p:nvSpPr>
          <p:cNvPr id="4" name="Θέση εικόνας διαφάνειας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p14="http://schemas.microsoft.com/office/powerpoint/2010/main" xmlns=""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xmlns=""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11</a:t>
            </a:fld>
            <a:endParaRPr lang="el-GR"/>
          </a:p>
        </p:txBody>
      </p:sp>
    </p:spTree>
    <p:extLst>
      <p:ext uri="{BB962C8B-B14F-4D97-AF65-F5344CB8AC3E}">
        <p14:creationId xmlns:p14="http://schemas.microsoft.com/office/powerpoint/2010/main" xmlns="" val="2947138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12</a:t>
            </a:fld>
            <a:endParaRPr lang="el-GR"/>
          </a:p>
        </p:txBody>
      </p:sp>
    </p:spTree>
    <p:extLst>
      <p:ext uri="{BB962C8B-B14F-4D97-AF65-F5344CB8AC3E}">
        <p14:creationId xmlns:p14="http://schemas.microsoft.com/office/powerpoint/2010/main" xmlns="" val="2947138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13</a:t>
            </a:fld>
            <a:endParaRPr lang="el-GR"/>
          </a:p>
        </p:txBody>
      </p:sp>
    </p:spTree>
    <p:extLst>
      <p:ext uri="{BB962C8B-B14F-4D97-AF65-F5344CB8AC3E}">
        <p14:creationId xmlns:p14="http://schemas.microsoft.com/office/powerpoint/2010/main" xmlns="" val="29471385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14</a:t>
            </a:fld>
            <a:endParaRPr lang="el-GR"/>
          </a:p>
        </p:txBody>
      </p:sp>
    </p:spTree>
    <p:extLst>
      <p:ext uri="{BB962C8B-B14F-4D97-AF65-F5344CB8AC3E}">
        <p14:creationId xmlns:p14="http://schemas.microsoft.com/office/powerpoint/2010/main" xmlns="" val="29471385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15</a:t>
            </a:fld>
            <a:endParaRPr lang="el-GR"/>
          </a:p>
        </p:txBody>
      </p:sp>
    </p:spTree>
    <p:extLst>
      <p:ext uri="{BB962C8B-B14F-4D97-AF65-F5344CB8AC3E}">
        <p14:creationId xmlns:p14="http://schemas.microsoft.com/office/powerpoint/2010/main" xmlns="" val="29471385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16</a:t>
            </a:fld>
            <a:endParaRPr lang="el-GR"/>
          </a:p>
        </p:txBody>
      </p:sp>
    </p:spTree>
    <p:extLst>
      <p:ext uri="{BB962C8B-B14F-4D97-AF65-F5344CB8AC3E}">
        <p14:creationId xmlns:p14="http://schemas.microsoft.com/office/powerpoint/2010/main" xmlns="" val="29471385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17</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18</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19</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20</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xmlns="" val="39928127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21</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22</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23</a:t>
            </a:fld>
            <a:endParaRPr lang="el-GR"/>
          </a:p>
        </p:txBody>
      </p:sp>
    </p:spTree>
    <p:extLst>
      <p:ext uri="{BB962C8B-B14F-4D97-AF65-F5344CB8AC3E}">
        <p14:creationId xmlns:p14="http://schemas.microsoft.com/office/powerpoint/2010/main" xmlns=""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p14="http://schemas.microsoft.com/office/powerpoint/2010/main" xmlns="" val="3142176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a:p>
        </p:txBody>
      </p:sp>
    </p:spTree>
    <p:extLst>
      <p:ext uri="{BB962C8B-B14F-4D97-AF65-F5344CB8AC3E}">
        <p14:creationId xmlns:p14="http://schemas.microsoft.com/office/powerpoint/2010/main" xmlns="" val="2533023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a:p>
        </p:txBody>
      </p:sp>
    </p:spTree>
    <p:extLst>
      <p:ext uri="{BB962C8B-B14F-4D97-AF65-F5344CB8AC3E}">
        <p14:creationId xmlns:p14="http://schemas.microsoft.com/office/powerpoint/2010/main" xmlns="" val="4156830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7</a:t>
            </a:fld>
            <a:endParaRPr lang="el-GR"/>
          </a:p>
        </p:txBody>
      </p:sp>
    </p:spTree>
    <p:extLst>
      <p:ext uri="{BB962C8B-B14F-4D97-AF65-F5344CB8AC3E}">
        <p14:creationId xmlns:p14="http://schemas.microsoft.com/office/powerpoint/2010/main" xmlns="" val="2947138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8</a:t>
            </a:fld>
            <a:endParaRPr lang="el-GR"/>
          </a:p>
        </p:txBody>
      </p:sp>
    </p:spTree>
    <p:extLst>
      <p:ext uri="{BB962C8B-B14F-4D97-AF65-F5344CB8AC3E}">
        <p14:creationId xmlns:p14="http://schemas.microsoft.com/office/powerpoint/2010/main" xmlns="" val="2947138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9</a:t>
            </a:fld>
            <a:endParaRPr lang="el-GR"/>
          </a:p>
        </p:txBody>
      </p:sp>
    </p:spTree>
    <p:extLst>
      <p:ext uri="{BB962C8B-B14F-4D97-AF65-F5344CB8AC3E}">
        <p14:creationId xmlns:p14="http://schemas.microsoft.com/office/powerpoint/2010/main" xmlns="" val="2947138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10</a:t>
            </a:fld>
            <a:endParaRPr lang="el-GR"/>
          </a:p>
        </p:txBody>
      </p:sp>
    </p:spTree>
    <p:extLst>
      <p:ext uri="{BB962C8B-B14F-4D97-AF65-F5344CB8AC3E}">
        <p14:creationId xmlns:p14="http://schemas.microsoft.com/office/powerpoint/2010/main" xmlns="" val="2947138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775355"/>
            <a:ext cx="7772400" cy="1225021"/>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238500"/>
            <a:ext cx="7776864" cy="14605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xmlns=""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28865"/>
            <a:ext cx="2057400" cy="4876271"/>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28865"/>
            <a:ext cx="6019800" cy="4876271"/>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
        <p:nvSpPr>
          <p:cNvPr id="5" name="Ορθογώνιο 4"/>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7" name="TextBox 6"/>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8" name="Εικόνα 7"/>
          <p:cNvPicPr>
            <a:picLocks noChangeAspect="1"/>
          </p:cNvPicPr>
          <p:nvPr userDrawn="1"/>
        </p:nvPicPr>
        <p:blipFill>
          <a:blip r:embed="rId2" cstate="print"/>
          <a:stretch>
            <a:fillRect/>
          </a:stretch>
        </p:blipFill>
        <p:spPr>
          <a:xfrm>
            <a:off x="38062" y="-14"/>
            <a:ext cx="213458" cy="324000"/>
          </a:xfrm>
          <a:prstGeom prst="rect">
            <a:avLst/>
          </a:prstGeom>
        </p:spPr>
      </p:pic>
      <p:pic>
        <p:nvPicPr>
          <p:cNvPr id="9" name="Εικόνα 8"/>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3672417"/>
            <a:ext cx="7772400" cy="1135063"/>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422261"/>
            <a:ext cx="7772400" cy="1250156"/>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pic>
        <p:nvPicPr>
          <p:cNvPr id="8" name="Εικόνα 7"/>
          <p:cNvPicPr>
            <a:picLocks noChangeAspect="1"/>
          </p:cNvPicPr>
          <p:nvPr userDrawn="1"/>
        </p:nvPicPr>
        <p:blipFill>
          <a:blip r:embed="rId2" cstate="print"/>
          <a:stretch>
            <a:fillRect/>
          </a:stretch>
        </p:blipFill>
        <p:spPr>
          <a:xfrm>
            <a:off x="3464680" y="913284"/>
            <a:ext cx="2214640" cy="1031492"/>
          </a:xfrm>
          <a:prstGeom prst="rect">
            <a:avLst/>
          </a:prstGeom>
        </p:spPr>
      </p:pic>
    </p:spTree>
    <p:extLst>
      <p:ext uri="{BB962C8B-B14F-4D97-AF65-F5344CB8AC3E}">
        <p14:creationId xmlns:p14="http://schemas.microsoft.com/office/powerpoint/2010/main" xmlns=""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11" name="Ορθογώνιο 10"/>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2" name="TextBox 11"/>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3" name="Εικόνα 12"/>
          <p:cNvPicPr>
            <a:picLocks noChangeAspect="1"/>
          </p:cNvPicPr>
          <p:nvPr userDrawn="1"/>
        </p:nvPicPr>
        <p:blipFill>
          <a:blip r:embed="rId2" cstate="print"/>
          <a:stretch>
            <a:fillRect/>
          </a:stretch>
        </p:blipFill>
        <p:spPr>
          <a:xfrm>
            <a:off x="38062" y="-14"/>
            <a:ext cx="213458" cy="324000"/>
          </a:xfrm>
          <a:prstGeom prst="rect">
            <a:avLst/>
          </a:prstGeom>
        </p:spPr>
      </p:pic>
      <p:pic>
        <p:nvPicPr>
          <p:cNvPr id="14" name="Εικόνα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311878"/>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1845013"/>
            <a:ext cx="4040188"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6" y="1311878"/>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6" y="1845013"/>
            <a:ext cx="4041775"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pPr/>
              <a:t>‹#›</a:t>
            </a:fld>
            <a:endParaRPr lang="el-GR"/>
          </a:p>
        </p:txBody>
      </p:sp>
      <p:sp>
        <p:nvSpPr>
          <p:cNvPr id="13" name="Ορθογώνιο 12"/>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4" name="TextBox 13"/>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5" name="Εικόνα 14"/>
          <p:cNvPicPr>
            <a:picLocks noChangeAspect="1"/>
          </p:cNvPicPr>
          <p:nvPr userDrawn="1"/>
        </p:nvPicPr>
        <p:blipFill>
          <a:blip r:embed="rId2" cstate="print"/>
          <a:stretch>
            <a:fillRect/>
          </a:stretch>
        </p:blipFill>
        <p:spPr>
          <a:xfrm>
            <a:off x="38062" y="-14"/>
            <a:ext cx="213458" cy="324000"/>
          </a:xfrm>
          <a:prstGeom prst="rect">
            <a:avLst/>
          </a:prstGeom>
        </p:spPr>
      </p:pic>
      <p:pic>
        <p:nvPicPr>
          <p:cNvPr id="16" name="Εικόνα 15"/>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pPr/>
              <a:t>‹#›</a:t>
            </a:fld>
            <a:endParaRPr lang="el-GR"/>
          </a:p>
        </p:txBody>
      </p:sp>
      <p:sp>
        <p:nvSpPr>
          <p:cNvPr id="9" name="Ορθογώνιο 8"/>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0" name="TextBox 9"/>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1" name="Εικόνα 10"/>
          <p:cNvPicPr>
            <a:picLocks noChangeAspect="1"/>
          </p:cNvPicPr>
          <p:nvPr userDrawn="1"/>
        </p:nvPicPr>
        <p:blipFill>
          <a:blip r:embed="rId2" cstate="print"/>
          <a:stretch>
            <a:fillRect/>
          </a:stretch>
        </p:blipFill>
        <p:spPr>
          <a:xfrm>
            <a:off x="38062" y="-14"/>
            <a:ext cx="213458" cy="324000"/>
          </a:xfrm>
          <a:prstGeom prst="rect">
            <a:avLst/>
          </a:prstGeom>
        </p:spPr>
      </p:pic>
      <p:pic>
        <p:nvPicPr>
          <p:cNvPr id="12" name="Εικόνα 11"/>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a:t>
            </a:fld>
            <a:endParaRPr lang="el-GR"/>
          </a:p>
        </p:txBody>
      </p:sp>
      <p:sp>
        <p:nvSpPr>
          <p:cNvPr id="8" name="Ορθογώνιο 7"/>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9" name="TextBox 8"/>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0" name="Εικόνα 9"/>
          <p:cNvPicPr>
            <a:picLocks noChangeAspect="1"/>
          </p:cNvPicPr>
          <p:nvPr userDrawn="1"/>
        </p:nvPicPr>
        <p:blipFill>
          <a:blip r:embed="rId2" cstate="print"/>
          <a:stretch>
            <a:fillRect/>
          </a:stretch>
        </p:blipFill>
        <p:spPr>
          <a:xfrm>
            <a:off x="38062" y="-14"/>
            <a:ext cx="213458" cy="324000"/>
          </a:xfrm>
          <a:prstGeom prst="rect">
            <a:avLst/>
          </a:prstGeom>
        </p:spPr>
      </p:pic>
      <p:pic>
        <p:nvPicPr>
          <p:cNvPr id="11" name="Εικόνα 10"/>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297327"/>
            <a:ext cx="5111750" cy="38404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1" y="1297327"/>
            <a:ext cx="3008313" cy="3840427"/>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6"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297327"/>
            <a:ext cx="5486400" cy="28803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4297660"/>
            <a:ext cx="5486400" cy="845840"/>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9"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
        <p:nvSpPr>
          <p:cNvPr id="9" name="Θέση αριθμού διαφάνειας 3"/>
          <p:cNvSpPr txBox="1">
            <a:spLocks/>
          </p:cNvSpPr>
          <p:nvPr userDrawn="1"/>
        </p:nvSpPr>
        <p:spPr bwMode="auto">
          <a:xfrm>
            <a:off x="8729256" y="5466151"/>
            <a:ext cx="333105" cy="304271"/>
          </a:xfrm>
          <a:prstGeom prst="rect">
            <a:avLst/>
          </a:prstGeom>
          <a:noFill/>
          <a:ln>
            <a:miter lim="800000"/>
            <a:headEnd/>
            <a:tailEnd/>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6787FC-6543-471B-A41A-5AEEC386B628}" type="slidenum">
              <a:rPr lang="el-GR" altLang="el-GR" sz="1600" smtClean="0">
                <a:solidFill>
                  <a:schemeClr val="bg1"/>
                </a:solidFill>
              </a:rPr>
              <a:pPr algn="r"/>
              <a:t>‹#›</a:t>
            </a:fld>
            <a:endParaRPr lang="el-GR" altLang="el-GR" sz="1600" dirty="0" smtClean="0">
              <a:solidFill>
                <a:schemeClr val="bg1"/>
              </a:solidFill>
            </a:endParaRPr>
          </a:p>
        </p:txBody>
      </p:sp>
    </p:spTree>
    <p:extLst>
      <p:ext uri="{BB962C8B-B14F-4D97-AF65-F5344CB8AC3E}">
        <p14:creationId xmlns:p14="http://schemas.microsoft.com/office/powerpoint/2010/main" xmlns=""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oc-web.ioa.teiep.gr/OpenClass/courses/LOGO125/" TargetMode="External"/><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hyperlink" Target="http://creativecommons.org/licenses/by-nc-nd/4.0/deed.el"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Autofit/>
          </a:bodyPr>
          <a:lstStyle/>
          <a:p>
            <a:r>
              <a:rPr lang="el-GR" sz="4000" dirty="0" smtClean="0"/>
              <a:t>Λογιστική Εθνικών Λογαριασμών</a:t>
            </a:r>
            <a:endParaRPr lang="el-GR" sz="4000" dirty="0"/>
          </a:p>
        </p:txBody>
      </p:sp>
      <p:sp>
        <p:nvSpPr>
          <p:cNvPr id="3" name="Υπότιτλος 2"/>
          <p:cNvSpPr>
            <a:spLocks noGrp="1"/>
          </p:cNvSpPr>
          <p:nvPr>
            <p:ph type="subTitle" idx="1"/>
          </p:nvPr>
        </p:nvSpPr>
        <p:spPr>
          <a:xfrm>
            <a:off x="683568" y="2897167"/>
            <a:ext cx="7776864" cy="1460500"/>
          </a:xfrm>
        </p:spPr>
        <p:txBody>
          <a:bodyPr>
            <a:noAutofit/>
          </a:bodyPr>
          <a:lstStyle/>
          <a:p>
            <a:r>
              <a:rPr lang="el-GR" sz="3400" b="1" dirty="0" smtClean="0"/>
              <a:t>Εισαγωγή</a:t>
            </a:r>
            <a:endParaRPr lang="en-US" sz="3400" b="1" dirty="0" smtClean="0"/>
          </a:p>
          <a:p>
            <a:r>
              <a:rPr lang="el-GR" sz="2800" dirty="0" err="1" smtClean="0"/>
              <a:t>Διακομιχάλης</a:t>
            </a:r>
            <a:r>
              <a:rPr lang="el-GR" sz="2800" dirty="0" smtClean="0"/>
              <a:t> Μιχαήλ</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grpSp>
        <p:nvGrpSpPr>
          <p:cNvPr id="10" name="Ομάδα 9"/>
          <p:cNvGrpSpPr/>
          <p:nvPr/>
        </p:nvGrpSpPr>
        <p:grpSpPr>
          <a:xfrm>
            <a:off x="642158" y="210000"/>
            <a:ext cx="4217874" cy="1147333"/>
            <a:chOff x="642158" y="252000"/>
            <a:chExt cx="4217874" cy="1376800"/>
          </a:xfrm>
        </p:grpSpPr>
        <p:pic>
          <p:nvPicPr>
            <p:cNvPr id="8" name="Εικόνα 7"/>
            <p:cNvPicPr>
              <a:picLocks noChangeAspect="1"/>
            </p:cNvPicPr>
            <p:nvPr/>
          </p:nvPicPr>
          <p:blipFill rotWithShape="1">
            <a:blip r:embed="rId5" cstate="print"/>
            <a:srcRect t="-11106" b="11106"/>
            <a:stretch/>
          </p:blipFill>
          <p:spPr>
            <a:xfrm>
              <a:off x="642158" y="252000"/>
              <a:ext cx="905506" cy="1374430"/>
            </a:xfrm>
            <a:prstGeom prst="rect">
              <a:avLst/>
            </a:prstGeom>
          </p:spPr>
        </p:pic>
        <p:sp>
          <p:nvSpPr>
            <p:cNvPr id="9" name="TextBox 8"/>
            <p:cNvSpPr txBox="1"/>
            <p:nvPr/>
          </p:nvSpPr>
          <p:spPr>
            <a:xfrm>
              <a:off x="1619672" y="404664"/>
              <a:ext cx="3240360" cy="1224136"/>
            </a:xfrm>
            <a:prstGeom prst="rect">
              <a:avLst/>
            </a:prstGeom>
          </p:spPr>
          <p:txBody>
            <a:bodyPr vert="horz" wrap="square" lIns="91440" tIns="45720" rIns="91440" bIns="45720" rtlCol="0" anchor="ctr">
              <a:noAutofit/>
            </a:bodyPr>
            <a:lstStyle/>
            <a:p>
              <a:pPr>
                <a:lnSpc>
                  <a:spcPts val="2600"/>
                </a:lnSpc>
              </a:pPr>
              <a:r>
                <a:rPr lang="el-GR" sz="2000" dirty="0" smtClean="0"/>
                <a:t>Ελληνική Δημοκρατία</a:t>
              </a:r>
            </a:p>
            <a:p>
              <a:pPr>
                <a:lnSpc>
                  <a:spcPts val="2600"/>
                </a:lnSpc>
              </a:pPr>
              <a:r>
                <a:rPr lang="el-GR" sz="2000" dirty="0" smtClean="0"/>
                <a:t>Τεχνολογικό Εκπαιδευτικό Ίδρυμα Ηπείρου</a:t>
              </a:r>
              <a:endParaRPr lang="en-GB" sz="2000" dirty="0" smtClean="0"/>
            </a:p>
          </p:txBody>
        </p:sp>
      </p:grpSp>
    </p:spTree>
    <p:extLst>
      <p:ext uri="{BB962C8B-B14F-4D97-AF65-F5344CB8AC3E}">
        <p14:creationId xmlns:p14="http://schemas.microsoft.com/office/powerpoint/2010/main" xmlns=""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67544" y="265212"/>
            <a:ext cx="8229600" cy="952500"/>
          </a:xfrm>
        </p:spPr>
        <p:txBody>
          <a:bodyPr>
            <a:noAutofit/>
          </a:bodyPr>
          <a:lstStyle/>
          <a:p>
            <a:r>
              <a:rPr lang="el-GR" sz="3600" dirty="0" smtClean="0"/>
              <a:t>Εισαγωγή</a:t>
            </a:r>
            <a:endParaRPr lang="el-GR" sz="3400" dirty="0"/>
          </a:p>
        </p:txBody>
      </p:sp>
      <p:sp>
        <p:nvSpPr>
          <p:cNvPr id="5" name="Θέση περιεχομένου 4"/>
          <p:cNvSpPr>
            <a:spLocks noGrp="1"/>
          </p:cNvSpPr>
          <p:nvPr>
            <p:ph idx="1"/>
          </p:nvPr>
        </p:nvSpPr>
        <p:spPr>
          <a:xfrm>
            <a:off x="467544" y="1345332"/>
            <a:ext cx="8229600" cy="3987660"/>
          </a:xfrm>
        </p:spPr>
        <p:txBody>
          <a:bodyPr>
            <a:noAutofit/>
          </a:bodyPr>
          <a:lstStyle/>
          <a:p>
            <a:pPr>
              <a:lnSpc>
                <a:spcPct val="80000"/>
              </a:lnSpc>
              <a:buFontTx/>
              <a:buNone/>
            </a:pPr>
            <a:endParaRPr lang="el-GR" sz="2200" dirty="0" smtClean="0"/>
          </a:p>
          <a:p>
            <a:pPr algn="just">
              <a:lnSpc>
                <a:spcPct val="80000"/>
              </a:lnSpc>
            </a:pPr>
            <a:r>
              <a:rPr lang="el-GR" sz="2200" dirty="0" smtClean="0"/>
              <a:t>Οι εθνικοί λογαριασμοί αποτελούν τους ακρογωνιαίους λίθους της οικονομικής ποσοτικής ανάλυσης. Για το λόγο αυτό η κατανόηση του μαθήματος θα συμβάλλει στην επαρκή ακαδημαϊκή προετοιμασία για την επιτυχή ενασχόληση με τις σύγχρονες απαιτήσεις της οικονομικής επιστήμης.</a:t>
            </a:r>
          </a:p>
          <a:p>
            <a:pPr>
              <a:lnSpc>
                <a:spcPct val="70000"/>
              </a:lnSpc>
              <a:buNone/>
            </a:pPr>
            <a:endParaRPr lang="el-GR" sz="2200" dirty="0" smtClean="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10</a:t>
            </a:fld>
            <a:endParaRPr lang="el-GR" dirty="0"/>
          </a:p>
        </p:txBody>
      </p:sp>
    </p:spTree>
    <p:extLst>
      <p:ext uri="{BB962C8B-B14F-4D97-AF65-F5344CB8AC3E}">
        <p14:creationId xmlns:p14="http://schemas.microsoft.com/office/powerpoint/2010/main" xmlns="" val="4999550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67544" y="265212"/>
            <a:ext cx="8229600" cy="952500"/>
          </a:xfrm>
        </p:spPr>
        <p:txBody>
          <a:bodyPr>
            <a:noAutofit/>
          </a:bodyPr>
          <a:lstStyle/>
          <a:p>
            <a:r>
              <a:rPr lang="el-GR" sz="3600" dirty="0" smtClean="0"/>
              <a:t>Εισαγωγή</a:t>
            </a:r>
            <a:endParaRPr lang="el-GR" sz="3400" dirty="0"/>
          </a:p>
        </p:txBody>
      </p:sp>
      <p:sp>
        <p:nvSpPr>
          <p:cNvPr id="5" name="Θέση περιεχομένου 4"/>
          <p:cNvSpPr>
            <a:spLocks noGrp="1"/>
          </p:cNvSpPr>
          <p:nvPr>
            <p:ph idx="1"/>
          </p:nvPr>
        </p:nvSpPr>
        <p:spPr>
          <a:xfrm>
            <a:off x="467544" y="1345332"/>
            <a:ext cx="8229600" cy="3987660"/>
          </a:xfrm>
        </p:spPr>
        <p:txBody>
          <a:bodyPr>
            <a:noAutofit/>
          </a:bodyPr>
          <a:lstStyle/>
          <a:p>
            <a:pPr algn="just">
              <a:lnSpc>
                <a:spcPct val="80000"/>
              </a:lnSpc>
            </a:pPr>
            <a:r>
              <a:rPr lang="el-GR" sz="2000" dirty="0" smtClean="0"/>
              <a:t>Οι Εθνικοί Οικονομικοί Λογαριασμοί είναι ένα σύστημα λογαριασμών που παρέχουν μια ολοκληρωμένη και αναλυτική εικόνα των πολύπλοκων οικονομικών δραστηριοτήτων που λαμβάνουν χώρα μέσα σε μια εθνική οικονομία και των αντιδράσεων μεταξύ των διαφόρων οικονομικών μονάδων κατά τη διάρκεια μιας συγκεκριμένης χρονικής περιόδου.</a:t>
            </a:r>
            <a:endParaRPr lang="el-GR" sz="2000" i="1" dirty="0" smtClean="0"/>
          </a:p>
          <a:p>
            <a:pPr algn="just">
              <a:lnSpc>
                <a:spcPct val="80000"/>
              </a:lnSpc>
            </a:pPr>
            <a:r>
              <a:rPr lang="el-GR" sz="2000" i="1" dirty="0" smtClean="0"/>
              <a:t> </a:t>
            </a:r>
            <a:r>
              <a:rPr lang="el-GR" sz="2000" dirty="0" smtClean="0"/>
              <a:t>Οι λογαριασμοί αυτοί καθ' εαυτοί παρουσιάζουν συνοπτικά ένα μεγάλο πλήθος λεπτομερών πληροφοριών που είναι οργανωμένες σύμφωνα με τις οικονομικές αρχές και αντιλήψεις για τη λειτουργία μιας εθνικής οικονομίας. </a:t>
            </a:r>
          </a:p>
          <a:p>
            <a:pPr algn="just">
              <a:lnSpc>
                <a:spcPct val="80000"/>
              </a:lnSpc>
            </a:pPr>
            <a:r>
              <a:rPr lang="el-GR" sz="2000" dirty="0" smtClean="0"/>
              <a:t>Στην πράξη οι λογαριασμοί καταρτίζονται για διαδοχικές χρονικές περιόδους, παρέχοντας κατ' αυτό τον τρόπο μια συνεχή ροή πληροφοριών που είναι απαραίτητες για την επισήμανση, την ανάλυση και την αξιολόγηση της λειτουργίας μιας οικονομίας διαχρονικά.</a:t>
            </a:r>
          </a:p>
          <a:p>
            <a:pPr algn="just">
              <a:lnSpc>
                <a:spcPct val="70000"/>
              </a:lnSpc>
              <a:buNone/>
            </a:pPr>
            <a:endParaRPr lang="el-GR" sz="2000" dirty="0" smtClean="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11</a:t>
            </a:fld>
            <a:endParaRPr lang="el-GR" dirty="0"/>
          </a:p>
        </p:txBody>
      </p:sp>
    </p:spTree>
    <p:extLst>
      <p:ext uri="{BB962C8B-B14F-4D97-AF65-F5344CB8AC3E}">
        <p14:creationId xmlns:p14="http://schemas.microsoft.com/office/powerpoint/2010/main" xmlns="" val="4999550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67544" y="265212"/>
            <a:ext cx="8229600" cy="952500"/>
          </a:xfrm>
        </p:spPr>
        <p:txBody>
          <a:bodyPr>
            <a:noAutofit/>
          </a:bodyPr>
          <a:lstStyle/>
          <a:p>
            <a:r>
              <a:rPr lang="el-GR" sz="3600" dirty="0" smtClean="0"/>
              <a:t>Εισαγωγή</a:t>
            </a:r>
            <a:endParaRPr lang="el-GR" sz="3400" dirty="0"/>
          </a:p>
        </p:txBody>
      </p:sp>
      <p:sp>
        <p:nvSpPr>
          <p:cNvPr id="5" name="Θέση περιεχομένου 4"/>
          <p:cNvSpPr>
            <a:spLocks noGrp="1"/>
          </p:cNvSpPr>
          <p:nvPr>
            <p:ph idx="1"/>
          </p:nvPr>
        </p:nvSpPr>
        <p:spPr>
          <a:xfrm>
            <a:off x="467544" y="1345332"/>
            <a:ext cx="8229600" cy="3987660"/>
          </a:xfrm>
        </p:spPr>
        <p:txBody>
          <a:bodyPr>
            <a:noAutofit/>
          </a:bodyPr>
          <a:lstStyle/>
          <a:p>
            <a:pPr algn="just">
              <a:lnSpc>
                <a:spcPct val="80000"/>
              </a:lnSpc>
            </a:pPr>
            <a:r>
              <a:rPr lang="el-GR" sz="2000" dirty="0" smtClean="0"/>
              <a:t>Σήμερα όλες οι χώρες του κόσμου κατά την κατάρτιση των εθνικών τους λογαριασμών ακολουθούν το Σύστημα Εθνικών Λογαριασμών του 1993 ή ΣΕΛ 1993, που ομόφωνα αποδέχτηκε το Οικονομικό και Κοινωνικό Συμβούλιο των Ηνωμένων Εθνών, το 1993.</a:t>
            </a:r>
          </a:p>
          <a:p>
            <a:pPr algn="just">
              <a:lnSpc>
                <a:spcPct val="80000"/>
              </a:lnSpc>
              <a:buNone/>
            </a:pPr>
            <a:endParaRPr lang="el-GR" sz="2000" dirty="0" smtClean="0"/>
          </a:p>
          <a:p>
            <a:pPr algn="just">
              <a:lnSpc>
                <a:spcPct val="80000"/>
              </a:lnSpc>
            </a:pPr>
            <a:r>
              <a:rPr lang="el-GR" sz="2000" dirty="0" smtClean="0"/>
              <a:t>Το ΣΕΛ 1993 αποτελείται από μια λογική, συνεπή και ολοκληρωμένη σειρά μακροοικονομικών λογαριασμών, ισολογισμών, και πινάκων που βασίζονται σε μια  διεθνώς αποδεκτή σειρά εννοιών, ορισμών, ταξινομήσεων και λογιστικών κανόνων.</a:t>
            </a:r>
          </a:p>
          <a:p>
            <a:pPr algn="just">
              <a:lnSpc>
                <a:spcPct val="70000"/>
              </a:lnSpc>
              <a:buNone/>
            </a:pPr>
            <a:endParaRPr lang="el-GR" sz="2000" dirty="0" smtClean="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12</a:t>
            </a:fld>
            <a:endParaRPr lang="el-GR" dirty="0"/>
          </a:p>
        </p:txBody>
      </p:sp>
    </p:spTree>
    <p:extLst>
      <p:ext uri="{BB962C8B-B14F-4D97-AF65-F5344CB8AC3E}">
        <p14:creationId xmlns:p14="http://schemas.microsoft.com/office/powerpoint/2010/main" xmlns="" val="4999550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67544" y="265212"/>
            <a:ext cx="8229600" cy="952500"/>
          </a:xfrm>
        </p:spPr>
        <p:txBody>
          <a:bodyPr>
            <a:noAutofit/>
          </a:bodyPr>
          <a:lstStyle/>
          <a:p>
            <a:r>
              <a:rPr lang="el-GR" sz="3600" dirty="0" smtClean="0"/>
              <a:t>Εισαγωγή</a:t>
            </a:r>
            <a:endParaRPr lang="el-GR" sz="3400" dirty="0"/>
          </a:p>
        </p:txBody>
      </p:sp>
      <p:sp>
        <p:nvSpPr>
          <p:cNvPr id="5" name="Θέση περιεχομένου 4"/>
          <p:cNvSpPr>
            <a:spLocks noGrp="1"/>
          </p:cNvSpPr>
          <p:nvPr>
            <p:ph idx="1"/>
          </p:nvPr>
        </p:nvSpPr>
        <p:spPr>
          <a:xfrm>
            <a:off x="467544" y="1345332"/>
            <a:ext cx="8229600" cy="3987660"/>
          </a:xfrm>
        </p:spPr>
        <p:txBody>
          <a:bodyPr>
            <a:noAutofit/>
          </a:bodyPr>
          <a:lstStyle/>
          <a:p>
            <a:pPr algn="just">
              <a:lnSpc>
                <a:spcPct val="80000"/>
              </a:lnSpc>
            </a:pPr>
            <a:r>
              <a:rPr lang="el-GR" sz="2000" dirty="0" smtClean="0"/>
              <a:t>Το ΣΕΛ δομείται γύρω από μια διαδοχική σειρά αλληλοσυνδεόμενων λογαριασμών ροής που αναφέρονται σε διάφορους τύπους οικονομικής δραστηριότητας που λαμβάνουν χώρα κατά τη διάρκεια μιας χρονικής περιόδου, μαζί με ισολογισμούς στους οποίους καταγράφονται οι συσσωρευμένες αποκτήσεις και υποχρεώσεις των θεσμικών μονάδων ή τομέων στην αρχή και το τέλος μιας περιόδου. </a:t>
            </a:r>
          </a:p>
          <a:p>
            <a:pPr algn="just">
              <a:lnSpc>
                <a:spcPct val="80000"/>
              </a:lnSpc>
            </a:pPr>
            <a:endParaRPr lang="el-GR" sz="2000" dirty="0" smtClean="0"/>
          </a:p>
          <a:p>
            <a:pPr algn="just">
              <a:lnSpc>
                <a:spcPct val="80000"/>
              </a:lnSpc>
            </a:pPr>
            <a:r>
              <a:rPr lang="el-GR" sz="2000" dirty="0" smtClean="0"/>
              <a:t>Κάθε λογαριασμός ροής αναφέρεται σε συγκεκριμένο είδος δραστηριότητας, όπως η παραγωγή, η δημιουργία, η διανομή, η αναδιανομή ή χρήση του εισοδήματος.</a:t>
            </a:r>
          </a:p>
          <a:p>
            <a:pPr algn="just">
              <a:lnSpc>
                <a:spcPct val="70000"/>
              </a:lnSpc>
              <a:buNone/>
            </a:pPr>
            <a:endParaRPr lang="el-GR" sz="2000" dirty="0" smtClean="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13</a:t>
            </a:fld>
            <a:endParaRPr lang="el-GR" dirty="0"/>
          </a:p>
        </p:txBody>
      </p:sp>
    </p:spTree>
    <p:extLst>
      <p:ext uri="{BB962C8B-B14F-4D97-AF65-F5344CB8AC3E}">
        <p14:creationId xmlns:p14="http://schemas.microsoft.com/office/powerpoint/2010/main" xmlns="" val="4999550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67544" y="265212"/>
            <a:ext cx="8229600" cy="952500"/>
          </a:xfrm>
        </p:spPr>
        <p:txBody>
          <a:bodyPr>
            <a:noAutofit/>
          </a:bodyPr>
          <a:lstStyle/>
          <a:p>
            <a:r>
              <a:rPr lang="el-GR" sz="3600" dirty="0" smtClean="0"/>
              <a:t>Εισαγωγή</a:t>
            </a:r>
            <a:endParaRPr lang="el-GR" sz="3400" dirty="0"/>
          </a:p>
        </p:txBody>
      </p:sp>
      <p:sp>
        <p:nvSpPr>
          <p:cNvPr id="5" name="Θέση περιεχομένου 4"/>
          <p:cNvSpPr>
            <a:spLocks noGrp="1"/>
          </p:cNvSpPr>
          <p:nvPr>
            <p:ph idx="1"/>
          </p:nvPr>
        </p:nvSpPr>
        <p:spPr>
          <a:xfrm>
            <a:off x="467544" y="1345332"/>
            <a:ext cx="8229600" cy="3987660"/>
          </a:xfrm>
        </p:spPr>
        <p:txBody>
          <a:bodyPr>
            <a:noAutofit/>
          </a:bodyPr>
          <a:lstStyle/>
          <a:p>
            <a:pPr algn="just">
              <a:lnSpc>
                <a:spcPct val="80000"/>
              </a:lnSpc>
            </a:pPr>
            <a:r>
              <a:rPr lang="el-GR" sz="2000" dirty="0" smtClean="0"/>
              <a:t>Κάθε λογαριασμός στο ΣΕΛ εξισορροπείται με την εισαγωγή ενός εξισωτικού μεγέθους το οποίο προκύπτει ως η διαφορά μεταξύ των συνολικών πόρων και χρήσεων που καταγράφονται στα</a:t>
            </a:r>
            <a:r>
              <a:rPr lang="el-GR" sz="2000" i="1" dirty="0" smtClean="0"/>
              <a:t> </a:t>
            </a:r>
            <a:r>
              <a:rPr lang="el-GR" sz="2000" dirty="0" smtClean="0"/>
              <a:t>δύο σκέλη του λογαριασμού. </a:t>
            </a:r>
          </a:p>
          <a:p>
            <a:pPr algn="just">
              <a:lnSpc>
                <a:spcPct val="80000"/>
              </a:lnSpc>
            </a:pPr>
            <a:r>
              <a:rPr lang="el-GR" sz="2000" dirty="0" smtClean="0"/>
              <a:t>Το εξισωτικό μέγεθος από ένα λογαριασμό μεταφέρεται ως το πρώτο στοιχείο στο</a:t>
            </a:r>
            <a:r>
              <a:rPr lang="el-GR" sz="2000" i="1" dirty="0" smtClean="0"/>
              <a:t> </a:t>
            </a:r>
            <a:r>
              <a:rPr lang="el-GR" sz="2000" dirty="0" smtClean="0"/>
              <a:t>λογαριασμό που ακολουθεί, καθιστώντας με αυτόν τον τρόπο τη σειρά των λογαριασμών ένα αρθρωτό σύνολο.</a:t>
            </a:r>
          </a:p>
          <a:p>
            <a:pPr algn="just">
              <a:lnSpc>
                <a:spcPct val="80000"/>
              </a:lnSpc>
            </a:pPr>
            <a:r>
              <a:rPr lang="el-GR" sz="2000" dirty="0" smtClean="0"/>
              <a:t> Τα διάφορα εξισωτικά μεγέθη τυπικά αντιπροσωπεύουν το καθαρό αποτέλεσμα των δραστηριοτήτων που καλύπτονται από τους συγκεκριμένους λογαριασμούς και κατά συνέπεια συνιστούν οικονομικά κατασκευάσματα σημαντικού ενδιαφέροντος και αναλυτικής σημασίας, όπως είναι, παραδείγματος χάριν, η προστιθέμενη αξία, το διαθέσιμο εισόδημα, η αποταμίευση κ.α. </a:t>
            </a:r>
          </a:p>
          <a:p>
            <a:pPr algn="just">
              <a:lnSpc>
                <a:spcPct val="80000"/>
              </a:lnSpc>
              <a:buNone/>
            </a:pPr>
            <a:endParaRPr lang="el-GR" sz="2000" dirty="0" smtClean="0"/>
          </a:p>
          <a:p>
            <a:pPr algn="just">
              <a:lnSpc>
                <a:spcPct val="70000"/>
              </a:lnSpc>
              <a:buNone/>
            </a:pPr>
            <a:endParaRPr lang="el-GR" sz="2000" dirty="0" smtClean="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14</a:t>
            </a:fld>
            <a:endParaRPr lang="el-GR" dirty="0"/>
          </a:p>
        </p:txBody>
      </p:sp>
    </p:spTree>
    <p:extLst>
      <p:ext uri="{BB962C8B-B14F-4D97-AF65-F5344CB8AC3E}">
        <p14:creationId xmlns:p14="http://schemas.microsoft.com/office/powerpoint/2010/main" xmlns="" val="4999550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67544" y="265212"/>
            <a:ext cx="8229600" cy="952500"/>
          </a:xfrm>
        </p:spPr>
        <p:txBody>
          <a:bodyPr>
            <a:noAutofit/>
          </a:bodyPr>
          <a:lstStyle/>
          <a:p>
            <a:r>
              <a:rPr lang="el-GR" sz="3600" dirty="0" smtClean="0"/>
              <a:t>Εισαγωγή</a:t>
            </a:r>
            <a:endParaRPr lang="el-GR" sz="3400" dirty="0"/>
          </a:p>
        </p:txBody>
      </p:sp>
      <p:sp>
        <p:nvSpPr>
          <p:cNvPr id="5" name="Θέση περιεχομένου 4"/>
          <p:cNvSpPr>
            <a:spLocks noGrp="1"/>
          </p:cNvSpPr>
          <p:nvPr>
            <p:ph idx="1"/>
          </p:nvPr>
        </p:nvSpPr>
        <p:spPr>
          <a:xfrm>
            <a:off x="467544" y="1345332"/>
            <a:ext cx="8229600" cy="3987660"/>
          </a:xfrm>
        </p:spPr>
        <p:txBody>
          <a:bodyPr>
            <a:noAutofit/>
          </a:bodyPr>
          <a:lstStyle/>
          <a:p>
            <a:pPr algn="just">
              <a:lnSpc>
                <a:spcPct val="70000"/>
              </a:lnSpc>
            </a:pPr>
            <a:r>
              <a:rPr lang="el-GR" sz="2000" dirty="0" smtClean="0"/>
              <a:t>Υπάρχει ισχυρή σύνδεση μεταξύ των λογαριασμών ροής και των ισολογισμών, δεδομένου ότι όλες οι διαχρονικές μεταβολές που επηρεάζουν τις απαιτήσεις και τις υποχρεώσεις που έχουν οι θεσμικές μονάδες ή τομείς καταχωρούνται συστηματικά σ</a:t>
            </a:r>
            <a:r>
              <a:rPr lang="el-GR" sz="2000" i="1" dirty="0" smtClean="0"/>
              <a:t>' </a:t>
            </a:r>
            <a:r>
              <a:rPr lang="el-GR" sz="2000" dirty="0" smtClean="0"/>
              <a:t>έναν από τους λογαριασμούς ροής.</a:t>
            </a:r>
          </a:p>
          <a:p>
            <a:pPr algn="just">
              <a:lnSpc>
                <a:spcPct val="80000"/>
              </a:lnSpc>
              <a:buSzPct val="120000"/>
            </a:pPr>
            <a:r>
              <a:rPr lang="el-GR" sz="2000" dirty="0" smtClean="0"/>
              <a:t>Ο ισολογισμός κλεισίματος προσδιορίζεται πλήρως από τον ισολογισμό ανοίγματος και τις συναλλαγές ή άλλες ροές που καταχωρούνται στη διαδοχική σειρά των λογαριασμών.</a:t>
            </a:r>
          </a:p>
          <a:p>
            <a:pPr algn="just">
              <a:lnSpc>
                <a:spcPct val="80000"/>
              </a:lnSpc>
              <a:buNone/>
            </a:pPr>
            <a:endParaRPr lang="el-GR" sz="2000" dirty="0" smtClean="0"/>
          </a:p>
          <a:p>
            <a:pPr algn="just">
              <a:lnSpc>
                <a:spcPct val="80000"/>
              </a:lnSpc>
              <a:buSzPct val="120000"/>
            </a:pPr>
            <a:r>
              <a:rPr lang="el-GR" sz="2000" dirty="0" smtClean="0"/>
              <a:t>Η χώρα μας εφαρμόζει το Ευρωπαϊκό Σύστημα Λογαριασμών (ΕΣΛ) του 1995 που ακολουθείται από όλες τις χώρες της Ευρωπαϊκής Ένωσης. Το ΕΣΛ είναι πλήρως συνεπές με το ΣΕΛ 1993. Άλλωστε το ΣΕΛ 1993 είναι κοινό προϊόν των εξής διεθνών οργανισμών: Ηνωμένα Έθνη, Διεθνές Νομισματικό Ταμείο, Επιτροπή των Ευρωπαϊκών Κοινοτήτων, Οργανισμός Οικονομικής Συνεργασίας και Αναπτύξεως, Διεθνής Τράπεζα.</a:t>
            </a:r>
          </a:p>
          <a:p>
            <a:pPr>
              <a:lnSpc>
                <a:spcPct val="70000"/>
              </a:lnSpc>
              <a:buNone/>
            </a:pPr>
            <a:endParaRPr lang="el-GR" sz="2000" dirty="0" smtClean="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15</a:t>
            </a:fld>
            <a:endParaRPr lang="el-GR" dirty="0"/>
          </a:p>
        </p:txBody>
      </p:sp>
    </p:spTree>
    <p:extLst>
      <p:ext uri="{BB962C8B-B14F-4D97-AF65-F5344CB8AC3E}">
        <p14:creationId xmlns:p14="http://schemas.microsoft.com/office/powerpoint/2010/main" xmlns="" val="4999550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67544" y="265212"/>
            <a:ext cx="8229600" cy="952500"/>
          </a:xfrm>
        </p:spPr>
        <p:txBody>
          <a:bodyPr>
            <a:noAutofit/>
          </a:bodyPr>
          <a:lstStyle/>
          <a:p>
            <a:r>
              <a:rPr lang="el-GR" sz="3600" dirty="0" smtClean="0"/>
              <a:t>Εισαγωγή</a:t>
            </a:r>
            <a:endParaRPr lang="el-GR" sz="3400" dirty="0"/>
          </a:p>
        </p:txBody>
      </p:sp>
      <p:sp>
        <p:nvSpPr>
          <p:cNvPr id="5" name="Θέση περιεχομένου 4"/>
          <p:cNvSpPr>
            <a:spLocks noGrp="1"/>
          </p:cNvSpPr>
          <p:nvPr>
            <p:ph idx="1"/>
          </p:nvPr>
        </p:nvSpPr>
        <p:spPr>
          <a:xfrm>
            <a:off x="467544" y="1345332"/>
            <a:ext cx="8229600" cy="3987660"/>
          </a:xfrm>
        </p:spPr>
        <p:txBody>
          <a:bodyPr>
            <a:noAutofit/>
          </a:bodyPr>
          <a:lstStyle/>
          <a:p>
            <a:pPr algn="just">
              <a:lnSpc>
                <a:spcPct val="80000"/>
              </a:lnSpc>
              <a:buSzPct val="120000"/>
            </a:pPr>
            <a:r>
              <a:rPr lang="el-GR" sz="2000" dirty="0" smtClean="0"/>
              <a:t>Το ΕΣΛ 1995 εστιάζεται περισσότερο στις συνθήκες και τις στατιστικές ανάγκες της ΕΕ. Ειδικότερα οι βασικές διαφορές μεταξύ ΣΕΛ 1993 και ΕΣΛ 1995 είναι οι εξής:</a:t>
            </a:r>
          </a:p>
          <a:p>
            <a:pPr algn="just">
              <a:lnSpc>
                <a:spcPct val="80000"/>
              </a:lnSpc>
              <a:buFont typeface="Wingdings" pitchFamily="2" charset="2"/>
              <a:buChar char="Ø"/>
            </a:pPr>
            <a:r>
              <a:rPr lang="el-GR" sz="2000" dirty="0" smtClean="0"/>
              <a:t>Διαφορές στην παρουσίαση</a:t>
            </a:r>
          </a:p>
          <a:p>
            <a:pPr algn="just">
              <a:lnSpc>
                <a:spcPct val="80000"/>
              </a:lnSpc>
              <a:buFont typeface="Wingdings" pitchFamily="2" charset="2"/>
              <a:buChar char="Ø"/>
            </a:pPr>
            <a:r>
              <a:rPr lang="el-GR" sz="2000" dirty="0" smtClean="0"/>
              <a:t>Οι έννοιες του ΕΣΛ 1995 είναι σε πολλές περιπτώσεις περισσότερο εξειδικευμένες και ακριβείς σε σύγκριση με το ΣΕΛ 1993. Στα πλαίσια αυτού του βιβλίου θα ασχοληθούμε με την παρουσίαση του ΕΣΛ 1995, με βάση το οποίο καταρτίζονται οι εθνικοί λογαριασμοί της Ελλάδας.</a:t>
            </a:r>
          </a:p>
          <a:p>
            <a:pPr algn="just">
              <a:lnSpc>
                <a:spcPct val="70000"/>
              </a:lnSpc>
              <a:buNone/>
            </a:pPr>
            <a:endParaRPr lang="el-GR" sz="2000" dirty="0" smtClean="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16</a:t>
            </a:fld>
            <a:endParaRPr lang="el-GR" dirty="0"/>
          </a:p>
        </p:txBody>
      </p:sp>
    </p:spTree>
    <p:extLst>
      <p:ext uri="{BB962C8B-B14F-4D97-AF65-F5344CB8AC3E}">
        <p14:creationId xmlns:p14="http://schemas.microsoft.com/office/powerpoint/2010/main" xmlns="" val="4999550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a:t>
            </a:r>
            <a:endParaRPr lang="el-GR" dirty="0"/>
          </a:p>
        </p:txBody>
      </p:sp>
      <p:sp>
        <p:nvSpPr>
          <p:cNvPr id="3" name="Θέση περιεχομένου 2"/>
          <p:cNvSpPr>
            <a:spLocks noGrp="1"/>
          </p:cNvSpPr>
          <p:nvPr>
            <p:ph idx="1"/>
          </p:nvPr>
        </p:nvSpPr>
        <p:spPr>
          <a:xfrm>
            <a:off x="437785" y="1300518"/>
            <a:ext cx="8240150" cy="3852804"/>
          </a:xfrm>
        </p:spPr>
        <p:txBody>
          <a:bodyPr>
            <a:noAutofit/>
          </a:bodyPr>
          <a:lstStyle/>
          <a:p>
            <a:pPr marL="448056" indent="-448056">
              <a:lnSpc>
                <a:spcPts val="2000"/>
              </a:lnSpc>
              <a:buNone/>
              <a:defRPr/>
            </a:pPr>
            <a:r>
              <a:rPr lang="el-GR" sz="2400" dirty="0" smtClean="0"/>
              <a:t>Σκούντζος Θ., Διακομιχάλης Μ. (2012) </a:t>
            </a:r>
            <a:r>
              <a:rPr lang="el-GR" sz="2400" i="1" dirty="0" smtClean="0"/>
              <a:t>Σύστημα Εθνικής Λογιστικής</a:t>
            </a:r>
            <a:r>
              <a:rPr lang="en-US" sz="2400" i="1" dirty="0" smtClean="0"/>
              <a:t> </a:t>
            </a:r>
            <a:r>
              <a:rPr lang="el-GR" sz="2400" dirty="0" smtClean="0"/>
              <a:t>Εκδόσεις Σταμούλη, Αθήνα </a:t>
            </a:r>
          </a:p>
          <a:p>
            <a:pPr marL="182880" indent="274320">
              <a:lnSpc>
                <a:spcPct val="90000"/>
              </a:lnSpc>
              <a:buNone/>
              <a:defRPr/>
            </a:pPr>
            <a:endParaRPr lang="el-GR" sz="2400" dirty="0" smtClean="0"/>
          </a:p>
        </p:txBody>
      </p:sp>
    </p:spTree>
    <p:extLst>
      <p:ext uri="{BB962C8B-B14F-4D97-AF65-F5344CB8AC3E}">
        <p14:creationId xmlns="" xmlns:p14="http://schemas.microsoft.com/office/powerpoint/2010/main" val="41913882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18</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lstStyle/>
          <a:p>
            <a:r>
              <a:rPr lang="el-GR" dirty="0"/>
              <a:t>Σημείωμα </a:t>
            </a:r>
            <a:r>
              <a:rPr lang="el-GR" dirty="0" smtClean="0"/>
              <a:t>Αναφοράς</a:t>
            </a:r>
            <a:endParaRPr lang="el-GR" dirty="0"/>
          </a:p>
        </p:txBody>
      </p:sp>
      <p:sp>
        <p:nvSpPr>
          <p:cNvPr id="2" name="Rectangle 1"/>
          <p:cNvSpPr/>
          <p:nvPr/>
        </p:nvSpPr>
        <p:spPr>
          <a:xfrm>
            <a:off x="348176" y="2259034"/>
            <a:ext cx="7938137" cy="1200327"/>
          </a:xfrm>
          <a:prstGeom prst="rect">
            <a:avLst/>
          </a:prstGeom>
        </p:spPr>
        <p:txBody>
          <a:bodyPr wrap="square" lIns="91436" tIns="45719" rIns="91436" bIns="45719">
            <a:spAutoFit/>
          </a:bodyPr>
          <a:lstStyle/>
          <a:p>
            <a:r>
              <a:rPr lang="el-GR" sz="2400" dirty="0" err="1" smtClean="0">
                <a:solidFill>
                  <a:schemeClr val="bg1">
                    <a:lumMod val="50000"/>
                  </a:schemeClr>
                </a:solidFill>
              </a:rPr>
              <a:t>Διακομιχάλης</a:t>
            </a:r>
            <a:r>
              <a:rPr lang="el-GR" sz="2400" dirty="0" smtClean="0">
                <a:solidFill>
                  <a:schemeClr val="bg1">
                    <a:lumMod val="50000"/>
                  </a:schemeClr>
                </a:solidFill>
              </a:rPr>
              <a:t> Μ. (2015). Λογιστική Εθνικών Λογαριασμών. ΤΕΙ Ηπείρου. Διαθέσιμο από:</a:t>
            </a:r>
          </a:p>
          <a:p>
            <a:pPr algn="just"/>
            <a:r>
              <a:rPr lang="en-US" sz="2400" dirty="0" smtClean="0">
                <a:solidFill>
                  <a:schemeClr val="bg1">
                    <a:lumMod val="50000"/>
                  </a:schemeClr>
                </a:solidFill>
                <a:hlinkClick r:id="rId5"/>
              </a:rPr>
              <a:t>http://oc-web.ioa.teiep.gr/OpenClass/courses/LOGO125/</a:t>
            </a:r>
            <a:endParaRPr lang="el-GR" sz="2400" dirty="0" smtClean="0">
              <a:solidFill>
                <a:schemeClr val="bg1">
                  <a:lumMod val="50000"/>
                </a:schemeClr>
              </a:solidFill>
            </a:endParaRPr>
          </a:p>
        </p:txBody>
      </p:sp>
    </p:spTree>
    <p:extLst>
      <p:ext uri="{BB962C8B-B14F-4D97-AF65-F5344CB8AC3E}">
        <p14:creationId xmlns:p14="http://schemas.microsoft.com/office/powerpoint/2010/main" xmlns="" val="24442207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Τίτλος 1"/>
          <p:cNvSpPr>
            <a:spLocks noGrp="1"/>
          </p:cNvSpPr>
          <p:nvPr>
            <p:ph type="title"/>
          </p:nvPr>
        </p:nvSpPr>
        <p:spPr>
          <a:xfrm>
            <a:off x="453327" y="1"/>
            <a:ext cx="8062025" cy="1007390"/>
          </a:xfrm>
        </p:spPr>
        <p:txBody>
          <a:bodyPr>
            <a:normAutofit/>
          </a:bodyPr>
          <a:lstStyle/>
          <a:p>
            <a:r>
              <a:rPr lang="el-GR" dirty="0"/>
              <a:t>Σημείωμα </a:t>
            </a:r>
            <a:r>
              <a:rPr lang="el-GR" dirty="0" err="1"/>
              <a:t>Αδειοδότησης</a:t>
            </a:r>
            <a:endParaRPr lang="el-GR" dirty="0"/>
          </a:p>
        </p:txBody>
      </p:sp>
      <p:sp>
        <p:nvSpPr>
          <p:cNvPr id="2" name="Rectangle 1"/>
          <p:cNvSpPr/>
          <p:nvPr/>
        </p:nvSpPr>
        <p:spPr>
          <a:xfrm>
            <a:off x="434604" y="1253192"/>
            <a:ext cx="8425932" cy="1938990"/>
          </a:xfrm>
          <a:prstGeom prst="rect">
            <a:avLst/>
          </a:prstGeom>
        </p:spPr>
        <p:txBody>
          <a:bodyPr wrap="square" lIns="91436" tIns="45719" rIns="91436" bIns="45719">
            <a:spAutoFit/>
          </a:bodyPr>
          <a:lstStyle/>
          <a:p>
            <a:pPr algn="just"/>
            <a:r>
              <a:rPr lang="el-GR" sz="2000" dirty="0">
                <a:solidFill>
                  <a:schemeClr val="bg1">
                    <a:lumMod val="50000"/>
                  </a:schemeClr>
                </a:solidFill>
              </a:rPr>
              <a:t>Το</a:t>
            </a:r>
            <a:r>
              <a:rPr lang="en-US" sz="2000" dirty="0">
                <a:solidFill>
                  <a:schemeClr val="bg1">
                    <a:lumMod val="50000"/>
                  </a:schemeClr>
                </a:solidFill>
              </a:rPr>
              <a:t> </a:t>
            </a:r>
            <a:r>
              <a:rPr lang="el-GR" sz="2000" dirty="0">
                <a:solidFill>
                  <a:schemeClr val="bg1">
                    <a:lumMod val="50000"/>
                  </a:schemeClr>
                </a:solidFill>
              </a:rPr>
              <a:t>παρόν υλικό διατίθεται με τους όρους της άδειας χρήσης </a:t>
            </a:r>
            <a:r>
              <a:rPr lang="el-GR" sz="2000" dirty="0" err="1">
                <a:solidFill>
                  <a:schemeClr val="bg1">
                    <a:lumMod val="50000"/>
                  </a:schemeClr>
                </a:solidFill>
              </a:rPr>
              <a:t>Creative</a:t>
            </a:r>
            <a:r>
              <a:rPr lang="en-US" sz="2000" dirty="0">
                <a:solidFill>
                  <a:schemeClr val="bg1">
                    <a:lumMod val="50000"/>
                  </a:schemeClr>
                </a:solidFill>
              </a:rPr>
              <a:t> </a:t>
            </a:r>
            <a:r>
              <a:rPr lang="el-GR" sz="2000" dirty="0" err="1">
                <a:solidFill>
                  <a:schemeClr val="bg1">
                    <a:lumMod val="50000"/>
                  </a:schemeClr>
                </a:solidFill>
              </a:rPr>
              <a:t>Commons</a:t>
            </a:r>
            <a:r>
              <a:rPr lang="en-US" sz="2000" dirty="0">
                <a:solidFill>
                  <a:schemeClr val="bg1">
                    <a:lumMod val="50000"/>
                  </a:schemeClr>
                </a:solidFill>
              </a:rPr>
              <a:t> </a:t>
            </a:r>
            <a:r>
              <a:rPr lang="el-GR" sz="2000" dirty="0">
                <a:solidFill>
                  <a:schemeClr val="bg1">
                    <a:lumMod val="50000"/>
                  </a:schemeClr>
                </a:solidFill>
              </a:rPr>
              <a:t>Αναφορά Δημιουργού-Μη Εμπορική Χρήση-Όχι Παράγωγα Έργα 4.0 Διεθνές [1] ή </a:t>
            </a:r>
            <a:r>
              <a:rPr lang="el-GR" sz="2000" dirty="0" smtClean="0">
                <a:solidFill>
                  <a:schemeClr val="bg1">
                    <a:lumMod val="50000"/>
                  </a:schemeClr>
                </a:solidFill>
              </a:rPr>
              <a:t>μεταγενέστερη.</a:t>
            </a:r>
            <a:r>
              <a:rPr lang="en-US" sz="2000" dirty="0" smtClean="0">
                <a:solidFill>
                  <a:schemeClr val="bg1">
                    <a:lumMod val="50000"/>
                  </a:schemeClr>
                </a:solidFill>
              </a:rPr>
              <a:t> </a:t>
            </a:r>
            <a:r>
              <a:rPr lang="el-GR" sz="2000" dirty="0">
                <a:solidFill>
                  <a:schemeClr val="bg1">
                    <a:lumMod val="50000"/>
                  </a:schemeClr>
                </a:solidFill>
              </a:rPr>
              <a:t>Εξαιρούνται</a:t>
            </a:r>
            <a:r>
              <a:rPr lang="en-US" sz="2000" dirty="0">
                <a:solidFill>
                  <a:schemeClr val="bg1">
                    <a:lumMod val="50000"/>
                  </a:schemeClr>
                </a:solidFill>
              </a:rPr>
              <a:t> </a:t>
            </a:r>
            <a:r>
              <a:rPr lang="el-GR" sz="2000" dirty="0">
                <a:solidFill>
                  <a:schemeClr val="bg1">
                    <a:lumMod val="50000"/>
                  </a:schemeClr>
                </a:solidFill>
              </a:rPr>
              <a:t>τα αυτοτελή έργα τρίτων π.χ. φωτογραφίες,</a:t>
            </a:r>
            <a:r>
              <a:rPr lang="en-US" sz="2000" dirty="0">
                <a:solidFill>
                  <a:schemeClr val="bg1">
                    <a:lumMod val="50000"/>
                  </a:schemeClr>
                </a:solidFill>
              </a:rPr>
              <a:t> </a:t>
            </a:r>
            <a:r>
              <a:rPr lang="el-GR" sz="2000" dirty="0">
                <a:solidFill>
                  <a:schemeClr val="bg1">
                    <a:lumMod val="50000"/>
                  </a:schemeClr>
                </a:solidFill>
              </a:rPr>
              <a:t>Διαγράμματα</a:t>
            </a:r>
            <a:r>
              <a:rPr lang="en-US" sz="2000" dirty="0">
                <a:solidFill>
                  <a:schemeClr val="bg1">
                    <a:lumMod val="50000"/>
                  </a:schemeClr>
                </a:solidFill>
              </a:rPr>
              <a:t> </a:t>
            </a:r>
            <a:r>
              <a:rPr lang="el-GR" sz="2000" dirty="0" err="1">
                <a:solidFill>
                  <a:schemeClr val="bg1">
                    <a:lumMod val="50000"/>
                  </a:schemeClr>
                </a:solidFill>
              </a:rPr>
              <a:t>κ.λ.π</a:t>
            </a:r>
            <a:r>
              <a:rPr lang="el-GR" sz="2000" dirty="0">
                <a:solidFill>
                  <a:schemeClr val="bg1">
                    <a:lumMod val="50000"/>
                  </a:schemeClr>
                </a:solidFill>
              </a:rPr>
              <a:t>.,</a:t>
            </a:r>
            <a:r>
              <a:rPr lang="en-US" sz="2000" dirty="0">
                <a:solidFill>
                  <a:schemeClr val="bg1">
                    <a:lumMod val="50000"/>
                  </a:schemeClr>
                </a:solidFill>
              </a:rPr>
              <a:t> </a:t>
            </a:r>
            <a:r>
              <a:rPr lang="el-GR" sz="2000" dirty="0">
                <a:solidFill>
                  <a:schemeClr val="bg1">
                    <a:lumMod val="50000"/>
                  </a:schemeClr>
                </a:solidFill>
              </a:rPr>
              <a:t>τα</a:t>
            </a:r>
            <a:r>
              <a:rPr lang="en-US" sz="2000" dirty="0">
                <a:solidFill>
                  <a:schemeClr val="bg1">
                    <a:lumMod val="50000"/>
                  </a:schemeClr>
                </a:solidFill>
              </a:rPr>
              <a:t> </a:t>
            </a:r>
            <a:r>
              <a:rPr lang="el-GR" sz="2000" dirty="0">
                <a:solidFill>
                  <a:schemeClr val="bg1">
                    <a:lumMod val="50000"/>
                  </a:schemeClr>
                </a:solidFill>
              </a:rPr>
              <a:t>οποία εμπεριέχονται σε αυτό και τα οποία</a:t>
            </a:r>
            <a:r>
              <a:rPr lang="en-US" sz="2000" dirty="0">
                <a:solidFill>
                  <a:schemeClr val="bg1">
                    <a:lumMod val="50000"/>
                  </a:schemeClr>
                </a:solidFill>
              </a:rPr>
              <a:t> </a:t>
            </a:r>
            <a:r>
              <a:rPr lang="el-GR" sz="2000" dirty="0">
                <a:solidFill>
                  <a:schemeClr val="bg1">
                    <a:lumMod val="50000"/>
                  </a:schemeClr>
                </a:solidFill>
              </a:rPr>
              <a:t>αναφέρονται μαζί με τους όρους χρήσης τους στο «Σημείωμα Χρήσης</a:t>
            </a:r>
            <a:r>
              <a:rPr lang="en-US" sz="2000" dirty="0">
                <a:solidFill>
                  <a:schemeClr val="bg1">
                    <a:lumMod val="50000"/>
                  </a:schemeClr>
                </a:solidFill>
              </a:rPr>
              <a:t> </a:t>
            </a:r>
            <a:r>
              <a:rPr lang="el-GR" sz="2000" dirty="0">
                <a:solidFill>
                  <a:schemeClr val="bg1">
                    <a:lumMod val="50000"/>
                  </a:schemeClr>
                </a:solidFill>
              </a:rPr>
              <a:t>Έργων</a:t>
            </a:r>
            <a:r>
              <a:rPr lang="en-US" sz="2000" dirty="0">
                <a:solidFill>
                  <a:schemeClr val="bg1">
                    <a:lumMod val="50000"/>
                  </a:schemeClr>
                </a:solidFill>
              </a:rPr>
              <a:t> </a:t>
            </a:r>
            <a:r>
              <a:rPr lang="el-GR" sz="2000" dirty="0">
                <a:solidFill>
                  <a:schemeClr val="bg1">
                    <a:lumMod val="50000"/>
                  </a:schemeClr>
                </a:solidFill>
              </a:rPr>
              <a:t>Τρίτων». </a:t>
            </a:r>
          </a:p>
        </p:txBody>
      </p:sp>
      <p:sp>
        <p:nvSpPr>
          <p:cNvPr id="12" name="Rectangle 11"/>
          <p:cNvSpPr/>
          <p:nvPr/>
        </p:nvSpPr>
        <p:spPr>
          <a:xfrm>
            <a:off x="740223" y="5010467"/>
            <a:ext cx="6568081" cy="369330"/>
          </a:xfrm>
          <a:prstGeom prst="rect">
            <a:avLst/>
          </a:prstGeom>
        </p:spPr>
        <p:txBody>
          <a:bodyPr wrap="square" lIns="91436" tIns="45719" rIns="91436" bIns="45719">
            <a:spAutoFit/>
          </a:bodyPr>
          <a:lstStyle/>
          <a:p>
            <a:pPr algn="ctr"/>
            <a:r>
              <a:rPr lang="en-US" dirty="0">
                <a:hlinkClick r:id="rId3"/>
              </a:rPr>
              <a:t>http://</a:t>
            </a:r>
            <a:r>
              <a:rPr lang="en-US" dirty="0" smtClean="0">
                <a:hlinkClick r:id="rId3"/>
              </a:rPr>
              <a:t>creativecommons.org/licenses/by-nc-nd/4.0/deed.el</a:t>
            </a:r>
            <a:r>
              <a:rPr lang="el-GR" dirty="0" smtClean="0"/>
              <a:t> </a:t>
            </a:r>
          </a:p>
        </p:txBody>
      </p:sp>
      <p:sp>
        <p:nvSpPr>
          <p:cNvPr id="3" name="Rectangle 2"/>
          <p:cNvSpPr/>
          <p:nvPr/>
        </p:nvSpPr>
        <p:spPr>
          <a:xfrm>
            <a:off x="590667" y="4950343"/>
            <a:ext cx="657544" cy="492440"/>
          </a:xfrm>
          <a:prstGeom prst="rect">
            <a:avLst/>
          </a:prstGeom>
        </p:spPr>
        <p:txBody>
          <a:bodyPr wrap="none" lIns="91436" tIns="45719" rIns="91436" bIns="45719">
            <a:spAutoFit/>
          </a:bodyPr>
          <a:lstStyle/>
          <a:p>
            <a:r>
              <a:rPr lang="el-GR" sz="2600" dirty="0">
                <a:solidFill>
                  <a:prstClr val="white">
                    <a:lumMod val="50000"/>
                  </a:prstClr>
                </a:solidFill>
              </a:rPr>
              <a:t>[1] </a:t>
            </a:r>
            <a:endParaRPr lang="en-US" dirty="0"/>
          </a:p>
        </p:txBody>
      </p:sp>
      <p:sp>
        <p:nvSpPr>
          <p:cNvPr id="4" name="Rectangle 3"/>
          <p:cNvSpPr/>
          <p:nvPr/>
        </p:nvSpPr>
        <p:spPr>
          <a:xfrm>
            <a:off x="434604" y="3865352"/>
            <a:ext cx="8329920" cy="707884"/>
          </a:xfrm>
          <a:prstGeom prst="rect">
            <a:avLst/>
          </a:prstGeom>
        </p:spPr>
        <p:txBody>
          <a:bodyPr wrap="square" lIns="91436" tIns="45719" rIns="91436" bIns="45719">
            <a:spAutoFit/>
          </a:bodyPr>
          <a:lstStyle/>
          <a:p>
            <a:pPr algn="just"/>
            <a:r>
              <a:rPr lang="el-GR" sz="2000" dirty="0">
                <a:solidFill>
                  <a:schemeClr val="bg1">
                    <a:lumMod val="50000"/>
                  </a:schemeClr>
                </a:solidFill>
              </a:rPr>
              <a:t>Ο δικαιούχος μπορεί να </a:t>
            </a:r>
            <a:r>
              <a:rPr lang="el-GR" sz="2000" dirty="0" smtClean="0">
                <a:solidFill>
                  <a:schemeClr val="bg1">
                    <a:lumMod val="50000"/>
                  </a:schemeClr>
                </a:solidFill>
              </a:rPr>
              <a:t>παρέχει </a:t>
            </a:r>
            <a:r>
              <a:rPr lang="el-GR" sz="2000" dirty="0">
                <a:solidFill>
                  <a:schemeClr val="bg1">
                    <a:lumMod val="50000"/>
                  </a:schemeClr>
                </a:solidFill>
              </a:rPr>
              <a:t>στον </a:t>
            </a:r>
            <a:r>
              <a:rPr lang="el-GR" sz="2000" dirty="0" err="1">
                <a:solidFill>
                  <a:schemeClr val="bg1">
                    <a:lumMod val="50000"/>
                  </a:schemeClr>
                </a:solidFill>
              </a:rPr>
              <a:t>αδειοδόχο</a:t>
            </a:r>
            <a:r>
              <a:rPr lang="en-US" sz="2000" dirty="0">
                <a:solidFill>
                  <a:schemeClr val="bg1">
                    <a:lumMod val="50000"/>
                  </a:schemeClr>
                </a:solidFill>
              </a:rPr>
              <a:t> </a:t>
            </a:r>
            <a:r>
              <a:rPr lang="el-GR" sz="2000" dirty="0">
                <a:solidFill>
                  <a:schemeClr val="bg1">
                    <a:lumMod val="50000"/>
                  </a:schemeClr>
                </a:solidFill>
              </a:rPr>
              <a:t>ξεχωριστή άδεια να </a:t>
            </a:r>
            <a:r>
              <a:rPr lang="en-US" sz="2000" dirty="0">
                <a:solidFill>
                  <a:schemeClr val="bg1">
                    <a:lumMod val="50000"/>
                  </a:schemeClr>
                </a:solidFill>
              </a:rPr>
              <a:t> </a:t>
            </a:r>
            <a:r>
              <a:rPr lang="el-GR" sz="2000" dirty="0">
                <a:solidFill>
                  <a:schemeClr val="bg1">
                    <a:lumMod val="50000"/>
                  </a:schemeClr>
                </a:solidFill>
              </a:rPr>
              <a:t>χρησιμοποιεί το έργο για εμπορική χρήση, εφόσον αυτό του </a:t>
            </a:r>
            <a:r>
              <a:rPr lang="en-US" sz="2000" dirty="0">
                <a:solidFill>
                  <a:schemeClr val="bg1">
                    <a:lumMod val="50000"/>
                  </a:schemeClr>
                </a:solidFill>
              </a:rPr>
              <a:t> </a:t>
            </a:r>
            <a:r>
              <a:rPr lang="el-GR" sz="2000" dirty="0">
                <a:solidFill>
                  <a:schemeClr val="bg1">
                    <a:lumMod val="50000"/>
                  </a:schemeClr>
                </a:solidFill>
              </a:rPr>
              <a:t>ζητηθεί.</a:t>
            </a:r>
          </a:p>
        </p:txBody>
      </p:sp>
      <p:pic>
        <p:nvPicPr>
          <p:cNvPr id="13" name="7 - Εικόνα" descr="Λογότυπο για Άδειες χρήσης Creative Commons BY-NC-ND"/>
          <p:cNvPicPr>
            <a:picLocks noChangeAspect="1"/>
          </p:cNvPicPr>
          <p:nvPr/>
        </p:nvPicPr>
        <p:blipFill>
          <a:blip r:embed="rId4" cstate="print"/>
          <a:stretch>
            <a:fillRect/>
          </a:stretch>
        </p:blipFill>
        <p:spPr>
          <a:xfrm>
            <a:off x="3856727" y="3217540"/>
            <a:ext cx="1581685" cy="461161"/>
          </a:xfrm>
          <a:prstGeom prst="rect">
            <a:avLst/>
          </a:prstGeom>
        </p:spPr>
      </p:pic>
    </p:spTree>
    <p:extLst>
      <p:ext uri="{BB962C8B-B14F-4D97-AF65-F5344CB8AC3E}">
        <p14:creationId xmlns:p14="http://schemas.microsoft.com/office/powerpoint/2010/main" xmlns="" val="10977143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683568" y="1345332"/>
            <a:ext cx="7776864" cy="2702345"/>
          </a:xfrm>
        </p:spPr>
        <p:txBody>
          <a:bodyPr>
            <a:noAutofit/>
          </a:bodyPr>
          <a:lstStyle/>
          <a:p>
            <a:pPr algn="l"/>
            <a:r>
              <a:rPr lang="el-GR" sz="2800" dirty="0" smtClean="0"/>
              <a:t>Λογιστικής και Χρηματοοικονομικής</a:t>
            </a:r>
          </a:p>
          <a:p>
            <a:pPr algn="l"/>
            <a:r>
              <a:rPr lang="el-GR" sz="2800" b="1" dirty="0" smtClean="0"/>
              <a:t>Λογιστική Εθνικών Λογαριασμών</a:t>
            </a:r>
            <a:endParaRPr lang="el-GR" sz="3000" b="1" dirty="0" smtClean="0"/>
          </a:p>
          <a:p>
            <a:pPr algn="l"/>
            <a:r>
              <a:rPr lang="el-GR" sz="2800" b="1" dirty="0" smtClean="0"/>
              <a:t>Ενότητα</a:t>
            </a:r>
            <a:r>
              <a:rPr lang="en-US" sz="2800" b="1" dirty="0" smtClean="0"/>
              <a:t> </a:t>
            </a:r>
            <a:r>
              <a:rPr lang="el-GR" sz="2800" b="1" dirty="0" smtClean="0"/>
              <a:t>1:</a:t>
            </a:r>
            <a:r>
              <a:rPr lang="en-US" sz="2800" b="1" dirty="0" smtClean="0"/>
              <a:t> </a:t>
            </a:r>
            <a:r>
              <a:rPr lang="el-GR" sz="2800" b="1" dirty="0" smtClean="0"/>
              <a:t>Εισαγωγή</a:t>
            </a:r>
            <a:endParaRPr lang="en-US" sz="2800" b="1" dirty="0" smtClean="0"/>
          </a:p>
          <a:p>
            <a:pPr algn="l"/>
            <a:r>
              <a:rPr lang="el-GR" sz="2800" dirty="0" err="1" smtClean="0"/>
              <a:t>Διακομιχάλης</a:t>
            </a:r>
            <a:r>
              <a:rPr lang="el-GR" sz="2800" dirty="0" smtClean="0"/>
              <a:t> Μιχαήλ</a:t>
            </a:r>
          </a:p>
          <a:p>
            <a:pPr algn="l">
              <a:lnSpc>
                <a:spcPts val="2600"/>
              </a:lnSpc>
            </a:pPr>
            <a:r>
              <a:rPr lang="el-GR" sz="2400" dirty="0" smtClean="0"/>
              <a:t>Αναπληρωτής Καθηγητής</a:t>
            </a:r>
          </a:p>
          <a:p>
            <a:pPr algn="l">
              <a:lnSpc>
                <a:spcPts val="2600"/>
              </a:lnSpc>
            </a:pPr>
            <a:r>
              <a:rPr lang="el-GR" sz="2400" smtClean="0"/>
              <a:t>Πρέβεζα, </a:t>
            </a:r>
            <a:r>
              <a:rPr lang="el-GR" sz="2400" dirty="0" smtClean="0"/>
              <a:t>2015</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sp>
        <p:nvSpPr>
          <p:cNvPr id="10" name="Τίτλος 1"/>
          <p:cNvSpPr txBox="1">
            <a:spLocks/>
          </p:cNvSpPr>
          <p:nvPr/>
        </p:nvSpPr>
        <p:spPr>
          <a:xfrm>
            <a:off x="0" y="3547"/>
            <a:ext cx="7452320" cy="1023697"/>
          </a:xfrm>
          <a:prstGeom prst="rect">
            <a:avLst/>
          </a:prstGeom>
          <a:solidFill>
            <a:schemeClr val="accent2"/>
          </a:solidFill>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l-GR" sz="2400" dirty="0" smtClean="0">
                <a:solidFill>
                  <a:schemeClr val="bg1"/>
                </a:solidFill>
              </a:rPr>
              <a:t>Ανοιχτά Ακαδημαϊκά Μαθήματα στο ΤΕΙ Ηπείρου</a:t>
            </a:r>
            <a:endParaRPr lang="el-GR" sz="2400" dirty="0">
              <a:solidFill>
                <a:schemeClr val="bg1"/>
              </a:solidFill>
            </a:endParaRPr>
          </a:p>
        </p:txBody>
      </p:sp>
      <p:pic>
        <p:nvPicPr>
          <p:cNvPr id="11" name="Εικόνα 10"/>
          <p:cNvPicPr>
            <a:picLocks noChangeAspect="1"/>
          </p:cNvPicPr>
          <p:nvPr/>
        </p:nvPicPr>
        <p:blipFill>
          <a:blip r:embed="rId5" cstate="print"/>
          <a:stretch>
            <a:fillRect/>
          </a:stretch>
        </p:blipFill>
        <p:spPr>
          <a:xfrm>
            <a:off x="6948264" y="3547"/>
            <a:ext cx="2214640" cy="1031492"/>
          </a:xfrm>
          <a:prstGeom prst="rect">
            <a:avLst/>
          </a:prstGeom>
        </p:spPr>
      </p:pic>
    </p:spTree>
    <p:extLst>
      <p:ext uri="{BB962C8B-B14F-4D97-AF65-F5344CB8AC3E}">
        <p14:creationId xmlns:p14="http://schemas.microsoft.com/office/powerpoint/2010/main" xmlns="" val="2385671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619672" y="1756275"/>
            <a:ext cx="5876239" cy="938716"/>
          </a:xfrm>
          <a:prstGeom prst="rect">
            <a:avLst/>
          </a:prstGeom>
        </p:spPr>
        <p:txBody>
          <a:bodyPr wrap="square" lIns="91436" tIns="45719" rIns="91436" bIns="45719">
            <a:spAutoFit/>
          </a:bodyPr>
          <a:lstStyle/>
          <a:p>
            <a:pPr algn="ctr"/>
            <a:r>
              <a:rPr lang="el-GR" sz="5500" b="1" dirty="0"/>
              <a:t>Τέλος Ενότητας</a:t>
            </a:r>
          </a:p>
        </p:txBody>
      </p:sp>
      <p:sp>
        <p:nvSpPr>
          <p:cNvPr id="13" name="Rectangle 12"/>
          <p:cNvSpPr/>
          <p:nvPr/>
        </p:nvSpPr>
        <p:spPr>
          <a:xfrm>
            <a:off x="1547664" y="3325078"/>
            <a:ext cx="7156721" cy="984883"/>
          </a:xfrm>
          <a:prstGeom prst="rect">
            <a:avLst/>
          </a:prstGeom>
        </p:spPr>
        <p:txBody>
          <a:bodyPr wrap="square" lIns="91436" tIns="45719" rIns="91436" bIns="45719">
            <a:spAutoFit/>
          </a:bodyPr>
          <a:lstStyle/>
          <a:p>
            <a:pPr algn="r"/>
            <a:r>
              <a:rPr lang="el-GR" sz="2900" b="1" dirty="0" smtClean="0"/>
              <a:t>Επεξεργασία: Βαφειάδης Νικόλαος</a:t>
            </a:r>
          </a:p>
          <a:p>
            <a:pPr algn="r"/>
            <a:r>
              <a:rPr lang="el-GR" sz="2900" smtClean="0"/>
              <a:t>Πρέβεζα, 2015</a:t>
            </a: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8101" y="4423057"/>
            <a:ext cx="3255169" cy="8638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7 - Εικόνα" descr="Λογότυπο για Άδειες χρήσης Creative Commons"/>
          <p:cNvPicPr>
            <a:picLocks noChangeAspect="1"/>
          </p:cNvPicPr>
          <p:nvPr/>
        </p:nvPicPr>
        <p:blipFill>
          <a:blip r:embed="rId4" cstate="print"/>
          <a:stretch>
            <a:fillRect/>
          </a:stretch>
        </p:blipFill>
        <p:spPr>
          <a:xfrm>
            <a:off x="7122700" y="4630237"/>
            <a:ext cx="1581685" cy="461161"/>
          </a:xfrm>
          <a:prstGeom prst="rect">
            <a:avLst/>
          </a:prstGeom>
        </p:spPr>
      </p:pic>
    </p:spTree>
    <p:extLst>
      <p:ext uri="{BB962C8B-B14F-4D97-AF65-F5344CB8AC3E}">
        <p14:creationId xmlns:p14="http://schemas.microsoft.com/office/powerpoint/2010/main" xmlns="" val="28179209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21</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03873" y="5406242"/>
            <a:ext cx="364880" cy="317287"/>
          </a:xfrm>
          <a:prstGeom prst="rect">
            <a:avLst/>
          </a:prstGeom>
        </p:spPr>
      </p:pic>
      <p:sp>
        <p:nvSpPr>
          <p:cNvPr id="15" name="Rectangle 14"/>
          <p:cNvSpPr/>
          <p:nvPr/>
        </p:nvSpPr>
        <p:spPr>
          <a:xfrm>
            <a:off x="2317212" y="2411595"/>
            <a:ext cx="4572000" cy="938716"/>
          </a:xfrm>
          <a:prstGeom prst="rect">
            <a:avLst/>
          </a:prstGeom>
        </p:spPr>
        <p:txBody>
          <a:bodyPr lIns="91436" tIns="45719" rIns="91436" bIns="45719">
            <a:spAutoFit/>
          </a:bodyPr>
          <a:lstStyle/>
          <a:p>
            <a:pPr algn="ctr"/>
            <a:r>
              <a:rPr lang="el-GR" sz="5500" b="1" dirty="0"/>
              <a:t>Σημειώματα</a:t>
            </a: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xmlns="" val="41097392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22</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normAutofit/>
          </a:bodyPr>
          <a:lstStyle/>
          <a:p>
            <a:r>
              <a:rPr lang="el-GR" dirty="0" smtClean="0"/>
              <a:t>Διατήρηση Σημειωμάτων</a:t>
            </a:r>
            <a:endParaRPr lang="el-GR" dirty="0"/>
          </a:p>
        </p:txBody>
      </p:sp>
      <p:sp>
        <p:nvSpPr>
          <p:cNvPr id="168" name="Rectangle 167"/>
          <p:cNvSpPr/>
          <p:nvPr/>
        </p:nvSpPr>
        <p:spPr>
          <a:xfrm>
            <a:off x="618101" y="1587284"/>
            <a:ext cx="7765365" cy="4093426"/>
          </a:xfrm>
          <a:prstGeom prst="rect">
            <a:avLst/>
          </a:prstGeom>
        </p:spPr>
        <p:txBody>
          <a:bodyPr wrap="square" lIns="91436" tIns="45719" rIns="91436" bIns="45719">
            <a:spAutoFit/>
          </a:bodyPr>
          <a:lstStyle/>
          <a:p>
            <a:pPr algn="just"/>
            <a:r>
              <a:rPr lang="el-GR" sz="2600" dirty="0">
                <a:solidFill>
                  <a:schemeClr val="bg1">
                    <a:lumMod val="50000"/>
                  </a:schemeClr>
                </a:solidFill>
              </a:rPr>
              <a:t>Οποιαδήποτε  αναπαραγωγή ή διασκευή του υλικού θα πρέπει  να συμπεριλαμβάνει:</a:t>
            </a:r>
          </a:p>
          <a:p>
            <a:pPr algn="just"/>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το Σημείωμα Αναφοράς</a:t>
            </a:r>
          </a:p>
          <a:p>
            <a:pPr marL="342886" indent="-342886" algn="just">
              <a:buFont typeface="Arial" pitchFamily="34" charset="0"/>
              <a:buChar char="•"/>
            </a:pPr>
            <a:r>
              <a:rPr lang="el-GR" sz="2600" dirty="0">
                <a:solidFill>
                  <a:schemeClr val="bg1">
                    <a:lumMod val="50000"/>
                  </a:schemeClr>
                </a:solidFill>
              </a:rPr>
              <a:t>το  Σημείωμα </a:t>
            </a:r>
            <a:r>
              <a:rPr lang="el-GR" sz="2600" dirty="0" err="1">
                <a:solidFill>
                  <a:schemeClr val="bg1">
                    <a:lumMod val="50000"/>
                  </a:schemeClr>
                </a:solidFill>
              </a:rPr>
              <a:t>Αδειοδότησης</a:t>
            </a:r>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τη Δήλωση Διατήρησης Σημειωμάτων</a:t>
            </a:r>
          </a:p>
          <a:p>
            <a:pPr marL="342886" indent="-342886" algn="just">
              <a:buFont typeface="Arial" pitchFamily="34" charset="0"/>
              <a:buChar char="•"/>
            </a:pPr>
            <a:r>
              <a:rPr lang="el-GR" sz="2600" dirty="0">
                <a:solidFill>
                  <a:schemeClr val="bg1">
                    <a:lumMod val="50000"/>
                  </a:schemeClr>
                </a:solidFill>
              </a:rPr>
              <a:t>το Σημείωμα Χρήσης Έργων Τρίτων (εφόσον υπάρχει) </a:t>
            </a:r>
          </a:p>
          <a:p>
            <a:pPr algn="just"/>
            <a:endParaRPr lang="el-GR" sz="2600" dirty="0">
              <a:solidFill>
                <a:schemeClr val="bg1">
                  <a:lumMod val="50000"/>
                </a:schemeClr>
              </a:solidFill>
            </a:endParaRPr>
          </a:p>
          <a:p>
            <a:pPr algn="just"/>
            <a:r>
              <a:rPr lang="el-GR" sz="2600" dirty="0">
                <a:solidFill>
                  <a:schemeClr val="bg1">
                    <a:lumMod val="50000"/>
                  </a:schemeClr>
                </a:solidFill>
              </a:rPr>
              <a:t>μαζί με τους συνοδευόμενους </a:t>
            </a:r>
            <a:r>
              <a:rPr lang="el-GR" sz="2600" dirty="0" err="1">
                <a:solidFill>
                  <a:schemeClr val="bg1">
                    <a:lumMod val="50000"/>
                  </a:schemeClr>
                </a:solidFill>
              </a:rPr>
              <a:t>υπερσυνδέσμους</a:t>
            </a:r>
            <a:r>
              <a:rPr lang="el-GR" sz="2600" dirty="0">
                <a:solidFill>
                  <a:schemeClr val="bg1">
                    <a:lumMod val="50000"/>
                  </a:schemeClr>
                </a:solidFill>
              </a:rPr>
              <a:t>.</a:t>
            </a:r>
          </a:p>
        </p:txBody>
      </p:sp>
    </p:spTree>
    <p:extLst>
      <p:ext uri="{BB962C8B-B14F-4D97-AF65-F5344CB8AC3E}">
        <p14:creationId xmlns:p14="http://schemas.microsoft.com/office/powerpoint/2010/main" xmlns="" val="5769979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9" name="7 - Εικόνα" descr="Λογότυπο για Άδειες χρήσης Creative Commons"/>
          <p:cNvPicPr>
            <a:picLocks noChangeAspect="1"/>
          </p:cNvPicPr>
          <p:nvPr/>
        </p:nvPicPr>
        <p:blipFill>
          <a:blip r:embed="rId3" cstate="print"/>
          <a:stretch>
            <a:fillRect/>
          </a:stretch>
        </p:blipFill>
        <p:spPr>
          <a:xfrm>
            <a:off x="2080878" y="4856613"/>
            <a:ext cx="1581685" cy="461161"/>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print"/>
          <a:srcRect/>
          <a:stretch>
            <a:fillRect/>
          </a:stretch>
        </p:blipFill>
        <p:spPr bwMode="auto">
          <a:xfrm>
            <a:off x="3662562" y="4777713"/>
            <a:ext cx="3240360" cy="642687"/>
          </a:xfrm>
          <a:prstGeom prst="rect">
            <a:avLst/>
          </a:prstGeom>
          <a:noFill/>
        </p:spPr>
      </p:pic>
    </p:spTree>
    <p:extLst>
      <p:ext uri="{BB962C8B-B14F-4D97-AF65-F5344CB8AC3E}">
        <p14:creationId xmlns:p14="http://schemas.microsoft.com/office/powerpoint/2010/main" xmlns="" val="21280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r>
              <a:rPr lang="el-GR" sz="2800" dirty="0"/>
              <a:t>Το παρόν εκπαιδευτικό υλικό υπόκειται σε άδειες χρήσης </a:t>
            </a:r>
            <a:r>
              <a:rPr lang="el-GR" sz="2800" dirty="0" err="1"/>
              <a:t>Creative</a:t>
            </a:r>
            <a:r>
              <a:rPr lang="el-GR" sz="2800" dirty="0"/>
              <a:t> </a:t>
            </a:r>
            <a:r>
              <a:rPr lang="el-GR" sz="2800" dirty="0" err="1"/>
              <a:t>Commons</a:t>
            </a:r>
            <a:r>
              <a:rPr lang="el-GR" sz="2800" dirty="0"/>
              <a:t>. </a:t>
            </a:r>
          </a:p>
          <a:p>
            <a:r>
              <a:rPr lang="el-GR" sz="2800" dirty="0"/>
              <a:t>Για εκπαιδευτικό υλικό, όπως εικόνες, που υπόκειται σε άλλου τύπου άδειας χρήσης, η άδεια χρήσης αναφέρεται ρητώς. </a:t>
            </a:r>
            <a:endParaRPr lang="el-GR" sz="2800" dirty="0" smtClean="0"/>
          </a:p>
        </p:txBody>
      </p:sp>
      <p:pic>
        <p:nvPicPr>
          <p:cNvPr id="5" name="7 - Εικόνα" descr="Λογότυπο για Άδειες χρήσης Creative Commons BY-NC-ND"/>
          <p:cNvPicPr>
            <a:picLocks noChangeAspect="1"/>
          </p:cNvPicPr>
          <p:nvPr/>
        </p:nvPicPr>
        <p:blipFill>
          <a:blip r:embed="rId3" cstate="print"/>
          <a:stretch>
            <a:fillRect/>
          </a:stretch>
        </p:blipFill>
        <p:spPr>
          <a:xfrm>
            <a:off x="3707905" y="4117640"/>
            <a:ext cx="1581685" cy="461161"/>
          </a:xfrm>
          <a:prstGeom prst="rect">
            <a:avLst/>
          </a:prstGeom>
        </p:spPr>
      </p:pic>
      <p:sp>
        <p:nvSpPr>
          <p:cNvPr id="3" name="Θέση αριθμού διαφάνειας 2"/>
          <p:cNvSpPr>
            <a:spLocks noGrp="1"/>
          </p:cNvSpPr>
          <p:nvPr>
            <p:ph type="sldNum" sz="quarter" idx="12"/>
          </p:nvPr>
        </p:nvSpPr>
        <p:spPr/>
        <p:txBody>
          <a:bodyPr/>
          <a:lstStyle/>
          <a:p>
            <a:fld id="{53C4726A-630D-4CB4-B088-BAB00F4188E9}" type="slidenum">
              <a:rPr lang="el-GR" smtClean="0"/>
              <a:pPr/>
              <a:t>3</a:t>
            </a:fld>
            <a:endParaRPr lang="el-GR" dirty="0"/>
          </a:p>
        </p:txBody>
      </p:sp>
    </p:spTree>
    <p:extLst>
      <p:ext uri="{BB962C8B-B14F-4D97-AF65-F5344CB8AC3E}">
        <p14:creationId xmlns:p14="http://schemas.microsoft.com/office/powerpoint/2010/main" xmlns="" val="6729874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117307"/>
            <a:ext cx="8229600" cy="3771636"/>
          </a:xfrm>
        </p:spPr>
        <p:txBody>
          <a:bodyPr>
            <a:noAutofit/>
          </a:bodyPr>
          <a:lstStyle/>
          <a:p>
            <a:pPr marL="342886" indent="-342886" algn="just"/>
            <a:r>
              <a:rPr lang="el-GR" altLang="el-GR" sz="2000" dirty="0"/>
              <a:t>Το έργο υλοποιείται στο πλαίσιο του Επιχειρησιακού Προγράμματος «</a:t>
            </a:r>
            <a:r>
              <a:rPr lang="el-GR" altLang="el-GR" sz="2000" b="1" dirty="0"/>
              <a:t>Εκπαίδευση και Δια Βίου Μάθηση</a:t>
            </a:r>
            <a:r>
              <a:rPr lang="el-GR" altLang="el-GR" sz="2000" dirty="0"/>
              <a:t>» και συγχρηματοδοτείται από την Ευρωπαϊκή Ένωση (Ευρωπαϊκό Κοινωνικό Ταμείο) και από εθνικούς πόρους.</a:t>
            </a:r>
          </a:p>
          <a:p>
            <a:pPr marL="342886" indent="-342886" algn="just"/>
            <a:r>
              <a:rPr lang="el-GR" altLang="el-GR" sz="2000" dirty="0"/>
              <a:t>Το έργο «</a:t>
            </a:r>
            <a:r>
              <a:rPr lang="el-GR" altLang="el-GR" sz="2000" b="1" dirty="0"/>
              <a:t>Ανοικτά Ακαδημαϊκά Μαθήματα στο TEI Ηπείρου</a:t>
            </a:r>
            <a:r>
              <a:rPr lang="el-GR" altLang="el-GR" sz="2000" dirty="0"/>
              <a:t>» έχει χρηματοδοτήσει μόνο τη αναδιαμόρφωση του εκπαιδευτικού υλικού.</a:t>
            </a:r>
          </a:p>
          <a:p>
            <a:pPr marL="342886" indent="-342886" algn="just"/>
            <a:r>
              <a:rPr lang="el-GR" altLang="el-GR" sz="2000" dirty="0"/>
              <a:t>Το παρόν εκπαιδευτικό υλικό έχει αναπτυχθεί στα πλαίσια του εκπαιδευτικού έργου του διδάσκοντα.</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4212553"/>
            <a:ext cx="6480048" cy="1285240"/>
          </a:xfrm>
          <a:prstGeom prst="rect">
            <a:avLst/>
          </a:prstGeom>
          <a:noFill/>
        </p:spPr>
      </p:pic>
    </p:spTree>
    <p:extLst>
      <p:ext uri="{BB962C8B-B14F-4D97-AF65-F5344CB8AC3E}">
        <p14:creationId xmlns:p14="http://schemas.microsoft.com/office/powerpoint/2010/main" xmlns="" val="16286615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normAutofit/>
          </a:bodyPr>
          <a:lstStyle/>
          <a:p>
            <a:pPr marL="0" indent="0" algn="just">
              <a:buNone/>
            </a:pPr>
            <a:r>
              <a:rPr lang="el-GR" dirty="0" smtClean="0"/>
              <a:t>Στόχος του μαθήματος είναι</a:t>
            </a:r>
            <a:r>
              <a:rPr lang="en-US" dirty="0" smtClean="0"/>
              <a:t> </a:t>
            </a:r>
            <a:r>
              <a:rPr lang="el-GR" dirty="0" smtClean="0"/>
              <a:t>η επέκταση των γνώσεων των φοιτητών στις έννοιες, στους ορισμούς, στις ταξινομήσεις και στους κανόνες υπολογισμού των διάφορων εθνικών οικονομικών μεγεθών</a:t>
            </a:r>
            <a:r>
              <a:rPr lang="en-US" dirty="0" smtClean="0"/>
              <a:t>.</a:t>
            </a:r>
          </a:p>
          <a:p>
            <a:pPr marL="0" indent="0">
              <a:buNone/>
            </a:pPr>
            <a:endParaRPr lang="el-GR" dirty="0"/>
          </a:p>
        </p:txBody>
      </p:sp>
      <p:sp>
        <p:nvSpPr>
          <p:cNvPr id="6" name="Slide Number Placeholder 5"/>
          <p:cNvSpPr>
            <a:spLocks noGrp="1"/>
          </p:cNvSpPr>
          <p:nvPr>
            <p:ph type="sldNum" sz="quarter" idx="12"/>
          </p:nvPr>
        </p:nvSpPr>
        <p:spPr/>
        <p:txBody>
          <a:bodyPr/>
          <a:lstStyle/>
          <a:p>
            <a:fld id="{95390251-5B84-4D2F-A9C7-1C62C4738B3F}" type="slidenum">
              <a:rPr lang="el-GR" smtClean="0"/>
              <a:pPr/>
              <a:t>5</a:t>
            </a:fld>
            <a:endParaRPr lang="el-GR"/>
          </a:p>
        </p:txBody>
      </p:sp>
    </p:spTree>
    <p:extLst>
      <p:ext uri="{BB962C8B-B14F-4D97-AF65-F5344CB8AC3E}">
        <p14:creationId xmlns:p14="http://schemas.microsoft.com/office/powerpoint/2010/main" xmlns="" val="20614974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6</a:t>
            </a:fld>
            <a:endParaRPr lang="el-GR" dirty="0"/>
          </a:p>
        </p:txBody>
      </p:sp>
      <p:pic>
        <p:nvPicPr>
          <p:cNvPr id="10" name="Picture 2"/>
          <p:cNvPicPr>
            <a:picLocks noChangeAspect="1" noChangeArrowheads="1"/>
          </p:cNvPicPr>
          <p:nvPr/>
        </p:nvPicPr>
        <p:blipFill>
          <a:blip r:embed="rId2" cstate="print"/>
          <a:srcRect/>
          <a:stretch>
            <a:fillRect/>
          </a:stretch>
        </p:blipFill>
        <p:spPr bwMode="auto">
          <a:xfrm>
            <a:off x="2339752" y="265212"/>
            <a:ext cx="4552950" cy="5328592"/>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67544" y="265212"/>
            <a:ext cx="8229600" cy="952500"/>
          </a:xfrm>
        </p:spPr>
        <p:txBody>
          <a:bodyPr>
            <a:noAutofit/>
          </a:bodyPr>
          <a:lstStyle/>
          <a:p>
            <a:r>
              <a:rPr lang="el-GR" sz="3600" dirty="0" smtClean="0"/>
              <a:t>Εισαγωγή</a:t>
            </a:r>
            <a:endParaRPr lang="el-GR" sz="3400" dirty="0"/>
          </a:p>
        </p:txBody>
      </p:sp>
      <p:sp>
        <p:nvSpPr>
          <p:cNvPr id="5" name="Θέση περιεχομένου 4"/>
          <p:cNvSpPr>
            <a:spLocks noGrp="1"/>
          </p:cNvSpPr>
          <p:nvPr>
            <p:ph idx="1"/>
          </p:nvPr>
        </p:nvSpPr>
        <p:spPr>
          <a:xfrm>
            <a:off x="467544" y="1345332"/>
            <a:ext cx="8229600" cy="3987660"/>
          </a:xfrm>
        </p:spPr>
        <p:txBody>
          <a:bodyPr>
            <a:noAutofit/>
          </a:bodyPr>
          <a:lstStyle/>
          <a:p>
            <a:pPr algn="just"/>
            <a:r>
              <a:rPr lang="el-GR" sz="2000" dirty="0" smtClean="0"/>
              <a:t>Ειδικότερα το μάθημα αποσκοπεί στη συστηματική παρουσίαση και ανάλυση των απαραίτητων στατιστικών στοιχείων για τη λήψη των κατάλληλων αποφάσεων από τους αρμόδιους φορείς, δημόσιους και ιδιωτικούς, σε επίπεδο περιφέρειας, χώρας ή ομάδας χωρών</a:t>
            </a:r>
            <a:r>
              <a:rPr lang="en-US" sz="2000" dirty="0" smtClean="0"/>
              <a:t>.</a:t>
            </a:r>
            <a:r>
              <a:rPr lang="el-GR" sz="2000" dirty="0" smtClean="0"/>
              <a:t> </a:t>
            </a:r>
          </a:p>
          <a:p>
            <a:pPr algn="just"/>
            <a:r>
              <a:rPr lang="el-GR" sz="2000" dirty="0" smtClean="0"/>
              <a:t>Απώτερος στόχος είναι η κατανόηση και εμπέδωση των αρχών της Εθνικής Λογιστικής μέσω της οποίας επιτυγχάνεται η οικονομική ποσοτική ανάλυση της εθνικής οικονομίας που αποτυπώνεται στους Εθνικούς Λογαριασμούς. </a:t>
            </a:r>
          </a:p>
          <a:p>
            <a:pPr algn="just">
              <a:lnSpc>
                <a:spcPct val="70000"/>
              </a:lnSpc>
              <a:buNone/>
            </a:pPr>
            <a:endParaRPr lang="el-GR" sz="2000" dirty="0" smtClean="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7</a:t>
            </a:fld>
            <a:endParaRPr lang="el-GR" dirty="0"/>
          </a:p>
        </p:txBody>
      </p:sp>
    </p:spTree>
    <p:extLst>
      <p:ext uri="{BB962C8B-B14F-4D97-AF65-F5344CB8AC3E}">
        <p14:creationId xmlns:p14="http://schemas.microsoft.com/office/powerpoint/2010/main" xmlns="" val="4999550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67544" y="265212"/>
            <a:ext cx="8229600" cy="952500"/>
          </a:xfrm>
        </p:spPr>
        <p:txBody>
          <a:bodyPr>
            <a:noAutofit/>
          </a:bodyPr>
          <a:lstStyle/>
          <a:p>
            <a:r>
              <a:rPr lang="el-GR" sz="3600" dirty="0" smtClean="0"/>
              <a:t>Εισαγωγή</a:t>
            </a:r>
            <a:endParaRPr lang="el-GR" sz="3400" dirty="0"/>
          </a:p>
        </p:txBody>
      </p:sp>
      <p:sp>
        <p:nvSpPr>
          <p:cNvPr id="5" name="Θέση περιεχομένου 4"/>
          <p:cNvSpPr>
            <a:spLocks noGrp="1"/>
          </p:cNvSpPr>
          <p:nvPr>
            <p:ph idx="1"/>
          </p:nvPr>
        </p:nvSpPr>
        <p:spPr>
          <a:xfrm>
            <a:off x="467544" y="1345332"/>
            <a:ext cx="8229600" cy="3987660"/>
          </a:xfrm>
        </p:spPr>
        <p:txBody>
          <a:bodyPr>
            <a:noAutofit/>
          </a:bodyPr>
          <a:lstStyle/>
          <a:p>
            <a:pPr algn="just">
              <a:lnSpc>
                <a:spcPct val="80000"/>
              </a:lnSpc>
            </a:pPr>
            <a:r>
              <a:rPr lang="el-GR" sz="2000" dirty="0" smtClean="0"/>
              <a:t>Η ύλη του μαθήματος βασίζεται στις αναθεωρημένες οδηγίες για την κατάρτιση συστημάτων εθνικών λογαριασμών που προήλθαν από τη συνεργασία μεταξύ των Ηνωμένων Εθνών, της Ευρωπαϊκής Ένωσης, του Οργανισμού για Οικονομική Συνεργασία και Ανάπτυξη, της Διεθνούς Τράπεζας και του Διεθνούς Νομισματικού Ταμείου. </a:t>
            </a:r>
          </a:p>
          <a:p>
            <a:pPr algn="just">
              <a:lnSpc>
                <a:spcPct val="80000"/>
              </a:lnSpc>
            </a:pPr>
            <a:r>
              <a:rPr lang="el-GR" sz="2000" dirty="0" smtClean="0"/>
              <a:t>Τα συστήματα αναφέρονται σε χώρες με οικονομίες αγοράς, ανεξάρτητα από το στάδιο αναπτύξεως τους, καθώς και σε χώρες σε μετάβαση προς τις οικονομίες αγοράς. </a:t>
            </a:r>
          </a:p>
          <a:p>
            <a:pPr algn="just">
              <a:lnSpc>
                <a:spcPct val="80000"/>
              </a:lnSpc>
            </a:pPr>
            <a:r>
              <a:rPr lang="el-GR" sz="2000" dirty="0" smtClean="0"/>
              <a:t>Δεδομένης της συμμετοχής της Ελλάδας στην Ευρωπαϊκή Ένωση, η έμφαση δίνεται στις ανάγκες για στοιχεία στον Ευρωπαϊκό χώρο έτσι ώστε τα συστήματα των εθνικών λογαριασμών των χωρών - μελών να είναι σύγχρονα, εναρμονισμένα και συγκρίσιμα.</a:t>
            </a:r>
          </a:p>
          <a:p>
            <a:pPr algn="just">
              <a:lnSpc>
                <a:spcPct val="70000"/>
              </a:lnSpc>
              <a:buNone/>
            </a:pPr>
            <a:endParaRPr lang="el-GR" sz="2000" dirty="0" smtClean="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8</a:t>
            </a:fld>
            <a:endParaRPr lang="el-GR" dirty="0"/>
          </a:p>
        </p:txBody>
      </p:sp>
    </p:spTree>
    <p:extLst>
      <p:ext uri="{BB962C8B-B14F-4D97-AF65-F5344CB8AC3E}">
        <p14:creationId xmlns:p14="http://schemas.microsoft.com/office/powerpoint/2010/main" xmlns="" val="4999550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67544" y="265212"/>
            <a:ext cx="8229600" cy="952500"/>
          </a:xfrm>
        </p:spPr>
        <p:txBody>
          <a:bodyPr>
            <a:noAutofit/>
          </a:bodyPr>
          <a:lstStyle/>
          <a:p>
            <a:r>
              <a:rPr lang="el-GR" sz="3600" dirty="0" smtClean="0"/>
              <a:t>Εισαγωγή</a:t>
            </a:r>
            <a:endParaRPr lang="el-GR" sz="3400" dirty="0"/>
          </a:p>
        </p:txBody>
      </p:sp>
      <p:sp>
        <p:nvSpPr>
          <p:cNvPr id="5" name="Θέση περιεχομένου 4"/>
          <p:cNvSpPr>
            <a:spLocks noGrp="1"/>
          </p:cNvSpPr>
          <p:nvPr>
            <p:ph idx="1"/>
          </p:nvPr>
        </p:nvSpPr>
        <p:spPr>
          <a:xfrm>
            <a:off x="467544" y="1345332"/>
            <a:ext cx="8229600" cy="3987660"/>
          </a:xfrm>
        </p:spPr>
        <p:txBody>
          <a:bodyPr>
            <a:noAutofit/>
          </a:bodyPr>
          <a:lstStyle/>
          <a:p>
            <a:pPr algn="just">
              <a:lnSpc>
                <a:spcPct val="80000"/>
              </a:lnSpc>
            </a:pPr>
            <a:r>
              <a:rPr lang="el-GR" sz="2000" dirty="0" smtClean="0"/>
              <a:t>Τα περιεχόμενα του βιβλίου διαρθρώνονται σε τέσσερα μέρη και δεκατρία κεφάλαια. </a:t>
            </a:r>
          </a:p>
          <a:p>
            <a:pPr algn="just">
              <a:lnSpc>
                <a:spcPct val="80000"/>
              </a:lnSpc>
            </a:pPr>
            <a:r>
              <a:rPr lang="el-GR" sz="2000" dirty="0" smtClean="0"/>
              <a:t>Το πρώτο μέρος περιέχει δύο κεφάλαια και αναφέρεται στα πλαίσια του συστήματος των εθνικών λογαριασμών. </a:t>
            </a:r>
          </a:p>
          <a:p>
            <a:pPr algn="just">
              <a:lnSpc>
                <a:spcPct val="80000"/>
              </a:lnSpc>
            </a:pPr>
            <a:r>
              <a:rPr lang="el-GR" sz="2000" dirty="0" smtClean="0"/>
              <a:t>Το δεύτερο μέρος αποτελείται από πέντε κεφάλαια και αφιερώνεται στις συναλλαγές στο σύστημα λογαριασμών. </a:t>
            </a:r>
          </a:p>
          <a:p>
            <a:pPr algn="just">
              <a:lnSpc>
                <a:spcPct val="80000"/>
              </a:lnSpc>
            </a:pPr>
            <a:r>
              <a:rPr lang="el-GR" sz="2000" dirty="0" smtClean="0"/>
              <a:t>Το τρίτο μέρος περιλαμβάνει τρία κεφάλαια που αναφέρονται στην παρουσίαση των λογαριασμών. </a:t>
            </a:r>
          </a:p>
          <a:p>
            <a:pPr algn="just">
              <a:lnSpc>
                <a:spcPct val="80000"/>
              </a:lnSpc>
            </a:pPr>
            <a:r>
              <a:rPr lang="el-GR" sz="2000" dirty="0" smtClean="0"/>
              <a:t>Το τέταρτο μέρος συντίθεται από τρία κεφάλαια και σχετίζεται με τις εισροές - εκροές, τους αριθμοδείκτες, τον πληθυσμό και τις εισροές εργασίας.</a:t>
            </a:r>
          </a:p>
          <a:p>
            <a:pPr algn="just">
              <a:lnSpc>
                <a:spcPct val="70000"/>
              </a:lnSpc>
              <a:buNone/>
            </a:pPr>
            <a:endParaRPr lang="el-GR" sz="2000" dirty="0" smtClean="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9</a:t>
            </a:fld>
            <a:endParaRPr lang="el-GR" dirty="0"/>
          </a:p>
        </p:txBody>
      </p:sp>
    </p:spTree>
    <p:extLst>
      <p:ext uri="{BB962C8B-B14F-4D97-AF65-F5344CB8AC3E}">
        <p14:creationId xmlns:p14="http://schemas.microsoft.com/office/powerpoint/2010/main" xmlns="" val="49995502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86&quot;&gt;&lt;object type=&quot;3&quot; unique_id=&quot;10087&quot;&gt;&lt;property id=&quot;20148&quot; value=&quot;5&quot;/&gt;&lt;property id=&quot;20300&quot; value=&quot;Slide 1 - &amp;quot;Τίτλος Μαθήματος&amp;quot;&quot;/&gt;&lt;property id=&quot;20307&quot; value=&quot;256&quot;/&gt;&lt;/object&gt;&lt;object type=&quot;3&quot; unique_id=&quot;10088&quot;&gt;&lt;property id=&quot;20148&quot; value=&quot;5&quot;/&gt;&lt;property id=&quot;20300&quot; value=&quot;Slide 2&quot;/&gt;&lt;property id=&quot;20307&quot; value=&quot;289&quot;/&gt;&lt;/object&gt;&lt;object type=&quot;3&quot; unique_id=&quot;10089&quot;&gt;&lt;property id=&quot;20148&quot; value=&quot;5&quot;/&gt;&lt;property id=&quot;20300&quot; value=&quot;Slide 3 - &amp;quot;Άδειες Χρήσης&amp;quot;&quot;/&gt;&lt;property id=&quot;20307&quot; value=&quot;257&quot;/&gt;&lt;/object&gt;&lt;object type=&quot;3&quot; unique_id=&quot;10090&quot;&gt;&lt;property id=&quot;20148&quot; value=&quot;5&quot;/&gt;&lt;property id=&quot;20300&quot; value=&quot;Slide 4 - &amp;quot;Χρηματοδότηση&amp;quot;&quot;/&gt;&lt;property id=&quot;20307&quot; value=&quot;259&quot;/&gt;&lt;/object&gt;&lt;object type=&quot;3&quot; unique_id=&quot;10091&quot;&gt;&lt;property id=&quot;20148&quot; value=&quot;5&quot;/&gt;&lt;property id=&quot;20300&quot; value=&quot;Slide 5 - &amp;quot;Σκοποί  ενότητας&amp;quot;&quot;/&gt;&lt;property id=&quot;20307&quot; value=&quot;261&quot;/&gt;&lt;/object&gt;&lt;object type=&quot;3&quot; unique_id=&quot;10092&quot;&gt;&lt;property id=&quot;20148&quot; value=&quot;5&quot;/&gt;&lt;property id=&quot;20300&quot; value=&quot;Slide 6 - &amp;quot;Περιεχόμενα ενότητας&amp;quot;&quot;/&gt;&lt;property id=&quot;20307&quot; value=&quot;262&quot;/&gt;&lt;/object&gt;&lt;object type=&quot;3&quot; unique_id=&quot;10093&quot;&gt;&lt;property id=&quot;20148&quot; value=&quot;5&quot;/&gt;&lt;property id=&quot;20300&quot; value=&quot;Slide 7 - &amp;quot;Χρήση Διατάξεων&amp;quot;&quot;/&gt;&lt;property id=&quot;20307&quot; value=&quot;264&quot;/&gt;&lt;/object&gt;&lt;object type=&quot;3&quot; unique_id=&quot;10094&quot;&gt;&lt;property id=&quot;20148&quot; value=&quot;5&quot;/&gt;&lt;property id=&quot;20300&quot; value=&quot;Slide 8 - &amp;quot;Διαφάνεια Τίτλου&amp;quot;&quot;/&gt;&lt;property id=&quot;20307&quot; value=&quot;266&quot;/&gt;&lt;/object&gt;&lt;object type=&quot;3&quot; unique_id=&quot;10095&quot;&gt;&lt;property id=&quot;20148&quot; value=&quot;5&quot;/&gt;&lt;property id=&quot;20300&quot; value=&quot;Slide 9 - &amp;quot;Τίτλος και περιεχόμενο 1&amp;quot;&quot;/&gt;&lt;property id=&quot;20307&quot; value=&quot;265&quot;/&gt;&lt;/object&gt;&lt;object type=&quot;3&quot; unique_id=&quot;10096&quot;&gt;&lt;property id=&quot;20148&quot; value=&quot;5&quot;/&gt;&lt;property id=&quot;20300&quot; value=&quot;Slide 10 - &amp;quot;Τίτλος και περιεχόμενο 2&amp;quot;&quot;/&gt;&lt;property id=&quot;20307&quot; value=&quot;274&quot;/&gt;&lt;/object&gt;&lt;object type=&quot;3&quot; unique_id=&quot;10097&quot;&gt;&lt;property id=&quot;20148&quot; value=&quot;5&quot;/&gt;&lt;property id=&quot;20300&quot; value=&quot;Slide 11 - &amp;quot;Κεφαλίδα Ενότητας&amp;quot;&quot;/&gt;&lt;property id=&quot;20307&quot; value=&quot;267&quot;/&gt;&lt;/object&gt;&lt;object type=&quot;3&quot; unique_id=&quot;10098&quot;&gt;&lt;property id=&quot;20148&quot; value=&quot;5&quot;/&gt;&lt;property id=&quot;20300&quot; value=&quot;Slide 12 - &amp;quot;Δύο περιεχόμενα 1 &amp;quot;&quot;/&gt;&lt;property id=&quot;20307&quot; value=&quot;288&quot;/&gt;&lt;/object&gt;&lt;object type=&quot;3&quot; unique_id=&quot;10099&quot;&gt;&lt;property id=&quot;20148&quot; value=&quot;5&quot;/&gt;&lt;property id=&quot;20300&quot; value=&quot;Slide 13 - &amp;quot;Δύο περιεχόμενα 2 &amp;quot;&quot;/&gt;&lt;property id=&quot;20307&quot; value=&quot;277&quot;/&gt;&lt;/object&gt;&lt;object type=&quot;3&quot; unique_id=&quot;10100&quot;&gt;&lt;property id=&quot;20148&quot; value=&quot;5&quot;/&gt;&lt;property id=&quot;20300&quot; value=&quot;Slide 14 - &amp;quot;Σύγκριση 1&amp;quot;&quot;/&gt;&lt;property id=&quot;20307&quot; value=&quot;269&quot;/&gt;&lt;/object&gt;&lt;object type=&quot;3&quot; unique_id=&quot;10101&quot;&gt;&lt;property id=&quot;20148&quot; value=&quot;5&quot;/&gt;&lt;property id=&quot;20300&quot; value=&quot;Slide 15 - &amp;quot;Σύγκριση 2&amp;quot;&quot;/&gt;&lt;property id=&quot;20307&quot; value=&quot;278&quot;/&gt;&lt;/object&gt;&lt;object type=&quot;3&quot; unique_id=&quot;10102&quot;&gt;&lt;property id=&quot;20148&quot; value=&quot;5&quot;/&gt;&lt;property id=&quot;20300&quot; value=&quot;Slide 16 - &amp;quot;Μόνο Τίτλος&amp;quot;&quot;/&gt;&lt;property id=&quot;20307&quot; value=&quot;270&quot;/&gt;&lt;/object&gt;&lt;object type=&quot;3&quot; unique_id=&quot;10103&quot;&gt;&lt;property id=&quot;20148&quot; value=&quot;5&quot;/&gt;&lt;property id=&quot;20300&quot; value=&quot;Slide 17 - &amp;quot;Περιεχόμενο με λεζάντα 1&amp;quot;&quot;/&gt;&lt;property id=&quot;20307&quot; value=&quot;272&quot;/&gt;&lt;/object&gt;&lt;object type=&quot;3&quot; unique_id=&quot;10104&quot;&gt;&lt;property id=&quot;20148&quot; value=&quot;5&quot;/&gt;&lt;property id=&quot;20300&quot; value=&quot;Slide 18 - &amp;quot;Περιεχόμενο με λεζάντα 2&amp;quot;&quot;/&gt;&lt;property id=&quot;20307&quot; value=&quot;279&quot;/&gt;&lt;/object&gt;&lt;object type=&quot;3&quot; unique_id=&quot;10105&quot;&gt;&lt;property id=&quot;20148&quot; value=&quot;5&quot;/&gt;&lt;property id=&quot;20300&quot; value=&quot;Slide 19 - &amp;quot;Εικόνα με λεζάντα&amp;quot;&quot;/&gt;&lt;property id=&quot;20307&quot; value=&quot;273&quot;/&gt;&lt;/object&gt;&lt;object type=&quot;3&quot; unique_id=&quot;10106&quot;&gt;&lt;property id=&quot;20148&quot; value=&quot;5&quot;/&gt;&lt;property id=&quot;20300&quot; value=&quot;Slide 20 - &amp;quot;Οδηγίες&amp;quot;&quot;/&gt;&lt;property id=&quot;20307&quot; value=&quot;281&quot;/&gt;&lt;/object&gt;&lt;object type=&quot;3&quot; unique_id=&quot;10107&quot;&gt;&lt;property id=&quot;20148&quot; value=&quot;5&quot;/&gt;&lt;property id=&quot;20300&quot; value=&quot;Slide 21 - &amp;quot;Οδηγίες (1 από 4)&amp;quot;&quot;/&gt;&lt;property id=&quot;20307&quot; value=&quot;284&quot;/&gt;&lt;/object&gt;&lt;object type=&quot;3&quot; unique_id=&quot;10108&quot;&gt;&lt;property id=&quot;20148&quot; value=&quot;5&quot;/&gt;&lt;property id=&quot;20300&quot; value=&quot;Slide 22 - &amp;quot;Οδηγίες (2 από 4) &amp;quot;&quot;/&gt;&lt;property id=&quot;20307&quot; value=&quot;282&quot;/&gt;&lt;/object&gt;&lt;object type=&quot;3&quot; unique_id=&quot;10109&quot;&gt;&lt;property id=&quot;20148&quot; value=&quot;5&quot;/&gt;&lt;property id=&quot;20300&quot; value=&quot;Slide 23 - &amp;quot;Οδηγίες (3 από 4)&amp;quot;&quot;/&gt;&lt;property id=&quot;20307&quot; value=&quot;283&quot;/&gt;&lt;/object&gt;&lt;object type=&quot;3&quot; unique_id=&quot;10110&quot;&gt;&lt;property id=&quot;20148&quot; value=&quot;5&quot;/&gt;&lt;property id=&quot;20300&quot; value=&quot;Slide 24 - &amp;quot;Οδηγίες (4 από 4)&amp;quot;&quot;/&gt;&lt;property id=&quot;20307&quot; value=&quot;285&quot;/&gt;&lt;/object&gt;&lt;object type=&quot;3&quot; unique_id=&quot;10111&quot;&gt;&lt;property id=&quot;20148&quot; value=&quot;5&quot;/&gt;&lt;property id=&quot;20300&quot; value=&quot;Slide 25 - &amp;quot;Βασικές Οδηγίες Προσβασιμότητας&amp;quot;&quot;/&gt;&lt;property id=&quot;20307&quot; value=&quot;286&quot;/&gt;&lt;/object&gt;&lt;object type=&quot;3&quot; unique_id=&quot;10112&quot;&gt;&lt;property id=&quot;20148&quot; value=&quot;5&quot;/&gt;&lt;property id=&quot;20300&quot; value=&quot;Slide 32 - &amp;quot;Τέλος Ενότητας&amp;quot;&quot;/&gt;&lt;property id=&quot;20307&quot; value=&quot;280&quot;/&gt;&lt;/object&gt;&lt;object type=&quot;3&quot; unique_id=&quot;10757&quot;&gt;&lt;property id=&quot;20148&quot; value=&quot;5&quot;/&gt;&lt;property id=&quot;20300&quot; value=&quot;Slide 26 - &amp;quot;Βιβλιογραφία&amp;quot;&quot;/&gt;&lt;property id=&quot;20307&quot; value=&quot;290&quot;/&gt;&lt;/object&gt;&lt;object type=&quot;3&quot; unique_id=&quot;10758&quot;&gt;&lt;property id=&quot;20148&quot; value=&quot;5&quot;/&gt;&lt;property id=&quot;20300&quot; value=&quot;Slide 27 - &amp;quot;Σημείωμα Αναφοράς&amp;quot;&quot;/&gt;&lt;property id=&quot;20307&quot; value=&quot;291&quot;/&gt;&lt;/object&gt;&lt;object type=&quot;3&quot; unique_id=&quot;10759&quot;&gt;&lt;property id=&quot;20148&quot; value=&quot;5&quot;/&gt;&lt;property id=&quot;20300&quot; value=&quot;Slide 28 - &amp;quot;Σημείωμα Αδειοδότησης&amp;quot;&quot;/&gt;&lt;property id=&quot;20307&quot; value=&quot;292&quot;/&gt;&lt;/object&gt;&lt;object type=&quot;3&quot; unique_id=&quot;10760&quot;&gt;&lt;property id=&quot;20148&quot; value=&quot;5&quot;/&gt;&lt;property id=&quot;20300&quot; value=&quot;Slide 29&quot;/&gt;&lt;property id=&quot;20307&quot; value=&quot;293&quot;/&gt;&lt;/object&gt;&lt;object type=&quot;3&quot; unique_id=&quot;10761&quot;&gt;&lt;property id=&quot;20148&quot; value=&quot;5&quot;/&gt;&lt;property id=&quot;20300&quot; value=&quot;Slide 30&quot;/&gt;&lt;property id=&quot;20307&quot; value=&quot;294&quot;/&gt;&lt;/object&gt;&lt;object type=&quot;3&quot; unique_id=&quot;10762&quot;&gt;&lt;property id=&quot;20148&quot; value=&quot;5&quot;/&gt;&lt;property id=&quot;20300&quot; value=&quot;Slide 31 - &amp;quot;Διατήρηση Σημειωμάτων&amp;quot;&quot;/&gt;&lt;property id=&quot;20307&quot; value=&quot;295&quot;/&gt;&lt;/object&gt;&lt;/object&gt;&lt;object type=&quot;8&quot; unique_id=&quot;10140&quot;&gt;&lt;/object&gt;&lt;/object&gt;&lt;/database&gt;"/>
  <p:tag name="SECTOMILLISECCONVERTED"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1677</TotalTime>
  <Words>1330</Words>
  <Application>Microsoft Office PowerPoint</Application>
  <PresentationFormat>Προβολή στην οθόνη (16:10)</PresentationFormat>
  <Paragraphs>139</Paragraphs>
  <Slides>23</Slides>
  <Notes>22</Notes>
  <HiddenSlides>0</HiddenSlides>
  <MMClips>0</MMClips>
  <ScaleCrop>false</ScaleCrop>
  <HeadingPairs>
    <vt:vector size="4" baseType="variant">
      <vt:variant>
        <vt:lpstr>Θέμα</vt:lpstr>
      </vt:variant>
      <vt:variant>
        <vt:i4>1</vt:i4>
      </vt:variant>
      <vt:variant>
        <vt:lpstr>Τίτλοι διαφανειών</vt:lpstr>
      </vt:variant>
      <vt:variant>
        <vt:i4>23</vt:i4>
      </vt:variant>
    </vt:vector>
  </HeadingPairs>
  <TitlesOfParts>
    <vt:vector size="24" baseType="lpstr">
      <vt:lpstr>Θέμα του Office</vt:lpstr>
      <vt:lpstr>Λογιστική Εθνικών Λογαριασμών</vt:lpstr>
      <vt:lpstr>Διαφάνεια 2</vt:lpstr>
      <vt:lpstr>Άδειες Χρήσης</vt:lpstr>
      <vt:lpstr>Χρηματοδότηση</vt:lpstr>
      <vt:lpstr>Σκοποί  ενότητας</vt:lpstr>
      <vt:lpstr>Διαφάνεια 6</vt:lpstr>
      <vt:lpstr>Εισαγωγή</vt:lpstr>
      <vt:lpstr>Εισαγωγή</vt:lpstr>
      <vt:lpstr>Εισαγωγή</vt:lpstr>
      <vt:lpstr>Εισαγωγή</vt:lpstr>
      <vt:lpstr>Εισαγωγή</vt:lpstr>
      <vt:lpstr>Εισαγωγή</vt:lpstr>
      <vt:lpstr>Εισαγωγή</vt:lpstr>
      <vt:lpstr>Εισαγωγή</vt:lpstr>
      <vt:lpstr>Εισαγωγή</vt:lpstr>
      <vt:lpstr>Εισαγωγή</vt:lpstr>
      <vt:lpstr>Βιβλιογραφία</vt:lpstr>
      <vt:lpstr>Σημείωμα Αναφοράς</vt:lpstr>
      <vt:lpstr>Σημείωμα Αδειοδότησης</vt:lpstr>
      <vt:lpstr>Διαφάνεια 20</vt:lpstr>
      <vt:lpstr>Διαφάνεια 21</vt:lpstr>
      <vt:lpstr>Διατήρηση Σημειωμάτων</vt:lpstr>
      <vt:lpstr>Τέλος Ενότητας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Afroditi</cp:lastModifiedBy>
  <cp:revision>262</cp:revision>
  <dcterms:created xsi:type="dcterms:W3CDTF">2012-09-06T09:03:05Z</dcterms:created>
  <dcterms:modified xsi:type="dcterms:W3CDTF">2015-10-31T18:16:00Z</dcterms:modified>
</cp:coreProperties>
</file>