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89" r:id="rId3"/>
    <p:sldId id="257" r:id="rId4"/>
    <p:sldId id="259" r:id="rId5"/>
    <p:sldId id="409" r:id="rId6"/>
    <p:sldId id="476" r:id="rId7"/>
    <p:sldId id="477" r:id="rId8"/>
    <p:sldId id="478" r:id="rId9"/>
    <p:sldId id="410" r:id="rId10"/>
    <p:sldId id="439" r:id="rId11"/>
    <p:sldId id="461" r:id="rId12"/>
    <p:sldId id="479" r:id="rId13"/>
    <p:sldId id="480" r:id="rId14"/>
    <p:sldId id="393" r:id="rId15"/>
    <p:sldId id="462" r:id="rId16"/>
    <p:sldId id="441" r:id="rId17"/>
    <p:sldId id="463" r:id="rId18"/>
    <p:sldId id="464" r:id="rId19"/>
    <p:sldId id="465" r:id="rId20"/>
    <p:sldId id="466" r:id="rId21"/>
    <p:sldId id="442" r:id="rId22"/>
    <p:sldId id="481" r:id="rId23"/>
    <p:sldId id="443" r:id="rId24"/>
    <p:sldId id="467" r:id="rId25"/>
    <p:sldId id="482" r:id="rId26"/>
    <p:sldId id="411" r:id="rId27"/>
    <p:sldId id="468" r:id="rId28"/>
    <p:sldId id="469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394" r:id="rId39"/>
    <p:sldId id="470" r:id="rId40"/>
    <p:sldId id="471" r:id="rId41"/>
    <p:sldId id="472" r:id="rId42"/>
    <p:sldId id="395" r:id="rId43"/>
    <p:sldId id="473" r:id="rId44"/>
    <p:sldId id="396" r:id="rId45"/>
    <p:sldId id="398" r:id="rId46"/>
    <p:sldId id="399" r:id="rId47"/>
    <p:sldId id="492" r:id="rId48"/>
    <p:sldId id="493" r:id="rId49"/>
    <p:sldId id="494" r:id="rId50"/>
    <p:sldId id="412" r:id="rId51"/>
    <p:sldId id="495" r:id="rId52"/>
    <p:sldId id="496" r:id="rId53"/>
    <p:sldId id="391" r:id="rId54"/>
    <p:sldId id="291" r:id="rId55"/>
    <p:sldId id="292" r:id="rId56"/>
    <p:sldId id="293" r:id="rId57"/>
    <p:sldId id="280" r:id="rId58"/>
  </p:sldIdLst>
  <p:sldSz cx="9144000" cy="5715000" type="screen16x10"/>
  <p:notesSz cx="6858000" cy="9144000"/>
  <p:custDataLst>
    <p:tags r:id="rId6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6335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3082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770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6365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04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4441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3910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529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1713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234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7348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3618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5879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061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2443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7717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012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683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7117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778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987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744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367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577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3480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9158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4021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9118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6905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39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8080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89521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886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07731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104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5399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819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00542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6703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294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265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3860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05210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4379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786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07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659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 Εξωτερική Μνήμη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6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Εξωτερική </a:t>
            </a:r>
            <a:r>
              <a:rPr lang="el-GR" sz="2800" b="1" dirty="0"/>
              <a:t>Μνήμη</a:t>
            </a:r>
            <a:endParaRPr lang="el-GR" sz="2800" b="1" dirty="0" smtClean="0"/>
          </a:p>
          <a:p>
            <a:endParaRPr lang="el-GR" sz="28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Οργάνωση και Μορφοποίηση Δεδομένων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Ομόκεντροι κύκλοι ή ίχνη</a:t>
            </a:r>
            <a:r>
              <a:rPr lang="en-GB" altLang="el-GR" sz="2400" dirty="0"/>
              <a:t> </a:t>
            </a:r>
            <a:r>
              <a:rPr lang="el-GR" altLang="el-GR" sz="2400" dirty="0"/>
              <a:t>(</a:t>
            </a:r>
            <a:r>
              <a:rPr lang="en-GB" altLang="el-GR" sz="2400" dirty="0"/>
              <a:t>tracks</a:t>
            </a:r>
            <a:r>
              <a:rPr lang="el-GR" altLang="el-GR" sz="2400" dirty="0"/>
              <a:t>)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Διάκενο μεταξύ των ιχνών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Μείωση διάκενου =&gt; Αυξημένη χωρητικότητα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Ίσος αριθμός </a:t>
            </a:r>
            <a:r>
              <a:rPr lang="en-GB" altLang="el-GR" sz="2400" dirty="0"/>
              <a:t>bits </a:t>
            </a:r>
            <a:r>
              <a:rPr lang="el-GR" altLang="el-GR" sz="2400" dirty="0"/>
              <a:t>σε κάθε ίχνος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Constant angular velocity</a:t>
            </a:r>
          </a:p>
          <a:p>
            <a:r>
              <a:rPr lang="el-GR" altLang="el-GR" sz="2400" dirty="0"/>
              <a:t>Α ίχνη διαιρούνται σε τομείς (</a:t>
            </a:r>
            <a:r>
              <a:rPr lang="en-GB" altLang="el-GR" sz="2400" dirty="0"/>
              <a:t>sectors</a:t>
            </a:r>
            <a:r>
              <a:rPr lang="el-GR" altLang="el-GR" sz="2400" dirty="0"/>
              <a:t>)</a:t>
            </a:r>
            <a:endParaRPr lang="en-GB" altLang="el-GR" sz="2400" dirty="0"/>
          </a:p>
          <a:p>
            <a:r>
              <a:rPr lang="el-GR" altLang="el-GR" sz="2400" dirty="0"/>
              <a:t>Τα ελάχιστο μέγεθος ενός </a:t>
            </a:r>
            <a:r>
              <a:rPr lang="en-GB" altLang="el-GR" sz="2400" dirty="0"/>
              <a:t>block </a:t>
            </a:r>
            <a:r>
              <a:rPr lang="el-GR" altLang="el-GR" sz="2400" dirty="0"/>
              <a:t>είναι ένας τομέας</a:t>
            </a:r>
            <a:endParaRPr lang="en-GB" altLang="el-GR" sz="2400" dirty="0"/>
          </a:p>
          <a:p>
            <a:r>
              <a:rPr lang="el-GR" altLang="el-GR" sz="2400" dirty="0"/>
              <a:t>Μπορεί να υπάρχουν περισσότεροι τομείς σε κάθε τμήμα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9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Φυσική Διάταξη Δεδομένων στον Δίσκο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9837" r="10632" b="35889"/>
          <a:stretch>
            <a:fillRect/>
          </a:stretch>
        </p:blipFill>
        <p:spPr bwMode="auto">
          <a:xfrm>
            <a:off x="2066400" y="1079162"/>
            <a:ext cx="50112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3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Ταχύτητα </a:t>
            </a:r>
            <a:r>
              <a:rPr lang="el-GR" altLang="el-GR" dirty="0" smtClean="0"/>
              <a:t>Δίσκου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Ένα </a:t>
            </a:r>
            <a:r>
              <a:rPr lang="en-US" altLang="el-GR" sz="2400" dirty="0"/>
              <a:t>b</a:t>
            </a:r>
            <a:r>
              <a:rPr lang="en-GB" altLang="el-GR" sz="2400" dirty="0"/>
              <a:t>it </a:t>
            </a:r>
            <a:r>
              <a:rPr lang="el-GR" altLang="el-GR" sz="2400" dirty="0"/>
              <a:t>κοντά στο κέντρο του περιστρεφόμενου δίσκου περνά από ένα σταθερό σημείο με μικρότερη ταχύτητα από ένα</a:t>
            </a:r>
            <a:r>
              <a:rPr lang="en-GB" altLang="el-GR" sz="2400" dirty="0"/>
              <a:t> bit </a:t>
            </a:r>
            <a:r>
              <a:rPr lang="el-GR" altLang="el-GR" sz="2400" dirty="0"/>
              <a:t>στο εξωτερικό μέρος του δίσκου</a:t>
            </a:r>
            <a:endParaRPr lang="en-GB" altLang="el-GR" sz="2400" dirty="0"/>
          </a:p>
          <a:p>
            <a:r>
              <a:rPr lang="el-GR" altLang="el-GR" sz="2400" dirty="0"/>
              <a:t>Μεταβολή διαστήματος μεταξύ των </a:t>
            </a:r>
            <a:r>
              <a:rPr lang="en-GB" altLang="el-GR" sz="2400" dirty="0"/>
              <a:t>bits </a:t>
            </a:r>
            <a:r>
              <a:rPr lang="el-GR" altLang="el-GR" sz="2400" dirty="0"/>
              <a:t>σε διαφορετικά ίχνη</a:t>
            </a:r>
            <a:r>
              <a:rPr lang="en-GB" altLang="el-GR" sz="2400" dirty="0"/>
              <a:t> </a:t>
            </a:r>
          </a:p>
          <a:p>
            <a:r>
              <a:rPr lang="el-GR" altLang="el-GR" sz="2400" dirty="0"/>
              <a:t>Περιστροφή δίσκου με σταθερή γωνιακή ταχύτητα</a:t>
            </a:r>
            <a:r>
              <a:rPr lang="en-GB" altLang="el-GR" sz="2400" dirty="0"/>
              <a:t> (CAV)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Δίνει τομείς σε σχήμα «πίτας» και ομόκεντρα ίχνη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Κάθε ίχνος και τομέας μπορεί να </a:t>
            </a:r>
            <a:r>
              <a:rPr lang="el-GR" altLang="el-GR" sz="2400" dirty="0" err="1" smtClean="0"/>
              <a:t>διευθυνσιοδοτηθεί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18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Ταχύτητα </a:t>
            </a:r>
            <a:r>
              <a:rPr lang="el-GR" altLang="el-GR" dirty="0" smtClean="0"/>
              <a:t>Δίσκου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Μετακινούμε </a:t>
            </a:r>
            <a:r>
              <a:rPr lang="el-GR" altLang="el-GR" sz="2400" dirty="0"/>
              <a:t>την κεφαλή στο καθορισμένο ίχνος και περιμένουμε το πέρασμα του επιθυμητού τομέα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Σπατάλη χώρου στα εξώτερα ίχνη</a:t>
            </a:r>
            <a:endParaRPr lang="en-GB" altLang="el-G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dirty="0"/>
              <a:t>Μικρή πυκνότητα δεδομένων</a:t>
            </a:r>
            <a:endParaRPr lang="en-GB" alt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/>
              <a:t>Χρήση Ζωνών για αύξηση της χωρητικότητας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Κάθε ζώνη έχει καθορισμένο αριθμό </a:t>
            </a:r>
            <a:r>
              <a:rPr lang="en-GB" altLang="el-GR" sz="2400" dirty="0"/>
              <a:t>bits </a:t>
            </a:r>
            <a:r>
              <a:rPr lang="el-GR" altLang="el-GR" sz="2400" dirty="0"/>
              <a:t>ανά ίχνος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Περίπλοκη υλοποίηση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Σύγκριση Μεθόδων Οργάνωσης Δίσκων 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8277" r="10991" b="28296"/>
          <a:stretch>
            <a:fillRect/>
          </a:stretch>
        </p:blipFill>
        <p:spPr bwMode="auto">
          <a:xfrm>
            <a:off x="609600" y="1057300"/>
            <a:ext cx="79248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Εύρεση τομέων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Ικανότητα καθορισμού αρχής ίχνους και τομέα</a:t>
            </a:r>
            <a:endParaRPr lang="en-GB" altLang="el-GR" sz="2800" dirty="0"/>
          </a:p>
          <a:p>
            <a:r>
              <a:rPr lang="el-GR" altLang="el-GR" sz="2800" dirty="0"/>
              <a:t>Κατάλληλη μορφοποίηση δίσκου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Πρόσθετη πληροφορία μη ορατή στον χρήστη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Μαρκάρει ίχνη και τομείς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7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ST506 </a:t>
            </a:r>
            <a:r>
              <a:rPr lang="el-GR" altLang="el-GR" dirty="0"/>
              <a:t>Μορφοποίηση </a:t>
            </a:r>
            <a:r>
              <a:rPr lang="en-GB" altLang="el-GR" dirty="0"/>
              <a:t>(</a:t>
            </a:r>
            <a:r>
              <a:rPr lang="el-GR" altLang="el-GR" dirty="0"/>
              <a:t>Παλιά</a:t>
            </a:r>
            <a:r>
              <a:rPr lang="en-GB" altLang="el-GR" dirty="0"/>
              <a:t>!)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426668" y="1777380"/>
            <a:ext cx="8016875" cy="2082800"/>
            <a:chOff x="212725" y="2092325"/>
            <a:chExt cx="8016875" cy="20828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96875" y="2092325"/>
              <a:ext cx="762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l-GR"/>
                <a:t>Gap1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158875" y="2092325"/>
              <a:ext cx="762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920875" y="2092325"/>
              <a:ext cx="762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682875" y="2092325"/>
              <a:ext cx="762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444875" y="2092325"/>
              <a:ext cx="762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295400" y="2209800"/>
              <a:ext cx="438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Id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905000" y="2209800"/>
              <a:ext cx="844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Gap2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743200" y="2209800"/>
              <a:ext cx="758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Data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844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Gap3</a:t>
              </a: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4206875" y="2092325"/>
              <a:ext cx="762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l-GR"/>
                <a:t>Gap1</a:t>
              </a: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4968875" y="2092325"/>
              <a:ext cx="762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5730875" y="2092325"/>
              <a:ext cx="762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6492875" y="2092325"/>
              <a:ext cx="762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7254875" y="2092325"/>
              <a:ext cx="762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5105400" y="2209800"/>
              <a:ext cx="438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Id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5715000" y="2209800"/>
              <a:ext cx="844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Gap2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6553200" y="2209800"/>
              <a:ext cx="758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Data</a:t>
              </a: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7239000" y="2209800"/>
              <a:ext cx="844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Gap3</a:t>
              </a: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28600" y="3352800"/>
              <a:ext cx="9144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1143000" y="3352800"/>
              <a:ext cx="9144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l-GR"/>
                <a:t>Track</a:t>
              </a: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2057400" y="3352800"/>
              <a:ext cx="9144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2971800" y="3352800"/>
              <a:ext cx="9144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886200" y="3352800"/>
              <a:ext cx="9144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H="1">
              <a:off x="228600" y="2743200"/>
              <a:ext cx="914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1905000" y="2743200"/>
              <a:ext cx="2895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212725" y="3241675"/>
              <a:ext cx="79375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Sync</a:t>
              </a:r>
            </a:p>
            <a:p>
              <a:r>
                <a:rPr lang="en-US" altLang="el-GR"/>
                <a:t>Byte</a:t>
              </a:r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2133600" y="3429000"/>
              <a:ext cx="827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Head</a:t>
              </a:r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971800" y="3429000"/>
              <a:ext cx="962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Sector</a:t>
              </a:r>
            </a:p>
          </p:txBody>
        </p: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3962400" y="3429000"/>
              <a:ext cx="793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CRC</a:t>
              </a:r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5486400" y="3429000"/>
              <a:ext cx="9144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6400800" y="3429000"/>
              <a:ext cx="9144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7315200" y="3429000"/>
              <a:ext cx="9144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41" name="Line 48"/>
            <p:cNvSpPr>
              <a:spLocks noChangeShapeType="1"/>
            </p:cNvSpPr>
            <p:nvPr/>
          </p:nvSpPr>
          <p:spPr bwMode="auto">
            <a:xfrm flipH="1">
              <a:off x="5486400" y="2743200"/>
              <a:ext cx="990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auto">
            <a:xfrm>
              <a:off x="7239000" y="2743200"/>
              <a:ext cx="990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5486400" y="3352800"/>
              <a:ext cx="79375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Sync</a:t>
              </a:r>
            </a:p>
            <a:p>
              <a:r>
                <a:rPr lang="en-US" altLang="el-GR"/>
                <a:t>Byte</a:t>
              </a:r>
            </a:p>
          </p:txBody>
        </p:sp>
        <p:sp>
          <p:nvSpPr>
            <p:cNvPr id="44" name="Text Box 53"/>
            <p:cNvSpPr txBox="1">
              <a:spLocks noChangeArrowheads="1"/>
            </p:cNvSpPr>
            <p:nvPr/>
          </p:nvSpPr>
          <p:spPr bwMode="auto">
            <a:xfrm>
              <a:off x="6477000" y="3505200"/>
              <a:ext cx="758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Data</a:t>
              </a:r>
            </a:p>
          </p:txBody>
        </p:sp>
        <p:sp>
          <p:nvSpPr>
            <p:cNvPr id="45" name="Text Box 54"/>
            <p:cNvSpPr txBox="1">
              <a:spLocks noChangeArrowheads="1"/>
            </p:cNvSpPr>
            <p:nvPr/>
          </p:nvSpPr>
          <p:spPr bwMode="auto">
            <a:xfrm>
              <a:off x="7315200" y="3505200"/>
              <a:ext cx="793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l-GR"/>
                <a:t>CRC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8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Χαρακτηριστικά Δίσκων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Σταθερή </a:t>
            </a:r>
            <a:r>
              <a:rPr lang="en-GB" altLang="el-GR" sz="2800" dirty="0"/>
              <a:t>(</a:t>
            </a:r>
            <a:r>
              <a:rPr lang="el-GR" altLang="el-GR" sz="2800" dirty="0"/>
              <a:t>σπάνια</a:t>
            </a:r>
            <a:r>
              <a:rPr lang="en-GB" altLang="el-GR" sz="2800" dirty="0"/>
              <a:t>) </a:t>
            </a:r>
            <a:r>
              <a:rPr lang="el-GR" altLang="el-GR" sz="2800" dirty="0"/>
              <a:t>ή κινούμενη κεφαλή</a:t>
            </a:r>
            <a:endParaRPr lang="en-GB" altLang="el-GR" sz="2800" dirty="0"/>
          </a:p>
          <a:p>
            <a:r>
              <a:rPr lang="el-GR" altLang="el-GR" sz="2800" dirty="0" err="1"/>
              <a:t>Αφαιρούμενος</a:t>
            </a:r>
            <a:r>
              <a:rPr lang="el-GR" altLang="el-GR" sz="2800" dirty="0"/>
              <a:t> ή μη </a:t>
            </a:r>
            <a:endParaRPr lang="en-GB" altLang="el-GR" sz="2800" dirty="0"/>
          </a:p>
          <a:p>
            <a:r>
              <a:rPr lang="el-GR" altLang="el-GR" sz="2800" dirty="0"/>
              <a:t>Αμφίπλευρος ή μονόπλευρος</a:t>
            </a:r>
            <a:endParaRPr lang="en-GB" altLang="el-GR" sz="2800" dirty="0"/>
          </a:p>
          <a:p>
            <a:r>
              <a:rPr lang="el-GR" altLang="el-GR" sz="2800" dirty="0"/>
              <a:t>Ενός ή πολλαπλών δίσκων</a:t>
            </a:r>
            <a:endParaRPr lang="en-GB" altLang="el-GR" sz="2800" dirty="0"/>
          </a:p>
          <a:p>
            <a:r>
              <a:rPr lang="el-GR" altLang="el-GR" sz="2800" dirty="0"/>
              <a:t>Μηχανισμός κεφαλής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Επαφής</a:t>
            </a:r>
            <a:r>
              <a:rPr lang="en-GB" altLang="el-GR" sz="2400" dirty="0"/>
              <a:t> (Floppy)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Καθορισμένου διάκενου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Αεροδυναμική</a:t>
            </a:r>
            <a:r>
              <a:rPr lang="en-GB" altLang="el-GR" sz="2400" dirty="0"/>
              <a:t> (Winchester)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9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Σταθερή / Κινούμενη Κεφαλή Δίσκου 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Σταθερή κεφαλή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Μια κεφαλή ανάγνωσης / εγγραφής ανά ίχνος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Οι κεφαλές τοποθετούνται σε κατάλληλο βραχίονα</a:t>
            </a:r>
            <a:endParaRPr lang="en-GB" altLang="el-GR" dirty="0"/>
          </a:p>
          <a:p>
            <a:r>
              <a:rPr lang="el-GR" altLang="el-GR" sz="2800" dirty="0"/>
              <a:t>Κινούμενη κεφαλή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Μια κεφαλή ανάγνωσης / εγγραφής ανά πλευρά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Τοποθετούνται σε κινούμενο βραχίονα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60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Αφαιρούμενοι</a:t>
            </a:r>
            <a:r>
              <a:rPr lang="el-GR" altLang="el-GR" dirty="0"/>
              <a:t> ή μη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err="1"/>
              <a:t>Αφαιρούμενος</a:t>
            </a:r>
            <a:r>
              <a:rPr lang="el-GR" altLang="el-GR" sz="2800" dirty="0"/>
              <a:t> Δίσκος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Μπορεί να αφαιρεθεί από τον οδηγό και να αντικατασταθεί από άλλο δίσκο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Παρέχει απεριόριστη χωρητικότητα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Εύκολη μεταφορά δεδομένων μεταξύ συστημάτων</a:t>
            </a:r>
            <a:endParaRPr lang="en-GB" altLang="el-GR" sz="2400" dirty="0"/>
          </a:p>
          <a:p>
            <a:r>
              <a:rPr lang="el-GR" altLang="el-GR" sz="2800" dirty="0"/>
              <a:t>Μη </a:t>
            </a:r>
            <a:r>
              <a:rPr lang="el-GR" altLang="el-GR" sz="2800" dirty="0" err="1"/>
              <a:t>Αφαιρούμενος</a:t>
            </a:r>
            <a:r>
              <a:rPr lang="el-GR" altLang="el-GR" sz="2800" dirty="0"/>
              <a:t> Δίσκος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Μόνιμα τοποθετημένος στον οδηγό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6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Εξωτερική </a:t>
            </a:r>
            <a:r>
              <a:rPr lang="el-GR" sz="2800" dirty="0"/>
              <a:t>Μνήμη</a:t>
            </a:r>
            <a:endParaRPr lang="en-US" sz="2800" dirty="0" smtClean="0"/>
          </a:p>
          <a:p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Πολλαπλοί </a:t>
            </a:r>
            <a:r>
              <a:rPr lang="el-GR" altLang="el-GR" dirty="0" smtClean="0"/>
              <a:t>δίσκοι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Μια κεφαλή σε κάθε πλευρά</a:t>
            </a:r>
            <a:endParaRPr lang="en-GB" altLang="el-GR" sz="2400" dirty="0"/>
          </a:p>
          <a:p>
            <a:r>
              <a:rPr lang="el-GR" altLang="el-GR" sz="2400" dirty="0"/>
              <a:t>Οι κεφαλές είναι συνδεδεμένες και ευθυγραμμισμένες</a:t>
            </a:r>
            <a:endParaRPr lang="en-GB" altLang="el-GR" sz="2400" dirty="0"/>
          </a:p>
          <a:p>
            <a:r>
              <a:rPr lang="el-GR" altLang="el-GR" sz="2400" dirty="0"/>
              <a:t>Ευθυγραμμισμένα ίχνη σε κάθε δίσκο  δημιουργούν κυλίνδρους</a:t>
            </a:r>
            <a:endParaRPr lang="en-GB" altLang="el-GR" sz="2400" dirty="0"/>
          </a:p>
          <a:p>
            <a:r>
              <a:rPr lang="el-GR" altLang="el-GR" sz="2400" dirty="0"/>
              <a:t>Τα δεδομένα διατάσσονται </a:t>
            </a:r>
            <a:r>
              <a:rPr lang="el-GR" altLang="el-GR" sz="2400" dirty="0" err="1"/>
              <a:t>ακολουθιακά</a:t>
            </a:r>
            <a:r>
              <a:rPr lang="el-GR" altLang="el-GR" sz="2400" dirty="0"/>
              <a:t> ανά κύλινδρο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Λιγότερες μετακινήσεις κεφαλής 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Αυξημένη ταχύτητα</a:t>
            </a:r>
            <a:r>
              <a:rPr lang="en-GB" altLang="el-GR" sz="2400" dirty="0"/>
              <a:t> (</a:t>
            </a:r>
            <a:r>
              <a:rPr lang="el-GR" altLang="el-GR" sz="2400" dirty="0"/>
              <a:t>ρυθμός μεταφοράς δεδομένων</a:t>
            </a:r>
            <a:r>
              <a:rPr lang="en-GB" altLang="el-GR" sz="2400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Πολλαπλοί </a:t>
            </a:r>
            <a:r>
              <a:rPr lang="el-GR" altLang="el-GR" dirty="0" smtClean="0"/>
              <a:t>δίσκοι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t="9837" r="18512" b="29376"/>
          <a:stretch>
            <a:fillRect/>
          </a:stretch>
        </p:blipFill>
        <p:spPr bwMode="auto">
          <a:xfrm>
            <a:off x="2758860" y="971162"/>
            <a:ext cx="3626280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6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Κύλινδροι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27205" r="27182" b="27205"/>
          <a:stretch>
            <a:fillRect/>
          </a:stretch>
        </p:blipFill>
        <p:spPr bwMode="auto">
          <a:xfrm>
            <a:off x="2875437" y="1076120"/>
            <a:ext cx="3393125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Floppy Disk</a:t>
            </a:r>
            <a:r>
              <a:rPr lang="el-GR" altLang="el-GR" dirty="0"/>
              <a:t> (Επαφής) 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800" dirty="0"/>
              <a:t>8”, 5.25”, 3.5”</a:t>
            </a:r>
          </a:p>
          <a:p>
            <a:r>
              <a:rPr lang="el-GR" altLang="el-GR" sz="2800" dirty="0"/>
              <a:t>Μικρή χωρητικότητα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Έως</a:t>
            </a:r>
            <a:r>
              <a:rPr lang="en-GB" altLang="el-GR" dirty="0"/>
              <a:t> 1.44Mbyte (2.88M </a:t>
            </a:r>
            <a:r>
              <a:rPr lang="el-GR" altLang="el-GR" dirty="0"/>
              <a:t>σπάνια</a:t>
            </a:r>
            <a:r>
              <a:rPr lang="en-GB" altLang="el-GR" dirty="0"/>
              <a:t>)</a:t>
            </a:r>
          </a:p>
          <a:p>
            <a:r>
              <a:rPr lang="el-GR" altLang="el-GR" sz="2800" dirty="0"/>
              <a:t>Αργός</a:t>
            </a:r>
            <a:endParaRPr lang="en-GB" altLang="el-GR" sz="2800" dirty="0"/>
          </a:p>
          <a:p>
            <a:r>
              <a:rPr lang="el-GR" altLang="el-GR" sz="2800" dirty="0"/>
              <a:t>Καθολικός</a:t>
            </a:r>
            <a:endParaRPr lang="en-GB" altLang="el-GR" sz="2800" dirty="0"/>
          </a:p>
          <a:p>
            <a:r>
              <a:rPr lang="el-GR" altLang="el-GR" sz="2800" dirty="0"/>
              <a:t>Φθηνός</a:t>
            </a:r>
            <a:endParaRPr lang="en-GB" altLang="el-GR" sz="2800" dirty="0"/>
          </a:p>
          <a:p>
            <a:r>
              <a:rPr lang="el-GR" altLang="el-GR" sz="2800" dirty="0"/>
              <a:t>Ξεπερασμένος..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Σκληρός Δίσκος </a:t>
            </a:r>
            <a:r>
              <a:rPr lang="en-GB" altLang="el-GR" dirty="0" smtClean="0"/>
              <a:t>Winchester</a:t>
            </a:r>
            <a:r>
              <a:rPr lang="en-GB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Αναπτύχθηκε από την</a:t>
            </a:r>
            <a:r>
              <a:rPr lang="en-GB" altLang="el-GR" sz="2800" dirty="0"/>
              <a:t> IBM </a:t>
            </a:r>
            <a:r>
              <a:rPr lang="el-GR" altLang="el-GR" sz="2800" dirty="0"/>
              <a:t>στο</a:t>
            </a:r>
            <a:r>
              <a:rPr lang="en-GB" altLang="el-GR" sz="2800" dirty="0"/>
              <a:t> Winchester (USA)</a:t>
            </a:r>
          </a:p>
          <a:p>
            <a:r>
              <a:rPr lang="el-GR" altLang="el-GR" sz="2800" dirty="0"/>
              <a:t>Σφραγισμένη μονάδα</a:t>
            </a:r>
            <a:endParaRPr lang="en-GB" altLang="el-GR" sz="2800" dirty="0"/>
          </a:p>
          <a:p>
            <a:r>
              <a:rPr lang="el-GR" altLang="el-GR" sz="2800" dirty="0"/>
              <a:t>Ενός ή περισσότερων δίσκων</a:t>
            </a:r>
            <a:endParaRPr lang="en-GB" altLang="el-GR" sz="2800" dirty="0"/>
          </a:p>
          <a:p>
            <a:r>
              <a:rPr lang="el-GR" altLang="el-GR" sz="2800" dirty="0"/>
              <a:t>Αεροδυναμική κεφαλή που ίπταται πάνω από την επιφάνεια του δίσκου λόγω του ρεύματος αέρα που δημιουργεί η περιστροφή</a:t>
            </a:r>
            <a:endParaRPr lang="en-GB" altLang="el-GR" sz="2800" dirty="0"/>
          </a:p>
          <a:p>
            <a:r>
              <a:rPr lang="el-GR" altLang="el-GR" sz="2800" dirty="0"/>
              <a:t>Πολύ μικρό διάκενο μεταξύ κεφαλής και δίσκου</a:t>
            </a:r>
            <a:endParaRPr lang="en-GB" altLang="el-GR" sz="2800" dirty="0"/>
          </a:p>
          <a:p>
            <a:r>
              <a:rPr lang="el-GR" altLang="el-GR" sz="2800" dirty="0"/>
              <a:t>Εξελίσσεται σε όλο και πιο αξιόπιστο σύστημα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Σκληρός Δίσκος </a:t>
            </a:r>
            <a:r>
              <a:rPr lang="en-GB" altLang="el-GR" dirty="0" smtClean="0"/>
              <a:t>Winchester</a:t>
            </a:r>
            <a:r>
              <a:rPr lang="en-GB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Καθολικός</a:t>
            </a:r>
            <a:endParaRPr lang="en-GB" altLang="el-GR" sz="2800" dirty="0"/>
          </a:p>
          <a:p>
            <a:r>
              <a:rPr lang="el-GR" altLang="el-GR" sz="2800" dirty="0"/>
              <a:t>Φθηνός</a:t>
            </a:r>
            <a:endParaRPr lang="en-GB" altLang="el-GR" sz="2800" dirty="0"/>
          </a:p>
          <a:p>
            <a:r>
              <a:rPr lang="el-GR" altLang="el-GR" sz="2800" dirty="0"/>
              <a:t>Η γρηγορότερη μονάδα αποθήκευσης</a:t>
            </a:r>
            <a:endParaRPr lang="en-GB" altLang="el-GR" sz="2800" dirty="0"/>
          </a:p>
          <a:p>
            <a:r>
              <a:rPr lang="el-GR" altLang="el-GR" sz="2800" dirty="0"/>
              <a:t>Συνεχώς αυξανόμενη χωρητικότητα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Αφαιρούμενος</a:t>
            </a:r>
            <a:r>
              <a:rPr lang="el-GR" altLang="el-GR" dirty="0"/>
              <a:t> σκληρός δίσκος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000" dirty="0"/>
              <a:t>ZIP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Φθηνό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κοινό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Μόνο </a:t>
            </a:r>
            <a:r>
              <a:rPr lang="en-GB" altLang="el-GR" sz="2000" dirty="0"/>
              <a:t>100M</a:t>
            </a:r>
          </a:p>
          <a:p>
            <a:r>
              <a:rPr lang="en-GB" altLang="el-GR" sz="2000" dirty="0"/>
              <a:t>JAZ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Ακριβό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000" dirty="0"/>
              <a:t>1G</a:t>
            </a:r>
          </a:p>
          <a:p>
            <a:r>
              <a:rPr lang="en-GB" altLang="el-GR" sz="2000" dirty="0"/>
              <a:t>L-120 (a: drive)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Ανάγνωση και</a:t>
            </a:r>
            <a:r>
              <a:rPr lang="en-GB" altLang="el-GR" sz="2000" dirty="0"/>
              <a:t> 3.5” floppy</a:t>
            </a:r>
          </a:p>
          <a:p>
            <a:endParaRPr lang="en-GB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2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Ταχύτητα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Χρόνος αναζήτησης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Μετακίνηση της κεφαλής στο επιθυμητό ίχνος</a:t>
            </a:r>
            <a:endParaRPr lang="en-GB" altLang="el-GR" dirty="0"/>
          </a:p>
          <a:p>
            <a:r>
              <a:rPr lang="el-GR" altLang="el-GR" sz="2800" dirty="0"/>
              <a:t>Καθυστέρηση λόγω περιστροφής - </a:t>
            </a:r>
            <a:r>
              <a:rPr lang="en-GB" altLang="el-GR" sz="2800" dirty="0"/>
              <a:t>latency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Αναμονή επιθυμητού τομέα</a:t>
            </a:r>
            <a:endParaRPr lang="en-GB" altLang="el-GR" dirty="0"/>
          </a:p>
          <a:p>
            <a:r>
              <a:rPr lang="el-GR" altLang="el-GR" sz="2800" dirty="0"/>
              <a:t>Χρόνος Προσπέλασης</a:t>
            </a:r>
            <a:r>
              <a:rPr lang="en-GB" altLang="el-GR" sz="2800" dirty="0"/>
              <a:t> = </a:t>
            </a:r>
            <a:r>
              <a:rPr lang="el-GR" altLang="el-GR" sz="2800" dirty="0"/>
              <a:t>Αναμονή</a:t>
            </a:r>
            <a:r>
              <a:rPr lang="en-GB" altLang="el-GR" sz="2800" dirty="0"/>
              <a:t> + Latency</a:t>
            </a:r>
          </a:p>
          <a:p>
            <a:r>
              <a:rPr lang="el-GR" altLang="el-GR" sz="2800" dirty="0"/>
              <a:t>Χρόνος Μεταφοράς 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85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Χρονισμός μιας μεταφοράς </a:t>
            </a:r>
            <a:r>
              <a:rPr lang="en-US" altLang="el-GR" sz="3600" dirty="0" smtClean="0"/>
              <a:t/>
            </a:r>
            <a:br>
              <a:rPr lang="en-US" altLang="el-GR" sz="3600" dirty="0" smtClean="0"/>
            </a:br>
            <a:r>
              <a:rPr lang="en-GB" altLang="el-GR" sz="3600" dirty="0" smtClean="0"/>
              <a:t>I/O </a:t>
            </a:r>
            <a:r>
              <a:rPr lang="el-GR" altLang="el-GR" sz="3600" dirty="0"/>
              <a:t>του δίσκου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t="30522" r="16350" b="45781"/>
          <a:stretch>
            <a:fillRect/>
          </a:stretch>
        </p:blipFill>
        <p:spPr bwMode="auto">
          <a:xfrm>
            <a:off x="395536" y="1633364"/>
            <a:ext cx="82296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smtClean="0"/>
              <a:t>RAID</a:t>
            </a:r>
            <a:r>
              <a:rPr lang="en-GB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800" dirty="0"/>
              <a:t>Redundant Array of Independent Disks </a:t>
            </a:r>
          </a:p>
          <a:p>
            <a:r>
              <a:rPr lang="en-GB" altLang="el-GR" sz="2800" dirty="0"/>
              <a:t>Redundant Array of Inexpensive Disks</a:t>
            </a:r>
          </a:p>
          <a:p>
            <a:r>
              <a:rPr lang="en-GB" altLang="el-GR" sz="2800" dirty="0"/>
              <a:t>6 </a:t>
            </a:r>
            <a:r>
              <a:rPr lang="el-GR" altLang="el-GR" sz="2800" dirty="0"/>
              <a:t>επίπεδα κοινή χρήσης</a:t>
            </a:r>
            <a:endParaRPr lang="en-GB" altLang="el-GR" sz="2800" dirty="0"/>
          </a:p>
          <a:p>
            <a:r>
              <a:rPr lang="el-GR" altLang="el-GR" sz="2800" dirty="0"/>
              <a:t>Δεν αποτελούν ιεραρχία</a:t>
            </a:r>
            <a:endParaRPr lang="en-GB" altLang="el-GR" sz="2800" dirty="0"/>
          </a:p>
          <a:p>
            <a:r>
              <a:rPr lang="el-GR" altLang="el-GR" sz="2800" dirty="0"/>
              <a:t>Ένα σετ φυσικών δίσκων αντιμετωπίζεται ως ένας λογικός δίσκος από το </a:t>
            </a:r>
            <a:r>
              <a:rPr lang="en-GB" altLang="el-GR" sz="2800" dirty="0"/>
              <a:t>O/S</a:t>
            </a:r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88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smtClean="0"/>
              <a:t>RAID</a:t>
            </a:r>
            <a:r>
              <a:rPr lang="en-GB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Τα δεδομένα κατανέμονται κατάλληλα στους φυσικούς δίσκους</a:t>
            </a:r>
            <a:endParaRPr lang="en-GB" altLang="el-GR" sz="2800" dirty="0" smtClean="0"/>
          </a:p>
          <a:p>
            <a:r>
              <a:rPr lang="el-GR" altLang="el-GR" sz="2800" dirty="0" smtClean="0"/>
              <a:t>Μπορεί να χρησιμοποιείται πλεονάζουσα χωρητικότητα για την αποθήκευση πληροφορίας ισοτιμίας</a:t>
            </a:r>
            <a:endParaRPr lang="en-GB" altLang="el-GR" sz="2800" dirty="0" smtClean="0"/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26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RAID 0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Δεν χρησιμοποιείται πλεονάζουσα πληροφορία</a:t>
            </a:r>
            <a:endParaRPr lang="en-GB" altLang="el-GR" sz="2400" dirty="0"/>
          </a:p>
          <a:p>
            <a:r>
              <a:rPr lang="el-GR" altLang="el-GR" sz="2400" dirty="0"/>
              <a:t>Τα δεδομένα κατανέμονται στο σύνολο των δίσκων </a:t>
            </a:r>
            <a:endParaRPr lang="en-GB" altLang="el-GR" sz="2400" dirty="0"/>
          </a:p>
          <a:p>
            <a:r>
              <a:rPr lang="el-GR" altLang="el-GR" sz="2400" dirty="0"/>
              <a:t>Κατανομή </a:t>
            </a:r>
            <a:r>
              <a:rPr lang="en-GB" altLang="el-GR" sz="2400" dirty="0"/>
              <a:t>Round Robin</a:t>
            </a:r>
          </a:p>
          <a:p>
            <a:r>
              <a:rPr lang="el-GR" altLang="el-GR" sz="2400" dirty="0"/>
              <a:t>Αυξάνεται η ταχύτητα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Πολλαπλές αιτήσεις δεδομένων που πιθανώς είναι τοποθετημένα σε διαφορετικούς φυσικούς δίσκους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Παράλληλη αναζήτηση στους δίσκους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Ένα σύνολο δεδομένων πιθανώς έχει κατανεμηθεί σε πολλούς δίσκους</a:t>
            </a:r>
            <a:endParaRPr lang="en-GB" altLang="el-GR" sz="2400" dirty="0"/>
          </a:p>
          <a:p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7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RAID 1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/>
              <a:t>Δίσκοι καθρέπτες </a:t>
            </a:r>
            <a:endParaRPr lang="en-GB" altLang="el-GR" sz="2000" dirty="0"/>
          </a:p>
          <a:p>
            <a:r>
              <a:rPr lang="el-GR" altLang="el-GR" sz="2000" dirty="0"/>
              <a:t>Τα δεδομένα κατανέμονται ανά ακολουθίες στους δίσκους</a:t>
            </a:r>
            <a:endParaRPr lang="en-GB" altLang="el-GR" sz="2000" dirty="0"/>
          </a:p>
          <a:p>
            <a:r>
              <a:rPr lang="en-GB" altLang="el-GR" sz="2000" dirty="0"/>
              <a:t>2 </a:t>
            </a:r>
            <a:r>
              <a:rPr lang="el-GR" altLang="el-GR" sz="2000" dirty="0"/>
              <a:t>αντίγραφα της ίδιας ακολουθίας σε διαφορετικούς δίσκους</a:t>
            </a:r>
            <a:endParaRPr lang="en-GB" altLang="el-GR" sz="2000" dirty="0"/>
          </a:p>
          <a:p>
            <a:r>
              <a:rPr lang="el-GR" altLang="el-GR" sz="2000" dirty="0"/>
              <a:t>Μπορεί να γίνει ανάγνωση και από τους δύο </a:t>
            </a:r>
            <a:endParaRPr lang="en-GB" altLang="el-GR" sz="2000" dirty="0"/>
          </a:p>
          <a:p>
            <a:r>
              <a:rPr lang="el-GR" altLang="el-GR" sz="2000" dirty="0"/>
              <a:t>Εγγραφή και στους δύο</a:t>
            </a:r>
            <a:endParaRPr lang="en-GB" altLang="el-GR" sz="2000" dirty="0"/>
          </a:p>
          <a:p>
            <a:r>
              <a:rPr lang="el-GR" altLang="el-GR" sz="2000" dirty="0"/>
              <a:t>Η ανάκτηση είναι απλή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Αλλαγή ελαττωματικού δίσκου </a:t>
            </a:r>
            <a:r>
              <a:rPr lang="en-GB" altLang="el-GR" sz="2000" dirty="0"/>
              <a:t>&amp; </a:t>
            </a:r>
            <a:r>
              <a:rPr lang="el-GR" altLang="el-GR" sz="2000" dirty="0"/>
              <a:t>επανεγγραφή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Το σύστημα δεν τίθεται εκτός λειτουργίας</a:t>
            </a:r>
            <a:endParaRPr lang="en-GB" altLang="el-GR" sz="2000" dirty="0"/>
          </a:p>
          <a:p>
            <a:r>
              <a:rPr lang="el-GR" altLang="el-GR" sz="2000" dirty="0"/>
              <a:t>Ακριβό</a:t>
            </a:r>
            <a:endParaRPr lang="en-GB" altLang="el-GR" sz="2000" dirty="0"/>
          </a:p>
          <a:p>
            <a:endParaRPr lang="en-GB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5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RAID 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/>
              <a:t>Οι δίσκοι είναι συγχρονισμένοι</a:t>
            </a:r>
            <a:endParaRPr lang="en-GB" altLang="el-GR" sz="2000" dirty="0"/>
          </a:p>
          <a:p>
            <a:r>
              <a:rPr lang="el-GR" altLang="el-GR" sz="2000" dirty="0"/>
              <a:t>Πολύ μικρές ακολουθίες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Συχνά σε επίπεδο </a:t>
            </a:r>
            <a:r>
              <a:rPr lang="en-GB" altLang="el-GR" sz="2000" dirty="0"/>
              <a:t>byte/word</a:t>
            </a:r>
          </a:p>
          <a:p>
            <a:r>
              <a:rPr lang="el-GR" altLang="el-GR" sz="2000" dirty="0"/>
              <a:t>Ο κώδικας διόρθωσης σφαλμάτων πρέπει να υπολογιστεί για τα απαιτούμενα </a:t>
            </a:r>
            <a:r>
              <a:rPr lang="en-US" altLang="el-GR" sz="2000" dirty="0"/>
              <a:t>bits</a:t>
            </a:r>
            <a:r>
              <a:rPr lang="el-GR" altLang="el-GR" sz="2000" dirty="0"/>
              <a:t> που έχουν τοποθετηθεί σε κάθε δίσκο</a:t>
            </a:r>
            <a:endParaRPr lang="en-GB" altLang="el-GR" sz="2000" dirty="0"/>
          </a:p>
          <a:p>
            <a:r>
              <a:rPr lang="el-GR" altLang="el-GR" sz="2000" dirty="0"/>
              <a:t>Απαιτεί μεγάλο αριθμό δίσκων ισοτιμίας για αποθήκευση του κώδικα </a:t>
            </a:r>
            <a:r>
              <a:rPr lang="en-GB" altLang="el-GR" sz="2000" dirty="0"/>
              <a:t>Hamming</a:t>
            </a:r>
          </a:p>
          <a:p>
            <a:r>
              <a:rPr lang="el-GR" altLang="el-GR" sz="2000" dirty="0"/>
              <a:t>Υπερβολικά μεγάλη πλεονάζουσα πληροφορία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Ακριβό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Δεν χρησιμοποιείται</a:t>
            </a:r>
            <a:endParaRPr lang="en-GB" altLang="el-GR" sz="2000" dirty="0"/>
          </a:p>
          <a:p>
            <a:endParaRPr lang="en-GB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60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RAID 3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Παρόμοιο με το</a:t>
            </a:r>
            <a:r>
              <a:rPr lang="en-GB" altLang="el-GR" sz="2400" dirty="0"/>
              <a:t> RAID 2</a:t>
            </a:r>
          </a:p>
          <a:p>
            <a:r>
              <a:rPr lang="el-GR" altLang="el-GR" sz="2400" dirty="0"/>
              <a:t>Απαιτεί μόνο έναν πλεονάζων δίσκο</a:t>
            </a:r>
            <a:r>
              <a:rPr lang="en-GB" altLang="el-GR" sz="2400" dirty="0"/>
              <a:t>, </a:t>
            </a:r>
            <a:r>
              <a:rPr lang="el-GR" altLang="el-GR" sz="2400" dirty="0"/>
              <a:t>ανεξάρτητα από το μέγεθος της συστοιχίας</a:t>
            </a:r>
            <a:endParaRPr lang="en-GB" altLang="el-GR" sz="2400" dirty="0"/>
          </a:p>
          <a:p>
            <a:r>
              <a:rPr lang="el-GR" altLang="el-GR" sz="2400" dirty="0"/>
              <a:t>Υπολογίζεται ένα </a:t>
            </a:r>
            <a:r>
              <a:rPr lang="en-GB" altLang="el-GR" sz="2400" dirty="0"/>
              <a:t>bit</a:t>
            </a:r>
            <a:r>
              <a:rPr lang="el-GR" altLang="el-GR" sz="2400" dirty="0"/>
              <a:t> ισοτιμίας</a:t>
            </a:r>
            <a:r>
              <a:rPr lang="en-GB" altLang="el-GR" sz="2400" dirty="0"/>
              <a:t> </a:t>
            </a:r>
            <a:r>
              <a:rPr lang="el-GR" altLang="el-GR" sz="2400" dirty="0"/>
              <a:t>για κάθε σύνολο </a:t>
            </a:r>
            <a:r>
              <a:rPr lang="en-GB" altLang="el-GR" sz="2400" dirty="0"/>
              <a:t>bits</a:t>
            </a:r>
          </a:p>
          <a:p>
            <a:r>
              <a:rPr lang="el-GR" altLang="el-GR" sz="2400" dirty="0"/>
              <a:t>Τα δεδομένα στον ελαττωματικό δίσκο μπορούν να ανακτηθούν από τα εναπομείναντα δεδομένα και την πληροφορία ισοτιμίας</a:t>
            </a:r>
            <a:endParaRPr lang="en-GB" altLang="el-GR" sz="2400" dirty="0"/>
          </a:p>
          <a:p>
            <a:r>
              <a:rPr lang="el-GR" altLang="el-GR" sz="2400" dirty="0"/>
              <a:t>Μεγάλη ταχύτητα μεταφοράς δεδομένων</a:t>
            </a:r>
            <a:endParaRPr lang="en-GB" altLang="el-GR" sz="2400" dirty="0"/>
          </a:p>
          <a:p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6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RAID 4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Κάθε δίσκος λειτουργεί ανεξάρτητα</a:t>
            </a:r>
            <a:endParaRPr lang="en-GB" altLang="el-GR" sz="2800" dirty="0"/>
          </a:p>
          <a:p>
            <a:r>
              <a:rPr lang="el-GR" altLang="el-GR" sz="2800" dirty="0"/>
              <a:t>Καλό για εφαρμογές με μεγάλο αριθμό αιτήσεων Ι/Ο</a:t>
            </a:r>
            <a:endParaRPr lang="en-GB" altLang="el-GR" sz="2800" dirty="0"/>
          </a:p>
          <a:p>
            <a:r>
              <a:rPr lang="el-GR" altLang="el-GR" sz="2800" dirty="0"/>
              <a:t>Μεγάλες ακολουθίες</a:t>
            </a:r>
            <a:endParaRPr lang="en-GB" altLang="el-GR" sz="2800" dirty="0"/>
          </a:p>
          <a:p>
            <a:r>
              <a:rPr lang="el-GR" altLang="el-GR" sz="2800" dirty="0"/>
              <a:t>Υπολογίζει </a:t>
            </a:r>
            <a:r>
              <a:rPr lang="en-US" altLang="el-GR" sz="2800" dirty="0"/>
              <a:t>“</a:t>
            </a:r>
            <a:r>
              <a:rPr lang="en-GB" altLang="el-GR" sz="2800" dirty="0"/>
              <a:t>Bit by bit” </a:t>
            </a:r>
            <a:r>
              <a:rPr lang="el-GR" altLang="el-GR" sz="2800" dirty="0"/>
              <a:t>ισοτιμία</a:t>
            </a:r>
            <a:r>
              <a:rPr lang="en-GB" altLang="el-GR" sz="2800" dirty="0"/>
              <a:t> </a:t>
            </a:r>
            <a:r>
              <a:rPr lang="el-GR" altLang="el-GR" sz="2800" dirty="0"/>
              <a:t>για κάθε συνολική ακολουθία</a:t>
            </a:r>
            <a:endParaRPr lang="en-GB" altLang="el-GR" sz="2800" dirty="0"/>
          </a:p>
          <a:p>
            <a:r>
              <a:rPr lang="el-GR" altLang="el-GR" sz="2800" dirty="0"/>
              <a:t>Η πληροφορία ισοτιμίας αποθηκεύεται στον δίσκο ισοτιμίας</a:t>
            </a:r>
            <a:endParaRPr lang="en-GB" altLang="el-GR" sz="2800" dirty="0"/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13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RAID 5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Παρόμοιο με </a:t>
            </a:r>
            <a:r>
              <a:rPr lang="en-GB" altLang="el-GR" sz="2800" dirty="0"/>
              <a:t>RAID 4</a:t>
            </a:r>
          </a:p>
          <a:p>
            <a:r>
              <a:rPr lang="el-GR" altLang="el-GR" sz="2800" dirty="0"/>
              <a:t>Ωστόσο η πληροφορία ισοτιμίας κατανέμεται σε όλους τους δίσκους</a:t>
            </a:r>
            <a:endParaRPr lang="en-GB" altLang="el-GR" sz="2800" dirty="0"/>
          </a:p>
          <a:p>
            <a:r>
              <a:rPr lang="en-GB" altLang="el-GR" sz="2800" dirty="0"/>
              <a:t>Round robin </a:t>
            </a:r>
            <a:r>
              <a:rPr lang="el-GR" altLang="el-GR" sz="2800" dirty="0"/>
              <a:t>κατανομή για την ακολουθία ισοτιμίας</a:t>
            </a:r>
            <a:endParaRPr lang="en-GB" altLang="el-GR" sz="2800" dirty="0"/>
          </a:p>
          <a:p>
            <a:r>
              <a:rPr lang="el-GR" altLang="el-GR" sz="2800" dirty="0"/>
              <a:t>Λύνει το πρόβλημα συμφόρησης του δίσκου ισοτιμίας που εμφανίζεται στο </a:t>
            </a:r>
            <a:r>
              <a:rPr lang="en-GB" altLang="el-GR" sz="2800" dirty="0"/>
              <a:t>RAID 4</a:t>
            </a:r>
          </a:p>
          <a:p>
            <a:r>
              <a:rPr lang="el-GR" altLang="el-GR" sz="2800" dirty="0"/>
              <a:t>Χρησιμοποιείται συχνά σε εξυπηρετητές δικτύου</a:t>
            </a:r>
            <a:endParaRPr lang="en-GB" altLang="el-GR" sz="2800" dirty="0"/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4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RAID 6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Υπολογισμοί δύο ισοτιμιών</a:t>
            </a:r>
            <a:endParaRPr lang="en-GB" altLang="el-GR" sz="2400" dirty="0"/>
          </a:p>
          <a:p>
            <a:r>
              <a:rPr lang="el-GR" altLang="el-GR" sz="2400" dirty="0"/>
              <a:t>Αποθηκεύονται σε ξεχωριστά </a:t>
            </a:r>
            <a:r>
              <a:rPr lang="en-GB" altLang="el-GR" sz="2400" dirty="0"/>
              <a:t>blocks </a:t>
            </a:r>
            <a:r>
              <a:rPr lang="el-GR" altLang="el-GR" sz="2400" dirty="0"/>
              <a:t>σε διαφορετικούς δίσκους</a:t>
            </a:r>
            <a:endParaRPr lang="en-GB" altLang="el-GR" sz="2400" dirty="0"/>
          </a:p>
          <a:p>
            <a:r>
              <a:rPr lang="el-GR" altLang="el-GR" sz="2400" dirty="0"/>
              <a:t>Εάν ο χρήστης απαιτεί </a:t>
            </a:r>
            <a:r>
              <a:rPr lang="en-GB" altLang="el-GR" sz="2400" dirty="0"/>
              <a:t>N </a:t>
            </a:r>
            <a:r>
              <a:rPr lang="el-GR" altLang="el-GR" sz="2400" dirty="0"/>
              <a:t>δίσκους</a:t>
            </a:r>
            <a:r>
              <a:rPr lang="en-GB" altLang="el-GR" sz="2400" dirty="0"/>
              <a:t> </a:t>
            </a:r>
            <a:r>
              <a:rPr lang="el-GR" altLang="el-GR" sz="2400" dirty="0"/>
              <a:t>τότε χρειάζονται</a:t>
            </a:r>
            <a:r>
              <a:rPr lang="en-GB" altLang="el-GR" sz="2400" dirty="0"/>
              <a:t> N+2</a:t>
            </a:r>
          </a:p>
          <a:p>
            <a:r>
              <a:rPr lang="el-GR" altLang="el-GR" sz="2400" dirty="0"/>
              <a:t>Μεγάλη αξιοπιστία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Πρέπει να αποτύχουν τρεις δίσκοι για να χαθούν δεδομένα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Μειωμένη απόδοση εγγραφής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17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RAID 0, 1, 2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r="8820" b="11423"/>
          <a:stretch>
            <a:fillRect/>
          </a:stretch>
        </p:blipFill>
        <p:spPr bwMode="auto">
          <a:xfrm>
            <a:off x="1475656" y="1015750"/>
            <a:ext cx="6356054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RAID 3 &amp; 4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3935" r="25615" b="54071"/>
          <a:stretch>
            <a:fillRect/>
          </a:stretch>
        </p:blipFill>
        <p:spPr bwMode="auto">
          <a:xfrm>
            <a:off x="1873029" y="1112395"/>
            <a:ext cx="5397942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RAID 5 &amp; 6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4" r="13509" b="7191"/>
          <a:stretch>
            <a:fillRect/>
          </a:stretch>
        </p:blipFill>
        <p:spPr bwMode="auto">
          <a:xfrm>
            <a:off x="1408845" y="1093094"/>
            <a:ext cx="6326309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5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28865"/>
            <a:ext cx="8352928" cy="9525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Χαρτογράφηση δεδομένων για</a:t>
            </a:r>
            <a:r>
              <a:rPr lang="en-GB" altLang="el-GR" dirty="0"/>
              <a:t> RAID 0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6503" r="18588" b="18600"/>
          <a:stretch>
            <a:fillRect/>
          </a:stretch>
        </p:blipFill>
        <p:spPr bwMode="auto">
          <a:xfrm>
            <a:off x="1547664" y="1025162"/>
            <a:ext cx="5736012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3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CD-ROM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Εμφανίστηκε για</a:t>
            </a:r>
            <a:r>
              <a:rPr lang="en-GB" altLang="el-GR" sz="2400" dirty="0"/>
              <a:t> audio</a:t>
            </a:r>
          </a:p>
          <a:p>
            <a:r>
              <a:rPr lang="en-GB" altLang="el-GR" sz="2400" dirty="0"/>
              <a:t>650Mbytes </a:t>
            </a:r>
            <a:r>
              <a:rPr lang="el-GR" altLang="el-GR" sz="2400" dirty="0"/>
              <a:t>ή </a:t>
            </a:r>
            <a:r>
              <a:rPr lang="en-GB" altLang="el-GR" sz="2400" dirty="0"/>
              <a:t>70 </a:t>
            </a:r>
            <a:r>
              <a:rPr lang="el-GR" altLang="el-GR" sz="2400" dirty="0"/>
              <a:t>λεπτά</a:t>
            </a:r>
            <a:r>
              <a:rPr lang="en-GB" altLang="el-GR" sz="2400" dirty="0"/>
              <a:t> audio</a:t>
            </a:r>
          </a:p>
          <a:p>
            <a:r>
              <a:rPr lang="el-GR" altLang="el-GR" sz="2400" dirty="0" err="1"/>
              <a:t>Πολυκαρβονική</a:t>
            </a:r>
            <a:r>
              <a:rPr lang="el-GR" altLang="el-GR" sz="2400" dirty="0"/>
              <a:t> ρητίνη</a:t>
            </a:r>
            <a:r>
              <a:rPr lang="en-GB" altLang="el-GR" sz="2400" dirty="0"/>
              <a:t> </a:t>
            </a:r>
            <a:r>
              <a:rPr lang="el-GR" altLang="el-GR" sz="2400" dirty="0"/>
              <a:t>με επικάλυψη για υψηλή </a:t>
            </a:r>
            <a:r>
              <a:rPr lang="el-GR" altLang="el-GR" sz="2400" dirty="0" err="1"/>
              <a:t>ανακλαστικότητα</a:t>
            </a:r>
            <a:r>
              <a:rPr lang="en-GB" altLang="el-GR" sz="2400" dirty="0"/>
              <a:t>, </a:t>
            </a:r>
            <a:r>
              <a:rPr lang="el-GR" altLang="el-GR" sz="2400" dirty="0"/>
              <a:t>συνήθως αλουμίνιο</a:t>
            </a:r>
            <a:endParaRPr lang="en-GB" altLang="el-GR" sz="2400" dirty="0"/>
          </a:p>
          <a:p>
            <a:r>
              <a:rPr lang="el-GR" altLang="el-GR" sz="2400" dirty="0"/>
              <a:t>Τα δεδομένα αποθηκεύονται ως</a:t>
            </a:r>
            <a:r>
              <a:rPr lang="en-GB" altLang="el-GR" sz="2400" dirty="0"/>
              <a:t> pits</a:t>
            </a:r>
          </a:p>
          <a:p>
            <a:r>
              <a:rPr lang="el-GR" altLang="el-GR" sz="2400" dirty="0"/>
              <a:t>Διαβάζονται με βάση το βαθμό ανάκλασης δέσμης </a:t>
            </a:r>
            <a:r>
              <a:rPr lang="en-US" altLang="el-GR" sz="2400" dirty="0"/>
              <a:t>Laser</a:t>
            </a:r>
            <a:endParaRPr lang="en-GB" altLang="el-GR" sz="2400" dirty="0"/>
          </a:p>
          <a:p>
            <a:r>
              <a:rPr lang="el-GR" altLang="el-GR" sz="2400" dirty="0"/>
              <a:t>Σταθερή πυκνότητα δεδομένων</a:t>
            </a:r>
            <a:endParaRPr lang="en-GB" altLang="el-GR" sz="2400" dirty="0"/>
          </a:p>
          <a:p>
            <a:r>
              <a:rPr lang="el-GR" altLang="el-GR" sz="2400" dirty="0"/>
              <a:t>Σταθερή γραμμική ταχύτητα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70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Λειτουργία </a:t>
            </a:r>
            <a:r>
              <a:rPr lang="en-GB" altLang="el-GR" dirty="0"/>
              <a:t>CD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4" b="57599"/>
          <a:stretch>
            <a:fillRect/>
          </a:stretch>
        </p:blipFill>
        <p:spPr bwMode="auto">
          <a:xfrm>
            <a:off x="495300" y="1489348"/>
            <a:ext cx="8153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/>
          </a:bodyPr>
          <a:lstStyle/>
          <a:p>
            <a:r>
              <a:rPr lang="el-GR" altLang="el-GR" dirty="0"/>
              <a:t>Ταχύτητα </a:t>
            </a:r>
            <a:r>
              <a:rPr lang="en-GB" altLang="el-GR" dirty="0"/>
              <a:t>CD-ROM Drive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Ταχύτητα </a:t>
            </a:r>
            <a:r>
              <a:rPr lang="en-GB" altLang="el-GR" sz="2400" dirty="0"/>
              <a:t>Audio</a:t>
            </a:r>
            <a:r>
              <a:rPr lang="el-GR" altLang="el-GR" sz="2400" dirty="0"/>
              <a:t> (απλή)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Σταθερή γραμμική ταχύτητα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1.2 ms</a:t>
            </a:r>
            <a:r>
              <a:rPr lang="en-GB" altLang="el-GR" sz="2400" baseline="30000" dirty="0"/>
              <a:t>-1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Το ίχνος </a:t>
            </a:r>
            <a:r>
              <a:rPr lang="en-GB" altLang="el-GR" sz="2400" dirty="0"/>
              <a:t>(spiral) </a:t>
            </a:r>
            <a:r>
              <a:rPr lang="el-GR" altLang="el-GR" sz="2400" dirty="0"/>
              <a:t>έχει μήκος</a:t>
            </a:r>
            <a:r>
              <a:rPr lang="en-GB" altLang="el-GR" sz="2400" dirty="0"/>
              <a:t> 5.27km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Δίνει</a:t>
            </a:r>
            <a:r>
              <a:rPr lang="en-GB" altLang="el-GR" sz="2400" dirty="0"/>
              <a:t> 4391 seconds = 73.2 minutes</a:t>
            </a:r>
          </a:p>
          <a:p>
            <a:r>
              <a:rPr lang="el-GR" altLang="el-GR" sz="2400" dirty="0"/>
              <a:t>Μεγαλύτερες ταχύτητες δίνονται ως πολλαπλάσια  </a:t>
            </a:r>
            <a:endParaRPr lang="en-GB" altLang="el-GR" sz="2400" dirty="0"/>
          </a:p>
          <a:p>
            <a:r>
              <a:rPr lang="en-GB" altLang="el-GR" sz="2400" dirty="0"/>
              <a:t>e.g. 24x</a:t>
            </a:r>
          </a:p>
          <a:p>
            <a:r>
              <a:rPr lang="el-GR" altLang="el-GR" sz="2400" dirty="0"/>
              <a:t>Η παραπάνω ταχύτητα είναι μέγιστο  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32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CD-ROM Format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  <p:pic>
        <p:nvPicPr>
          <p:cNvPr id="8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17662" r="13094" b="45782"/>
          <a:stretch>
            <a:fillRect/>
          </a:stretch>
        </p:blipFill>
        <p:spPr bwMode="auto">
          <a:xfrm>
            <a:off x="533400" y="1208088"/>
            <a:ext cx="7924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070350"/>
            <a:ext cx="8229600" cy="11634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sz="2800" dirty="0"/>
              <a:t>Mode 0=blank data field</a:t>
            </a:r>
          </a:p>
          <a:p>
            <a:pPr>
              <a:lnSpc>
                <a:spcPct val="90000"/>
              </a:lnSpc>
            </a:pPr>
            <a:r>
              <a:rPr lang="en-GB" altLang="el-GR" sz="2800" dirty="0"/>
              <a:t>Mode 1=2048 byte </a:t>
            </a:r>
            <a:r>
              <a:rPr lang="en-GB" altLang="el-GR" sz="2800" dirty="0" err="1"/>
              <a:t>data+error</a:t>
            </a:r>
            <a:r>
              <a:rPr lang="en-GB" altLang="el-GR" sz="2800" dirty="0"/>
              <a:t> correction</a:t>
            </a:r>
          </a:p>
          <a:p>
            <a:pPr>
              <a:lnSpc>
                <a:spcPct val="90000"/>
              </a:lnSpc>
            </a:pPr>
            <a:r>
              <a:rPr lang="en-GB" altLang="el-GR" sz="2800" dirty="0"/>
              <a:t>Mode 2=2336 byte data</a:t>
            </a:r>
          </a:p>
          <a:p>
            <a:endParaRPr lang="en-GB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3955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Τυχαία προσπέλαση στο </a:t>
            </a:r>
            <a:r>
              <a:rPr lang="en-GB" altLang="el-GR" dirty="0"/>
              <a:t>CD-ROM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Δύσκολο</a:t>
            </a:r>
            <a:endParaRPr lang="en-GB" altLang="el-GR" sz="2800" dirty="0"/>
          </a:p>
          <a:p>
            <a:r>
              <a:rPr lang="el-GR" altLang="el-GR" sz="2800" dirty="0"/>
              <a:t>Μετακίνηση κεφαλής σε κοντινό σημείο</a:t>
            </a:r>
            <a:endParaRPr lang="en-GB" altLang="el-GR" sz="2800" dirty="0"/>
          </a:p>
          <a:p>
            <a:r>
              <a:rPr lang="el-GR" altLang="el-GR" sz="2800" dirty="0"/>
              <a:t>Ρύθμιση σωστής ταχύτητας</a:t>
            </a:r>
            <a:endParaRPr lang="en-GB" altLang="el-GR" sz="2800" dirty="0"/>
          </a:p>
          <a:p>
            <a:r>
              <a:rPr lang="el-GR" altLang="el-GR" sz="2800" dirty="0"/>
              <a:t>Ανάγνωση διεύθυνσης</a:t>
            </a:r>
            <a:endParaRPr lang="en-GB" altLang="el-GR" sz="2800" dirty="0"/>
          </a:p>
          <a:p>
            <a:r>
              <a:rPr lang="el-GR" altLang="el-GR" sz="2800" dirty="0"/>
              <a:t>Εύρεση επιθυμητής </a:t>
            </a:r>
            <a:r>
              <a:rPr lang="el-GR" altLang="el-GR" sz="2800" dirty="0" smtClean="0"/>
              <a:t>περιοχής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8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CD-ROM </a:t>
            </a:r>
            <a:r>
              <a:rPr lang="el-GR" altLang="el-GR" dirty="0"/>
              <a:t>συν </a:t>
            </a:r>
            <a:r>
              <a:rPr lang="en-GB" altLang="el-GR" dirty="0"/>
              <a:t>&amp; </a:t>
            </a:r>
            <a:r>
              <a:rPr lang="el-GR" altLang="el-GR" dirty="0"/>
              <a:t>κατά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Μεγάλη χωρητικότητα</a:t>
            </a:r>
            <a:r>
              <a:rPr lang="en-GB" altLang="el-GR" sz="2800" dirty="0"/>
              <a:t> (</a:t>
            </a:r>
            <a:r>
              <a:rPr lang="el-GR" altLang="el-GR" sz="2800" dirty="0"/>
              <a:t>;</a:t>
            </a:r>
            <a:r>
              <a:rPr lang="en-GB" altLang="el-GR" sz="2800" dirty="0"/>
              <a:t>)</a:t>
            </a:r>
          </a:p>
          <a:p>
            <a:r>
              <a:rPr lang="el-GR" altLang="el-GR" sz="2800" dirty="0"/>
              <a:t>Ευκολία στη μαζική παραγωγή</a:t>
            </a:r>
            <a:endParaRPr lang="en-GB" altLang="el-GR" sz="2800" dirty="0"/>
          </a:p>
          <a:p>
            <a:r>
              <a:rPr lang="el-GR" altLang="el-GR" sz="2800" dirty="0" err="1"/>
              <a:t>Αφαιρούμενο</a:t>
            </a:r>
            <a:endParaRPr lang="en-GB" altLang="el-GR" sz="2800" dirty="0"/>
          </a:p>
          <a:p>
            <a:r>
              <a:rPr lang="el-GR" altLang="el-GR" sz="2800" dirty="0"/>
              <a:t>Αξιόπιστο</a:t>
            </a:r>
            <a:endParaRPr lang="en-GB" altLang="el-GR" sz="2800" dirty="0"/>
          </a:p>
          <a:p>
            <a:endParaRPr lang="en-US" altLang="el-GR" sz="2800" dirty="0" smtClean="0"/>
          </a:p>
          <a:p>
            <a:r>
              <a:rPr lang="el-GR" altLang="el-GR" sz="2800" dirty="0" smtClean="0"/>
              <a:t>Ακριβό </a:t>
            </a:r>
            <a:r>
              <a:rPr lang="el-GR" altLang="el-GR" sz="2800" dirty="0"/>
              <a:t>για λίγα αντίτυπα</a:t>
            </a:r>
            <a:endParaRPr lang="en-GB" altLang="el-GR" sz="2800" dirty="0"/>
          </a:p>
          <a:p>
            <a:r>
              <a:rPr lang="el-GR" altLang="el-GR" sz="2800" dirty="0"/>
              <a:t>Αργό</a:t>
            </a:r>
            <a:endParaRPr lang="en-GB" altLang="el-GR" sz="2800" dirty="0"/>
          </a:p>
          <a:p>
            <a:r>
              <a:rPr lang="en-GB" altLang="el-GR" sz="2800" dirty="0"/>
              <a:t>Read only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Άλλα οπτικά αποθηκευτικά μέσα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n-GB" altLang="el-GR" sz="2800" dirty="0"/>
              <a:t>CD-Recordable (CD-R)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Συμβατό με</a:t>
            </a:r>
            <a:r>
              <a:rPr lang="en-GB" altLang="el-GR" dirty="0"/>
              <a:t> CD-ROM drives</a:t>
            </a:r>
          </a:p>
          <a:p>
            <a:r>
              <a:rPr lang="en-GB" altLang="el-GR" sz="2800" dirty="0"/>
              <a:t>CD-RW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Διαγράφεται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Γίνεται ολοένα και φθηνότερο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Συμβατό με τα περισσότερα</a:t>
            </a:r>
            <a:r>
              <a:rPr lang="en-GB" altLang="el-GR" dirty="0"/>
              <a:t> CD-ROM drive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Αλλαγής φάσης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3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DVD - </a:t>
            </a:r>
            <a:r>
              <a:rPr lang="el-GR" altLang="el-GR" dirty="0"/>
              <a:t>Τεχνολογία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n-GB" altLang="el-GR" sz="2800" dirty="0"/>
              <a:t>Multi-layer</a:t>
            </a:r>
          </a:p>
          <a:p>
            <a:r>
              <a:rPr lang="el-GR" altLang="el-GR" sz="2800" dirty="0"/>
              <a:t>Υψηλή χωρητικότητα</a:t>
            </a:r>
            <a:r>
              <a:rPr lang="en-GB" altLang="el-GR" sz="2800" dirty="0"/>
              <a:t> (4.7G </a:t>
            </a:r>
            <a:r>
              <a:rPr lang="el-GR" altLang="el-GR" sz="2800" dirty="0"/>
              <a:t>ανά επίπεδο</a:t>
            </a:r>
            <a:r>
              <a:rPr lang="en-GB" altLang="el-GR" sz="2800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2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Μαγνητικός </a:t>
            </a:r>
            <a:r>
              <a:rPr lang="el-GR" altLang="el-GR" dirty="0" smtClean="0"/>
              <a:t>Δίσκος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Κυκλικός Δίσκος – υπόστρωμα που επικαλύπτεται με μαγνητικό υλικό</a:t>
            </a:r>
            <a:r>
              <a:rPr lang="en-GB" altLang="el-GR" sz="2800" dirty="0"/>
              <a:t> (</a:t>
            </a:r>
            <a:r>
              <a:rPr lang="el-GR" altLang="el-GR" sz="2800" dirty="0"/>
              <a:t>οξείδιο σιδήρου</a:t>
            </a:r>
            <a:r>
              <a:rPr lang="en-GB" altLang="el-GR" sz="2800" dirty="0"/>
              <a:t>…</a:t>
            </a:r>
            <a:r>
              <a:rPr lang="el-GR" altLang="el-GR" sz="2800" dirty="0"/>
              <a:t>Σκουριά</a:t>
            </a:r>
            <a:r>
              <a:rPr lang="en-GB" altLang="el-GR" sz="2800" dirty="0"/>
              <a:t>)</a:t>
            </a:r>
          </a:p>
          <a:p>
            <a:r>
              <a:rPr lang="el-GR" altLang="el-GR" sz="2800" dirty="0"/>
              <a:t>Παλιότερα υπόστρωμα αλουμινίου</a:t>
            </a:r>
            <a:endParaRPr lang="en-GB" altLang="el-GR" sz="2800" dirty="0"/>
          </a:p>
          <a:p>
            <a:r>
              <a:rPr lang="el-GR" altLang="el-GR" sz="2800" dirty="0"/>
              <a:t>Σήμερα υπόστρωμα υάλου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Βελτιωμένη ομοιομορφία στην επιφάνεια</a:t>
            </a:r>
            <a:endParaRPr lang="en-GB" altLang="el-G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dirty="0"/>
              <a:t>Αυξάνει την αξιοπιστία του </a:t>
            </a:r>
            <a:r>
              <a:rPr lang="el-GR" altLang="el-GR" dirty="0" smtClean="0"/>
              <a:t>δίσκου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0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CD and DVD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7" r="11424" b="28290"/>
          <a:stretch>
            <a:fillRect/>
          </a:stretch>
        </p:blipFill>
        <p:spPr bwMode="auto">
          <a:xfrm>
            <a:off x="2025472" y="993770"/>
            <a:ext cx="5093056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8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Magnetic Tape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 err="1"/>
              <a:t>Ακολουθιακή</a:t>
            </a:r>
            <a:r>
              <a:rPr lang="el-GR" altLang="el-GR" sz="2800" dirty="0"/>
              <a:t> πρόσβαση</a:t>
            </a:r>
            <a:endParaRPr lang="en-GB" altLang="el-GR" sz="2800" dirty="0"/>
          </a:p>
          <a:p>
            <a:r>
              <a:rPr lang="el-GR" altLang="el-GR" sz="2800" dirty="0"/>
              <a:t>Αργή</a:t>
            </a:r>
            <a:endParaRPr lang="en-GB" altLang="el-GR" sz="2800" dirty="0"/>
          </a:p>
          <a:p>
            <a:r>
              <a:rPr lang="el-GR" altLang="el-GR" sz="2800" dirty="0"/>
              <a:t>Πολύ φθηνή</a:t>
            </a:r>
            <a:endParaRPr lang="en-GB" altLang="el-GR" sz="2800" dirty="0"/>
          </a:p>
          <a:p>
            <a:r>
              <a:rPr lang="en-GB" altLang="el-GR" sz="2800" dirty="0"/>
              <a:t>Backup </a:t>
            </a:r>
            <a:r>
              <a:rPr lang="el-GR" altLang="el-GR" sz="2800" dirty="0"/>
              <a:t>και αρχείο</a:t>
            </a:r>
            <a:endParaRPr lang="en-GB" altLang="el-GR" sz="2800" dirty="0"/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26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Digital Audio Tape (DAT)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Περιστρεφόμενη κεφαλή</a:t>
            </a:r>
            <a:endParaRPr lang="en-GB" altLang="el-GR" sz="2800" dirty="0"/>
          </a:p>
          <a:p>
            <a:r>
              <a:rPr lang="el-GR" altLang="el-GR" sz="2800" dirty="0"/>
              <a:t>Υψηλή χωρητικότητα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4Gbyte uncompressed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8Gbyte compressed</a:t>
            </a:r>
          </a:p>
          <a:p>
            <a:r>
              <a:rPr lang="en-GB" altLang="el-GR" sz="2800" dirty="0"/>
              <a:t>Backup </a:t>
            </a:r>
            <a:r>
              <a:rPr lang="el-GR" altLang="el-GR" sz="2800" dirty="0"/>
              <a:t>για</a:t>
            </a:r>
            <a:r>
              <a:rPr lang="en-GB" altLang="el-GR" sz="2800" dirty="0"/>
              <a:t> PC/network servers</a:t>
            </a:r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78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Βαρζιώτης.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Εξωτερική </a:t>
            </a:r>
            <a:r>
              <a:rPr lang="el-GR" dirty="0"/>
              <a:t>Μνήμη</a:t>
            </a:r>
            <a:endParaRPr lang="en-US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Μαγνητικός </a:t>
            </a:r>
            <a:r>
              <a:rPr lang="el-GR" altLang="el-GR" dirty="0" smtClean="0"/>
              <a:t>Δίσκος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Μείωση </a:t>
            </a:r>
            <a:r>
              <a:rPr lang="el-GR" altLang="el-GR" sz="2400" dirty="0"/>
              <a:t>επιφανειακών ελαττωμάτων</a:t>
            </a:r>
            <a:endParaRPr lang="en-GB" altLang="el-G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dirty="0"/>
              <a:t>Μείωση σφαλμάτων </a:t>
            </a:r>
            <a:r>
              <a:rPr lang="en-GB" altLang="el-GR" dirty="0"/>
              <a:t>read/write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Μικρότερο διάκενο κεφαλής - δίσκου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Βελτιωμένη ακαμψία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Ανθεκτικότερο σε δονήσεις και γενικά βλάβες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97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Μηχανισμοί </a:t>
            </a:r>
            <a:r>
              <a:rPr lang="el-GR" altLang="el-GR" dirty="0" smtClean="0"/>
              <a:t>Ανάγνωσης/Εγ</a:t>
            </a:r>
            <a:r>
              <a:rPr lang="el-GR" altLang="el-GR" dirty="0"/>
              <a:t>γ</a:t>
            </a:r>
            <a:r>
              <a:rPr lang="el-GR" altLang="el-GR" dirty="0" smtClean="0"/>
              <a:t>ραφής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/>
              <a:t>Εγγραφή και ανάκτηση μέσω ενός αγώγιμου πηνίου που ονομάζεται κεφαλή</a:t>
            </a:r>
            <a:endParaRPr lang="en-GB" altLang="el-GR" sz="2000" dirty="0"/>
          </a:p>
          <a:p>
            <a:r>
              <a:rPr lang="el-GR" altLang="el-GR" sz="2000" dirty="0"/>
              <a:t>Μπορεί να υπάρχει μια κεφαλή </a:t>
            </a:r>
            <a:r>
              <a:rPr lang="en-GB" altLang="el-GR" sz="2000" dirty="0"/>
              <a:t>read/write </a:t>
            </a:r>
            <a:r>
              <a:rPr lang="el-GR" altLang="el-GR" sz="2000" dirty="0"/>
              <a:t>ή δύο ξεχωριστές</a:t>
            </a:r>
            <a:endParaRPr lang="en-GB" altLang="el-GR" sz="2000" dirty="0"/>
          </a:p>
          <a:p>
            <a:r>
              <a:rPr lang="el-GR" altLang="el-GR" sz="2000" dirty="0"/>
              <a:t>Μεταξύ </a:t>
            </a:r>
            <a:r>
              <a:rPr lang="en-GB" altLang="el-GR" sz="2000" dirty="0"/>
              <a:t>read/write, </a:t>
            </a:r>
            <a:r>
              <a:rPr lang="el-GR" altLang="el-GR" sz="2000" dirty="0"/>
              <a:t>η κεφαλή διατηρείται σταθερή,</a:t>
            </a:r>
            <a:r>
              <a:rPr lang="en-GB" altLang="el-GR" sz="2000" dirty="0"/>
              <a:t> </a:t>
            </a:r>
            <a:r>
              <a:rPr lang="el-GR" altLang="el-GR" sz="2000" dirty="0"/>
              <a:t>ο δίσκος περιστρέφεται</a:t>
            </a:r>
            <a:endParaRPr lang="en-GB" altLang="el-GR" sz="2000" dirty="0"/>
          </a:p>
          <a:p>
            <a:r>
              <a:rPr lang="el-GR" altLang="el-GR" sz="2000" dirty="0"/>
              <a:t>Εγγραφή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Ρεύμα διαρρέει το πηνίο ώστε να επαχθεί μαγνητικό πεδίο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Στέλνονται παλμοί στην κεφαλή</a:t>
            </a:r>
            <a:endParaRPr lang="en-GB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Δημιουργούνται μαγνητικά μοτίβα στην </a:t>
            </a:r>
            <a:r>
              <a:rPr lang="el-GR" altLang="el-GR" sz="2000" dirty="0" smtClean="0"/>
              <a:t>επιφάνεια</a:t>
            </a:r>
            <a:endParaRPr lang="en-GB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30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Μηχανισμοί </a:t>
            </a:r>
            <a:r>
              <a:rPr lang="el-GR" altLang="el-GR" dirty="0" smtClean="0"/>
              <a:t>Ανάγνωσης/Εγ</a:t>
            </a:r>
            <a:r>
              <a:rPr lang="el-GR" altLang="el-GR" dirty="0"/>
              <a:t>γ</a:t>
            </a:r>
            <a:r>
              <a:rPr lang="el-GR" altLang="el-GR" dirty="0" smtClean="0"/>
              <a:t>ραφής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 smtClean="0"/>
              <a:t>Ανάγνωση</a:t>
            </a:r>
            <a:r>
              <a:rPr lang="en-GB" altLang="el-GR" sz="2000" dirty="0" smtClean="0"/>
              <a:t> </a:t>
            </a:r>
            <a:r>
              <a:rPr lang="en-GB" altLang="el-GR" sz="2000" dirty="0"/>
              <a:t>(</a:t>
            </a:r>
            <a:r>
              <a:rPr lang="el-GR" altLang="el-GR" sz="2000" dirty="0"/>
              <a:t>Παραδοσιακά</a:t>
            </a:r>
            <a:r>
              <a:rPr lang="en-GB" altLang="el-GR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Το μαγνητικό πεδίο κινείτε σε σχέση με το πηνίο – κεφαλή παράγοντας ρεύμα στο πηνίο</a:t>
            </a:r>
            <a:endParaRPr lang="en-GB" alt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Μια κεφαλή για εγγραφή / ανάγνωση</a:t>
            </a:r>
            <a:endParaRPr lang="en-GB" altLang="el-GR" sz="1800" dirty="0"/>
          </a:p>
          <a:p>
            <a:r>
              <a:rPr lang="el-GR" altLang="el-GR" sz="2000" dirty="0"/>
              <a:t>Ανάγνωση </a:t>
            </a:r>
            <a:r>
              <a:rPr lang="en-GB" altLang="el-GR" sz="2000" dirty="0"/>
              <a:t>(</a:t>
            </a:r>
            <a:r>
              <a:rPr lang="el-GR" altLang="el-GR" sz="2000" dirty="0"/>
              <a:t>Σύγχρονα Συστήματα</a:t>
            </a:r>
            <a:r>
              <a:rPr lang="en-GB" altLang="el-GR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Ξεχωριστή κεφαλή ανάγνωσης</a:t>
            </a:r>
            <a:r>
              <a:rPr lang="en-GB" altLang="el-GR" sz="1800" dirty="0"/>
              <a:t>, </a:t>
            </a:r>
            <a:r>
              <a:rPr lang="el-GR" altLang="el-GR" sz="1800" dirty="0"/>
              <a:t>κοντά στην κεφαλή εγγραφής</a:t>
            </a:r>
            <a:endParaRPr lang="en-GB" alt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Μερικώς θωρακισμένος αισθητήρας  μαγνητικής αντίστασης</a:t>
            </a:r>
            <a:r>
              <a:rPr lang="en-GB" altLang="el-GR" sz="1800" dirty="0"/>
              <a:t> (MR)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Η ηλεκτρική αντίσταση εξαρτάται από την διεύθυνση του μαγνητικού πεδίου</a:t>
            </a:r>
            <a:endParaRPr lang="en-GB" alt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1800" dirty="0"/>
              <a:t>Λειτουργία υψηλής </a:t>
            </a:r>
            <a:r>
              <a:rPr lang="el-GR" altLang="el-GR" sz="1800" dirty="0" smtClean="0"/>
              <a:t>συχνότητας</a:t>
            </a:r>
            <a:endParaRPr lang="en-GB" altLang="el-GR" sz="1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1800" dirty="0" smtClean="0"/>
              <a:t>Μεγαλύτερη πυκνότητα αποθήκευσης και ταχύτητα</a:t>
            </a:r>
            <a:endParaRPr lang="en-GB" alt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4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Ανάγνωση σε σύγχρονα συστήματα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8521" r="5425" b="40195"/>
          <a:stretch/>
        </p:blipFill>
        <p:spPr bwMode="auto">
          <a:xfrm>
            <a:off x="755576" y="1057805"/>
            <a:ext cx="7416824" cy="431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4533</TotalTime>
  <Words>1787</Words>
  <Application>Microsoft Office PowerPoint</Application>
  <PresentationFormat>Προβολή στην οθόνη (16:10)</PresentationFormat>
  <Paragraphs>477</Paragraphs>
  <Slides>57</Slides>
  <Notes>57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57</vt:i4>
      </vt:variant>
    </vt:vector>
  </HeadingPairs>
  <TitlesOfParts>
    <vt:vector size="63" baseType="lpstr">
      <vt:lpstr>Arial Unicode MS</vt:lpstr>
      <vt:lpstr>Arial</vt:lpstr>
      <vt:lpstr>Calibri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Μαγνητικός Δίσκος1/2</vt:lpstr>
      <vt:lpstr>Μαγνητικός Δίσκος2/2</vt:lpstr>
      <vt:lpstr>Μηχανισμοί Ανάγνωσης/Εγγραφής</vt:lpstr>
      <vt:lpstr>Μηχανισμοί Ανάγνωσης/Εγγραφής</vt:lpstr>
      <vt:lpstr>Ανάγνωση σε σύγχρονα συστήματα</vt:lpstr>
      <vt:lpstr>Οργάνωση και Μορφοποίηση Δεδομένων</vt:lpstr>
      <vt:lpstr>Φυσική Διάταξη Δεδομένων στον Δίσκο</vt:lpstr>
      <vt:lpstr>Ταχύτητα Δίσκου1/2</vt:lpstr>
      <vt:lpstr>Ταχύτητα Δίσκου2/2</vt:lpstr>
      <vt:lpstr>Σύγκριση Μεθόδων Οργάνωσης Δίσκων </vt:lpstr>
      <vt:lpstr>Εύρεση τομέων</vt:lpstr>
      <vt:lpstr>ST506 Μορφοποίηση (Παλιά!)</vt:lpstr>
      <vt:lpstr>Χαρακτηριστικά Δίσκων</vt:lpstr>
      <vt:lpstr>Σταθερή / Κινούμενη Κεφαλή Δίσκου </vt:lpstr>
      <vt:lpstr>Αφαιρούμενοι ή μη</vt:lpstr>
      <vt:lpstr>Πολλαπλοί δίσκοι1/2</vt:lpstr>
      <vt:lpstr>Πολλαπλοί δίσκοι2/2</vt:lpstr>
      <vt:lpstr>Κύλινδροι</vt:lpstr>
      <vt:lpstr>Floppy Disk (Επαφής) </vt:lpstr>
      <vt:lpstr>Σκληρός Δίσκος Winchester1/2</vt:lpstr>
      <vt:lpstr>Σκληρός Δίσκος Winchester2/2</vt:lpstr>
      <vt:lpstr>Αφαιρούμενος σκληρός δίσκος</vt:lpstr>
      <vt:lpstr>Ταχύτητα</vt:lpstr>
      <vt:lpstr>Χρονισμός μιας μεταφοράς  I/O του δίσκου</vt:lpstr>
      <vt:lpstr>RAID1/2</vt:lpstr>
      <vt:lpstr>RAID2/2</vt:lpstr>
      <vt:lpstr>RAID 0</vt:lpstr>
      <vt:lpstr>RAID 1</vt:lpstr>
      <vt:lpstr>RAID 2</vt:lpstr>
      <vt:lpstr>RAID 3</vt:lpstr>
      <vt:lpstr>RAID 4</vt:lpstr>
      <vt:lpstr>RAID 5</vt:lpstr>
      <vt:lpstr>RAID 6</vt:lpstr>
      <vt:lpstr>RAID 0, 1, 2</vt:lpstr>
      <vt:lpstr>RAID 3 &amp; 4</vt:lpstr>
      <vt:lpstr>RAID 5 &amp; 6</vt:lpstr>
      <vt:lpstr>Χαρτογράφηση δεδομένων για RAID 0</vt:lpstr>
      <vt:lpstr>CD-ROM</vt:lpstr>
      <vt:lpstr>Λειτουργία CD</vt:lpstr>
      <vt:lpstr>Ταχύτητα CD-ROM Drive</vt:lpstr>
      <vt:lpstr>CD-ROM Format</vt:lpstr>
      <vt:lpstr>Τυχαία προσπέλαση στο CD-ROM</vt:lpstr>
      <vt:lpstr>CD-ROM συν &amp; κατά</vt:lpstr>
      <vt:lpstr>Άλλα οπτικά αποθηκευτικά μέσα</vt:lpstr>
      <vt:lpstr>DVD - Τεχνολογία</vt:lpstr>
      <vt:lpstr>CD and DVD</vt:lpstr>
      <vt:lpstr>Magnetic Tape</vt:lpstr>
      <vt:lpstr>Digital Audio Tape (DAT)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251</cp:revision>
  <dcterms:created xsi:type="dcterms:W3CDTF">2012-09-06T09:03:05Z</dcterms:created>
  <dcterms:modified xsi:type="dcterms:W3CDTF">2015-05-07T14:13:33Z</dcterms:modified>
</cp:coreProperties>
</file>