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9"/>
  </p:notesMasterIdLst>
  <p:handoutMasterIdLst>
    <p:handoutMasterId r:id="rId60"/>
  </p:handoutMasterIdLst>
  <p:sldIdLst>
    <p:sldId id="256" r:id="rId2"/>
    <p:sldId id="289" r:id="rId3"/>
    <p:sldId id="257" r:id="rId4"/>
    <p:sldId id="259" r:id="rId5"/>
    <p:sldId id="409" r:id="rId6"/>
    <p:sldId id="476" r:id="rId7"/>
    <p:sldId id="477" r:id="rId8"/>
    <p:sldId id="478" r:id="rId9"/>
    <p:sldId id="410" r:id="rId10"/>
    <p:sldId id="439" r:id="rId11"/>
    <p:sldId id="461" r:id="rId12"/>
    <p:sldId id="479" r:id="rId13"/>
    <p:sldId id="480" r:id="rId14"/>
    <p:sldId id="393" r:id="rId15"/>
    <p:sldId id="462" r:id="rId16"/>
    <p:sldId id="441" r:id="rId17"/>
    <p:sldId id="463" r:id="rId18"/>
    <p:sldId id="464" r:id="rId19"/>
    <p:sldId id="465" r:id="rId20"/>
    <p:sldId id="466" r:id="rId21"/>
    <p:sldId id="442" r:id="rId22"/>
    <p:sldId id="481" r:id="rId23"/>
    <p:sldId id="443" r:id="rId24"/>
    <p:sldId id="467" r:id="rId25"/>
    <p:sldId id="482" r:id="rId26"/>
    <p:sldId id="411" r:id="rId27"/>
    <p:sldId id="468" r:id="rId28"/>
    <p:sldId id="469" r:id="rId29"/>
    <p:sldId id="483" r:id="rId30"/>
    <p:sldId id="484" r:id="rId31"/>
    <p:sldId id="485" r:id="rId32"/>
    <p:sldId id="486" r:id="rId33"/>
    <p:sldId id="487" r:id="rId34"/>
    <p:sldId id="488" r:id="rId35"/>
    <p:sldId id="489" r:id="rId36"/>
    <p:sldId id="490" r:id="rId37"/>
    <p:sldId id="491" r:id="rId38"/>
    <p:sldId id="394" r:id="rId39"/>
    <p:sldId id="470" r:id="rId40"/>
    <p:sldId id="471" r:id="rId41"/>
    <p:sldId id="472" r:id="rId42"/>
    <p:sldId id="395" r:id="rId43"/>
    <p:sldId id="473" r:id="rId44"/>
    <p:sldId id="396" r:id="rId45"/>
    <p:sldId id="398" r:id="rId46"/>
    <p:sldId id="399" r:id="rId47"/>
    <p:sldId id="492" r:id="rId48"/>
    <p:sldId id="493" r:id="rId49"/>
    <p:sldId id="494" r:id="rId50"/>
    <p:sldId id="412" r:id="rId51"/>
    <p:sldId id="495" r:id="rId52"/>
    <p:sldId id="496" r:id="rId53"/>
    <p:sldId id="391" r:id="rId54"/>
    <p:sldId id="291" r:id="rId55"/>
    <p:sldId id="292" r:id="rId56"/>
    <p:sldId id="293" r:id="rId57"/>
    <p:sldId id="280" r:id="rId58"/>
  </p:sldIdLst>
  <p:sldSz cx="9144000" cy="5715000" type="screen16x10"/>
  <p:notesSz cx="6858000" cy="9144000"/>
  <p:custDataLst>
    <p:tags r:id="rId61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Χωρίς στυλ, πλέγμα πίνακα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66" autoAdjust="0"/>
    <p:restoredTop sz="99309" autoAdjust="0"/>
  </p:normalViewPr>
  <p:slideViewPr>
    <p:cSldViewPr>
      <p:cViewPr varScale="1">
        <p:scale>
          <a:sx n="102" d="100"/>
          <a:sy n="102" d="100"/>
        </p:scale>
        <p:origin x="936" y="58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tags" Target="tags/tag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handoutMaster" Target="handoutMasters/handoutMaster1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07/05/2015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7/5/2015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763352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030829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57701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963653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380407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44418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639102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352924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0171392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323432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2734803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6361883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1587992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906173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2244383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7771708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1401214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6968305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9711797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077864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5698763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7074421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1136737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5757719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9348015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6915852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9402174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7911883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2690538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963912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7808006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0895219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8088641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2077317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151049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2453992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908191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60054225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70670358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129498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41265326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78386067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70521028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92437910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53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21686555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54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55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56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378630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910793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965939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47352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51520" y="-57951"/>
            <a:ext cx="8496944" cy="299311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Αρχιτεκτονική υπολογιστών – Εξωτερική Μνήμη</a:t>
            </a:r>
            <a:r>
              <a:rPr lang="el-GR" sz="1000" dirty="0" smtClean="0">
                <a:solidFill>
                  <a:schemeClr val="bg1"/>
                </a:solidFill>
              </a:rPr>
              <a:t>, Τμήμα Μηχανικών Πληροφορικής,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OpenClass/courses/COMP115/" TargetMode="External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Αρχιτεκτονική </a:t>
            </a:r>
            <a:r>
              <a:rPr lang="el-GR" dirty="0" smtClean="0"/>
              <a:t>υπολογιστών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2897167"/>
            <a:ext cx="8280920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 smtClean="0"/>
              <a:t>6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 smtClean="0"/>
              <a:t>Εξωτερική </a:t>
            </a:r>
            <a:r>
              <a:rPr lang="el-GR" sz="2800" b="1" dirty="0"/>
              <a:t>Μνήμη</a:t>
            </a:r>
            <a:endParaRPr lang="el-GR" sz="2800" b="1" dirty="0" smtClean="0"/>
          </a:p>
          <a:p>
            <a:endParaRPr lang="el-GR" sz="2800" b="1" dirty="0" smtClean="0"/>
          </a:p>
          <a:p>
            <a:r>
              <a:rPr lang="el-GR" sz="2800" dirty="0" smtClean="0"/>
              <a:t>Φώτης Βαρζιώτης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3600" dirty="0"/>
              <a:t>Οργάνωση και Μορφοποίηση Δεδομένων</a:t>
            </a:r>
            <a:endParaRPr lang="el-GR" sz="3600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400" dirty="0"/>
              <a:t>Ομόκεντροι κύκλοι ή ίχνη</a:t>
            </a:r>
            <a:r>
              <a:rPr lang="en-GB" altLang="el-GR" sz="2400" dirty="0"/>
              <a:t> </a:t>
            </a:r>
            <a:r>
              <a:rPr lang="el-GR" altLang="el-GR" sz="2400" dirty="0"/>
              <a:t>(</a:t>
            </a:r>
            <a:r>
              <a:rPr lang="en-GB" altLang="el-GR" sz="2400" dirty="0"/>
              <a:t>tracks</a:t>
            </a:r>
            <a:r>
              <a:rPr lang="el-GR" altLang="el-GR" sz="2400" dirty="0"/>
              <a:t>)</a:t>
            </a:r>
            <a:endParaRPr lang="en-GB" altLang="el-GR" sz="24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400" dirty="0"/>
              <a:t>Διάκενο μεταξύ των ιχνών</a:t>
            </a:r>
            <a:endParaRPr lang="en-GB" altLang="el-GR" sz="24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400" dirty="0"/>
              <a:t>Μείωση διάκενου =&gt; Αυξημένη χωρητικότητα</a:t>
            </a:r>
            <a:endParaRPr lang="en-GB" altLang="el-GR" sz="24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400" dirty="0"/>
              <a:t>Ίσος αριθμός </a:t>
            </a:r>
            <a:r>
              <a:rPr lang="en-GB" altLang="el-GR" sz="2400" dirty="0"/>
              <a:t>bits </a:t>
            </a:r>
            <a:r>
              <a:rPr lang="el-GR" altLang="el-GR" sz="2400" dirty="0"/>
              <a:t>σε κάθε ίχνος</a:t>
            </a:r>
            <a:endParaRPr lang="en-GB" altLang="el-GR" sz="24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n-GB" altLang="el-GR" sz="2400" dirty="0"/>
              <a:t>Constant angular velocity</a:t>
            </a:r>
          </a:p>
          <a:p>
            <a:r>
              <a:rPr lang="el-GR" altLang="el-GR" sz="2400" dirty="0"/>
              <a:t>Α ίχνη διαιρούνται σε τομείς (</a:t>
            </a:r>
            <a:r>
              <a:rPr lang="en-GB" altLang="el-GR" sz="2400" dirty="0"/>
              <a:t>sectors</a:t>
            </a:r>
            <a:r>
              <a:rPr lang="el-GR" altLang="el-GR" sz="2400" dirty="0"/>
              <a:t>)</a:t>
            </a:r>
            <a:endParaRPr lang="en-GB" altLang="el-GR" sz="2400" dirty="0"/>
          </a:p>
          <a:p>
            <a:r>
              <a:rPr lang="el-GR" altLang="el-GR" sz="2400" dirty="0"/>
              <a:t>Τα ελάχιστο μέγεθος ενός </a:t>
            </a:r>
            <a:r>
              <a:rPr lang="en-GB" altLang="el-GR" sz="2400" dirty="0"/>
              <a:t>block </a:t>
            </a:r>
            <a:r>
              <a:rPr lang="el-GR" altLang="el-GR" sz="2400" dirty="0"/>
              <a:t>είναι ένας τομέας</a:t>
            </a:r>
            <a:endParaRPr lang="en-GB" altLang="el-GR" sz="2400" dirty="0"/>
          </a:p>
          <a:p>
            <a:r>
              <a:rPr lang="el-GR" altLang="el-GR" sz="2400" dirty="0"/>
              <a:t>Μπορεί να υπάρχουν περισσότεροι τομείς σε κάθε τμήμα</a:t>
            </a:r>
            <a:endParaRPr lang="en-GB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6993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3600" dirty="0"/>
              <a:t>Φυσική Διάταξη Δεδομένων στον Δίσκο</a:t>
            </a:r>
            <a:endParaRPr lang="el-GR" sz="3600" baseline="-25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20" t="9837" r="10632" b="35889"/>
          <a:stretch>
            <a:fillRect/>
          </a:stretch>
        </p:blipFill>
        <p:spPr bwMode="auto">
          <a:xfrm>
            <a:off x="2066400" y="1079162"/>
            <a:ext cx="5011200" cy="43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5392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Ταχύτητα </a:t>
            </a:r>
            <a:r>
              <a:rPr lang="el-GR" altLang="el-GR" dirty="0" smtClean="0"/>
              <a:t>Δίσκου</a:t>
            </a:r>
            <a:r>
              <a:rPr lang="en-US" altLang="el-GR" baseline="-25000" dirty="0" smtClean="0"/>
              <a:t>1/2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400" dirty="0"/>
              <a:t>Ένα </a:t>
            </a:r>
            <a:r>
              <a:rPr lang="en-US" altLang="el-GR" sz="2400" dirty="0"/>
              <a:t>b</a:t>
            </a:r>
            <a:r>
              <a:rPr lang="en-GB" altLang="el-GR" sz="2400" dirty="0"/>
              <a:t>it </a:t>
            </a:r>
            <a:r>
              <a:rPr lang="el-GR" altLang="el-GR" sz="2400" dirty="0"/>
              <a:t>κοντά στο κέντρο του περιστρεφόμενου δίσκου περνά από ένα σταθερό σημείο με μικρότερη ταχύτητα από ένα</a:t>
            </a:r>
            <a:r>
              <a:rPr lang="en-GB" altLang="el-GR" sz="2400" dirty="0"/>
              <a:t> bit </a:t>
            </a:r>
            <a:r>
              <a:rPr lang="el-GR" altLang="el-GR" sz="2400" dirty="0"/>
              <a:t>στο εξωτερικό μέρος του δίσκου</a:t>
            </a:r>
            <a:endParaRPr lang="en-GB" altLang="el-GR" sz="2400" dirty="0"/>
          </a:p>
          <a:p>
            <a:r>
              <a:rPr lang="el-GR" altLang="el-GR" sz="2400" dirty="0"/>
              <a:t>Μεταβολή διαστήματος μεταξύ των </a:t>
            </a:r>
            <a:r>
              <a:rPr lang="en-GB" altLang="el-GR" sz="2400" dirty="0"/>
              <a:t>bits </a:t>
            </a:r>
            <a:r>
              <a:rPr lang="el-GR" altLang="el-GR" sz="2400" dirty="0"/>
              <a:t>σε διαφορετικά ίχνη</a:t>
            </a:r>
            <a:r>
              <a:rPr lang="en-GB" altLang="el-GR" sz="2400" dirty="0"/>
              <a:t> </a:t>
            </a:r>
          </a:p>
          <a:p>
            <a:r>
              <a:rPr lang="el-GR" altLang="el-GR" sz="2400" dirty="0"/>
              <a:t>Περιστροφή δίσκου με σταθερή γωνιακή ταχύτητα</a:t>
            </a:r>
            <a:r>
              <a:rPr lang="en-GB" altLang="el-GR" sz="2400" dirty="0"/>
              <a:t> (CAV)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400" dirty="0"/>
              <a:t>Δίνει τομείς σε σχήμα «πίτας» και ομόκεντρα ίχνη</a:t>
            </a:r>
            <a:endParaRPr lang="en-GB" altLang="el-GR" sz="24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400" dirty="0"/>
              <a:t>Κάθε ίχνος και τομέας μπορεί να </a:t>
            </a:r>
            <a:r>
              <a:rPr lang="el-GR" altLang="el-GR" sz="2400" dirty="0" err="1" smtClean="0"/>
              <a:t>διευθυνσιοδοτηθεί</a:t>
            </a:r>
            <a:endParaRPr lang="en-GB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51867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Ταχύτητα </a:t>
            </a:r>
            <a:r>
              <a:rPr lang="el-GR" altLang="el-GR" dirty="0" smtClean="0"/>
              <a:t>Δίσκου</a:t>
            </a:r>
            <a:r>
              <a:rPr lang="en-US" altLang="el-GR" baseline="-25000" dirty="0" smtClean="0"/>
              <a:t>2/2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400" dirty="0" smtClean="0"/>
              <a:t>Μετακινούμε </a:t>
            </a:r>
            <a:r>
              <a:rPr lang="el-GR" altLang="el-GR" sz="2400" dirty="0"/>
              <a:t>την κεφαλή στο καθορισμένο ίχνος και περιμένουμε το πέρασμα του επιθυμητού τομέα</a:t>
            </a:r>
            <a:endParaRPr lang="en-GB" altLang="el-GR" sz="24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400" dirty="0"/>
              <a:t>Σπατάλη χώρου στα εξώτερα ίχνη</a:t>
            </a:r>
            <a:endParaRPr lang="en-GB" altLang="el-GR" sz="2400" dirty="0"/>
          </a:p>
          <a:p>
            <a:pPr lvl="2">
              <a:buFont typeface="Wingdings" panose="05000000000000000000" pitchFamily="2" charset="2"/>
              <a:buChar char="§"/>
            </a:pPr>
            <a:r>
              <a:rPr lang="el-GR" altLang="el-GR" dirty="0"/>
              <a:t>Μικρή πυκνότητα δεδομένων</a:t>
            </a:r>
            <a:endParaRPr lang="en-GB" altLang="el-GR" dirty="0"/>
          </a:p>
          <a:p>
            <a:pPr>
              <a:buFont typeface="Wingdings" panose="05000000000000000000" pitchFamily="2" charset="2"/>
              <a:buChar char="§"/>
            </a:pPr>
            <a:r>
              <a:rPr lang="el-GR" altLang="el-GR" sz="2400" dirty="0"/>
              <a:t>Χρήση Ζωνών για αύξηση της χωρητικότητας</a:t>
            </a:r>
            <a:endParaRPr lang="en-GB" altLang="el-GR" sz="24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400" dirty="0"/>
              <a:t>Κάθε ζώνη έχει καθορισμένο αριθμό </a:t>
            </a:r>
            <a:r>
              <a:rPr lang="en-GB" altLang="el-GR" sz="2400" dirty="0"/>
              <a:t>bits </a:t>
            </a:r>
            <a:r>
              <a:rPr lang="el-GR" altLang="el-GR" sz="2400" dirty="0"/>
              <a:t>ανά ίχνος</a:t>
            </a:r>
            <a:endParaRPr lang="en-GB" altLang="el-GR" sz="24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400" dirty="0"/>
              <a:t>Περίπλοκη υλοποίηση</a:t>
            </a:r>
            <a:endParaRPr lang="en-GB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3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3600" dirty="0"/>
              <a:t>Σύγκριση Μεθόδων Οργάνωσης Δίσκων </a:t>
            </a:r>
            <a:endParaRPr lang="el-GR" sz="3600" baseline="-25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84" t="18277" r="10991" b="28296"/>
          <a:stretch>
            <a:fillRect/>
          </a:stretch>
        </p:blipFill>
        <p:spPr bwMode="auto">
          <a:xfrm>
            <a:off x="609600" y="1057300"/>
            <a:ext cx="7924800" cy="407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3326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Εύρεση τομέων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01316"/>
            <a:ext cx="8229600" cy="3771636"/>
          </a:xfrm>
        </p:spPr>
        <p:txBody>
          <a:bodyPr>
            <a:noAutofit/>
          </a:bodyPr>
          <a:lstStyle/>
          <a:p>
            <a:r>
              <a:rPr lang="el-GR" altLang="el-GR" sz="2800" dirty="0"/>
              <a:t>Ικανότητα καθορισμού αρχής ίχνους και τομέα</a:t>
            </a:r>
            <a:endParaRPr lang="en-GB" altLang="el-GR" sz="2800" dirty="0"/>
          </a:p>
          <a:p>
            <a:r>
              <a:rPr lang="el-GR" altLang="el-GR" sz="2800" dirty="0"/>
              <a:t>Κατάλληλη μορφοποίηση δίσκου</a:t>
            </a:r>
            <a:endParaRPr lang="en-GB" altLang="el-GR" sz="28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Πρόσθετη πληροφορία μη ορατή στον χρήστη</a:t>
            </a:r>
            <a:endParaRPr lang="en-GB" altLang="el-GR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Μαρκάρει ίχνη και τομείς</a:t>
            </a:r>
            <a:endParaRPr lang="en-GB" alt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55701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l-GR" dirty="0"/>
              <a:t>ST506 </a:t>
            </a:r>
            <a:r>
              <a:rPr lang="el-GR" altLang="el-GR" dirty="0"/>
              <a:t>Μορφοποίηση </a:t>
            </a:r>
            <a:r>
              <a:rPr lang="en-GB" altLang="el-GR" dirty="0"/>
              <a:t>(</a:t>
            </a:r>
            <a:r>
              <a:rPr lang="el-GR" altLang="el-GR" dirty="0"/>
              <a:t>Παλιά</a:t>
            </a:r>
            <a:r>
              <a:rPr lang="en-GB" altLang="el-GR" dirty="0"/>
              <a:t>!)</a:t>
            </a:r>
            <a:endParaRPr lang="el-GR" baseline="-25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 dirty="0"/>
          </a:p>
        </p:txBody>
      </p:sp>
      <p:grpSp>
        <p:nvGrpSpPr>
          <p:cNvPr id="8" name="Ομάδα 7"/>
          <p:cNvGrpSpPr/>
          <p:nvPr/>
        </p:nvGrpSpPr>
        <p:grpSpPr>
          <a:xfrm>
            <a:off x="426668" y="1777380"/>
            <a:ext cx="8016875" cy="2082800"/>
            <a:chOff x="212725" y="2092325"/>
            <a:chExt cx="8016875" cy="2082800"/>
          </a:xfrm>
        </p:grpSpPr>
        <p:sp>
          <p:nvSpPr>
            <p:cNvPr id="9" name="Rectangle 5"/>
            <p:cNvSpPr>
              <a:spLocks noChangeArrowheads="1"/>
            </p:cNvSpPr>
            <p:nvPr/>
          </p:nvSpPr>
          <p:spPr bwMode="auto">
            <a:xfrm>
              <a:off x="396875" y="2092325"/>
              <a:ext cx="762000" cy="6858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/>
              <a:r>
                <a:rPr lang="en-US" altLang="el-GR"/>
                <a:t>Gap1</a:t>
              </a:r>
            </a:p>
          </p:txBody>
        </p:sp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1158875" y="2092325"/>
              <a:ext cx="762000" cy="6858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11" name="Rectangle 7"/>
            <p:cNvSpPr>
              <a:spLocks noChangeArrowheads="1"/>
            </p:cNvSpPr>
            <p:nvPr/>
          </p:nvSpPr>
          <p:spPr bwMode="auto">
            <a:xfrm>
              <a:off x="1920875" y="2092325"/>
              <a:ext cx="762000" cy="6858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12" name="Rectangle 8"/>
            <p:cNvSpPr>
              <a:spLocks noChangeArrowheads="1"/>
            </p:cNvSpPr>
            <p:nvPr/>
          </p:nvSpPr>
          <p:spPr bwMode="auto">
            <a:xfrm>
              <a:off x="2682875" y="2092325"/>
              <a:ext cx="762000" cy="6858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13" name="Rectangle 9"/>
            <p:cNvSpPr>
              <a:spLocks noChangeArrowheads="1"/>
            </p:cNvSpPr>
            <p:nvPr/>
          </p:nvSpPr>
          <p:spPr bwMode="auto">
            <a:xfrm>
              <a:off x="3444875" y="2092325"/>
              <a:ext cx="762000" cy="6858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14" name="Text Box 18"/>
            <p:cNvSpPr txBox="1">
              <a:spLocks noChangeArrowheads="1"/>
            </p:cNvSpPr>
            <p:nvPr/>
          </p:nvSpPr>
          <p:spPr bwMode="auto">
            <a:xfrm>
              <a:off x="1295400" y="2209800"/>
              <a:ext cx="4381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el-GR"/>
                <a:t>Id</a:t>
              </a:r>
            </a:p>
          </p:txBody>
        </p:sp>
        <p:sp>
          <p:nvSpPr>
            <p:cNvPr id="15" name="Text Box 19"/>
            <p:cNvSpPr txBox="1">
              <a:spLocks noChangeArrowheads="1"/>
            </p:cNvSpPr>
            <p:nvPr/>
          </p:nvSpPr>
          <p:spPr bwMode="auto">
            <a:xfrm>
              <a:off x="1905000" y="2209800"/>
              <a:ext cx="8445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el-GR"/>
                <a:t>Gap2</a:t>
              </a:r>
            </a:p>
          </p:txBody>
        </p:sp>
        <p:sp>
          <p:nvSpPr>
            <p:cNvPr id="16" name="Text Box 20"/>
            <p:cNvSpPr txBox="1">
              <a:spLocks noChangeArrowheads="1"/>
            </p:cNvSpPr>
            <p:nvPr/>
          </p:nvSpPr>
          <p:spPr bwMode="auto">
            <a:xfrm>
              <a:off x="2743200" y="2209800"/>
              <a:ext cx="758825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el-GR"/>
                <a:t>Data</a:t>
              </a:r>
            </a:p>
          </p:txBody>
        </p:sp>
        <p:sp>
          <p:nvSpPr>
            <p:cNvPr id="17" name="Text Box 21"/>
            <p:cNvSpPr txBox="1">
              <a:spLocks noChangeArrowheads="1"/>
            </p:cNvSpPr>
            <p:nvPr/>
          </p:nvSpPr>
          <p:spPr bwMode="auto">
            <a:xfrm>
              <a:off x="3429000" y="2209800"/>
              <a:ext cx="8445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el-GR"/>
                <a:t>Gap3</a:t>
              </a:r>
            </a:p>
          </p:txBody>
        </p:sp>
        <p:sp>
          <p:nvSpPr>
            <p:cNvPr id="18" name="Rectangle 22"/>
            <p:cNvSpPr>
              <a:spLocks noChangeArrowheads="1"/>
            </p:cNvSpPr>
            <p:nvPr/>
          </p:nvSpPr>
          <p:spPr bwMode="auto">
            <a:xfrm>
              <a:off x="4206875" y="2092325"/>
              <a:ext cx="762000" cy="6858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/>
              <a:r>
                <a:rPr lang="en-US" altLang="el-GR"/>
                <a:t>Gap1</a:t>
              </a:r>
            </a:p>
          </p:txBody>
        </p:sp>
        <p:sp>
          <p:nvSpPr>
            <p:cNvPr id="19" name="Rectangle 23"/>
            <p:cNvSpPr>
              <a:spLocks noChangeArrowheads="1"/>
            </p:cNvSpPr>
            <p:nvPr/>
          </p:nvSpPr>
          <p:spPr bwMode="auto">
            <a:xfrm>
              <a:off x="4968875" y="2092325"/>
              <a:ext cx="762000" cy="6858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20" name="Rectangle 24"/>
            <p:cNvSpPr>
              <a:spLocks noChangeArrowheads="1"/>
            </p:cNvSpPr>
            <p:nvPr/>
          </p:nvSpPr>
          <p:spPr bwMode="auto">
            <a:xfrm>
              <a:off x="5730875" y="2092325"/>
              <a:ext cx="762000" cy="6858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21" name="Rectangle 25"/>
            <p:cNvSpPr>
              <a:spLocks noChangeArrowheads="1"/>
            </p:cNvSpPr>
            <p:nvPr/>
          </p:nvSpPr>
          <p:spPr bwMode="auto">
            <a:xfrm>
              <a:off x="6492875" y="2092325"/>
              <a:ext cx="762000" cy="6858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22" name="Rectangle 26"/>
            <p:cNvSpPr>
              <a:spLocks noChangeArrowheads="1"/>
            </p:cNvSpPr>
            <p:nvPr/>
          </p:nvSpPr>
          <p:spPr bwMode="auto">
            <a:xfrm>
              <a:off x="7254875" y="2092325"/>
              <a:ext cx="762000" cy="6858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23" name="Text Box 27"/>
            <p:cNvSpPr txBox="1">
              <a:spLocks noChangeArrowheads="1"/>
            </p:cNvSpPr>
            <p:nvPr/>
          </p:nvSpPr>
          <p:spPr bwMode="auto">
            <a:xfrm>
              <a:off x="5105400" y="2209800"/>
              <a:ext cx="4381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el-GR"/>
                <a:t>Id</a:t>
              </a:r>
            </a:p>
          </p:txBody>
        </p:sp>
        <p:sp>
          <p:nvSpPr>
            <p:cNvPr id="24" name="Text Box 28"/>
            <p:cNvSpPr txBox="1">
              <a:spLocks noChangeArrowheads="1"/>
            </p:cNvSpPr>
            <p:nvPr/>
          </p:nvSpPr>
          <p:spPr bwMode="auto">
            <a:xfrm>
              <a:off x="5715000" y="2209800"/>
              <a:ext cx="8445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el-GR"/>
                <a:t>Gap2</a:t>
              </a:r>
            </a:p>
          </p:txBody>
        </p:sp>
        <p:sp>
          <p:nvSpPr>
            <p:cNvPr id="25" name="Text Box 29"/>
            <p:cNvSpPr txBox="1">
              <a:spLocks noChangeArrowheads="1"/>
            </p:cNvSpPr>
            <p:nvPr/>
          </p:nvSpPr>
          <p:spPr bwMode="auto">
            <a:xfrm>
              <a:off x="6553200" y="2209800"/>
              <a:ext cx="758825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el-GR"/>
                <a:t>Data</a:t>
              </a:r>
            </a:p>
          </p:txBody>
        </p:sp>
        <p:sp>
          <p:nvSpPr>
            <p:cNvPr id="26" name="Text Box 30"/>
            <p:cNvSpPr txBox="1">
              <a:spLocks noChangeArrowheads="1"/>
            </p:cNvSpPr>
            <p:nvPr/>
          </p:nvSpPr>
          <p:spPr bwMode="auto">
            <a:xfrm>
              <a:off x="7239000" y="2209800"/>
              <a:ext cx="8445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el-GR"/>
                <a:t>Gap3</a:t>
              </a:r>
            </a:p>
          </p:txBody>
        </p:sp>
        <p:sp>
          <p:nvSpPr>
            <p:cNvPr id="27" name="Rectangle 32"/>
            <p:cNvSpPr>
              <a:spLocks noChangeArrowheads="1"/>
            </p:cNvSpPr>
            <p:nvPr/>
          </p:nvSpPr>
          <p:spPr bwMode="auto">
            <a:xfrm>
              <a:off x="228600" y="3352800"/>
              <a:ext cx="914400" cy="6858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28" name="Rectangle 33"/>
            <p:cNvSpPr>
              <a:spLocks noChangeArrowheads="1"/>
            </p:cNvSpPr>
            <p:nvPr/>
          </p:nvSpPr>
          <p:spPr bwMode="auto">
            <a:xfrm>
              <a:off x="1143000" y="3352800"/>
              <a:ext cx="914400" cy="6858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/>
              <a:r>
                <a:rPr lang="en-US" altLang="el-GR"/>
                <a:t>Track</a:t>
              </a:r>
            </a:p>
          </p:txBody>
        </p:sp>
        <p:sp>
          <p:nvSpPr>
            <p:cNvPr id="29" name="Rectangle 34"/>
            <p:cNvSpPr>
              <a:spLocks noChangeArrowheads="1"/>
            </p:cNvSpPr>
            <p:nvPr/>
          </p:nvSpPr>
          <p:spPr bwMode="auto">
            <a:xfrm>
              <a:off x="2057400" y="3352800"/>
              <a:ext cx="914400" cy="6858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30" name="Rectangle 35"/>
            <p:cNvSpPr>
              <a:spLocks noChangeArrowheads="1"/>
            </p:cNvSpPr>
            <p:nvPr/>
          </p:nvSpPr>
          <p:spPr bwMode="auto">
            <a:xfrm>
              <a:off x="2971800" y="3352800"/>
              <a:ext cx="914400" cy="6858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31" name="Rectangle 36"/>
            <p:cNvSpPr>
              <a:spLocks noChangeArrowheads="1"/>
            </p:cNvSpPr>
            <p:nvPr/>
          </p:nvSpPr>
          <p:spPr bwMode="auto">
            <a:xfrm>
              <a:off x="3886200" y="3352800"/>
              <a:ext cx="914400" cy="6858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32" name="Line 37"/>
            <p:cNvSpPr>
              <a:spLocks noChangeShapeType="1"/>
            </p:cNvSpPr>
            <p:nvPr/>
          </p:nvSpPr>
          <p:spPr bwMode="auto">
            <a:xfrm flipH="1">
              <a:off x="228600" y="2743200"/>
              <a:ext cx="914400" cy="6096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3" name="Line 38"/>
            <p:cNvSpPr>
              <a:spLocks noChangeShapeType="1"/>
            </p:cNvSpPr>
            <p:nvPr/>
          </p:nvSpPr>
          <p:spPr bwMode="auto">
            <a:xfrm>
              <a:off x="1905000" y="2743200"/>
              <a:ext cx="2895600" cy="6096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4" name="Text Box 39"/>
            <p:cNvSpPr txBox="1">
              <a:spLocks noChangeArrowheads="1"/>
            </p:cNvSpPr>
            <p:nvPr/>
          </p:nvSpPr>
          <p:spPr bwMode="auto">
            <a:xfrm>
              <a:off x="212725" y="3241675"/>
              <a:ext cx="793750" cy="822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el-GR"/>
                <a:t>Sync</a:t>
              </a:r>
            </a:p>
            <a:p>
              <a:r>
                <a:rPr lang="en-US" altLang="el-GR"/>
                <a:t>Byte</a:t>
              </a:r>
            </a:p>
          </p:txBody>
        </p:sp>
        <p:sp>
          <p:nvSpPr>
            <p:cNvPr id="35" name="Text Box 41"/>
            <p:cNvSpPr txBox="1">
              <a:spLocks noChangeArrowheads="1"/>
            </p:cNvSpPr>
            <p:nvPr/>
          </p:nvSpPr>
          <p:spPr bwMode="auto">
            <a:xfrm>
              <a:off x="2133600" y="3429000"/>
              <a:ext cx="827088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el-GR"/>
                <a:t>Head</a:t>
              </a:r>
            </a:p>
          </p:txBody>
        </p:sp>
        <p:sp>
          <p:nvSpPr>
            <p:cNvPr id="36" name="Text Box 42"/>
            <p:cNvSpPr txBox="1">
              <a:spLocks noChangeArrowheads="1"/>
            </p:cNvSpPr>
            <p:nvPr/>
          </p:nvSpPr>
          <p:spPr bwMode="auto">
            <a:xfrm>
              <a:off x="2971800" y="3429000"/>
              <a:ext cx="962025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el-GR"/>
                <a:t>Sector</a:t>
              </a:r>
            </a:p>
          </p:txBody>
        </p:sp>
        <p:sp>
          <p:nvSpPr>
            <p:cNvPr id="37" name="Text Box 43"/>
            <p:cNvSpPr txBox="1">
              <a:spLocks noChangeArrowheads="1"/>
            </p:cNvSpPr>
            <p:nvPr/>
          </p:nvSpPr>
          <p:spPr bwMode="auto">
            <a:xfrm>
              <a:off x="3962400" y="3429000"/>
              <a:ext cx="7937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el-GR"/>
                <a:t>CRC</a:t>
              </a:r>
            </a:p>
          </p:txBody>
        </p:sp>
        <p:sp>
          <p:nvSpPr>
            <p:cNvPr id="38" name="Rectangle 44"/>
            <p:cNvSpPr>
              <a:spLocks noChangeArrowheads="1"/>
            </p:cNvSpPr>
            <p:nvPr/>
          </p:nvSpPr>
          <p:spPr bwMode="auto">
            <a:xfrm>
              <a:off x="5486400" y="3429000"/>
              <a:ext cx="914400" cy="6858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39" name="Rectangle 46"/>
            <p:cNvSpPr>
              <a:spLocks noChangeArrowheads="1"/>
            </p:cNvSpPr>
            <p:nvPr/>
          </p:nvSpPr>
          <p:spPr bwMode="auto">
            <a:xfrm>
              <a:off x="6400800" y="3429000"/>
              <a:ext cx="914400" cy="6858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40" name="Rectangle 47"/>
            <p:cNvSpPr>
              <a:spLocks noChangeArrowheads="1"/>
            </p:cNvSpPr>
            <p:nvPr/>
          </p:nvSpPr>
          <p:spPr bwMode="auto">
            <a:xfrm>
              <a:off x="7315200" y="3429000"/>
              <a:ext cx="914400" cy="6858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41" name="Line 48"/>
            <p:cNvSpPr>
              <a:spLocks noChangeShapeType="1"/>
            </p:cNvSpPr>
            <p:nvPr/>
          </p:nvSpPr>
          <p:spPr bwMode="auto">
            <a:xfrm flipH="1">
              <a:off x="5486400" y="2743200"/>
              <a:ext cx="990600" cy="6858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2" name="Line 49"/>
            <p:cNvSpPr>
              <a:spLocks noChangeShapeType="1"/>
            </p:cNvSpPr>
            <p:nvPr/>
          </p:nvSpPr>
          <p:spPr bwMode="auto">
            <a:xfrm>
              <a:off x="7239000" y="2743200"/>
              <a:ext cx="990600" cy="6858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3" name="Rectangle 52"/>
            <p:cNvSpPr>
              <a:spLocks noChangeArrowheads="1"/>
            </p:cNvSpPr>
            <p:nvPr/>
          </p:nvSpPr>
          <p:spPr bwMode="auto">
            <a:xfrm>
              <a:off x="5486400" y="3352800"/>
              <a:ext cx="793750" cy="822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el-GR"/>
                <a:t>Sync</a:t>
              </a:r>
            </a:p>
            <a:p>
              <a:r>
                <a:rPr lang="en-US" altLang="el-GR"/>
                <a:t>Byte</a:t>
              </a:r>
            </a:p>
          </p:txBody>
        </p:sp>
        <p:sp>
          <p:nvSpPr>
            <p:cNvPr id="44" name="Text Box 53"/>
            <p:cNvSpPr txBox="1">
              <a:spLocks noChangeArrowheads="1"/>
            </p:cNvSpPr>
            <p:nvPr/>
          </p:nvSpPr>
          <p:spPr bwMode="auto">
            <a:xfrm>
              <a:off x="6477000" y="3505200"/>
              <a:ext cx="758825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el-GR"/>
                <a:t>Data</a:t>
              </a:r>
            </a:p>
          </p:txBody>
        </p:sp>
        <p:sp>
          <p:nvSpPr>
            <p:cNvPr id="45" name="Text Box 54"/>
            <p:cNvSpPr txBox="1">
              <a:spLocks noChangeArrowheads="1"/>
            </p:cNvSpPr>
            <p:nvPr/>
          </p:nvSpPr>
          <p:spPr bwMode="auto">
            <a:xfrm>
              <a:off x="7315200" y="3505200"/>
              <a:ext cx="7937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el-GR"/>
                <a:t>CRC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09851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Χαρακτηριστικά Δίσκων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/>
              <a:t>Σταθερή </a:t>
            </a:r>
            <a:r>
              <a:rPr lang="en-GB" altLang="el-GR" sz="2800" dirty="0"/>
              <a:t>(</a:t>
            </a:r>
            <a:r>
              <a:rPr lang="el-GR" altLang="el-GR" sz="2800" dirty="0"/>
              <a:t>σπάνια</a:t>
            </a:r>
            <a:r>
              <a:rPr lang="en-GB" altLang="el-GR" sz="2800" dirty="0"/>
              <a:t>) </a:t>
            </a:r>
            <a:r>
              <a:rPr lang="el-GR" altLang="el-GR" sz="2800" dirty="0"/>
              <a:t>ή κινούμενη κεφαλή</a:t>
            </a:r>
            <a:endParaRPr lang="en-GB" altLang="el-GR" sz="2800" dirty="0"/>
          </a:p>
          <a:p>
            <a:r>
              <a:rPr lang="el-GR" altLang="el-GR" sz="2800" dirty="0" err="1"/>
              <a:t>Αφαιρούμενος</a:t>
            </a:r>
            <a:r>
              <a:rPr lang="el-GR" altLang="el-GR" sz="2800" dirty="0"/>
              <a:t> ή μη </a:t>
            </a:r>
            <a:endParaRPr lang="en-GB" altLang="el-GR" sz="2800" dirty="0"/>
          </a:p>
          <a:p>
            <a:r>
              <a:rPr lang="el-GR" altLang="el-GR" sz="2800" dirty="0"/>
              <a:t>Αμφίπλευρος ή μονόπλευρος</a:t>
            </a:r>
            <a:endParaRPr lang="en-GB" altLang="el-GR" sz="2800" dirty="0"/>
          </a:p>
          <a:p>
            <a:r>
              <a:rPr lang="el-GR" altLang="el-GR" sz="2800" dirty="0"/>
              <a:t>Ενός ή πολλαπλών δίσκων</a:t>
            </a:r>
            <a:endParaRPr lang="en-GB" altLang="el-GR" sz="2800" dirty="0"/>
          </a:p>
          <a:p>
            <a:r>
              <a:rPr lang="el-GR" altLang="el-GR" sz="2800" dirty="0"/>
              <a:t>Μηχανισμός κεφαλής</a:t>
            </a:r>
            <a:endParaRPr lang="en-GB" altLang="el-GR" sz="28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400" dirty="0"/>
              <a:t>Επαφής</a:t>
            </a:r>
            <a:r>
              <a:rPr lang="en-GB" altLang="el-GR" sz="2400" dirty="0"/>
              <a:t> (Floppy)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400" dirty="0"/>
              <a:t>Καθορισμένου διάκενου</a:t>
            </a:r>
            <a:endParaRPr lang="en-GB" altLang="el-GR" sz="24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400" dirty="0"/>
              <a:t>Αεροδυναμική</a:t>
            </a:r>
            <a:r>
              <a:rPr lang="en-GB" altLang="el-GR" sz="2400" dirty="0"/>
              <a:t> (Winchester)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79490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Σταθερή / Κινούμενη Κεφαλή Δίσκου 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/>
              <a:t>Σταθερή κεφαλή</a:t>
            </a:r>
            <a:endParaRPr lang="en-GB" altLang="el-GR" sz="28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Μια κεφαλή ανάγνωσης / εγγραφής ανά ίχνος</a:t>
            </a:r>
            <a:endParaRPr lang="en-GB" altLang="el-GR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Οι κεφαλές τοποθετούνται σε κατάλληλο βραχίονα</a:t>
            </a:r>
            <a:endParaRPr lang="en-GB" altLang="el-GR" dirty="0"/>
          </a:p>
          <a:p>
            <a:r>
              <a:rPr lang="el-GR" altLang="el-GR" sz="2800" dirty="0"/>
              <a:t>Κινούμενη κεφαλή</a:t>
            </a:r>
            <a:endParaRPr lang="en-GB" altLang="el-GR" sz="28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Μια κεφαλή ανάγνωσης / εγγραφής ανά πλευρά</a:t>
            </a:r>
            <a:endParaRPr lang="en-GB" altLang="el-GR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Τοποθετούνται σε κινούμενο βραχίονα</a:t>
            </a:r>
            <a:endParaRPr lang="en-GB" alt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66053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 err="1"/>
              <a:t>Αφαιρούμενοι</a:t>
            </a:r>
            <a:r>
              <a:rPr lang="el-GR" altLang="el-GR" dirty="0"/>
              <a:t> ή μη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 err="1"/>
              <a:t>Αφαιρούμενος</a:t>
            </a:r>
            <a:r>
              <a:rPr lang="el-GR" altLang="el-GR" sz="2800" dirty="0"/>
              <a:t> Δίσκος</a:t>
            </a:r>
            <a:endParaRPr lang="en-GB" altLang="el-GR" sz="28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400" dirty="0"/>
              <a:t>Μπορεί να αφαιρεθεί από τον οδηγό και να αντικατασταθεί από άλλο δίσκο</a:t>
            </a:r>
            <a:endParaRPr lang="en-GB" altLang="el-GR" sz="24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400" dirty="0"/>
              <a:t>Παρέχει απεριόριστη χωρητικότητα</a:t>
            </a:r>
            <a:endParaRPr lang="en-GB" altLang="el-GR" sz="24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400" dirty="0"/>
              <a:t>Εύκολη μεταφορά δεδομένων μεταξύ συστημάτων</a:t>
            </a:r>
            <a:endParaRPr lang="en-GB" altLang="el-GR" sz="2400" dirty="0"/>
          </a:p>
          <a:p>
            <a:r>
              <a:rPr lang="el-GR" altLang="el-GR" sz="2800" dirty="0"/>
              <a:t>Μη </a:t>
            </a:r>
            <a:r>
              <a:rPr lang="el-GR" altLang="el-GR" sz="2800" dirty="0" err="1"/>
              <a:t>Αφαιρούμενος</a:t>
            </a:r>
            <a:r>
              <a:rPr lang="el-GR" altLang="el-GR" sz="2800" dirty="0"/>
              <a:t> Δίσκος</a:t>
            </a:r>
            <a:endParaRPr lang="en-GB" altLang="el-GR" sz="28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400" dirty="0"/>
              <a:t>Μόνιμα τοποθετημένος στον οδηγό</a:t>
            </a:r>
            <a:endParaRPr lang="en-GB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8163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813690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Μηχανικών Πληροφορικής Τ.Ε</a:t>
            </a:r>
          </a:p>
          <a:p>
            <a:pPr algn="l"/>
            <a:r>
              <a:rPr lang="el-GR" b="1" dirty="0"/>
              <a:t>Αρχιτεκτονική </a:t>
            </a:r>
            <a:r>
              <a:rPr lang="el-GR" b="1" dirty="0" smtClean="0"/>
              <a:t>υπολογιστών </a:t>
            </a:r>
          </a:p>
          <a:p>
            <a:pPr algn="l"/>
            <a:r>
              <a:rPr lang="el-GR" sz="2800" b="1" dirty="0" smtClean="0"/>
              <a:t>Ενότητα </a:t>
            </a:r>
            <a:r>
              <a:rPr lang="en-US" sz="2800" b="1" dirty="0" smtClean="0"/>
              <a:t>6 </a:t>
            </a:r>
            <a:r>
              <a:rPr lang="el-GR" sz="2800" b="1" dirty="0" smtClean="0"/>
              <a:t>:</a:t>
            </a:r>
            <a:r>
              <a:rPr lang="en-US" sz="2800" b="1" dirty="0" smtClean="0"/>
              <a:t> </a:t>
            </a:r>
            <a:r>
              <a:rPr lang="el-GR" sz="2800" dirty="0" smtClean="0"/>
              <a:t>Εξωτερική </a:t>
            </a:r>
            <a:r>
              <a:rPr lang="el-GR" sz="2800" dirty="0"/>
              <a:t>Μνήμη</a:t>
            </a:r>
            <a:endParaRPr lang="en-US" sz="2800" dirty="0" smtClean="0"/>
          </a:p>
          <a:p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Φώτης Βαρζιώτης</a:t>
            </a: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Καθηγητής </a:t>
            </a:r>
            <a:r>
              <a:rPr lang="el-GR" sz="2800" dirty="0">
                <a:solidFill>
                  <a:schemeClr val="tx2">
                    <a:lumMod val="50000"/>
                  </a:schemeClr>
                </a:solidFill>
              </a:rPr>
              <a:t>Εφαρμογών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Πολλαπλοί </a:t>
            </a:r>
            <a:r>
              <a:rPr lang="el-GR" altLang="el-GR" dirty="0" smtClean="0"/>
              <a:t>δίσκοι</a:t>
            </a:r>
            <a:r>
              <a:rPr lang="en-US" altLang="el-GR" baseline="-25000" dirty="0" smtClean="0"/>
              <a:t>1/2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400" dirty="0"/>
              <a:t>Μια κεφαλή σε κάθε πλευρά</a:t>
            </a:r>
            <a:endParaRPr lang="en-GB" altLang="el-GR" sz="2400" dirty="0"/>
          </a:p>
          <a:p>
            <a:r>
              <a:rPr lang="el-GR" altLang="el-GR" sz="2400" dirty="0"/>
              <a:t>Οι κεφαλές είναι συνδεδεμένες και ευθυγραμμισμένες</a:t>
            </a:r>
            <a:endParaRPr lang="en-GB" altLang="el-GR" sz="2400" dirty="0"/>
          </a:p>
          <a:p>
            <a:r>
              <a:rPr lang="el-GR" altLang="el-GR" sz="2400" dirty="0"/>
              <a:t>Ευθυγραμμισμένα ίχνη σε κάθε δίσκο  δημιουργούν κυλίνδρους</a:t>
            </a:r>
            <a:endParaRPr lang="en-GB" altLang="el-GR" sz="2400" dirty="0"/>
          </a:p>
          <a:p>
            <a:r>
              <a:rPr lang="el-GR" altLang="el-GR" sz="2400" dirty="0"/>
              <a:t>Τα δεδομένα διατάσσονται </a:t>
            </a:r>
            <a:r>
              <a:rPr lang="el-GR" altLang="el-GR" sz="2400" dirty="0" err="1"/>
              <a:t>ακολουθιακά</a:t>
            </a:r>
            <a:r>
              <a:rPr lang="el-GR" altLang="el-GR" sz="2400" dirty="0"/>
              <a:t> ανά κύλινδρο</a:t>
            </a:r>
            <a:endParaRPr lang="en-GB" altLang="el-GR" sz="24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400" dirty="0"/>
              <a:t>Λιγότερες μετακινήσεις κεφαλής </a:t>
            </a:r>
            <a:endParaRPr lang="en-GB" altLang="el-GR" sz="24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400" dirty="0"/>
              <a:t>Αυξημένη ταχύτητα</a:t>
            </a:r>
            <a:r>
              <a:rPr lang="en-GB" altLang="el-GR" sz="2400" dirty="0"/>
              <a:t> (</a:t>
            </a:r>
            <a:r>
              <a:rPr lang="el-GR" altLang="el-GR" sz="2400" dirty="0"/>
              <a:t>ρυθμός μεταφοράς δεδομένων</a:t>
            </a:r>
            <a:r>
              <a:rPr lang="en-GB" altLang="el-GR" sz="2400" dirty="0"/>
              <a:t>)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1667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Πολλαπλοί </a:t>
            </a:r>
            <a:r>
              <a:rPr lang="el-GR" altLang="el-GR" dirty="0" smtClean="0"/>
              <a:t>δίσκοι</a:t>
            </a:r>
            <a:r>
              <a:rPr lang="en-US" altLang="el-GR" baseline="-25000" dirty="0" smtClean="0"/>
              <a:t>2/2</a:t>
            </a:r>
            <a:endParaRPr lang="el-GR" baseline="-25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 dirty="0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41" t="9837" r="18512" b="29376"/>
          <a:stretch>
            <a:fillRect/>
          </a:stretch>
        </p:blipFill>
        <p:spPr bwMode="auto">
          <a:xfrm>
            <a:off x="2758860" y="971162"/>
            <a:ext cx="3626280" cy="453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9678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Κύλινδροι</a:t>
            </a:r>
            <a:endParaRPr lang="el-GR" baseline="-25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22</a:t>
            </a:fld>
            <a:endParaRPr lang="el-GR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11" t="27205" r="27182" b="27205"/>
          <a:stretch>
            <a:fillRect/>
          </a:stretch>
        </p:blipFill>
        <p:spPr bwMode="auto">
          <a:xfrm>
            <a:off x="2875437" y="1076120"/>
            <a:ext cx="3393125" cy="439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7274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l-GR" dirty="0"/>
              <a:t>Floppy Disk</a:t>
            </a:r>
            <a:r>
              <a:rPr lang="el-GR" altLang="el-GR" dirty="0"/>
              <a:t> (Επαφής) 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GB" altLang="el-GR" sz="2800" dirty="0"/>
              <a:t>8”, 5.25”, 3.5”</a:t>
            </a:r>
          </a:p>
          <a:p>
            <a:r>
              <a:rPr lang="el-GR" altLang="el-GR" sz="2800" dirty="0"/>
              <a:t>Μικρή χωρητικότητα</a:t>
            </a:r>
            <a:endParaRPr lang="en-GB" altLang="el-GR" sz="28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Έως</a:t>
            </a:r>
            <a:r>
              <a:rPr lang="en-GB" altLang="el-GR" dirty="0"/>
              <a:t> 1.44Mbyte (2.88M </a:t>
            </a:r>
            <a:r>
              <a:rPr lang="el-GR" altLang="el-GR" dirty="0"/>
              <a:t>σπάνια</a:t>
            </a:r>
            <a:r>
              <a:rPr lang="en-GB" altLang="el-GR" dirty="0"/>
              <a:t>)</a:t>
            </a:r>
          </a:p>
          <a:p>
            <a:r>
              <a:rPr lang="el-GR" altLang="el-GR" sz="2800" dirty="0"/>
              <a:t>Αργός</a:t>
            </a:r>
            <a:endParaRPr lang="en-GB" altLang="el-GR" sz="2800" dirty="0"/>
          </a:p>
          <a:p>
            <a:r>
              <a:rPr lang="el-GR" altLang="el-GR" sz="2800" dirty="0"/>
              <a:t>Καθολικός</a:t>
            </a:r>
            <a:endParaRPr lang="en-GB" altLang="el-GR" sz="2800" dirty="0"/>
          </a:p>
          <a:p>
            <a:r>
              <a:rPr lang="el-GR" altLang="el-GR" sz="2800" dirty="0"/>
              <a:t>Φθηνός</a:t>
            </a:r>
            <a:endParaRPr lang="en-GB" altLang="el-GR" sz="2800" dirty="0"/>
          </a:p>
          <a:p>
            <a:r>
              <a:rPr lang="el-GR" altLang="el-GR" sz="2800" dirty="0"/>
              <a:t>Ξεπερασμένος..</a:t>
            </a:r>
            <a:endParaRPr lang="en-GB" altLang="el-GR" sz="2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6745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Σκληρός Δίσκος </a:t>
            </a:r>
            <a:r>
              <a:rPr lang="en-GB" altLang="el-GR" dirty="0" smtClean="0"/>
              <a:t>Winchester</a:t>
            </a:r>
            <a:r>
              <a:rPr lang="en-GB" altLang="el-GR" baseline="-25000" dirty="0" smtClean="0"/>
              <a:t>1/2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/>
              <a:t>Αναπτύχθηκε από την</a:t>
            </a:r>
            <a:r>
              <a:rPr lang="en-GB" altLang="el-GR" sz="2800" dirty="0"/>
              <a:t> IBM </a:t>
            </a:r>
            <a:r>
              <a:rPr lang="el-GR" altLang="el-GR" sz="2800" dirty="0"/>
              <a:t>στο</a:t>
            </a:r>
            <a:r>
              <a:rPr lang="en-GB" altLang="el-GR" sz="2800" dirty="0"/>
              <a:t> Winchester (USA)</a:t>
            </a:r>
          </a:p>
          <a:p>
            <a:r>
              <a:rPr lang="el-GR" altLang="el-GR" sz="2800" dirty="0"/>
              <a:t>Σφραγισμένη μονάδα</a:t>
            </a:r>
            <a:endParaRPr lang="en-GB" altLang="el-GR" sz="2800" dirty="0"/>
          </a:p>
          <a:p>
            <a:r>
              <a:rPr lang="el-GR" altLang="el-GR" sz="2800" dirty="0"/>
              <a:t>Ενός ή περισσότερων δίσκων</a:t>
            </a:r>
            <a:endParaRPr lang="en-GB" altLang="el-GR" sz="2800" dirty="0"/>
          </a:p>
          <a:p>
            <a:r>
              <a:rPr lang="el-GR" altLang="el-GR" sz="2800" dirty="0"/>
              <a:t>Αεροδυναμική κεφαλή που ίπταται πάνω από την επιφάνεια του δίσκου λόγω του ρεύματος αέρα που δημιουργεί η περιστροφή</a:t>
            </a:r>
            <a:endParaRPr lang="en-GB" altLang="el-GR" sz="2800" dirty="0"/>
          </a:p>
          <a:p>
            <a:r>
              <a:rPr lang="el-GR" altLang="el-GR" sz="2800" dirty="0"/>
              <a:t>Πολύ μικρό διάκενο μεταξύ κεφαλής και δίσκου</a:t>
            </a:r>
            <a:endParaRPr lang="en-GB" altLang="el-GR" sz="2800" dirty="0"/>
          </a:p>
          <a:p>
            <a:r>
              <a:rPr lang="el-GR" altLang="el-GR" sz="2800" dirty="0"/>
              <a:t>Εξελίσσεται σε όλο και πιο αξιόπιστο σύστημα</a:t>
            </a:r>
            <a:endParaRPr lang="en-GB" altLang="el-GR" sz="2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5021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Σκληρός Δίσκος </a:t>
            </a:r>
            <a:r>
              <a:rPr lang="en-GB" altLang="el-GR" dirty="0" smtClean="0"/>
              <a:t>Winchester</a:t>
            </a:r>
            <a:r>
              <a:rPr lang="en-GB" altLang="el-GR" baseline="-25000" dirty="0" smtClean="0"/>
              <a:t>2/2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/>
              <a:t>Καθολικός</a:t>
            </a:r>
            <a:endParaRPr lang="en-GB" altLang="el-GR" sz="2800" dirty="0"/>
          </a:p>
          <a:p>
            <a:r>
              <a:rPr lang="el-GR" altLang="el-GR" sz="2800" dirty="0"/>
              <a:t>Φθηνός</a:t>
            </a:r>
            <a:endParaRPr lang="en-GB" altLang="el-GR" sz="2800" dirty="0"/>
          </a:p>
          <a:p>
            <a:r>
              <a:rPr lang="el-GR" altLang="el-GR" sz="2800" dirty="0"/>
              <a:t>Η γρηγορότερη μονάδα αποθήκευσης</a:t>
            </a:r>
            <a:endParaRPr lang="en-GB" altLang="el-GR" sz="2800" dirty="0"/>
          </a:p>
          <a:p>
            <a:r>
              <a:rPr lang="el-GR" altLang="el-GR" sz="2800" dirty="0"/>
              <a:t>Συνεχώς αυξανόμενη χωρητικότητα</a:t>
            </a:r>
            <a:endParaRPr lang="en-GB" altLang="el-GR" sz="2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261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 err="1"/>
              <a:t>Αφαιρούμενος</a:t>
            </a:r>
            <a:r>
              <a:rPr lang="el-GR" altLang="el-GR" dirty="0"/>
              <a:t> σκληρός δίσκος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GB" altLang="el-GR" sz="2000" dirty="0"/>
              <a:t>ZIP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000" dirty="0"/>
              <a:t>Φθηνό</a:t>
            </a:r>
            <a:endParaRPr lang="en-GB" alt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000" dirty="0"/>
              <a:t>κοινό</a:t>
            </a:r>
            <a:endParaRPr lang="en-GB" alt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000" dirty="0"/>
              <a:t>Μόνο </a:t>
            </a:r>
            <a:r>
              <a:rPr lang="en-GB" altLang="el-GR" sz="2000" dirty="0"/>
              <a:t>100M</a:t>
            </a:r>
          </a:p>
          <a:p>
            <a:r>
              <a:rPr lang="en-GB" altLang="el-GR" sz="2000" dirty="0"/>
              <a:t>JAZ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000" dirty="0"/>
              <a:t>Ακριβό</a:t>
            </a:r>
            <a:endParaRPr lang="en-GB" alt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n-GB" altLang="el-GR" sz="2000" dirty="0"/>
              <a:t>1G</a:t>
            </a:r>
          </a:p>
          <a:p>
            <a:r>
              <a:rPr lang="en-GB" altLang="el-GR" sz="2000" dirty="0"/>
              <a:t>L-120 (a: drive)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000" dirty="0"/>
              <a:t>Ανάγνωση και</a:t>
            </a:r>
            <a:r>
              <a:rPr lang="en-GB" altLang="el-GR" sz="2000" dirty="0"/>
              <a:t> 3.5” floppy</a:t>
            </a:r>
          </a:p>
          <a:p>
            <a:endParaRPr lang="en-GB" altLang="el-GR" sz="2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39252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Ταχύτητα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/>
              <a:t>Χρόνος αναζήτησης</a:t>
            </a:r>
            <a:endParaRPr lang="en-GB" altLang="el-GR" sz="28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Μετακίνηση της κεφαλής στο επιθυμητό ίχνος</a:t>
            </a:r>
            <a:endParaRPr lang="en-GB" altLang="el-GR" dirty="0"/>
          </a:p>
          <a:p>
            <a:r>
              <a:rPr lang="el-GR" altLang="el-GR" sz="2800" dirty="0"/>
              <a:t>Καθυστέρηση λόγω περιστροφής - </a:t>
            </a:r>
            <a:r>
              <a:rPr lang="en-GB" altLang="el-GR" sz="2800" dirty="0"/>
              <a:t>latency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Αναμονή επιθυμητού τομέα</a:t>
            </a:r>
            <a:endParaRPr lang="en-GB" altLang="el-GR" dirty="0"/>
          </a:p>
          <a:p>
            <a:r>
              <a:rPr lang="el-GR" altLang="el-GR" sz="2800" dirty="0"/>
              <a:t>Χρόνος Προσπέλασης</a:t>
            </a:r>
            <a:r>
              <a:rPr lang="en-GB" altLang="el-GR" sz="2800" dirty="0"/>
              <a:t> = </a:t>
            </a:r>
            <a:r>
              <a:rPr lang="el-GR" altLang="el-GR" sz="2800" dirty="0"/>
              <a:t>Αναμονή</a:t>
            </a:r>
            <a:r>
              <a:rPr lang="en-GB" altLang="el-GR" sz="2800" dirty="0"/>
              <a:t> + Latency</a:t>
            </a:r>
          </a:p>
          <a:p>
            <a:r>
              <a:rPr lang="el-GR" altLang="el-GR" sz="2800" dirty="0"/>
              <a:t>Χρόνος Μεταφοράς </a:t>
            </a:r>
            <a:endParaRPr lang="en-GB" altLang="el-GR" sz="2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38523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3600" dirty="0"/>
              <a:t>Χρονισμός μιας μεταφοράς </a:t>
            </a:r>
            <a:r>
              <a:rPr lang="en-US" altLang="el-GR" sz="3600" dirty="0" smtClean="0"/>
              <a:t/>
            </a:r>
            <a:br>
              <a:rPr lang="en-US" altLang="el-GR" sz="3600" dirty="0" smtClean="0"/>
            </a:br>
            <a:r>
              <a:rPr lang="en-GB" altLang="el-GR" sz="3600" dirty="0" smtClean="0"/>
              <a:t>I/O </a:t>
            </a:r>
            <a:r>
              <a:rPr lang="el-GR" altLang="el-GR" sz="3600" dirty="0"/>
              <a:t>του δίσκου</a:t>
            </a:r>
            <a:endParaRPr lang="el-GR" sz="3600" baseline="-25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28</a:t>
            </a:fld>
            <a:endParaRPr lang="el-GR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78" t="30522" r="16350" b="45781"/>
          <a:stretch>
            <a:fillRect/>
          </a:stretch>
        </p:blipFill>
        <p:spPr bwMode="auto">
          <a:xfrm>
            <a:off x="395536" y="1633364"/>
            <a:ext cx="8229600" cy="2166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322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l-GR" dirty="0" smtClean="0"/>
              <a:t>RAID</a:t>
            </a:r>
            <a:r>
              <a:rPr lang="en-GB" altLang="el-GR" baseline="-25000" dirty="0" smtClean="0"/>
              <a:t>1/2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GB" altLang="el-GR" sz="2800" dirty="0"/>
              <a:t>Redundant Array of Independent Disks </a:t>
            </a:r>
          </a:p>
          <a:p>
            <a:r>
              <a:rPr lang="en-GB" altLang="el-GR" sz="2800" dirty="0"/>
              <a:t>Redundant Array of Inexpensive Disks</a:t>
            </a:r>
          </a:p>
          <a:p>
            <a:r>
              <a:rPr lang="en-GB" altLang="el-GR" sz="2800" dirty="0"/>
              <a:t>6 </a:t>
            </a:r>
            <a:r>
              <a:rPr lang="el-GR" altLang="el-GR" sz="2800" dirty="0"/>
              <a:t>επίπεδα κοινή χρήσης</a:t>
            </a:r>
            <a:endParaRPr lang="en-GB" altLang="el-GR" sz="2800" dirty="0"/>
          </a:p>
          <a:p>
            <a:r>
              <a:rPr lang="el-GR" altLang="el-GR" sz="2800" dirty="0"/>
              <a:t>Δεν αποτελούν ιεραρχία</a:t>
            </a:r>
            <a:endParaRPr lang="en-GB" altLang="el-GR" sz="2800" dirty="0"/>
          </a:p>
          <a:p>
            <a:r>
              <a:rPr lang="el-GR" altLang="el-GR" sz="2800" dirty="0"/>
              <a:t>Ένα σετ φυσικών δίσκων αντιμετωπίζεται ως ένας λογικός δίσκος από το </a:t>
            </a:r>
            <a:r>
              <a:rPr lang="en-GB" altLang="el-GR" sz="2800" dirty="0"/>
              <a:t>O/S</a:t>
            </a:r>
          </a:p>
          <a:p>
            <a:endParaRPr lang="en-GB" altLang="el-GR" sz="2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08813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l-GR" dirty="0" smtClean="0"/>
              <a:t>RAID</a:t>
            </a:r>
            <a:r>
              <a:rPr lang="en-GB" altLang="el-GR" baseline="-25000" dirty="0" smtClean="0"/>
              <a:t>2/2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 smtClean="0"/>
              <a:t>Τα δεδομένα κατανέμονται κατάλληλα στους φυσικούς δίσκους</a:t>
            </a:r>
            <a:endParaRPr lang="en-GB" altLang="el-GR" sz="2800" dirty="0" smtClean="0"/>
          </a:p>
          <a:p>
            <a:r>
              <a:rPr lang="el-GR" altLang="el-GR" sz="2800" dirty="0" smtClean="0"/>
              <a:t>Μπορεί να χρησιμοποιείται πλεονάζουσα χωρητικότητα για την αποθήκευση πληροφορίας ισοτιμίας</a:t>
            </a:r>
            <a:endParaRPr lang="en-GB" altLang="el-GR" sz="2800" dirty="0" smtClean="0"/>
          </a:p>
          <a:p>
            <a:endParaRPr lang="en-GB" altLang="el-GR" sz="2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92650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l-GR" dirty="0"/>
              <a:t>RAID 0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400" dirty="0"/>
              <a:t>Δεν χρησιμοποιείται πλεονάζουσα πληροφορία</a:t>
            </a:r>
            <a:endParaRPr lang="en-GB" altLang="el-GR" sz="2400" dirty="0"/>
          </a:p>
          <a:p>
            <a:r>
              <a:rPr lang="el-GR" altLang="el-GR" sz="2400" dirty="0"/>
              <a:t>Τα δεδομένα κατανέμονται στο σύνολο των δίσκων </a:t>
            </a:r>
            <a:endParaRPr lang="en-GB" altLang="el-GR" sz="2400" dirty="0"/>
          </a:p>
          <a:p>
            <a:r>
              <a:rPr lang="el-GR" altLang="el-GR" sz="2400" dirty="0"/>
              <a:t>Κατανομή </a:t>
            </a:r>
            <a:r>
              <a:rPr lang="en-GB" altLang="el-GR" sz="2400" dirty="0"/>
              <a:t>Round Robin</a:t>
            </a:r>
          </a:p>
          <a:p>
            <a:r>
              <a:rPr lang="el-GR" altLang="el-GR" sz="2400" dirty="0"/>
              <a:t>Αυξάνεται η ταχύτητα</a:t>
            </a:r>
            <a:endParaRPr lang="en-GB" altLang="el-GR" sz="24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400" dirty="0"/>
              <a:t>Πολλαπλές αιτήσεις δεδομένων που πιθανώς είναι τοποθετημένα σε διαφορετικούς φυσικούς δίσκους</a:t>
            </a:r>
            <a:endParaRPr lang="en-GB" altLang="el-GR" sz="24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400" dirty="0"/>
              <a:t>Παράλληλη αναζήτηση στους δίσκους</a:t>
            </a:r>
            <a:endParaRPr lang="en-GB" altLang="el-GR" sz="24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400" dirty="0"/>
              <a:t>Ένα σύνολο δεδομένων πιθανώς έχει κατανεμηθεί σε πολλούς δίσκους</a:t>
            </a:r>
            <a:endParaRPr lang="en-GB" altLang="el-GR" sz="2400" dirty="0"/>
          </a:p>
          <a:p>
            <a:endParaRPr lang="en-GB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84787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l-GR" dirty="0"/>
              <a:t>RAID 1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000" dirty="0"/>
              <a:t>Δίσκοι καθρέπτες </a:t>
            </a:r>
            <a:endParaRPr lang="en-GB" altLang="el-GR" sz="2000" dirty="0"/>
          </a:p>
          <a:p>
            <a:r>
              <a:rPr lang="el-GR" altLang="el-GR" sz="2000" dirty="0"/>
              <a:t>Τα δεδομένα κατανέμονται ανά ακολουθίες στους δίσκους</a:t>
            </a:r>
            <a:endParaRPr lang="en-GB" altLang="el-GR" sz="2000" dirty="0"/>
          </a:p>
          <a:p>
            <a:r>
              <a:rPr lang="en-GB" altLang="el-GR" sz="2000" dirty="0"/>
              <a:t>2 </a:t>
            </a:r>
            <a:r>
              <a:rPr lang="el-GR" altLang="el-GR" sz="2000" dirty="0"/>
              <a:t>αντίγραφα της ίδιας ακολουθίας σε διαφορετικούς δίσκους</a:t>
            </a:r>
            <a:endParaRPr lang="en-GB" altLang="el-GR" sz="2000" dirty="0"/>
          </a:p>
          <a:p>
            <a:r>
              <a:rPr lang="el-GR" altLang="el-GR" sz="2000" dirty="0"/>
              <a:t>Μπορεί να γίνει ανάγνωση και από τους δύο </a:t>
            </a:r>
            <a:endParaRPr lang="en-GB" altLang="el-GR" sz="2000" dirty="0"/>
          </a:p>
          <a:p>
            <a:r>
              <a:rPr lang="el-GR" altLang="el-GR" sz="2000" dirty="0"/>
              <a:t>Εγγραφή και στους δύο</a:t>
            </a:r>
            <a:endParaRPr lang="en-GB" altLang="el-GR" sz="2000" dirty="0"/>
          </a:p>
          <a:p>
            <a:r>
              <a:rPr lang="el-GR" altLang="el-GR" sz="2000" dirty="0"/>
              <a:t>Η ανάκτηση είναι απλή</a:t>
            </a:r>
            <a:endParaRPr lang="en-GB" alt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000" dirty="0"/>
              <a:t>Αλλαγή ελαττωματικού δίσκου </a:t>
            </a:r>
            <a:r>
              <a:rPr lang="en-GB" altLang="el-GR" sz="2000" dirty="0"/>
              <a:t>&amp; </a:t>
            </a:r>
            <a:r>
              <a:rPr lang="el-GR" altLang="el-GR" sz="2000" dirty="0"/>
              <a:t>επανεγγραφή</a:t>
            </a:r>
            <a:endParaRPr lang="en-GB" alt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000" dirty="0"/>
              <a:t>Το σύστημα δεν τίθεται εκτός λειτουργίας</a:t>
            </a:r>
            <a:endParaRPr lang="en-GB" altLang="el-GR" sz="2000" dirty="0"/>
          </a:p>
          <a:p>
            <a:r>
              <a:rPr lang="el-GR" altLang="el-GR" sz="2000" dirty="0"/>
              <a:t>Ακριβό</a:t>
            </a:r>
            <a:endParaRPr lang="en-GB" altLang="el-GR" sz="2000" dirty="0"/>
          </a:p>
          <a:p>
            <a:endParaRPr lang="en-GB" altLang="el-GR" sz="2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49527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l-GR" dirty="0"/>
              <a:t>RAID 2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000" dirty="0"/>
              <a:t>Οι δίσκοι είναι συγχρονισμένοι</a:t>
            </a:r>
            <a:endParaRPr lang="en-GB" altLang="el-GR" sz="2000" dirty="0"/>
          </a:p>
          <a:p>
            <a:r>
              <a:rPr lang="el-GR" altLang="el-GR" sz="2000" dirty="0"/>
              <a:t>Πολύ μικρές ακολουθίες</a:t>
            </a:r>
            <a:endParaRPr lang="en-GB" alt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000" dirty="0"/>
              <a:t>Συχνά σε επίπεδο </a:t>
            </a:r>
            <a:r>
              <a:rPr lang="en-GB" altLang="el-GR" sz="2000" dirty="0"/>
              <a:t>byte/word</a:t>
            </a:r>
          </a:p>
          <a:p>
            <a:r>
              <a:rPr lang="el-GR" altLang="el-GR" sz="2000" dirty="0"/>
              <a:t>Ο κώδικας διόρθωσης σφαλμάτων πρέπει να υπολογιστεί για τα απαιτούμενα </a:t>
            </a:r>
            <a:r>
              <a:rPr lang="en-US" altLang="el-GR" sz="2000" dirty="0"/>
              <a:t>bits</a:t>
            </a:r>
            <a:r>
              <a:rPr lang="el-GR" altLang="el-GR" sz="2000" dirty="0"/>
              <a:t> που έχουν τοποθετηθεί σε κάθε δίσκο</a:t>
            </a:r>
            <a:endParaRPr lang="en-GB" altLang="el-GR" sz="2000" dirty="0"/>
          </a:p>
          <a:p>
            <a:r>
              <a:rPr lang="el-GR" altLang="el-GR" sz="2000" dirty="0"/>
              <a:t>Απαιτεί μεγάλο αριθμό δίσκων ισοτιμίας για αποθήκευση του κώδικα </a:t>
            </a:r>
            <a:r>
              <a:rPr lang="en-GB" altLang="el-GR" sz="2000" dirty="0"/>
              <a:t>Hamming</a:t>
            </a:r>
          </a:p>
          <a:p>
            <a:r>
              <a:rPr lang="el-GR" altLang="el-GR" sz="2000" dirty="0"/>
              <a:t>Υπερβολικά μεγάλη πλεονάζουσα πληροφορία</a:t>
            </a:r>
            <a:endParaRPr lang="en-GB" alt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000" dirty="0"/>
              <a:t>Ακριβό</a:t>
            </a:r>
            <a:endParaRPr lang="en-GB" alt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000" dirty="0"/>
              <a:t>Δεν χρησιμοποιείται</a:t>
            </a:r>
            <a:endParaRPr lang="en-GB" altLang="el-GR" sz="2000" dirty="0"/>
          </a:p>
          <a:p>
            <a:endParaRPr lang="en-GB" altLang="el-GR" sz="2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06057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l-GR" dirty="0"/>
              <a:t>RAID 3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400" dirty="0"/>
              <a:t>Παρόμοιο με το</a:t>
            </a:r>
            <a:r>
              <a:rPr lang="en-GB" altLang="el-GR" sz="2400" dirty="0"/>
              <a:t> RAID 2</a:t>
            </a:r>
          </a:p>
          <a:p>
            <a:r>
              <a:rPr lang="el-GR" altLang="el-GR" sz="2400" dirty="0"/>
              <a:t>Απαιτεί μόνο έναν πλεονάζων δίσκο</a:t>
            </a:r>
            <a:r>
              <a:rPr lang="en-GB" altLang="el-GR" sz="2400" dirty="0"/>
              <a:t>, </a:t>
            </a:r>
            <a:r>
              <a:rPr lang="el-GR" altLang="el-GR" sz="2400" dirty="0"/>
              <a:t>ανεξάρτητα από το μέγεθος της συστοιχίας</a:t>
            </a:r>
            <a:endParaRPr lang="en-GB" altLang="el-GR" sz="2400" dirty="0"/>
          </a:p>
          <a:p>
            <a:r>
              <a:rPr lang="el-GR" altLang="el-GR" sz="2400" dirty="0"/>
              <a:t>Υπολογίζεται ένα </a:t>
            </a:r>
            <a:r>
              <a:rPr lang="en-GB" altLang="el-GR" sz="2400" dirty="0"/>
              <a:t>bit</a:t>
            </a:r>
            <a:r>
              <a:rPr lang="el-GR" altLang="el-GR" sz="2400" dirty="0"/>
              <a:t> ισοτιμίας</a:t>
            </a:r>
            <a:r>
              <a:rPr lang="en-GB" altLang="el-GR" sz="2400" dirty="0"/>
              <a:t> </a:t>
            </a:r>
            <a:r>
              <a:rPr lang="el-GR" altLang="el-GR" sz="2400" dirty="0"/>
              <a:t>για κάθε σύνολο </a:t>
            </a:r>
            <a:r>
              <a:rPr lang="en-GB" altLang="el-GR" sz="2400" dirty="0"/>
              <a:t>bits</a:t>
            </a:r>
          </a:p>
          <a:p>
            <a:r>
              <a:rPr lang="el-GR" altLang="el-GR" sz="2400" dirty="0"/>
              <a:t>Τα δεδομένα στον ελαττωματικό δίσκο μπορούν να ανακτηθούν από τα εναπομείναντα δεδομένα και την πληροφορία ισοτιμίας</a:t>
            </a:r>
            <a:endParaRPr lang="en-GB" altLang="el-GR" sz="2400" dirty="0"/>
          </a:p>
          <a:p>
            <a:r>
              <a:rPr lang="el-GR" altLang="el-GR" sz="2400" dirty="0"/>
              <a:t>Μεγάλη ταχύτητα μεταφοράς δεδομένων</a:t>
            </a:r>
            <a:endParaRPr lang="en-GB" altLang="el-GR" sz="2400" dirty="0"/>
          </a:p>
          <a:p>
            <a:endParaRPr lang="en-GB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3630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l-GR" dirty="0"/>
              <a:t>RAID 4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/>
              <a:t>Κάθε δίσκος λειτουργεί ανεξάρτητα</a:t>
            </a:r>
            <a:endParaRPr lang="en-GB" altLang="el-GR" sz="2800" dirty="0"/>
          </a:p>
          <a:p>
            <a:r>
              <a:rPr lang="el-GR" altLang="el-GR" sz="2800" dirty="0"/>
              <a:t>Καλό για εφαρμογές με μεγάλο αριθμό αιτήσεων Ι/Ο</a:t>
            </a:r>
            <a:endParaRPr lang="en-GB" altLang="el-GR" sz="2800" dirty="0"/>
          </a:p>
          <a:p>
            <a:r>
              <a:rPr lang="el-GR" altLang="el-GR" sz="2800" dirty="0"/>
              <a:t>Μεγάλες ακολουθίες</a:t>
            </a:r>
            <a:endParaRPr lang="en-GB" altLang="el-GR" sz="2800" dirty="0"/>
          </a:p>
          <a:p>
            <a:r>
              <a:rPr lang="el-GR" altLang="el-GR" sz="2800" dirty="0"/>
              <a:t>Υπολογίζει </a:t>
            </a:r>
            <a:r>
              <a:rPr lang="en-US" altLang="el-GR" sz="2800" dirty="0"/>
              <a:t>“</a:t>
            </a:r>
            <a:r>
              <a:rPr lang="en-GB" altLang="el-GR" sz="2800" dirty="0"/>
              <a:t>Bit by bit” </a:t>
            </a:r>
            <a:r>
              <a:rPr lang="el-GR" altLang="el-GR" sz="2800" dirty="0"/>
              <a:t>ισοτιμία</a:t>
            </a:r>
            <a:r>
              <a:rPr lang="en-GB" altLang="el-GR" sz="2800" dirty="0"/>
              <a:t> </a:t>
            </a:r>
            <a:r>
              <a:rPr lang="el-GR" altLang="el-GR" sz="2800" dirty="0"/>
              <a:t>για κάθε συνολική ακολουθία</a:t>
            </a:r>
            <a:endParaRPr lang="en-GB" altLang="el-GR" sz="2800" dirty="0"/>
          </a:p>
          <a:p>
            <a:r>
              <a:rPr lang="el-GR" altLang="el-GR" sz="2800" dirty="0"/>
              <a:t>Η πληροφορία ισοτιμίας αποθηκεύεται στον δίσκο ισοτιμίας</a:t>
            </a:r>
            <a:endParaRPr lang="en-GB" altLang="el-GR" sz="2800" dirty="0"/>
          </a:p>
          <a:p>
            <a:endParaRPr lang="en-GB" altLang="el-GR" sz="2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51326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l-GR" dirty="0"/>
              <a:t>RAID 5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/>
              <a:t>Παρόμοιο με </a:t>
            </a:r>
            <a:r>
              <a:rPr lang="en-GB" altLang="el-GR" sz="2800" dirty="0"/>
              <a:t>RAID 4</a:t>
            </a:r>
          </a:p>
          <a:p>
            <a:r>
              <a:rPr lang="el-GR" altLang="el-GR" sz="2800" dirty="0"/>
              <a:t>Ωστόσο η πληροφορία ισοτιμίας κατανέμεται σε όλους τους δίσκους</a:t>
            </a:r>
            <a:endParaRPr lang="en-GB" altLang="el-GR" sz="2800" dirty="0"/>
          </a:p>
          <a:p>
            <a:r>
              <a:rPr lang="en-GB" altLang="el-GR" sz="2800" dirty="0"/>
              <a:t>Round robin </a:t>
            </a:r>
            <a:r>
              <a:rPr lang="el-GR" altLang="el-GR" sz="2800" dirty="0"/>
              <a:t>κατανομή για την ακολουθία ισοτιμίας</a:t>
            </a:r>
            <a:endParaRPr lang="en-GB" altLang="el-GR" sz="2800" dirty="0"/>
          </a:p>
          <a:p>
            <a:r>
              <a:rPr lang="el-GR" altLang="el-GR" sz="2800" dirty="0"/>
              <a:t>Λύνει το πρόβλημα συμφόρησης του δίσκου ισοτιμίας που εμφανίζεται στο </a:t>
            </a:r>
            <a:r>
              <a:rPr lang="en-GB" altLang="el-GR" sz="2800" dirty="0"/>
              <a:t>RAID 4</a:t>
            </a:r>
          </a:p>
          <a:p>
            <a:r>
              <a:rPr lang="el-GR" altLang="el-GR" sz="2800" dirty="0"/>
              <a:t>Χρησιμοποιείται συχνά σε εξυπηρετητές δικτύου</a:t>
            </a:r>
            <a:endParaRPr lang="en-GB" altLang="el-GR" sz="2800" dirty="0"/>
          </a:p>
          <a:p>
            <a:endParaRPr lang="en-GB" altLang="el-GR" sz="2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7491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l-GR" dirty="0"/>
              <a:t>RAID 6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400" dirty="0"/>
              <a:t>Υπολογισμοί δύο ισοτιμιών</a:t>
            </a:r>
            <a:endParaRPr lang="en-GB" altLang="el-GR" sz="2400" dirty="0"/>
          </a:p>
          <a:p>
            <a:r>
              <a:rPr lang="el-GR" altLang="el-GR" sz="2400" dirty="0"/>
              <a:t>Αποθηκεύονται σε ξεχωριστά </a:t>
            </a:r>
            <a:r>
              <a:rPr lang="en-GB" altLang="el-GR" sz="2400" dirty="0"/>
              <a:t>blocks </a:t>
            </a:r>
            <a:r>
              <a:rPr lang="el-GR" altLang="el-GR" sz="2400" dirty="0"/>
              <a:t>σε διαφορετικούς δίσκους</a:t>
            </a:r>
            <a:endParaRPr lang="en-GB" altLang="el-GR" sz="2400" dirty="0"/>
          </a:p>
          <a:p>
            <a:r>
              <a:rPr lang="el-GR" altLang="el-GR" sz="2400" dirty="0"/>
              <a:t>Εάν ο χρήστης απαιτεί </a:t>
            </a:r>
            <a:r>
              <a:rPr lang="en-GB" altLang="el-GR" sz="2400" dirty="0"/>
              <a:t>N </a:t>
            </a:r>
            <a:r>
              <a:rPr lang="el-GR" altLang="el-GR" sz="2400" dirty="0"/>
              <a:t>δίσκους</a:t>
            </a:r>
            <a:r>
              <a:rPr lang="en-GB" altLang="el-GR" sz="2400" dirty="0"/>
              <a:t> </a:t>
            </a:r>
            <a:r>
              <a:rPr lang="el-GR" altLang="el-GR" sz="2400" dirty="0"/>
              <a:t>τότε χρειάζονται</a:t>
            </a:r>
            <a:r>
              <a:rPr lang="en-GB" altLang="el-GR" sz="2400" dirty="0"/>
              <a:t> N+2</a:t>
            </a:r>
          </a:p>
          <a:p>
            <a:r>
              <a:rPr lang="el-GR" altLang="el-GR" sz="2400" dirty="0"/>
              <a:t>Μεγάλη αξιοπιστία</a:t>
            </a:r>
            <a:endParaRPr lang="en-GB" altLang="el-GR" sz="24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400" dirty="0"/>
              <a:t>Πρέπει να αποτύχουν τρεις δίσκοι για να χαθούν δεδομένα</a:t>
            </a:r>
            <a:endParaRPr lang="en-GB" altLang="el-GR" sz="24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400" dirty="0"/>
              <a:t>Μειωμένη απόδοση εγγραφής</a:t>
            </a:r>
            <a:endParaRPr lang="en-GB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01751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l-GR" dirty="0"/>
              <a:t>RAID 0, 1, 2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38</a:t>
            </a:fld>
            <a:endParaRPr lang="el-GR" dirty="0"/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24" r="8820" b="11423"/>
          <a:stretch>
            <a:fillRect/>
          </a:stretch>
        </p:blipFill>
        <p:spPr bwMode="auto">
          <a:xfrm>
            <a:off x="1475656" y="1015750"/>
            <a:ext cx="6356054" cy="44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2556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l-GR" dirty="0"/>
              <a:t>RAID 3 &amp; 4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39</a:t>
            </a:fld>
            <a:endParaRPr lang="el-GR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0" t="3935" r="25615" b="54071"/>
          <a:stretch>
            <a:fillRect/>
          </a:stretch>
        </p:blipFill>
        <p:spPr bwMode="auto">
          <a:xfrm>
            <a:off x="1873029" y="1112395"/>
            <a:ext cx="5397942" cy="417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682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l-GR" dirty="0"/>
              <a:t>RAID 5 &amp; 6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40</a:t>
            </a:fld>
            <a:endParaRPr lang="el-GR" dirty="0"/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744" r="13509" b="7191"/>
          <a:stretch>
            <a:fillRect/>
          </a:stretch>
        </p:blipFill>
        <p:spPr bwMode="auto">
          <a:xfrm>
            <a:off x="1408845" y="1093094"/>
            <a:ext cx="6326309" cy="435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0596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395536" y="228865"/>
            <a:ext cx="8352928" cy="952500"/>
          </a:xfrm>
        </p:spPr>
        <p:txBody>
          <a:bodyPr>
            <a:normAutofit fontScale="90000"/>
          </a:bodyPr>
          <a:lstStyle/>
          <a:p>
            <a:r>
              <a:rPr lang="el-GR" altLang="el-GR" dirty="0"/>
              <a:t>Χαρτογράφηση δεδομένων για</a:t>
            </a:r>
            <a:r>
              <a:rPr lang="en-GB" altLang="el-GR" dirty="0"/>
              <a:t> RAID 0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41</a:t>
            </a:fld>
            <a:endParaRPr lang="el-GR" dirty="0"/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12" t="6503" r="18588" b="18600"/>
          <a:stretch>
            <a:fillRect/>
          </a:stretch>
        </p:blipFill>
        <p:spPr bwMode="auto">
          <a:xfrm>
            <a:off x="1547664" y="1025162"/>
            <a:ext cx="5736012" cy="44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0359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l-GR" dirty="0"/>
              <a:t>CD-ROM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400" dirty="0"/>
              <a:t>Εμφανίστηκε για</a:t>
            </a:r>
            <a:r>
              <a:rPr lang="en-GB" altLang="el-GR" sz="2400" dirty="0"/>
              <a:t> audio</a:t>
            </a:r>
          </a:p>
          <a:p>
            <a:r>
              <a:rPr lang="en-GB" altLang="el-GR" sz="2400" dirty="0"/>
              <a:t>650Mbytes </a:t>
            </a:r>
            <a:r>
              <a:rPr lang="el-GR" altLang="el-GR" sz="2400" dirty="0"/>
              <a:t>ή </a:t>
            </a:r>
            <a:r>
              <a:rPr lang="en-GB" altLang="el-GR" sz="2400" dirty="0"/>
              <a:t>70 </a:t>
            </a:r>
            <a:r>
              <a:rPr lang="el-GR" altLang="el-GR" sz="2400" dirty="0"/>
              <a:t>λεπτά</a:t>
            </a:r>
            <a:r>
              <a:rPr lang="en-GB" altLang="el-GR" sz="2400" dirty="0"/>
              <a:t> audio</a:t>
            </a:r>
          </a:p>
          <a:p>
            <a:r>
              <a:rPr lang="el-GR" altLang="el-GR" sz="2400" dirty="0" err="1"/>
              <a:t>Πολυκαρβονική</a:t>
            </a:r>
            <a:r>
              <a:rPr lang="el-GR" altLang="el-GR" sz="2400" dirty="0"/>
              <a:t> ρητίνη</a:t>
            </a:r>
            <a:r>
              <a:rPr lang="en-GB" altLang="el-GR" sz="2400" dirty="0"/>
              <a:t> </a:t>
            </a:r>
            <a:r>
              <a:rPr lang="el-GR" altLang="el-GR" sz="2400" dirty="0"/>
              <a:t>με επικάλυψη για υψηλή </a:t>
            </a:r>
            <a:r>
              <a:rPr lang="el-GR" altLang="el-GR" sz="2400" dirty="0" err="1"/>
              <a:t>ανακλαστικότητα</a:t>
            </a:r>
            <a:r>
              <a:rPr lang="en-GB" altLang="el-GR" sz="2400" dirty="0"/>
              <a:t>, </a:t>
            </a:r>
            <a:r>
              <a:rPr lang="el-GR" altLang="el-GR" sz="2400" dirty="0"/>
              <a:t>συνήθως αλουμίνιο</a:t>
            </a:r>
            <a:endParaRPr lang="en-GB" altLang="el-GR" sz="2400" dirty="0"/>
          </a:p>
          <a:p>
            <a:r>
              <a:rPr lang="el-GR" altLang="el-GR" sz="2400" dirty="0"/>
              <a:t>Τα δεδομένα αποθηκεύονται ως</a:t>
            </a:r>
            <a:r>
              <a:rPr lang="en-GB" altLang="el-GR" sz="2400" dirty="0"/>
              <a:t> pits</a:t>
            </a:r>
          </a:p>
          <a:p>
            <a:r>
              <a:rPr lang="el-GR" altLang="el-GR" sz="2400" dirty="0"/>
              <a:t>Διαβάζονται με βάση το βαθμό ανάκλασης δέσμης </a:t>
            </a:r>
            <a:r>
              <a:rPr lang="en-US" altLang="el-GR" sz="2400" dirty="0"/>
              <a:t>Laser</a:t>
            </a:r>
            <a:endParaRPr lang="en-GB" altLang="el-GR" sz="2400" dirty="0"/>
          </a:p>
          <a:p>
            <a:r>
              <a:rPr lang="el-GR" altLang="el-GR" sz="2400" dirty="0"/>
              <a:t>Σταθερή πυκνότητα δεδομένων</a:t>
            </a:r>
            <a:endParaRPr lang="en-GB" altLang="el-GR" sz="2400" dirty="0"/>
          </a:p>
          <a:p>
            <a:r>
              <a:rPr lang="el-GR" altLang="el-GR" sz="2400" dirty="0"/>
              <a:t>Σταθερή γραμμική ταχύτητα</a:t>
            </a:r>
            <a:endParaRPr lang="en-GB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77031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Λειτουργία </a:t>
            </a:r>
            <a:r>
              <a:rPr lang="en-GB" altLang="el-GR" dirty="0"/>
              <a:t>CD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43</a:t>
            </a:fld>
            <a:endParaRPr lang="el-GR" dirty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94" b="57599"/>
          <a:stretch>
            <a:fillRect/>
          </a:stretch>
        </p:blipFill>
        <p:spPr bwMode="auto">
          <a:xfrm>
            <a:off x="495300" y="1489348"/>
            <a:ext cx="8153400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5061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320824"/>
            <a:ext cx="8229600" cy="952500"/>
          </a:xfrm>
        </p:spPr>
        <p:txBody>
          <a:bodyPr>
            <a:normAutofit/>
          </a:bodyPr>
          <a:lstStyle/>
          <a:p>
            <a:r>
              <a:rPr lang="el-GR" altLang="el-GR" dirty="0"/>
              <a:t>Ταχύτητα </a:t>
            </a:r>
            <a:r>
              <a:rPr lang="en-GB" altLang="el-GR" dirty="0"/>
              <a:t>CD-ROM Drive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462128"/>
            <a:ext cx="8229600" cy="3771636"/>
          </a:xfrm>
        </p:spPr>
        <p:txBody>
          <a:bodyPr>
            <a:noAutofit/>
          </a:bodyPr>
          <a:lstStyle/>
          <a:p>
            <a:r>
              <a:rPr lang="el-GR" altLang="el-GR" sz="2400" dirty="0"/>
              <a:t>Ταχύτητα </a:t>
            </a:r>
            <a:r>
              <a:rPr lang="en-GB" altLang="el-GR" sz="2400" dirty="0"/>
              <a:t>Audio</a:t>
            </a:r>
            <a:r>
              <a:rPr lang="el-GR" altLang="el-GR" sz="2400" dirty="0"/>
              <a:t> (απλή)</a:t>
            </a:r>
            <a:endParaRPr lang="en-GB" altLang="el-GR" sz="24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400" dirty="0"/>
              <a:t>Σταθερή γραμμική ταχύτητα</a:t>
            </a:r>
            <a:endParaRPr lang="en-GB" altLang="el-GR" sz="24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n-GB" altLang="el-GR" sz="2400" dirty="0"/>
              <a:t>1.2 ms</a:t>
            </a:r>
            <a:r>
              <a:rPr lang="en-GB" altLang="el-GR" sz="2400" baseline="30000" dirty="0"/>
              <a:t>-1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400" dirty="0"/>
              <a:t>Το ίχνος </a:t>
            </a:r>
            <a:r>
              <a:rPr lang="en-GB" altLang="el-GR" sz="2400" dirty="0"/>
              <a:t>(spiral) </a:t>
            </a:r>
            <a:r>
              <a:rPr lang="el-GR" altLang="el-GR" sz="2400" dirty="0"/>
              <a:t>έχει μήκος</a:t>
            </a:r>
            <a:r>
              <a:rPr lang="en-GB" altLang="el-GR" sz="2400" dirty="0"/>
              <a:t> 5.27km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400" dirty="0"/>
              <a:t>Δίνει</a:t>
            </a:r>
            <a:r>
              <a:rPr lang="en-GB" altLang="el-GR" sz="2400" dirty="0"/>
              <a:t> 4391 seconds = 73.2 minutes</a:t>
            </a:r>
          </a:p>
          <a:p>
            <a:r>
              <a:rPr lang="el-GR" altLang="el-GR" sz="2400" dirty="0"/>
              <a:t>Μεγαλύτερες ταχύτητες δίνονται ως πολλαπλάσια  </a:t>
            </a:r>
            <a:endParaRPr lang="en-GB" altLang="el-GR" sz="2400" dirty="0"/>
          </a:p>
          <a:p>
            <a:r>
              <a:rPr lang="en-GB" altLang="el-GR" sz="2400" dirty="0"/>
              <a:t>e.g. 24x</a:t>
            </a:r>
          </a:p>
          <a:p>
            <a:r>
              <a:rPr lang="el-GR" altLang="el-GR" sz="2400" dirty="0"/>
              <a:t>Η παραπάνω ταχύτητα είναι μέγιστο  </a:t>
            </a:r>
            <a:endParaRPr lang="en-GB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73248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l-GR" dirty="0"/>
              <a:t>CD-ROM Format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45</a:t>
            </a:fld>
            <a:endParaRPr lang="el-GR" dirty="0"/>
          </a:p>
        </p:txBody>
      </p:sp>
      <p:pic>
        <p:nvPicPr>
          <p:cNvPr id="8" name="Picture 4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2" t="17662" r="13094" b="45782"/>
          <a:stretch>
            <a:fillRect/>
          </a:stretch>
        </p:blipFill>
        <p:spPr bwMode="auto">
          <a:xfrm>
            <a:off x="533400" y="1208088"/>
            <a:ext cx="7924800" cy="286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4070350"/>
            <a:ext cx="8229600" cy="1163414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GB" altLang="el-GR" sz="2800" dirty="0"/>
              <a:t>Mode 0=blank data field</a:t>
            </a:r>
          </a:p>
          <a:p>
            <a:pPr>
              <a:lnSpc>
                <a:spcPct val="90000"/>
              </a:lnSpc>
            </a:pPr>
            <a:r>
              <a:rPr lang="en-GB" altLang="el-GR" sz="2800" dirty="0"/>
              <a:t>Mode 1=2048 byte </a:t>
            </a:r>
            <a:r>
              <a:rPr lang="en-GB" altLang="el-GR" sz="2800" dirty="0" err="1"/>
              <a:t>data+error</a:t>
            </a:r>
            <a:r>
              <a:rPr lang="en-GB" altLang="el-GR" sz="2800" dirty="0"/>
              <a:t> correction</a:t>
            </a:r>
          </a:p>
          <a:p>
            <a:pPr>
              <a:lnSpc>
                <a:spcPct val="90000"/>
              </a:lnSpc>
            </a:pPr>
            <a:r>
              <a:rPr lang="en-GB" altLang="el-GR" sz="2800" dirty="0"/>
              <a:t>Mode 2=2336 byte data</a:t>
            </a:r>
          </a:p>
          <a:p>
            <a:endParaRPr lang="en-GB" altLang="el-GR" sz="2400" dirty="0"/>
          </a:p>
        </p:txBody>
      </p:sp>
    </p:spTree>
    <p:extLst>
      <p:ext uri="{BB962C8B-B14F-4D97-AF65-F5344CB8AC3E}">
        <p14:creationId xmlns:p14="http://schemas.microsoft.com/office/powerpoint/2010/main" val="3395536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Τυχαία προσπέλαση στο </a:t>
            </a:r>
            <a:r>
              <a:rPr lang="en-GB" altLang="el-GR" dirty="0"/>
              <a:t>CD-ROM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01316"/>
            <a:ext cx="8229600" cy="3771636"/>
          </a:xfrm>
        </p:spPr>
        <p:txBody>
          <a:bodyPr>
            <a:noAutofit/>
          </a:bodyPr>
          <a:lstStyle/>
          <a:p>
            <a:r>
              <a:rPr lang="el-GR" altLang="el-GR" sz="2800" dirty="0"/>
              <a:t>Δύσκολο</a:t>
            </a:r>
            <a:endParaRPr lang="en-GB" altLang="el-GR" sz="2800" dirty="0"/>
          </a:p>
          <a:p>
            <a:r>
              <a:rPr lang="el-GR" altLang="el-GR" sz="2800" dirty="0"/>
              <a:t>Μετακίνηση κεφαλής σε κοντινό σημείο</a:t>
            </a:r>
            <a:endParaRPr lang="en-GB" altLang="el-GR" sz="2800" dirty="0"/>
          </a:p>
          <a:p>
            <a:r>
              <a:rPr lang="el-GR" altLang="el-GR" sz="2800" dirty="0"/>
              <a:t>Ρύθμιση σωστής ταχύτητας</a:t>
            </a:r>
            <a:endParaRPr lang="en-GB" altLang="el-GR" sz="2800" dirty="0"/>
          </a:p>
          <a:p>
            <a:r>
              <a:rPr lang="el-GR" altLang="el-GR" sz="2800" dirty="0"/>
              <a:t>Ανάγνωση διεύθυνσης</a:t>
            </a:r>
            <a:endParaRPr lang="en-GB" altLang="el-GR" sz="2800" dirty="0"/>
          </a:p>
          <a:p>
            <a:r>
              <a:rPr lang="el-GR" altLang="el-GR" sz="2800" dirty="0"/>
              <a:t>Εύρεση επιθυμητής </a:t>
            </a:r>
            <a:r>
              <a:rPr lang="el-GR" altLang="el-GR" sz="2800" dirty="0" smtClean="0"/>
              <a:t>περιοχής</a:t>
            </a:r>
            <a:endParaRPr lang="en-GB" altLang="el-GR" sz="2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27828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l-GR" dirty="0"/>
              <a:t>CD-ROM </a:t>
            </a:r>
            <a:r>
              <a:rPr lang="el-GR" altLang="el-GR" dirty="0"/>
              <a:t>συν </a:t>
            </a:r>
            <a:r>
              <a:rPr lang="en-GB" altLang="el-GR" dirty="0"/>
              <a:t>&amp; </a:t>
            </a:r>
            <a:r>
              <a:rPr lang="el-GR" altLang="el-GR" dirty="0"/>
              <a:t>κατά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01316"/>
            <a:ext cx="8229600" cy="3771636"/>
          </a:xfrm>
        </p:spPr>
        <p:txBody>
          <a:bodyPr>
            <a:noAutofit/>
          </a:bodyPr>
          <a:lstStyle/>
          <a:p>
            <a:r>
              <a:rPr lang="el-GR" altLang="el-GR" sz="2800" dirty="0"/>
              <a:t>Μεγάλη χωρητικότητα</a:t>
            </a:r>
            <a:r>
              <a:rPr lang="en-GB" altLang="el-GR" sz="2800" dirty="0"/>
              <a:t> (</a:t>
            </a:r>
            <a:r>
              <a:rPr lang="el-GR" altLang="el-GR" sz="2800" dirty="0"/>
              <a:t>;</a:t>
            </a:r>
            <a:r>
              <a:rPr lang="en-GB" altLang="el-GR" sz="2800" dirty="0"/>
              <a:t>)</a:t>
            </a:r>
          </a:p>
          <a:p>
            <a:r>
              <a:rPr lang="el-GR" altLang="el-GR" sz="2800" dirty="0"/>
              <a:t>Ευκολία στη μαζική παραγωγή</a:t>
            </a:r>
            <a:endParaRPr lang="en-GB" altLang="el-GR" sz="2800" dirty="0"/>
          </a:p>
          <a:p>
            <a:r>
              <a:rPr lang="el-GR" altLang="el-GR" sz="2800" dirty="0" err="1"/>
              <a:t>Αφαιρούμενο</a:t>
            </a:r>
            <a:endParaRPr lang="en-GB" altLang="el-GR" sz="2800" dirty="0"/>
          </a:p>
          <a:p>
            <a:r>
              <a:rPr lang="el-GR" altLang="el-GR" sz="2800" dirty="0"/>
              <a:t>Αξιόπιστο</a:t>
            </a:r>
            <a:endParaRPr lang="en-GB" altLang="el-GR" sz="2800" dirty="0"/>
          </a:p>
          <a:p>
            <a:endParaRPr lang="en-US" altLang="el-GR" sz="2800" dirty="0" smtClean="0"/>
          </a:p>
          <a:p>
            <a:r>
              <a:rPr lang="el-GR" altLang="el-GR" sz="2800" dirty="0" smtClean="0"/>
              <a:t>Ακριβό </a:t>
            </a:r>
            <a:r>
              <a:rPr lang="el-GR" altLang="el-GR" sz="2800" dirty="0"/>
              <a:t>για λίγα αντίτυπα</a:t>
            </a:r>
            <a:endParaRPr lang="en-GB" altLang="el-GR" sz="2800" dirty="0"/>
          </a:p>
          <a:p>
            <a:r>
              <a:rPr lang="el-GR" altLang="el-GR" sz="2800" dirty="0"/>
              <a:t>Αργό</a:t>
            </a:r>
            <a:endParaRPr lang="en-GB" altLang="el-GR" sz="2800" dirty="0"/>
          </a:p>
          <a:p>
            <a:r>
              <a:rPr lang="en-GB" altLang="el-GR" sz="2800" dirty="0"/>
              <a:t>Read only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9743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Άλλα οπτικά αποθηκευτικά μέσα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01316"/>
            <a:ext cx="8229600" cy="3771636"/>
          </a:xfrm>
        </p:spPr>
        <p:txBody>
          <a:bodyPr>
            <a:noAutofit/>
          </a:bodyPr>
          <a:lstStyle/>
          <a:p>
            <a:r>
              <a:rPr lang="en-GB" altLang="el-GR" sz="2800" dirty="0"/>
              <a:t>CD-Recordable (CD-R)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Συμβατό με</a:t>
            </a:r>
            <a:r>
              <a:rPr lang="en-GB" altLang="el-GR" dirty="0"/>
              <a:t> CD-ROM drives</a:t>
            </a:r>
          </a:p>
          <a:p>
            <a:r>
              <a:rPr lang="en-GB" altLang="el-GR" sz="2800" dirty="0"/>
              <a:t>CD-RW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Διαγράφεται</a:t>
            </a:r>
            <a:endParaRPr lang="en-GB" altLang="el-GR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Γίνεται ολοένα και φθηνότερο</a:t>
            </a:r>
            <a:endParaRPr lang="en-GB" altLang="el-GR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Συμβατό με τα περισσότερα</a:t>
            </a:r>
            <a:r>
              <a:rPr lang="en-GB" altLang="el-GR" dirty="0"/>
              <a:t> CD-ROM drive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Αλλαγής φάσης</a:t>
            </a:r>
            <a:endParaRPr lang="en-GB" alt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00341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l-GR" dirty="0"/>
              <a:t>DVD - </a:t>
            </a:r>
            <a:r>
              <a:rPr lang="el-GR" altLang="el-GR" dirty="0"/>
              <a:t>Τεχνολογία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01316"/>
            <a:ext cx="8229600" cy="3771636"/>
          </a:xfrm>
        </p:spPr>
        <p:txBody>
          <a:bodyPr>
            <a:noAutofit/>
          </a:bodyPr>
          <a:lstStyle/>
          <a:p>
            <a:r>
              <a:rPr lang="en-GB" altLang="el-GR" sz="2800" dirty="0"/>
              <a:t>Multi-layer</a:t>
            </a:r>
          </a:p>
          <a:p>
            <a:r>
              <a:rPr lang="el-GR" altLang="el-GR" sz="2800" dirty="0"/>
              <a:t>Υψηλή χωρητικότητα</a:t>
            </a:r>
            <a:r>
              <a:rPr lang="en-GB" altLang="el-GR" sz="2800" dirty="0"/>
              <a:t> (4.7G </a:t>
            </a:r>
            <a:r>
              <a:rPr lang="el-GR" altLang="el-GR" sz="2800" dirty="0"/>
              <a:t>ανά επίπεδο</a:t>
            </a:r>
            <a:r>
              <a:rPr lang="en-GB" altLang="el-GR" sz="2800" dirty="0"/>
              <a:t>)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27254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Μαγνητικός </a:t>
            </a:r>
            <a:r>
              <a:rPr lang="el-GR" altLang="el-GR" dirty="0" smtClean="0"/>
              <a:t>Δίσκος</a:t>
            </a:r>
            <a:r>
              <a:rPr lang="en-US" altLang="el-GR" baseline="-25000" dirty="0" smtClean="0"/>
              <a:t>1/2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/>
              <a:t>Κυκλικός Δίσκος – υπόστρωμα που επικαλύπτεται με μαγνητικό υλικό</a:t>
            </a:r>
            <a:r>
              <a:rPr lang="en-GB" altLang="el-GR" sz="2800" dirty="0"/>
              <a:t> (</a:t>
            </a:r>
            <a:r>
              <a:rPr lang="el-GR" altLang="el-GR" sz="2800" dirty="0"/>
              <a:t>οξείδιο σιδήρου</a:t>
            </a:r>
            <a:r>
              <a:rPr lang="en-GB" altLang="el-GR" sz="2800" dirty="0"/>
              <a:t>…</a:t>
            </a:r>
            <a:r>
              <a:rPr lang="el-GR" altLang="el-GR" sz="2800" dirty="0"/>
              <a:t>Σκουριά</a:t>
            </a:r>
            <a:r>
              <a:rPr lang="en-GB" altLang="el-GR" sz="2800" dirty="0"/>
              <a:t>)</a:t>
            </a:r>
          </a:p>
          <a:p>
            <a:r>
              <a:rPr lang="el-GR" altLang="el-GR" sz="2800" dirty="0"/>
              <a:t>Παλιότερα υπόστρωμα αλουμινίου</a:t>
            </a:r>
            <a:endParaRPr lang="en-GB" altLang="el-GR" sz="2800" dirty="0"/>
          </a:p>
          <a:p>
            <a:r>
              <a:rPr lang="el-GR" altLang="el-GR" sz="2800" dirty="0"/>
              <a:t>Σήμερα υπόστρωμα υάλου</a:t>
            </a:r>
            <a:endParaRPr lang="en-GB" altLang="el-GR" sz="28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400" dirty="0"/>
              <a:t>Βελτιωμένη ομοιομορφία στην επιφάνεια</a:t>
            </a:r>
            <a:endParaRPr lang="en-GB" altLang="el-GR" sz="2400" dirty="0"/>
          </a:p>
          <a:p>
            <a:pPr lvl="2">
              <a:buFont typeface="Wingdings" panose="05000000000000000000" pitchFamily="2" charset="2"/>
              <a:buChar char="§"/>
            </a:pPr>
            <a:r>
              <a:rPr lang="el-GR" altLang="el-GR" dirty="0"/>
              <a:t>Αυξάνει την αξιοπιστία του </a:t>
            </a:r>
            <a:r>
              <a:rPr lang="el-GR" altLang="el-GR" dirty="0" smtClean="0"/>
              <a:t>δίσκου</a:t>
            </a:r>
            <a:endParaRPr lang="en-GB" alt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59072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l-GR" dirty="0"/>
              <a:t>CD and DVD</a:t>
            </a:r>
            <a:endParaRPr lang="el-GR" baseline="-25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50</a:t>
            </a:fld>
            <a:endParaRPr lang="el-GR" dirty="0"/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37" r="11424" b="28290"/>
          <a:stretch>
            <a:fillRect/>
          </a:stretch>
        </p:blipFill>
        <p:spPr bwMode="auto">
          <a:xfrm>
            <a:off x="2025472" y="993770"/>
            <a:ext cx="5093056" cy="46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5884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l-GR" dirty="0"/>
              <a:t>Magnetic Tape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01316"/>
            <a:ext cx="8229600" cy="3771636"/>
          </a:xfrm>
        </p:spPr>
        <p:txBody>
          <a:bodyPr>
            <a:noAutofit/>
          </a:bodyPr>
          <a:lstStyle/>
          <a:p>
            <a:r>
              <a:rPr lang="el-GR" altLang="el-GR" sz="2800" dirty="0" err="1"/>
              <a:t>Ακολουθιακή</a:t>
            </a:r>
            <a:r>
              <a:rPr lang="el-GR" altLang="el-GR" sz="2800" dirty="0"/>
              <a:t> πρόσβαση</a:t>
            </a:r>
            <a:endParaRPr lang="en-GB" altLang="el-GR" sz="2800" dirty="0"/>
          </a:p>
          <a:p>
            <a:r>
              <a:rPr lang="el-GR" altLang="el-GR" sz="2800" dirty="0"/>
              <a:t>Αργή</a:t>
            </a:r>
            <a:endParaRPr lang="en-GB" altLang="el-GR" sz="2800" dirty="0"/>
          </a:p>
          <a:p>
            <a:r>
              <a:rPr lang="el-GR" altLang="el-GR" sz="2800" dirty="0"/>
              <a:t>Πολύ φθηνή</a:t>
            </a:r>
            <a:endParaRPr lang="en-GB" altLang="el-GR" sz="2800" dirty="0"/>
          </a:p>
          <a:p>
            <a:r>
              <a:rPr lang="en-GB" altLang="el-GR" sz="2800" dirty="0"/>
              <a:t>Backup </a:t>
            </a:r>
            <a:r>
              <a:rPr lang="el-GR" altLang="el-GR" sz="2800" dirty="0"/>
              <a:t>και αρχείο</a:t>
            </a:r>
            <a:endParaRPr lang="en-GB" altLang="el-GR" sz="2800" dirty="0"/>
          </a:p>
          <a:p>
            <a:endParaRPr lang="en-GB" altLang="el-GR" sz="2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32692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l-GR" dirty="0"/>
              <a:t>Digital Audio Tape (DAT)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01316"/>
            <a:ext cx="8229600" cy="3771636"/>
          </a:xfrm>
        </p:spPr>
        <p:txBody>
          <a:bodyPr>
            <a:noAutofit/>
          </a:bodyPr>
          <a:lstStyle/>
          <a:p>
            <a:r>
              <a:rPr lang="el-GR" altLang="el-GR" sz="2800" dirty="0"/>
              <a:t>Περιστρεφόμενη κεφαλή</a:t>
            </a:r>
            <a:endParaRPr lang="en-GB" altLang="el-GR" sz="2800" dirty="0"/>
          </a:p>
          <a:p>
            <a:r>
              <a:rPr lang="el-GR" altLang="el-GR" sz="2800" dirty="0"/>
              <a:t>Υψηλή χωρητικότητα</a:t>
            </a:r>
            <a:endParaRPr lang="en-GB" altLang="el-GR" sz="28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n-GB" altLang="el-GR" dirty="0"/>
              <a:t>4Gbyte uncompressed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GB" altLang="el-GR" dirty="0"/>
              <a:t>8Gbyte compressed</a:t>
            </a:r>
          </a:p>
          <a:p>
            <a:r>
              <a:rPr lang="en-GB" altLang="el-GR" sz="2800" dirty="0"/>
              <a:t>Backup </a:t>
            </a:r>
            <a:r>
              <a:rPr lang="el-GR" altLang="el-GR" sz="2800" dirty="0"/>
              <a:t>για</a:t>
            </a:r>
            <a:r>
              <a:rPr lang="en-GB" altLang="el-GR" sz="2800" dirty="0"/>
              <a:t> PC/network servers</a:t>
            </a:r>
          </a:p>
          <a:p>
            <a:endParaRPr lang="en-GB" altLang="el-GR" sz="2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87832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William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Stallings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(2011). Αρχιτεκτονική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&amp; Οργάνωση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Υπολογιστών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Τζιόλα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Δημοσθένης Ε.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Μπολανάκης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(2011). Αρχιτεκτονική Μικροϋπολογιστών: αρχές προγραμματισμού χαμηλού επιπέδου και εφαρμογές με το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μικροελεγκτή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M68HC908GP32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Σύγχρονη Παιδεία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Tanenbaum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Andrew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S. (1995). Η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Αρχιτεκτονική των Υπολογιστών μια δομημένη προσέγγιση Συγγραφέας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Tanenbaum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Andrew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S.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Κλειδάριθμος. </a:t>
            </a: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Luce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T. (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1991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). Αρχιτεκτονική των Υπολογιστών.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Τζιόλα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Gilmore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(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1999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). Μικροεπεξεργαστές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θεωρία και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εφαρμογές. Εκδόσεις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Τζιόλα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Predko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M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(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2000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). Προγραμματίζοντας τον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Μικροελεγκτή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PIC, Εκδόσεις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Τζιόλα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Μπεκάκος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Μ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Π. (1994). Αρχιτεκτονική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υπολογιστών &amp; τεχνολογία παράλληλης επεξεργασίας,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Σταμούλης.</a:t>
            </a:r>
            <a:endParaRPr lang="el-GR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651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54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267765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err="1">
                <a:solidFill>
                  <a:schemeClr val="bg1">
                    <a:lumMod val="50000"/>
                  </a:schemeClr>
                </a:solidFill>
              </a:rPr>
              <a:t>Copyright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 Τεχνολογικό Ίδρυμα Ηπείρου. Φώτης Βαρζιώτης.</a:t>
            </a: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Αρχιτεκτονική υπολογιστών. </a:t>
            </a: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Άρτα, 2015. Διαθέσιμο από τη δικτυακή διεύθυνση:</a:t>
            </a: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3"/>
              </a:rPr>
              <a:t>http://eclass.teiep.gr/OpenClass/courses/COMP115/</a:t>
            </a:r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 </a:t>
            </a: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Ευάγγελος Καρβούνης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Εξωτερική </a:t>
            </a:r>
            <a:r>
              <a:rPr lang="el-GR" dirty="0"/>
              <a:t>Μνήμη</a:t>
            </a:r>
            <a:endParaRPr lang="en-US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Μαγνητικός </a:t>
            </a:r>
            <a:r>
              <a:rPr lang="el-GR" altLang="el-GR" dirty="0" smtClean="0"/>
              <a:t>Δίσκος</a:t>
            </a:r>
            <a:r>
              <a:rPr lang="en-US" altLang="el-GR" baseline="-25000" dirty="0" smtClean="0"/>
              <a:t>2/2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400" dirty="0" smtClean="0"/>
              <a:t>Μείωση </a:t>
            </a:r>
            <a:r>
              <a:rPr lang="el-GR" altLang="el-GR" sz="2400" dirty="0"/>
              <a:t>επιφανειακών ελαττωμάτων</a:t>
            </a:r>
            <a:endParaRPr lang="en-GB" altLang="el-GR" sz="2400" dirty="0"/>
          </a:p>
          <a:p>
            <a:pPr lvl="2">
              <a:buFont typeface="Wingdings" panose="05000000000000000000" pitchFamily="2" charset="2"/>
              <a:buChar char="§"/>
            </a:pPr>
            <a:r>
              <a:rPr lang="el-GR" altLang="el-GR" dirty="0"/>
              <a:t>Μείωση σφαλμάτων </a:t>
            </a:r>
            <a:r>
              <a:rPr lang="en-GB" altLang="el-GR" dirty="0"/>
              <a:t>read/write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400" dirty="0"/>
              <a:t>Μικρότερο διάκενο κεφαλής - δίσκου</a:t>
            </a:r>
            <a:endParaRPr lang="en-GB" altLang="el-GR" sz="24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400" dirty="0"/>
              <a:t>Βελτιωμένη ακαμψία</a:t>
            </a:r>
            <a:endParaRPr lang="en-GB" altLang="el-GR" sz="24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400" dirty="0"/>
              <a:t>Ανθεκτικότερο σε δονήσεις και γενικά βλάβες</a:t>
            </a:r>
            <a:endParaRPr lang="en-GB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59736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Μηχανισμοί </a:t>
            </a:r>
            <a:r>
              <a:rPr lang="el-GR" altLang="el-GR" dirty="0" smtClean="0"/>
              <a:t>Ανάγνωσης/Εγ</a:t>
            </a:r>
            <a:r>
              <a:rPr lang="el-GR" altLang="el-GR" dirty="0"/>
              <a:t>γ</a:t>
            </a:r>
            <a:r>
              <a:rPr lang="el-GR" altLang="el-GR" dirty="0" smtClean="0"/>
              <a:t>ραφής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000" dirty="0"/>
              <a:t>Εγγραφή και ανάκτηση μέσω ενός αγώγιμου πηνίου που ονομάζεται κεφαλή</a:t>
            </a:r>
            <a:endParaRPr lang="en-GB" altLang="el-GR" sz="2000" dirty="0"/>
          </a:p>
          <a:p>
            <a:r>
              <a:rPr lang="el-GR" altLang="el-GR" sz="2000" dirty="0"/>
              <a:t>Μπορεί να υπάρχει μια κεφαλή </a:t>
            </a:r>
            <a:r>
              <a:rPr lang="en-GB" altLang="el-GR" sz="2000" dirty="0"/>
              <a:t>read/write </a:t>
            </a:r>
            <a:r>
              <a:rPr lang="el-GR" altLang="el-GR" sz="2000" dirty="0"/>
              <a:t>ή δύο ξεχωριστές</a:t>
            </a:r>
            <a:endParaRPr lang="en-GB" altLang="el-GR" sz="2000" dirty="0"/>
          </a:p>
          <a:p>
            <a:r>
              <a:rPr lang="el-GR" altLang="el-GR" sz="2000" dirty="0"/>
              <a:t>Μεταξύ </a:t>
            </a:r>
            <a:r>
              <a:rPr lang="en-GB" altLang="el-GR" sz="2000" dirty="0"/>
              <a:t>read/write, </a:t>
            </a:r>
            <a:r>
              <a:rPr lang="el-GR" altLang="el-GR" sz="2000" dirty="0"/>
              <a:t>η κεφαλή διατηρείται σταθερή,</a:t>
            </a:r>
            <a:r>
              <a:rPr lang="en-GB" altLang="el-GR" sz="2000" dirty="0"/>
              <a:t> </a:t>
            </a:r>
            <a:r>
              <a:rPr lang="el-GR" altLang="el-GR" sz="2000" dirty="0"/>
              <a:t>ο δίσκος περιστρέφεται</a:t>
            </a:r>
            <a:endParaRPr lang="en-GB" altLang="el-GR" sz="2000" dirty="0"/>
          </a:p>
          <a:p>
            <a:r>
              <a:rPr lang="el-GR" altLang="el-GR" sz="2000" dirty="0"/>
              <a:t>Εγγραφή</a:t>
            </a:r>
            <a:endParaRPr lang="en-GB" alt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000" dirty="0"/>
              <a:t>Ρεύμα διαρρέει το πηνίο ώστε να επαχθεί μαγνητικό πεδίο</a:t>
            </a:r>
            <a:endParaRPr lang="en-GB" alt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000" dirty="0"/>
              <a:t>Στέλνονται παλμοί στην κεφαλή</a:t>
            </a:r>
            <a:endParaRPr lang="en-GB" alt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000" dirty="0"/>
              <a:t>Δημιουργούνται μαγνητικά μοτίβα στην </a:t>
            </a:r>
            <a:r>
              <a:rPr lang="el-GR" altLang="el-GR" sz="2000" dirty="0" smtClean="0"/>
              <a:t>επιφάνεια</a:t>
            </a:r>
            <a:endParaRPr lang="en-GB" altLang="el-GR" sz="2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73018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Μηχανισμοί </a:t>
            </a:r>
            <a:r>
              <a:rPr lang="el-GR" altLang="el-GR" dirty="0" smtClean="0"/>
              <a:t>Ανάγνωσης/Εγ</a:t>
            </a:r>
            <a:r>
              <a:rPr lang="el-GR" altLang="el-GR" dirty="0"/>
              <a:t>γ</a:t>
            </a:r>
            <a:r>
              <a:rPr lang="el-GR" altLang="el-GR" dirty="0" smtClean="0"/>
              <a:t>ραφής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000" dirty="0" smtClean="0"/>
              <a:t>Ανάγνωση</a:t>
            </a:r>
            <a:r>
              <a:rPr lang="en-GB" altLang="el-GR" sz="2000" dirty="0" smtClean="0"/>
              <a:t> </a:t>
            </a:r>
            <a:r>
              <a:rPr lang="en-GB" altLang="el-GR" sz="2000" dirty="0"/>
              <a:t>(</a:t>
            </a:r>
            <a:r>
              <a:rPr lang="el-GR" altLang="el-GR" sz="2000" dirty="0"/>
              <a:t>Παραδοσιακά</a:t>
            </a:r>
            <a:r>
              <a:rPr lang="en-GB" altLang="el-GR" sz="2000" dirty="0"/>
              <a:t>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1800" dirty="0"/>
              <a:t>Το μαγνητικό πεδίο κινείτε σε σχέση με το πηνίο – κεφαλή παράγοντας ρεύμα στο πηνίο</a:t>
            </a:r>
            <a:endParaRPr lang="en-GB" altLang="el-GR" sz="18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1800" dirty="0"/>
              <a:t>Μια κεφαλή για εγγραφή / ανάγνωση</a:t>
            </a:r>
            <a:endParaRPr lang="en-GB" altLang="el-GR" sz="1800" dirty="0"/>
          </a:p>
          <a:p>
            <a:r>
              <a:rPr lang="el-GR" altLang="el-GR" sz="2000" dirty="0"/>
              <a:t>Ανάγνωση </a:t>
            </a:r>
            <a:r>
              <a:rPr lang="en-GB" altLang="el-GR" sz="2000" dirty="0"/>
              <a:t>(</a:t>
            </a:r>
            <a:r>
              <a:rPr lang="el-GR" altLang="el-GR" sz="2000" dirty="0"/>
              <a:t>Σύγχρονα Συστήματα</a:t>
            </a:r>
            <a:r>
              <a:rPr lang="en-GB" altLang="el-GR" sz="2000" dirty="0"/>
              <a:t>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1800" dirty="0"/>
              <a:t>Ξεχωριστή κεφαλή ανάγνωσης</a:t>
            </a:r>
            <a:r>
              <a:rPr lang="en-GB" altLang="el-GR" sz="1800" dirty="0"/>
              <a:t>, </a:t>
            </a:r>
            <a:r>
              <a:rPr lang="el-GR" altLang="el-GR" sz="1800" dirty="0"/>
              <a:t>κοντά στην κεφαλή εγγραφής</a:t>
            </a:r>
            <a:endParaRPr lang="en-GB" altLang="el-GR" sz="18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1800" dirty="0"/>
              <a:t>Μερικώς θωρακισμένος αισθητήρας  μαγνητικής αντίστασης</a:t>
            </a:r>
            <a:r>
              <a:rPr lang="en-GB" altLang="el-GR" sz="1800" dirty="0"/>
              <a:t> (MR)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1800" dirty="0"/>
              <a:t>Η ηλεκτρική αντίσταση εξαρτάται από την διεύθυνση του μαγνητικού πεδίου</a:t>
            </a:r>
            <a:endParaRPr lang="en-GB" altLang="el-GR" sz="18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1800" dirty="0"/>
              <a:t>Λειτουργία υψηλής </a:t>
            </a:r>
            <a:r>
              <a:rPr lang="el-GR" altLang="el-GR" sz="1800" dirty="0" smtClean="0"/>
              <a:t>συχνότητας</a:t>
            </a:r>
            <a:endParaRPr lang="en-GB" altLang="el-GR" sz="1800" dirty="0" smtClean="0"/>
          </a:p>
          <a:p>
            <a:pPr lvl="2">
              <a:buFont typeface="Wingdings" panose="05000000000000000000" pitchFamily="2" charset="2"/>
              <a:buChar char="§"/>
            </a:pPr>
            <a:r>
              <a:rPr lang="el-GR" altLang="el-GR" sz="1800" dirty="0" smtClean="0"/>
              <a:t>Μεγαλύτερη πυκνότητα αποθήκευσης και ταχύτητα</a:t>
            </a:r>
            <a:endParaRPr lang="en-GB" altLang="el-GR" sz="1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55432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Ανάγνωση σε σύγχρονα συστήματα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1" t="18521" r="5425" b="40195"/>
          <a:stretch/>
        </p:blipFill>
        <p:spPr bwMode="auto">
          <a:xfrm>
            <a:off x="755576" y="1057805"/>
            <a:ext cx="7416824" cy="431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2841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4533</TotalTime>
  <Words>1787</Words>
  <Application>Microsoft Office PowerPoint</Application>
  <PresentationFormat>Προβολή στην οθόνη (16:10)</PresentationFormat>
  <Paragraphs>477</Paragraphs>
  <Slides>57</Slides>
  <Notes>57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57</vt:i4>
      </vt:variant>
    </vt:vector>
  </HeadingPairs>
  <TitlesOfParts>
    <vt:vector size="63" baseType="lpstr">
      <vt:lpstr>Arial Unicode MS</vt:lpstr>
      <vt:lpstr>Arial</vt:lpstr>
      <vt:lpstr>Calibri</vt:lpstr>
      <vt:lpstr>Times New Roman</vt:lpstr>
      <vt:lpstr>Wingdings</vt:lpstr>
      <vt:lpstr>Θέμα του Office</vt:lpstr>
      <vt:lpstr>Αρχιτεκτονική υπολογιστών</vt:lpstr>
      <vt:lpstr>Παρουσίαση του PowerPoint</vt:lpstr>
      <vt:lpstr>Άδειες Χρήσης</vt:lpstr>
      <vt:lpstr>Χρηματοδότηση</vt:lpstr>
      <vt:lpstr>Μαγνητικός Δίσκος1/2</vt:lpstr>
      <vt:lpstr>Μαγνητικός Δίσκος2/2</vt:lpstr>
      <vt:lpstr>Μηχανισμοί Ανάγνωσης/Εγγραφής</vt:lpstr>
      <vt:lpstr>Μηχανισμοί Ανάγνωσης/Εγγραφής</vt:lpstr>
      <vt:lpstr>Ανάγνωση σε σύγχρονα συστήματα</vt:lpstr>
      <vt:lpstr>Οργάνωση και Μορφοποίηση Δεδομένων</vt:lpstr>
      <vt:lpstr>Φυσική Διάταξη Δεδομένων στον Δίσκο</vt:lpstr>
      <vt:lpstr>Ταχύτητα Δίσκου1/2</vt:lpstr>
      <vt:lpstr>Ταχύτητα Δίσκου2/2</vt:lpstr>
      <vt:lpstr>Σύγκριση Μεθόδων Οργάνωσης Δίσκων </vt:lpstr>
      <vt:lpstr>Εύρεση τομέων</vt:lpstr>
      <vt:lpstr>ST506 Μορφοποίηση (Παλιά!)</vt:lpstr>
      <vt:lpstr>Χαρακτηριστικά Δίσκων</vt:lpstr>
      <vt:lpstr>Σταθερή / Κινούμενη Κεφαλή Δίσκου </vt:lpstr>
      <vt:lpstr>Αφαιρούμενοι ή μη</vt:lpstr>
      <vt:lpstr>Πολλαπλοί δίσκοι1/2</vt:lpstr>
      <vt:lpstr>Πολλαπλοί δίσκοι2/2</vt:lpstr>
      <vt:lpstr>Κύλινδροι</vt:lpstr>
      <vt:lpstr>Floppy Disk (Επαφής) </vt:lpstr>
      <vt:lpstr>Σκληρός Δίσκος Winchester1/2</vt:lpstr>
      <vt:lpstr>Σκληρός Δίσκος Winchester2/2</vt:lpstr>
      <vt:lpstr>Αφαιρούμενος σκληρός δίσκος</vt:lpstr>
      <vt:lpstr>Ταχύτητα</vt:lpstr>
      <vt:lpstr>Χρονισμός μιας μεταφοράς  I/O του δίσκου</vt:lpstr>
      <vt:lpstr>RAID1/2</vt:lpstr>
      <vt:lpstr>RAID2/2</vt:lpstr>
      <vt:lpstr>RAID 0</vt:lpstr>
      <vt:lpstr>RAID 1</vt:lpstr>
      <vt:lpstr>RAID 2</vt:lpstr>
      <vt:lpstr>RAID 3</vt:lpstr>
      <vt:lpstr>RAID 4</vt:lpstr>
      <vt:lpstr>RAID 5</vt:lpstr>
      <vt:lpstr>RAID 6</vt:lpstr>
      <vt:lpstr>RAID 0, 1, 2</vt:lpstr>
      <vt:lpstr>RAID 3 &amp; 4</vt:lpstr>
      <vt:lpstr>RAID 5 &amp; 6</vt:lpstr>
      <vt:lpstr>Χαρτογράφηση δεδομένων για RAID 0</vt:lpstr>
      <vt:lpstr>CD-ROM</vt:lpstr>
      <vt:lpstr>Λειτουργία CD</vt:lpstr>
      <vt:lpstr>Ταχύτητα CD-ROM Drive</vt:lpstr>
      <vt:lpstr>CD-ROM Format</vt:lpstr>
      <vt:lpstr>Τυχαία προσπέλαση στο CD-ROM</vt:lpstr>
      <vt:lpstr>CD-ROM συν &amp; κατά</vt:lpstr>
      <vt:lpstr>Άλλα οπτικά αποθηκευτικά μέσα</vt:lpstr>
      <vt:lpstr>DVD - Τεχνολογία</vt:lpstr>
      <vt:lpstr>CD and DVD</vt:lpstr>
      <vt:lpstr>Magnetic Tape</vt:lpstr>
      <vt:lpstr>Digital Audio Tape (DAT)</vt:lpstr>
      <vt:lpstr>Βιβλιογραφία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Evaggelos Karvounis</cp:lastModifiedBy>
  <cp:revision>251</cp:revision>
  <dcterms:created xsi:type="dcterms:W3CDTF">2012-09-06T09:03:05Z</dcterms:created>
  <dcterms:modified xsi:type="dcterms:W3CDTF">2015-05-07T14:13:33Z</dcterms:modified>
</cp:coreProperties>
</file>