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3"/>
  </p:notesMasterIdLst>
  <p:handoutMasterIdLst>
    <p:handoutMasterId r:id="rId34"/>
  </p:handoutMasterIdLst>
  <p:sldIdLst>
    <p:sldId id="257" r:id="rId3"/>
    <p:sldId id="258" r:id="rId4"/>
    <p:sldId id="308" r:id="rId5"/>
    <p:sldId id="309" r:id="rId6"/>
    <p:sldId id="259" r:id="rId7"/>
    <p:sldId id="260" r:id="rId8"/>
    <p:sldId id="262" r:id="rId9"/>
    <p:sldId id="263" r:id="rId10"/>
    <p:sldId id="330" r:id="rId11"/>
    <p:sldId id="332" r:id="rId12"/>
    <p:sldId id="331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33" r:id="rId28"/>
    <p:sldId id="274" r:id="rId29"/>
    <p:sldId id="276" r:id="rId30"/>
    <p:sldId id="277" r:id="rId31"/>
    <p:sldId id="279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courses/COMP119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Συστήματα </a:t>
            </a:r>
            <a:r>
              <a:rPr lang="el-GR" b="1" dirty="0" err="1" smtClean="0"/>
              <a:t>Τηλεκπαίδευσης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pPr lvl="0"/>
            <a:r>
              <a:rPr lang="el-GR" sz="2800" dirty="0" smtClean="0">
                <a:solidFill>
                  <a:schemeClr val="tx1"/>
                </a:solidFill>
              </a:rPr>
              <a:t>Ενότητα </a:t>
            </a:r>
            <a:r>
              <a:rPr lang="en-US" sz="2800" dirty="0" smtClean="0">
                <a:solidFill>
                  <a:schemeClr val="tx1"/>
                </a:solidFill>
              </a:rPr>
              <a:t>8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Δραστηριότητες Εξάσκησης &amp; Εξέτασης</a:t>
            </a: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Δημήτριος </a:t>
            </a:r>
            <a:r>
              <a:rPr lang="el-GR" sz="2800" dirty="0" err="1" smtClean="0">
                <a:solidFill>
                  <a:schemeClr val="tx1"/>
                </a:solidFill>
              </a:rPr>
              <a:t>Λιαροκάπης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Δοκιμασίες / Εξετάσεις /</a:t>
            </a:r>
            <a:r>
              <a:rPr lang="en-US" dirty="0" smtClean="0"/>
              <a:t>Tests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8,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107504" y="1640989"/>
            <a:ext cx="8820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Ελέγχουν την επιτυχία του εκπαιδευτικού υλικού.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Βεβαιώνουν / Πιστοποιούν ότι οι εκπαιδευόμενοι έχουν αποκτήσει κάποιες δεξιότητες.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Ερευνούν αν οι εκπαιδευόμενοι έχουν ήδη κάποιες γνώσεις ώστε να αποφύγουν κάποια μαθήματα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Τύποι Ερωτήσεων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8,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23528" y="1772816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Σωστό/</a:t>
            </a:r>
            <a:r>
              <a:rPr lang="el-GR" sz="3200" dirty="0" err="1" smtClean="0"/>
              <a:t>Λαθος</a:t>
            </a:r>
            <a:r>
              <a:rPr lang="el-GR" sz="3200" dirty="0" smtClean="0"/>
              <a:t>, Αληθές/Ψευδές (</a:t>
            </a:r>
            <a:r>
              <a:rPr lang="en-US" sz="3200" dirty="0" smtClean="0"/>
              <a:t>True/False)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Πολλαπλής επιλογής (Μοναδική Επιλογή)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Πολλαπλής επιλογής (Πολλαπλή Επιλογής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Συμπλήρωση </a:t>
            </a:r>
            <a:r>
              <a:rPr lang="el-GR" sz="3200" dirty="0" err="1" smtClean="0"/>
              <a:t>Κενων</a:t>
            </a:r>
            <a:r>
              <a:rPr lang="el-GR" sz="3200" dirty="0" smtClean="0"/>
              <a:t> / </a:t>
            </a:r>
            <a:r>
              <a:rPr lang="el-GR" sz="3200" dirty="0" err="1" smtClean="0"/>
              <a:t>Συντομης</a:t>
            </a:r>
            <a:r>
              <a:rPr lang="el-GR" sz="3200" dirty="0" smtClean="0"/>
              <a:t> Απάντησης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Ταιριάσματος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Ακολουθία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Ανάπτυξης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Διαδικασίας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dirty="0" smtClean="0"/>
              <a:t>True/False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8,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23528" y="1772816"/>
            <a:ext cx="842493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Περιπτώσεις: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Είναι μια δήλωση αληθής ή ψευδής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Θα δουλέψει μια διαδικασία σε ένα πρόβλημα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Είναι μια ενέργεια ασφαλής ή όχι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Θα πρέπει να εγκρίνουμε κάποια πρόταση</a:t>
            </a:r>
          </a:p>
          <a:p>
            <a:pPr lvl="1"/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Συνήθως χρησιμοποιούνται για εξέταση</a:t>
            </a:r>
          </a:p>
          <a:p>
            <a:r>
              <a:rPr lang="el-GR" sz="3200" dirty="0" smtClean="0"/>
              <a:t>σωστών αποφάσεων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dirty="0" smtClean="0"/>
              <a:t>True/False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8,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23528" y="1772816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Πως γίνονται πιο αποτελεσματικές;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dirty="0" smtClean="0"/>
              <a:t>True/False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8,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23528" y="1772816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Χρησιμοποιούμε πολλές ερωτήσεις για </a:t>
            </a:r>
            <a:r>
              <a:rPr lang="el-GR" sz="3200" dirty="0" err="1" smtClean="0"/>
              <a:t>καποιο</a:t>
            </a:r>
            <a:endParaRPr lang="el-GR" sz="3200" dirty="0" smtClean="0"/>
          </a:p>
          <a:p>
            <a:r>
              <a:rPr lang="el-GR" sz="3200" dirty="0" smtClean="0"/>
              <a:t>αντικείμενο ώστε να αποφεύγεται η απάντηση</a:t>
            </a:r>
          </a:p>
          <a:p>
            <a:r>
              <a:rPr lang="el-GR" sz="3200" dirty="0" smtClean="0"/>
              <a:t>κατά τύχη.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Αναδιαμορφώνουμε την ίδια ερώτηση με</a:t>
            </a:r>
          </a:p>
          <a:p>
            <a:r>
              <a:rPr lang="el-GR" sz="3200" dirty="0" smtClean="0"/>
              <a:t>διάφορους τρόπους ώστε μια φορά η σωστή</a:t>
            </a:r>
          </a:p>
          <a:p>
            <a:r>
              <a:rPr lang="el-GR" sz="3200" dirty="0" smtClean="0"/>
              <a:t>απάντηση να είναι “Αληθές” και την άλλη</a:t>
            </a:r>
          </a:p>
          <a:p>
            <a:r>
              <a:rPr lang="el-GR" sz="3200" dirty="0" smtClean="0"/>
              <a:t>Ψευδές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Η ερώτηση διατυπώνεται με τέτοιο τρόπο που</a:t>
            </a:r>
          </a:p>
          <a:p>
            <a:r>
              <a:rPr lang="el-GR" sz="3200" dirty="0" smtClean="0"/>
              <a:t>να μην υπονοεί κάποια συγκεκριμένη</a:t>
            </a:r>
          </a:p>
          <a:p>
            <a:r>
              <a:rPr lang="el-GR" sz="3200" dirty="0" smtClean="0"/>
              <a:t>απάντηση.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dirty="0" smtClean="0"/>
              <a:t>True/False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8,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23528" y="1772816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Πως θα αποθαρρύνουμε το </a:t>
            </a:r>
            <a:r>
              <a:rPr lang="el-GR" sz="3200" dirty="0" err="1" smtClean="0"/>
              <a:t>μαντεμα</a:t>
            </a:r>
            <a:r>
              <a:rPr lang="el-GR" sz="3200" dirty="0" smtClean="0"/>
              <a:t>;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dirty="0" smtClean="0"/>
              <a:t>True/False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8,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23528" y="1772816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Πώς θα αποθαρρύνουμε το μάντεμα;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dirty="0" smtClean="0"/>
              <a:t>True/False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8,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23528" y="1628800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Αρνητική βαθμολογία. Επειδή υπάρχει 50% να</a:t>
            </a:r>
          </a:p>
          <a:p>
            <a:r>
              <a:rPr lang="el-GR" sz="3200" dirty="0" smtClean="0"/>
              <a:t>απαντήσει κάποιος σωστά, μπορεί να</a:t>
            </a:r>
          </a:p>
          <a:p>
            <a:r>
              <a:rPr lang="el-GR" sz="3200" dirty="0" smtClean="0"/>
              <a:t>αφαιρούμε όσους βαθμούς θα προσθέταμε αν ή</a:t>
            </a:r>
          </a:p>
          <a:p>
            <a:r>
              <a:rPr lang="el-GR" sz="3200" dirty="0" smtClean="0"/>
              <a:t>απάντηση ήταν σωστή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Απαιτούμε μεγαλύτερο ποσοστό επιτυχίας, </a:t>
            </a:r>
            <a:r>
              <a:rPr lang="el-GR" sz="3200" dirty="0" err="1" smtClean="0"/>
              <a:t>π.χ</a:t>
            </a:r>
            <a:endParaRPr lang="el-GR" sz="3200" dirty="0" smtClean="0"/>
          </a:p>
          <a:p>
            <a:r>
              <a:rPr lang="el-GR" sz="3200" dirty="0" smtClean="0"/>
              <a:t>η πιθανότητα να απαντήσουμε 5 στις 10 σωστά</a:t>
            </a:r>
          </a:p>
          <a:p>
            <a:r>
              <a:rPr lang="el-GR" sz="3200" dirty="0" smtClean="0"/>
              <a:t>είναι 50%, Η πιθανότητα να απαντήσουν 8 στις</a:t>
            </a:r>
          </a:p>
          <a:p>
            <a:r>
              <a:rPr lang="el-GR" sz="3200" dirty="0" smtClean="0"/>
              <a:t>10 είναι αρκετά μικρότερη 5%.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Αυξάνουμε τις ερωτήσεις.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Πολλαπλής Επιλογής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8,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23528" y="1628800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Επιλογή του καλύτερου πλάνου δράσης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Αναγνώριση της πιο πιθανής αιτίας ενός</a:t>
            </a:r>
          </a:p>
          <a:p>
            <a:r>
              <a:rPr lang="el-GR" sz="3200" dirty="0" smtClean="0"/>
              <a:t>Προβλήματος.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Επιλογή της σωστής κατηγορίας στην οποία</a:t>
            </a:r>
          </a:p>
          <a:p>
            <a:r>
              <a:rPr lang="el-GR" sz="3200" dirty="0" smtClean="0"/>
              <a:t>ανήκει κάτι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Επιλογή ανάμεσα από διάφορα εύρη τιμών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Μορφές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8,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23528" y="1628800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Μορφές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Radio Buttons</a:t>
            </a:r>
            <a:endParaRPr lang="el-GR" sz="3200" dirty="0" smtClean="0"/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Λίστες επιλογής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Τμήματα Διαγραμμάτων / Εικόνων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7776864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Συστήματα </a:t>
            </a:r>
            <a:r>
              <a:rPr lang="el-GR" b="1" dirty="0" err="1" smtClean="0">
                <a:solidFill>
                  <a:schemeClr val="tx1"/>
                </a:solidFill>
              </a:rPr>
              <a:t>Τηλεκπαίδευσης</a:t>
            </a:r>
            <a:endParaRPr lang="el-GR" b="1" dirty="0">
              <a:solidFill>
                <a:schemeClr val="tx1"/>
              </a:solidFill>
            </a:endParaRPr>
          </a:p>
          <a:p>
            <a:pPr lvl="0" algn="l"/>
            <a:r>
              <a:rPr lang="el-GR" sz="2800" b="1" dirty="0" smtClean="0">
                <a:solidFill>
                  <a:schemeClr val="tx1"/>
                </a:solidFill>
              </a:rPr>
              <a:t>Ενότητα 8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Δραστηριότητες Εξάσκησης &amp; Εξέτασης</a:t>
            </a: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Δημήτριος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Λιαροκάπης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Πολλαπλής Επιλογής (Πολλές</a:t>
            </a:r>
            <a:br>
              <a:rPr lang="el-GR" dirty="0" smtClean="0"/>
            </a:br>
            <a:r>
              <a:rPr lang="el-GR" dirty="0" smtClean="0"/>
              <a:t>απαντήσεις)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8,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23528" y="1628800"/>
            <a:ext cx="842493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Μειώνουν κατά πολύ την πιθανότητα</a:t>
            </a:r>
          </a:p>
          <a:p>
            <a:r>
              <a:rPr lang="el-GR" sz="3200" dirty="0" smtClean="0"/>
              <a:t>μαντέματος της σωστής απάντησης.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Μπορεί να χρησιμοποιηθούν σε περιπτώσεις</a:t>
            </a:r>
          </a:p>
          <a:p>
            <a:pPr lvl="2">
              <a:buFont typeface="Wingdings" pitchFamily="2" charset="2"/>
              <a:buChar char="Ø"/>
            </a:pPr>
            <a:r>
              <a:rPr lang="el-GR" sz="2800" dirty="0" smtClean="0"/>
              <a:t>Επιλογή ιδιοτήτων ενός αντικειμένου</a:t>
            </a:r>
          </a:p>
          <a:p>
            <a:pPr lvl="2">
              <a:buFont typeface="Wingdings" pitchFamily="2" charset="2"/>
              <a:buChar char="Ø"/>
            </a:pPr>
            <a:r>
              <a:rPr lang="el-GR" sz="2800" dirty="0" smtClean="0"/>
              <a:t>Περιπτώσεις που ένας κανόνας μπορεί να</a:t>
            </a:r>
          </a:p>
          <a:p>
            <a:pPr lvl="1"/>
            <a:r>
              <a:rPr lang="el-GR" sz="2800" dirty="0" smtClean="0"/>
              <a:t>         εφαρμοστεί</a:t>
            </a:r>
          </a:p>
          <a:p>
            <a:pPr lvl="2">
              <a:buFont typeface="Wingdings" pitchFamily="2" charset="2"/>
              <a:buChar char="Ø"/>
            </a:pPr>
            <a:r>
              <a:rPr lang="el-GR" sz="2800" dirty="0" smtClean="0"/>
              <a:t>Δημιουργία μιας λίστας ερωτήσεων Σωστού/</a:t>
            </a:r>
            <a:r>
              <a:rPr lang="el-GR" sz="2800" dirty="0" err="1" smtClean="0"/>
              <a:t>Λαθους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45624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Συμπλήρωση Κενών / Σύντομη</a:t>
            </a:r>
            <a:br>
              <a:rPr lang="el-GR" dirty="0" smtClean="0"/>
            </a:br>
            <a:r>
              <a:rPr lang="el-GR" dirty="0" smtClean="0"/>
              <a:t>Απάντηση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8,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179512" y="1484784"/>
            <a:ext cx="89644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 Εξέταση Ορολογίας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Αποτέλεσμα σε κάποιο πρόβλημα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Πρέπει να γραφεί με τρόπο ώστε μόνο μια</a:t>
            </a:r>
          </a:p>
          <a:p>
            <a:r>
              <a:rPr lang="el-GR" sz="3200" dirty="0" smtClean="0"/>
              <a:t>απάντηση να είναι σωστή.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Αν απαιτούνται περισσότερες λέξεις πρέπει η</a:t>
            </a:r>
          </a:p>
          <a:p>
            <a:r>
              <a:rPr lang="el-GR" sz="3200" dirty="0" smtClean="0"/>
              <a:t>απάντηση να μην εξαρτάται από την ακριβή</a:t>
            </a:r>
          </a:p>
          <a:p>
            <a:r>
              <a:rPr lang="el-GR" sz="3200" dirty="0" smtClean="0"/>
              <a:t>σύνταξη αλλά απλώς από την παρουσία</a:t>
            </a:r>
          </a:p>
          <a:p>
            <a:r>
              <a:rPr lang="el-GR" sz="3200" dirty="0" smtClean="0"/>
              <a:t>κάποιων λέξεων ή όρων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Αν υπάρχει αυτόματη διόρθωση θα πρέπει να</a:t>
            </a:r>
          </a:p>
          <a:p>
            <a:r>
              <a:rPr lang="el-GR" sz="3200" dirty="0" smtClean="0"/>
              <a:t>λαμβάνεται </a:t>
            </a:r>
            <a:r>
              <a:rPr lang="el-GR" sz="3200" dirty="0" err="1" smtClean="0"/>
              <a:t>υπ'οψη</a:t>
            </a:r>
            <a:r>
              <a:rPr lang="el-GR" sz="3200" dirty="0" smtClean="0"/>
              <a:t> η χρήση συνωνύμων,</a:t>
            </a:r>
          </a:p>
          <a:p>
            <a:r>
              <a:rPr lang="el-GR" sz="3200" dirty="0" smtClean="0"/>
              <a:t>κλίσης, ορθογραφικού λάθους, κλπ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45624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Συμπλήρωση Πολλαπλών Κενών</a:t>
            </a:r>
            <a:br>
              <a:rPr lang="el-GR" dirty="0" smtClean="0"/>
            </a:br>
            <a:r>
              <a:rPr lang="en-US" dirty="0" smtClean="0"/>
              <a:t>(Cloze Questions)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8,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179512" y="1989415"/>
            <a:ext cx="89644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Δίνεται κάποιο κείμενο με πολλά κενά που</a:t>
            </a:r>
          </a:p>
          <a:p>
            <a:r>
              <a:rPr lang="el-GR" sz="3200" dirty="0" smtClean="0"/>
              <a:t>πρέπει να συμπληρωθούν.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Θα μπορούσε να είναι και ένα πρόγραμμα</a:t>
            </a:r>
          </a:p>
          <a:p>
            <a:r>
              <a:rPr lang="el-GR" sz="3200" dirty="0" smtClean="0"/>
              <a:t>υπολογιστή.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Στα κενά θα μπορούσαν να χρησιμοποιηθούν</a:t>
            </a:r>
          </a:p>
          <a:p>
            <a:r>
              <a:rPr lang="el-GR" sz="3200" dirty="0" smtClean="0"/>
              <a:t>λίστες επιλογής.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45624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Εξηγήσεις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8,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179512" y="1484784"/>
            <a:ext cx="896448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Γιατί δίνω την δοκιμασία;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Όσοι γνωρίζουν την αξία προσπαθούν</a:t>
            </a:r>
          </a:p>
          <a:p>
            <a:pPr lvl="1"/>
            <a:r>
              <a:rPr lang="el-GR" sz="2800" dirty="0" smtClean="0"/>
              <a:t>περισσότερο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Υπάρχει βαθμολόγηση;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(Ολική Βαρύτητα, </a:t>
            </a:r>
            <a:r>
              <a:rPr lang="el-GR" sz="2800" dirty="0" err="1" smtClean="0"/>
              <a:t>προβιβάσιμος</a:t>
            </a:r>
            <a:r>
              <a:rPr lang="el-GR" sz="2800" dirty="0" smtClean="0"/>
              <a:t> βαθμός,</a:t>
            </a:r>
          </a:p>
          <a:p>
            <a:pPr lvl="1"/>
            <a:r>
              <a:rPr lang="el-GR" sz="2800" dirty="0" smtClean="0"/>
              <a:t>βαθμός κατοχύρωσης)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Τι καλύπτει;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Υπάρχει χρονομέτρηση;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Πότε θα γίνει η εξέταση;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Πόσο θα διαρκέσει η εξέταση;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45624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Εξηγήσεις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8,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179512" y="1484784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Υπάρχει επανεξέταση (πόσες φορές, πως</a:t>
            </a:r>
          </a:p>
          <a:p>
            <a:r>
              <a:rPr lang="el-GR" sz="3200" dirty="0" smtClean="0"/>
              <a:t>υπολογίζεται ο βαθμός)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Τι βοηθήματα μπορεί να χρησιμοποιηθούν</a:t>
            </a:r>
          </a:p>
          <a:p>
            <a:r>
              <a:rPr lang="el-GR" sz="3200" dirty="0" smtClean="0"/>
              <a:t>(υπολογιστές, βιβλία, ιστοσελίδες, μηχανές</a:t>
            </a:r>
          </a:p>
          <a:p>
            <a:r>
              <a:rPr lang="el-GR" sz="3200" dirty="0" smtClean="0"/>
              <a:t>αναζήτησης)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Βαρύτητα ερωτήσεων;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Πόσο ακριβείς πρέπει να είναι οι απαντήσεις;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Παίζει ρόλο η σειρά των απαντήσεων;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Τι γίνεται αν υπάρχει αστοχία υλικού;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45624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Διευκολύνσεις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8,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179512" y="1484784"/>
            <a:ext cx="89644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Δώστε εξηγήσεις πριν ξεκινήσει ο χρονομέτρης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Βοηθά η δυνατότητα να υπάρχει κουμπί</a:t>
            </a:r>
          </a:p>
          <a:p>
            <a:r>
              <a:rPr lang="el-GR" sz="3200" dirty="0" smtClean="0"/>
              <a:t>“Ξεκίνα” / </a:t>
            </a:r>
            <a:r>
              <a:rPr lang="en-US" sz="3200" dirty="0" smtClean="0"/>
              <a:t>Start)</a:t>
            </a:r>
            <a:r>
              <a:rPr lang="el-GR" sz="3200" dirty="0" smtClean="0"/>
              <a:t>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Αν κάποιες ερωτήσεις είναι προαιρετικές</a:t>
            </a:r>
          </a:p>
          <a:p>
            <a:r>
              <a:rPr lang="el-GR" sz="3200" dirty="0" smtClean="0"/>
              <a:t>επιτρέψτε την παράκαμψή τους.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Δώστε κάποια σαφή ένδειξη για την πρόοδο</a:t>
            </a:r>
          </a:p>
          <a:p>
            <a:r>
              <a:rPr lang="el-GR" sz="3200" dirty="0" smtClean="0"/>
              <a:t>που έχει γίνει (Ποσοστό απαντήσεων, </a:t>
            </a:r>
            <a:r>
              <a:rPr lang="el-GR" sz="3200" dirty="0" err="1" smtClean="0"/>
              <a:t>Status</a:t>
            </a:r>
            <a:endParaRPr lang="el-GR" sz="3200" dirty="0" smtClean="0"/>
          </a:p>
          <a:p>
            <a:r>
              <a:rPr lang="en-US" sz="3200" dirty="0" smtClean="0"/>
              <a:t>Bar)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Βιβλιογραφία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8,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438150" y="166020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William Horton (2001).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E-learning by </a:t>
            </a:r>
            <a:r>
              <a:rPr lang="en-US" sz="1400" i="1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Design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,.Pfeifer</a:t>
            </a: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Clark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R. &amp; Mayer, R. (2008). 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E-Learning and the Science of Instruction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Pfeifer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Alessi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S.  &amp;  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Trolip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 S. (2005). </a:t>
            </a:r>
            <a:r>
              <a:rPr lang="el-GR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ΠΟΛΥΜΕΣΑ και ΕΚΠΑΙΔΕΥΣΗ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Εκδόσεις Μ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Γκιούρδας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Nash, S.  &amp;  Moore, M. 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(2014). </a:t>
            </a:r>
            <a:r>
              <a:rPr lang="en-US" sz="1400" i="1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Moodle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Course Design Best Practices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Packt</a:t>
            </a: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Newby J. Timothy,  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Stepich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A. Donald, Lehman D. James,  &amp; 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Russel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D James. (2009). 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Εκπαιδευτική τεχνολογία για διδασκαλία και μάθηση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Εκδόσεις Επίκεντρο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Σημείωμα Αναφοράς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8,,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Δημήτριος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Λιαροκάπης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lvl="0" algn="just"/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Συστήματα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Τηλεκπαίδευσης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Έκδοση: 1.0  Άρτα, 2015. Διαθέσιμο από τη δικτυακή διεύθυνση:</a:t>
            </a:r>
          </a:p>
          <a:p>
            <a:pPr lvl="0" algn="just"/>
            <a:r>
              <a:rPr lang="el-GR" sz="2400" dirty="0" smtClean="0">
                <a:solidFill>
                  <a:srgbClr val="FF0000"/>
                </a:solidFill>
              </a:rPr>
              <a:t>&lt;</a:t>
            </a:r>
            <a:r>
              <a:rPr lang="en-US" sz="2400" dirty="0" smtClean="0">
                <a:solidFill>
                  <a:srgbClr val="FF0000"/>
                </a:solidFill>
              </a:rPr>
              <a:t>URL </a:t>
            </a:r>
            <a:r>
              <a:rPr lang="el-GR" sz="2400" dirty="0" smtClean="0">
                <a:solidFill>
                  <a:srgbClr val="FF0000"/>
                </a:solidFill>
              </a:rPr>
              <a:t>μαθήματος&gt;</a:t>
            </a:r>
          </a:p>
          <a:p>
            <a:pPr lvl="0" algn="just"/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πχ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http://eclass.teiep.gr/courses/COMP119/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8, 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8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43014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4301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8</a:t>
            </a:r>
            <a:r>
              <a:rPr lang="en-US" sz="1200" dirty="0" smtClean="0">
                <a:solidFill>
                  <a:schemeClr val="bg1"/>
                </a:solidFill>
              </a:rPr>
              <a:t>,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44038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44039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8,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8,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Τύποι Ερωτήσεων και Τρόποι Χρήσης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Τρόποι Αποθάρρυνσης Μαντέματος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Χρήση Επεξηγήσεως και Διευκολύνσεων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prstClr val="black"/>
                </a:solidFill>
              </a:rPr>
              <a:t>Περιεχόμενα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8,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84784"/>
            <a:ext cx="8712968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Δοκιμασίες / Εξετάσεις /</a:t>
            </a:r>
            <a:r>
              <a:rPr lang="en-US" sz="3200" dirty="0" smtClean="0"/>
              <a:t>Tests</a:t>
            </a: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Τύποι Ερωτήσεων</a:t>
            </a:r>
            <a:endParaRPr lang="en-US" sz="3200" dirty="0" smtClean="0"/>
          </a:p>
          <a:p>
            <a:pPr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l-GR" sz="2800" dirty="0" smtClean="0"/>
              <a:t>Σωστό/</a:t>
            </a:r>
            <a:r>
              <a:rPr lang="el-GR" sz="2800" dirty="0" err="1" smtClean="0"/>
              <a:t>Λαθος</a:t>
            </a:r>
            <a:r>
              <a:rPr lang="en-US" sz="2800" dirty="0" smtClean="0"/>
              <a:t> </a:t>
            </a:r>
            <a:r>
              <a:rPr lang="el-GR" sz="2800" dirty="0" smtClean="0"/>
              <a:t>Αληθές/Ψευδές (</a:t>
            </a:r>
            <a:r>
              <a:rPr lang="el-GR" sz="2800" dirty="0" err="1" smtClean="0"/>
              <a:t>True</a:t>
            </a:r>
            <a:r>
              <a:rPr lang="el-GR" sz="2800" dirty="0" smtClean="0"/>
              <a:t>/</a:t>
            </a:r>
            <a:r>
              <a:rPr lang="el-GR" sz="2800" dirty="0" err="1" smtClean="0"/>
              <a:t>False</a:t>
            </a:r>
            <a:r>
              <a:rPr lang="el-GR" sz="2800" dirty="0" smtClean="0"/>
              <a:t>)</a:t>
            </a:r>
            <a:endParaRPr lang="en-US" sz="2800" dirty="0" smtClean="0"/>
          </a:p>
          <a:p>
            <a:pPr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l-GR" sz="2800" dirty="0" smtClean="0"/>
              <a:t>Πολλαπλής επιλογής</a:t>
            </a:r>
            <a:endParaRPr lang="en-US" sz="2800" dirty="0" smtClean="0"/>
          </a:p>
          <a:p>
            <a:pPr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l-GR" sz="2800" dirty="0" smtClean="0"/>
              <a:t>Συμπλήρωση </a:t>
            </a:r>
            <a:r>
              <a:rPr lang="el-GR" sz="2800" dirty="0" err="1" smtClean="0"/>
              <a:t>Κενων</a:t>
            </a:r>
            <a:r>
              <a:rPr lang="el-GR" sz="2800" dirty="0" smtClean="0"/>
              <a:t> / </a:t>
            </a:r>
            <a:r>
              <a:rPr lang="el-GR" sz="2800" dirty="0" err="1" smtClean="0"/>
              <a:t>Συντομης</a:t>
            </a:r>
            <a:r>
              <a:rPr lang="el-GR" sz="2800" dirty="0" smtClean="0"/>
              <a:t> Απάντησης</a:t>
            </a:r>
            <a:endParaRPr lang="en-US" sz="2800" dirty="0" smtClean="0"/>
          </a:p>
          <a:p>
            <a:pPr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l-GR" sz="2800" dirty="0" smtClean="0"/>
              <a:t>Ταιριάσματος</a:t>
            </a:r>
            <a:endParaRPr lang="en-US" sz="2800" dirty="0" smtClean="0"/>
          </a:p>
          <a:p>
            <a:pPr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l-GR" sz="2800" dirty="0" smtClean="0"/>
              <a:t>Ανάπτυξης</a:t>
            </a:r>
            <a:endParaRPr lang="en-US" sz="2800" dirty="0" smtClean="0"/>
          </a:p>
          <a:p>
            <a:pPr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l-GR" sz="2800" dirty="0" smtClean="0"/>
              <a:t>Διαδικασίας</a:t>
            </a: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indent="-342900">
              <a:spcBef>
                <a:spcPct val="20000"/>
              </a:spcBef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Συστήματα </a:t>
            </a:r>
            <a:r>
              <a:rPr lang="el-GR" dirty="0" err="1" smtClean="0"/>
              <a:t>Τηλεκπαίδευσης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Δοκιμασίες (</a:t>
            </a:r>
            <a:r>
              <a:rPr lang="en-US" dirty="0" smtClean="0"/>
              <a:t>Tests)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Δοκιμασίες / Εξετάσεις /</a:t>
            </a:r>
            <a:r>
              <a:rPr lang="en-US" dirty="0" smtClean="0"/>
              <a:t>Tests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8,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23528" y="1772816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Γιατί τις/τα χρησιμοποιούμε;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Δοκιμασίες / Εξετάσεις /</a:t>
            </a:r>
            <a:r>
              <a:rPr lang="en-US" dirty="0" smtClean="0"/>
              <a:t>Tests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8,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23528" y="1772816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Μετρούμε την πρόοδο ως προς τους στόχους.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Δίνουν έμφαση στο τι θεωρείται σημαντικό ώστε οι εκπαιδευόμενοι να εστιάσουν στη μάθηση.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Οι μαθητευόμενοι εφαρμόζουν κατά κάποιο τρόπο ότι έχουν μάθει και μαθαίνουν σε βάθος.</a:t>
            </a:r>
          </a:p>
          <a:p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1377</Words>
  <Application>Microsoft Office PowerPoint</Application>
  <PresentationFormat>Προβολή στην οθόνη (4:3)</PresentationFormat>
  <Paragraphs>270</Paragraphs>
  <Slides>30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30</vt:i4>
      </vt:variant>
    </vt:vector>
  </HeadingPairs>
  <TitlesOfParts>
    <vt:vector size="32" baseType="lpstr">
      <vt:lpstr>Θέμα του Office</vt:lpstr>
      <vt:lpstr>2_Θέμα του Office</vt:lpstr>
      <vt:lpstr>Συστήματα Τηλεκπαίδευσης</vt:lpstr>
      <vt:lpstr>Διαφάνεια 2</vt:lpstr>
      <vt:lpstr>Άδειες Χρήσης</vt:lpstr>
      <vt:lpstr>Χρηματοδότηση</vt:lpstr>
      <vt:lpstr>Σκοποί  ενότητας</vt:lpstr>
      <vt:lpstr>Περιεχόμενα ενότητας</vt:lpstr>
      <vt:lpstr>Συστήματα Τηλεκπαίδευσης</vt:lpstr>
      <vt:lpstr>Δοκιμασίες / Εξετάσεις /Tests</vt:lpstr>
      <vt:lpstr>Δοκιμασίες / Εξετάσεις /Tests</vt:lpstr>
      <vt:lpstr>Δοκιμασίες / Εξετάσεις /Tests</vt:lpstr>
      <vt:lpstr>Τύποι Ερωτήσεων</vt:lpstr>
      <vt:lpstr>True/False</vt:lpstr>
      <vt:lpstr>True/False</vt:lpstr>
      <vt:lpstr>True/False</vt:lpstr>
      <vt:lpstr>True/False</vt:lpstr>
      <vt:lpstr>True/False</vt:lpstr>
      <vt:lpstr>True/False</vt:lpstr>
      <vt:lpstr>Πολλαπλής Επιλογής</vt:lpstr>
      <vt:lpstr>Μορφές</vt:lpstr>
      <vt:lpstr>Πολλαπλής Επιλογής (Πολλές απαντήσεις)</vt:lpstr>
      <vt:lpstr>Συμπλήρωση Κενών / Σύντομη Απάντηση</vt:lpstr>
      <vt:lpstr>Συμπλήρωση Πολλαπλών Κενών (Cloze Questions)</vt:lpstr>
      <vt:lpstr>Εξηγήσεις</vt:lpstr>
      <vt:lpstr>Εξηγήσεις</vt:lpstr>
      <vt:lpstr>Διευκολύνσεις</vt:lpstr>
      <vt:lpstr>Βιβλιογραφία</vt:lpstr>
      <vt:lpstr>Σημείωμα Αναφοράς</vt:lpstr>
      <vt:lpstr>Σημείωμα Αδειοδότησης</vt:lpstr>
      <vt:lpstr>Διαφάνεια 29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User</cp:lastModifiedBy>
  <cp:revision>108</cp:revision>
  <dcterms:created xsi:type="dcterms:W3CDTF">2015-04-14T16:45:01Z</dcterms:created>
  <dcterms:modified xsi:type="dcterms:W3CDTF">2015-11-08T19:59:49Z</dcterms:modified>
</cp:coreProperties>
</file>