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9" r:id="rId3"/>
    <p:sldId id="257" r:id="rId4"/>
    <p:sldId id="259" r:id="rId5"/>
    <p:sldId id="411" r:id="rId6"/>
    <p:sldId id="412" r:id="rId7"/>
    <p:sldId id="413" r:id="rId8"/>
    <p:sldId id="415" r:id="rId9"/>
    <p:sldId id="416" r:id="rId10"/>
    <p:sldId id="417" r:id="rId11"/>
    <p:sldId id="418" r:id="rId12"/>
    <p:sldId id="419" r:id="rId13"/>
    <p:sldId id="420" r:id="rId14"/>
    <p:sldId id="391" r:id="rId15"/>
    <p:sldId id="291" r:id="rId16"/>
    <p:sldId id="292" r:id="rId17"/>
    <p:sldId id="293" r:id="rId18"/>
    <p:sldId id="280" r:id="rId19"/>
  </p:sldIdLst>
  <p:sldSz cx="9144000" cy="5715000" type="screen16x10"/>
  <p:notesSz cx="6858000" cy="9144000"/>
  <p:custDataLst>
    <p:tags r:id="rId2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-163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25/06/2015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25/6/2015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54038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5057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059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31824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631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39399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908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0120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76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553996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Προγραμματισμός Διαδικτύου – </a:t>
            </a:r>
            <a:r>
              <a:rPr lang="el-GR" sz="1000" b="1" dirty="0" smtClean="0">
                <a:solidFill>
                  <a:schemeClr val="bg1"/>
                </a:solidFill>
              </a:rPr>
              <a:t>Πίνακες και αλφαριθμητικά</a:t>
            </a:r>
            <a:r>
              <a:rPr lang="el-GR" sz="1000" dirty="0" smtClean="0">
                <a:solidFill>
                  <a:schemeClr val="bg1"/>
                </a:solidFill>
              </a:rPr>
              <a:t>, </a:t>
            </a:r>
            <a:r>
              <a:rPr lang="el-GR" sz="1000" dirty="0" smtClean="0">
                <a:solidFill>
                  <a:schemeClr val="bg1"/>
                </a:solidFill>
              </a:rPr>
              <a:t>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OpenClass/courses/COMP114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Προγραμματισμός Διαδικτύου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 smtClean="0"/>
              <a:t>2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Πίνακες και </a:t>
            </a:r>
            <a:r>
              <a:rPr lang="el-GR" sz="2800" b="1" dirty="0" smtClean="0"/>
              <a:t>αλφαριθμητικά</a:t>
            </a:r>
            <a:endParaRPr lang="en-US" sz="2800" b="1" dirty="0" smtClean="0"/>
          </a:p>
          <a:p>
            <a:endParaRPr lang="el-GR" sz="2800" b="1" dirty="0"/>
          </a:p>
          <a:p>
            <a:r>
              <a:rPr lang="el-GR" sz="2800" dirty="0" smtClean="0"/>
              <a:t>Ιωάννης </a:t>
            </a:r>
            <a:r>
              <a:rPr lang="el-GR" sz="2800" dirty="0" err="1" smtClean="0"/>
              <a:t>Τσούλος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Αναζήτηση στοιχείων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251520" y="1181365"/>
            <a:ext cx="8784976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800" u="sng" kern="0" dirty="0">
                <a:latin typeface="Consolas" panose="020B0609020204030204" pitchFamily="49" charset="0"/>
                <a:cs typeface="Consolas" panose="020B0609020204030204" pitchFamily="49" charset="0"/>
              </a:rPr>
              <a:t>Δυαδική </a:t>
            </a:r>
            <a:r>
              <a:rPr lang="el-GR" sz="1800" u="sng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αναζήτηση</a:t>
            </a:r>
            <a:endParaRPr lang="en-US" sz="1800" u="sng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public static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binSearch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(double 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x[]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, double y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start , 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 end) </a:t>
            </a:r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middle=start + (end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 start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)/2;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 start &gt;end ) return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-1;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pPr marL="400050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x[middle] == 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return middle;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x[middle]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 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) return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binSearch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x,y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, middle + 1,end );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binSearch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(x ,y , start ,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middle -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30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Αλφαριθμητικά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241176" y="1318848"/>
            <a:ext cx="3466728" cy="377163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/>
              <a:t>Τα αλφαριθμητικά είναι παρόμοια στοιχεία με τους πίνακες αλλά χρησιμοποιούνται για την αποθήκευση σειρών από γράμματα και βρίσκουν εφαρμογές σε μεγάλο εύρος πεδίων όπως φυσική βιολογία κτλ. </a:t>
            </a:r>
            <a:endParaRPr lang="en-US" sz="18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800" dirty="0" smtClean="0"/>
              <a:t>Στα </a:t>
            </a:r>
            <a:r>
              <a:rPr lang="el-GR" sz="1800" dirty="0"/>
              <a:t>αλφαριθμητικά μπορούμε να αναθέσουμε τιμές βάζοντας τις σε διπλά εισαγωγικά ή μπορούμε και να διαβάσουμε τιμές από το πληκτρολόγιο</a:t>
            </a:r>
            <a:r>
              <a:rPr lang="el-GR" sz="1800" dirty="0" smtClean="0"/>
              <a:t>.</a:t>
            </a:r>
            <a:endParaRPr lang="el-GR" sz="1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3707904" y="1322739"/>
            <a:ext cx="5544616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kern="0" dirty="0" smtClean="0"/>
              <a:t>import javax.swing</a:t>
            </a:r>
            <a:r>
              <a:rPr lang="en-US" sz="1600" kern="0" dirty="0"/>
              <a:t>.* ; </a:t>
            </a:r>
            <a:endParaRPr lang="en-US" sz="1600" kern="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600" kern="0" dirty="0"/>
              <a:t>p</a:t>
            </a:r>
            <a:r>
              <a:rPr lang="en-US" sz="1600" kern="0" dirty="0" smtClean="0"/>
              <a:t>ublic class </a:t>
            </a:r>
            <a:r>
              <a:rPr lang="en-US" sz="1600" kern="0" dirty="0" err="1"/>
              <a:t>SimpleString</a:t>
            </a:r>
            <a:endParaRPr lang="en-US" sz="1600" kern="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600" kern="0" dirty="0" smtClean="0"/>
              <a:t>{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kern="0" dirty="0" smtClean="0"/>
              <a:t>public </a:t>
            </a:r>
            <a:r>
              <a:rPr lang="en-US" sz="1600" kern="0" dirty="0"/>
              <a:t>static void main (String </a:t>
            </a:r>
            <a:r>
              <a:rPr lang="en-US" sz="1600" kern="0" dirty="0" err="1" smtClean="0"/>
              <a:t>arg</a:t>
            </a:r>
            <a:r>
              <a:rPr lang="en-US" sz="1600" kern="0" dirty="0" smtClean="0"/>
              <a:t>[])</a:t>
            </a:r>
            <a:endParaRPr lang="en-US" sz="1600" kern="0" dirty="0"/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kern="0" dirty="0" smtClean="0"/>
              <a:t>{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kern="0" dirty="0"/>
              <a:t>String name, </a:t>
            </a:r>
            <a:r>
              <a:rPr lang="en-US" sz="1600" kern="0" dirty="0" err="1"/>
              <a:t>lastname</a:t>
            </a:r>
            <a:r>
              <a:rPr lang="en-US" sz="1600" kern="0" dirty="0"/>
              <a:t> , country ; country—" Greece" ;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kern="0" dirty="0"/>
              <a:t>name=</a:t>
            </a:r>
            <a:r>
              <a:rPr lang="en-US" sz="1600" kern="0" dirty="0" err="1"/>
              <a:t>JOptionPane</a:t>
            </a:r>
            <a:r>
              <a:rPr lang="en-US" sz="1600" kern="0" dirty="0"/>
              <a:t> . </a:t>
            </a:r>
            <a:r>
              <a:rPr lang="en-US" sz="1600" kern="0" dirty="0" err="1"/>
              <a:t>showInputDialog</a:t>
            </a:r>
            <a:r>
              <a:rPr lang="en-US" sz="1600" kern="0" dirty="0"/>
              <a:t> </a:t>
            </a:r>
            <a:r>
              <a:rPr lang="en-US" sz="1600" b="1" kern="0" dirty="0"/>
              <a:t>( " </a:t>
            </a:r>
            <a:r>
              <a:rPr lang="en-US" sz="1600" b="1" kern="0" dirty="0" err="1" smtClean="0"/>
              <a:t>Enter_your_name</a:t>
            </a:r>
            <a:r>
              <a:rPr lang="en-US" sz="1600" b="1" kern="0" dirty="0"/>
              <a:t>" ); </a:t>
            </a:r>
            <a:endParaRPr lang="en-US" sz="1600" b="1" kern="0" dirty="0" smtClean="0"/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kern="0" dirty="0" err="1" smtClean="0"/>
              <a:t>lastname</a:t>
            </a:r>
            <a:r>
              <a:rPr lang="en-US" sz="1600" kern="0" dirty="0" smtClean="0"/>
              <a:t>=</a:t>
            </a:r>
            <a:r>
              <a:rPr lang="en-US" sz="1600" kern="0" dirty="0" err="1" smtClean="0"/>
              <a:t>JOptionPane</a:t>
            </a:r>
            <a:r>
              <a:rPr lang="en-US" sz="1600" kern="0" dirty="0" smtClean="0"/>
              <a:t> </a:t>
            </a:r>
            <a:r>
              <a:rPr lang="en-US" sz="1600" kern="0" dirty="0"/>
              <a:t>. </a:t>
            </a:r>
            <a:r>
              <a:rPr lang="en-US" sz="1600" kern="0" dirty="0" err="1"/>
              <a:t>showInputDialog</a:t>
            </a:r>
            <a:r>
              <a:rPr lang="en-US" sz="1600" kern="0" dirty="0"/>
              <a:t>)" </a:t>
            </a:r>
            <a:r>
              <a:rPr lang="en-US" sz="1600" b="1" kern="0" dirty="0" smtClean="0"/>
              <a:t>Enter _ </a:t>
            </a:r>
            <a:r>
              <a:rPr lang="en-US" sz="1600" b="1" kern="0" dirty="0"/>
              <a:t>your </a:t>
            </a:r>
            <a:r>
              <a:rPr lang="en-US" sz="1600" b="1" kern="0" dirty="0" smtClean="0"/>
              <a:t>_ </a:t>
            </a:r>
            <a:r>
              <a:rPr lang="en-US" sz="1600" b="1" kern="0" dirty="0"/>
              <a:t>last name" ); </a:t>
            </a:r>
            <a:endParaRPr lang="en-US" sz="1600" b="1" kern="0" dirty="0" smtClean="0"/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kern="0" dirty="0" err="1" smtClean="0"/>
              <a:t>System.out.printIn</a:t>
            </a:r>
            <a:r>
              <a:rPr lang="en-US" sz="1600" kern="0" dirty="0" smtClean="0"/>
              <a:t> </a:t>
            </a:r>
            <a:r>
              <a:rPr lang="en-US" sz="1600" kern="0" dirty="0"/>
              <a:t>( "Data: </a:t>
            </a:r>
            <a:r>
              <a:rPr lang="en-US" sz="1600" kern="0" dirty="0" smtClean="0"/>
              <a:t>_"+</a:t>
            </a:r>
            <a:r>
              <a:rPr lang="en-US" sz="1600" kern="0" dirty="0"/>
              <a:t>name</a:t>
            </a:r>
            <a:r>
              <a:rPr lang="en-US" sz="1600" kern="0" dirty="0" smtClean="0"/>
              <a:t>+“_"+ </a:t>
            </a:r>
            <a:r>
              <a:rPr lang="en-US" sz="1600" b="1" kern="0" dirty="0" err="1"/>
              <a:t>lastname</a:t>
            </a:r>
            <a:r>
              <a:rPr lang="en-US" sz="1600" b="1" kern="0" dirty="0" smtClean="0"/>
              <a:t>+“_"+“_"+</a:t>
            </a:r>
            <a:r>
              <a:rPr lang="en-US" sz="1600" b="1" kern="0" dirty="0"/>
              <a:t>country );</a:t>
            </a:r>
            <a:endParaRPr lang="el-GR" sz="1600" kern="0" dirty="0"/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kern="0" dirty="0" smtClean="0"/>
              <a:t>}</a:t>
            </a:r>
            <a:endParaRPr lang="en-US" sz="1600" kern="0" dirty="0"/>
          </a:p>
          <a:p>
            <a:pPr marL="0" indent="0">
              <a:spcBef>
                <a:spcPts val="600"/>
              </a:spcBef>
              <a:buNone/>
            </a:pPr>
            <a:r>
              <a:rPr lang="en-US" sz="1600" kern="0" dirty="0" smtClean="0"/>
              <a:t>}</a:t>
            </a:r>
            <a:endParaRPr lang="en-US" sz="1600" kern="0" dirty="0"/>
          </a:p>
        </p:txBody>
      </p:sp>
    </p:spTree>
    <p:extLst>
      <p:ext uri="{BB962C8B-B14F-4D97-AF65-F5344CB8AC3E}">
        <p14:creationId xmlns:p14="http://schemas.microsoft.com/office/powerpoint/2010/main" val="6426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Αλφαριθμητικά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Η μέθοδος </a:t>
            </a:r>
            <a:r>
              <a:rPr lang="el-GR" sz="1600" b="1" dirty="0" err="1"/>
              <a:t>length</a:t>
            </a:r>
            <a:r>
              <a:rPr lang="el-GR" sz="1600" b="1" dirty="0"/>
              <a:t>()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smtClean="0"/>
              <a:t>Σε </a:t>
            </a:r>
            <a:r>
              <a:rPr lang="el-GR" sz="1600" dirty="0"/>
              <a:t>αντίθεση με τους πίνακες όπου η πληροφορία για το μήκος ενός πίνακα είναι αποθηκευμένη σε ένα ακέραιο πεδίο στα αλφαριθμητικά αυτή η πληροφορία βρίσκεται σε μία μέθοδο με το ίδιο </a:t>
            </a:r>
            <a:r>
              <a:rPr lang="el-GR" sz="1600" dirty="0" smtClean="0"/>
              <a:t>όνομα</a:t>
            </a:r>
            <a:r>
              <a:rPr lang="en-US" sz="16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1" dirty="0"/>
              <a:t>Η μέθοδος </a:t>
            </a:r>
            <a:r>
              <a:rPr lang="en-US" sz="1600" b="1" dirty="0" smtClean="0"/>
              <a:t>equals()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smtClean="0"/>
              <a:t>Η μέθοδος αυτή συγκρίνει ένα το τρέχων αλφαριθμητικό με αυτό που παρέχεται σαν όρισμα στην </a:t>
            </a:r>
            <a:r>
              <a:rPr lang="el-GR" sz="1600" dirty="0" err="1" smtClean="0"/>
              <a:t>equals</a:t>
            </a:r>
            <a:r>
              <a:rPr lang="el-GR" sz="1600" dirty="0" smtClean="0"/>
              <a:t>() και επιστρέφει αληθές αν είναι ίσα (σε περιεχόμενο) και ψευδές σε διαφορετική περίπτωση </a:t>
            </a:r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b="1" dirty="0" smtClean="0"/>
              <a:t>Η </a:t>
            </a:r>
            <a:r>
              <a:rPr lang="el-GR" sz="1600" b="1" dirty="0"/>
              <a:t>μέθοδος </a:t>
            </a:r>
            <a:r>
              <a:rPr lang="el-GR" sz="1600" b="1" dirty="0" err="1" smtClean="0"/>
              <a:t>charAt</a:t>
            </a:r>
            <a:r>
              <a:rPr lang="el-GR" sz="1600" b="1" dirty="0" smtClean="0"/>
              <a:t> </a:t>
            </a:r>
            <a:r>
              <a:rPr lang="el-GR" sz="1600" b="1" dirty="0"/>
              <a:t>()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smtClean="0"/>
              <a:t>Η </a:t>
            </a:r>
            <a:r>
              <a:rPr lang="el-GR" sz="1600" dirty="0"/>
              <a:t>μέθοδος </a:t>
            </a:r>
            <a:r>
              <a:rPr lang="el-GR" sz="1600" dirty="0" err="1"/>
              <a:t>charAt</a:t>
            </a:r>
            <a:r>
              <a:rPr lang="el-GR" sz="1600" dirty="0"/>
              <a:t> </a:t>
            </a:r>
            <a:r>
              <a:rPr lang="el-GR" sz="1600" dirty="0" smtClean="0"/>
              <a:t>()</a:t>
            </a:r>
            <a:r>
              <a:rPr lang="en-US" sz="1600" dirty="0" smtClean="0"/>
              <a:t> </a:t>
            </a:r>
            <a:r>
              <a:rPr lang="el-GR" sz="1600" dirty="0" smtClean="0"/>
              <a:t>χρησιμοποιείται </a:t>
            </a:r>
            <a:r>
              <a:rPr lang="el-GR" sz="1600" dirty="0"/>
              <a:t>προκειμένου να προσπελάσουμε απευθείας το γράμμα που βρίσκεται σε μια συγκεκριμένη θέση σε ένα </a:t>
            </a:r>
            <a:r>
              <a:rPr lang="el-GR" sz="1600" dirty="0" smtClean="0"/>
              <a:t>αλφαριθμητικό</a:t>
            </a:r>
            <a:r>
              <a:rPr lang="en-US" sz="1600" dirty="0" smtClean="0"/>
              <a:t>.</a:t>
            </a:r>
            <a:r>
              <a:rPr lang="el-GR" sz="1600" dirty="0" smtClean="0"/>
              <a:t> </a:t>
            </a:r>
            <a:endParaRPr lang="en-US" sz="16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1600" dirty="0" smtClean="0"/>
              <a:t>Στα </a:t>
            </a:r>
            <a:r>
              <a:rPr lang="el-GR" sz="1600" dirty="0"/>
              <a:t>αλφαριθμητικά τα γράμματα ξεκινούν από την θέση </a:t>
            </a:r>
            <a:r>
              <a:rPr lang="en-US" sz="1600" dirty="0" smtClean="0"/>
              <a:t>0</a:t>
            </a:r>
            <a:r>
              <a:rPr lang="el-GR" sz="1600" dirty="0" smtClean="0"/>
              <a:t> </a:t>
            </a:r>
            <a:r>
              <a:rPr lang="el-GR" sz="1600" dirty="0"/>
              <a:t>και τελειώνουν στην θέση </a:t>
            </a:r>
            <a:r>
              <a:rPr lang="el-GR" sz="1600" dirty="0" err="1"/>
              <a:t>length</a:t>
            </a:r>
            <a:r>
              <a:rPr lang="el-GR" sz="1600" dirty="0" smtClean="0"/>
              <a:t>()-</a:t>
            </a:r>
            <a:r>
              <a:rPr lang="en-US" sz="1600" dirty="0" smtClean="0"/>
              <a:t>1</a:t>
            </a:r>
            <a:r>
              <a:rPr lang="el-GR" sz="1600" dirty="0" smtClean="0"/>
              <a:t>. </a:t>
            </a:r>
            <a:endParaRPr lang="el-GR" sz="16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238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Αλφαριθμητικά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251520" y="1181365"/>
            <a:ext cx="8784976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l-GR" sz="1800" u="sng" kern="0" dirty="0"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r>
              <a:rPr lang="el-GR" sz="1800" u="sng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Ενα</a:t>
            </a:r>
            <a:r>
              <a:rPr lang="el-GR" sz="1800" u="sng" kern="0" dirty="0">
                <a:latin typeface="Consolas" panose="020B0609020204030204" pitchFamily="49" charset="0"/>
                <a:cs typeface="Consolas" panose="020B0609020204030204" pitchFamily="49" charset="0"/>
              </a:rPr>
              <a:t> παιχνίδι </a:t>
            </a:r>
            <a:r>
              <a:rPr lang="el-GR" sz="1800" u="sng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μαντεψιάς</a:t>
            </a:r>
            <a:endParaRPr lang="en-US" sz="1800" u="sng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import javax.swing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.* ; 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Game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ublic static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void main (String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arg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[])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l-GR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final String secret=" secret " 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String word; </a:t>
            </a:r>
            <a:endParaRPr lang="en-US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maxtries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= 10; </a:t>
            </a:r>
            <a:endParaRPr lang="en-US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do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word=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JOptionPane.showInputDialog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("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enter_a_word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_"); 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word.equals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(secret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)) break;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maxtries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--;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 while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maxtries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&gt;0); </a:t>
            </a:r>
            <a:endParaRPr lang="en-US" sz="14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4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maxtries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 &gt;0)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400" kern="0" dirty="0">
                <a:latin typeface="Consolas" panose="020B0609020204030204" pitchFamily="49" charset="0"/>
                <a:cs typeface="Consolas" panose="020B0609020204030204" pitchFamily="49" charset="0"/>
              </a:rPr>
              <a:t>(" </a:t>
            </a:r>
            <a:r>
              <a:rPr lang="en-US" sz="14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You_have_found_the_secret</a:t>
            </a: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_");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4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8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Πλήρες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Εγχειρίδιο της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2 Platform, Laura Lemay &amp; Rogers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Cadenhead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Ελληνική έκδοση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</a:t>
            </a:r>
            <a:endParaRPr lang="el-GR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Προγραμματισμός, 6η έκδοση,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Harvey M.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Paul J.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Deitel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.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Μ.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Γκιούρδας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Εισαγωγή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στη γλώσσα προγραμματισμού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Εμμ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Σκορδαλάκης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Εργαστήριο Λογισμικού Ομάδα Τεχνολογίας Λογισμικού ΕΜΠ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UML,  Else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Lervik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Vegard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Havdal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Κλειδάριθμος, 2005.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l-GR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Προγραμματισμός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με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Γιάννη Κάβουρα, Εκδόσεις </a:t>
            </a:r>
            <a:r>
              <a:rPr lang="el-GR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Κλειθάριθμος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Αθήνα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a nutshell, Deluxe Edition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και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Examples in a Nutshell, David Flanagan, </a:t>
            </a:r>
            <a:r>
              <a:rPr lang="el-GR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Εκδόσεις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OReilly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Java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Collections An Introduction to ADTs, Data Structures and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Algorithms,David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Watt,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Deryck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Brown, John 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Wiley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and Sons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Thinking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 Java (3rd edition), B. </a:t>
            </a:r>
            <a:r>
              <a:rPr lang="en-US" sz="16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Eckel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Pearson Prentice Hall, 2003.</a:t>
            </a:r>
          </a:p>
          <a:p>
            <a:pPr algn="just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Introduction </a:t>
            </a:r>
            <a:r>
              <a:rPr lang="en-US" sz="16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to Java Programming (5th edition), Y. Daniel Liang, Pearson Prentice Hall, 2005</a:t>
            </a:r>
            <a:r>
              <a:rPr lang="en-US" sz="16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</a:t>
            </a:r>
            <a:endParaRPr lang="en-US" sz="16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15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Ιωάννης </a:t>
            </a:r>
            <a:r>
              <a:rPr lang="el-GR" sz="2400" dirty="0" err="1" smtClean="0">
                <a:solidFill>
                  <a:schemeClr val="bg1">
                    <a:lumMod val="50000"/>
                  </a:schemeClr>
                </a:solidFill>
              </a:rPr>
              <a:t>Τσούλος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Προγραμματισμός Διαδικτύου.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eclass.teiep.gr/OpenClass/courses/COMP114/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Πίνακες και αλφαριθμητικά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Προγραμματισμός </a:t>
            </a:r>
            <a:r>
              <a:rPr lang="el-GR" b="1" dirty="0" smtClean="0"/>
              <a:t>Διαδικτύου</a:t>
            </a:r>
          </a:p>
          <a:p>
            <a:pPr algn="l"/>
            <a:r>
              <a:rPr lang="el-GR" sz="2800" b="1" dirty="0" smtClean="0"/>
              <a:t>Ενότητα </a:t>
            </a:r>
            <a:r>
              <a:rPr lang="en-US" sz="2800" b="1" dirty="0" smtClean="0"/>
              <a:t>2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Πίνακες και αλφαριθμητικά</a:t>
            </a:r>
            <a:endParaRPr lang="el-GR" sz="2800" dirty="0" smtClean="0"/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Ιωάννης </a:t>
            </a: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Τσούλος</a:t>
            </a:r>
            <a:endParaRPr lang="el-GR" sz="2800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Επίκουρος </a:t>
            </a: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Πίνακες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Στην </a:t>
            </a:r>
            <a:r>
              <a:rPr lang="el-GR" sz="2000" dirty="0" err="1"/>
              <a:t>Java</a:t>
            </a:r>
            <a:r>
              <a:rPr lang="el-GR" sz="2000" dirty="0"/>
              <a:t> οι πίνακες δεν είναι δυναμικοί ή στατικοί αλλά αντικείμενα και για αυτόν τον λόγο δημιουργούνται με την χρήση του τελεστή </a:t>
            </a:r>
            <a:r>
              <a:rPr lang="el-GR" sz="2000" dirty="0" err="1" smtClean="0"/>
              <a:t>new</a:t>
            </a:r>
            <a:r>
              <a:rPr lang="el-GR" sz="2000" dirty="0" smtClean="0"/>
              <a:t>. </a:t>
            </a:r>
          </a:p>
          <a:p>
            <a:pPr marL="0" indent="1431925">
              <a:spcBef>
                <a:spcPts val="600"/>
              </a:spcBef>
              <a:spcAft>
                <a:spcPts val="600"/>
              </a:spcAft>
              <a:buNone/>
            </a:pPr>
            <a:r>
              <a:rPr lang="el-GR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lang="el-G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l-G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lang="el-G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name</a:t>
            </a:r>
            <a:r>
              <a:rPr lang="el-GR" sz="20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l-GR" sz="20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size</a:t>
            </a:r>
            <a:r>
              <a:rPr lang="el-GR" sz="2000" b="1" dirty="0">
                <a:latin typeface="Consolas" panose="020B0609020204030204" pitchFamily="49" charset="0"/>
                <a:cs typeface="Consolas" panose="020B0609020204030204" pitchFamily="49" charset="0"/>
              </a:rPr>
              <a:t>];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Με </a:t>
            </a:r>
            <a:r>
              <a:rPr lang="el-GR" sz="2000" dirty="0"/>
              <a:t>αυτόν τον τρόπο δημιουργείται ένας πίνακας ο οποίος έχει </a:t>
            </a:r>
            <a:r>
              <a:rPr lang="el-GR" sz="2000" dirty="0" err="1"/>
              <a:t>size</a:t>
            </a:r>
            <a:r>
              <a:rPr lang="el-GR" sz="2000" dirty="0"/>
              <a:t> στοιχεία </a:t>
            </a: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αναφορά σε κάθε στοιχείο γίνεται με την μεταβλητή </a:t>
            </a:r>
            <a:r>
              <a:rPr lang="el-GR" sz="2000" dirty="0" err="1"/>
              <a:t>name</a:t>
            </a:r>
            <a:r>
              <a:rPr lang="el-GR" sz="2000" dirty="0"/>
              <a:t> [</a:t>
            </a:r>
            <a:r>
              <a:rPr lang="el-GR" sz="2000" dirty="0" err="1"/>
              <a:t>index</a:t>
            </a:r>
            <a:r>
              <a:rPr lang="el-GR" sz="2000" dirty="0"/>
              <a:t>], όπου </a:t>
            </a:r>
            <a:r>
              <a:rPr lang="el-GR" sz="2000" dirty="0" err="1"/>
              <a:t>index</a:t>
            </a:r>
            <a:r>
              <a:rPr lang="el-GR" sz="2000" dirty="0"/>
              <a:t> μια θέση από 0 μέχρι size-1. </a:t>
            </a:r>
            <a:endParaRPr lang="el-GR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 err="1"/>
              <a:t>java</a:t>
            </a:r>
            <a:r>
              <a:rPr lang="el-GR" sz="2000" dirty="0"/>
              <a:t> αποτρέπει τους προγραμματιστές από το να βγουν εκτός ορίων στους πίνακες καθώς κάνει διαρκείς ελέγχους στις αναφορές στα στοιχεία </a:t>
            </a:r>
            <a:r>
              <a:rPr lang="el-GR" sz="2000" dirty="0" smtClean="0"/>
              <a:t>τους</a:t>
            </a:r>
            <a:endParaRPr lang="el-GR" sz="20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035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Είσοδος - έξοδος</a:t>
            </a:r>
            <a:endParaRPr lang="en-US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import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javax</a:t>
            </a:r>
            <a:r>
              <a:rPr lang="el-GR" sz="1400" dirty="0"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swing.* ; 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class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SimpleArray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l-GR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static void main (String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argf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double salary []=new double [5];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nn-NO" sz="1400" dirty="0">
                <a:latin typeface="Consolas" panose="020B0609020204030204" pitchFamily="49" charset="0"/>
                <a:cs typeface="Consolas" panose="020B0609020204030204" pitchFamily="49" charset="0"/>
              </a:rPr>
              <a:t>for (i =0;i &lt;5; i++)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salary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] = Double . 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parseDouble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(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JOptionPane.showInputDialog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("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Enter_salary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:_")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nn-NO" sz="1400" dirty="0">
                <a:latin typeface="Consolas" panose="020B0609020204030204" pitchFamily="49" charset="0"/>
                <a:cs typeface="Consolas" panose="020B0609020204030204" pitchFamily="49" charset="0"/>
              </a:rPr>
              <a:t>for (i =0;i &lt;5; i++)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salary [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"+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+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]= "+ salary[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])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l-GR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318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Μέγιστο </a:t>
            </a:r>
            <a:r>
              <a:rPr lang="el-GR" dirty="0" smtClean="0"/>
              <a:t>πίνακα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2267744" y="1215058"/>
            <a:ext cx="489654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static double </a:t>
            </a:r>
            <a:r>
              <a:rPr lang="en-US" sz="16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findMax</a:t>
            </a:r>
            <a:r>
              <a:rPr lang="en-US" sz="16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(double </a:t>
            </a:r>
            <a:r>
              <a:rPr lang="en-US" sz="16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x[]) </a:t>
            </a:r>
            <a:endParaRPr lang="en-US" sz="1600" b="1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double max=x (0 ];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for( 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 = 1; 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 &lt;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x.length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marL="800100" lvl="2" indent="0">
              <a:spcBef>
                <a:spcPts val="600"/>
              </a:spcBef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(x[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&gt;max) max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 x[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</a:p>
          <a:p>
            <a:pPr marL="800100" lvl="2" indent="-400050">
              <a:spcBef>
                <a:spcPts val="600"/>
              </a:spcBef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  <a:r>
              <a:rPr lang="el-GR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lang="en-US" sz="1600" kern="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l-GR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1600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0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Ταξινόμηση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2267744" y="1181365"/>
            <a:ext cx="489654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public static void sort Array (double </a:t>
            </a:r>
            <a:r>
              <a:rPr 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x[])</a:t>
            </a:r>
            <a:endParaRPr lang="en-US" sz="16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i,j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double temp;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for(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0;i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x.length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for(j=0;j&lt;</a:t>
            </a:r>
            <a:r>
              <a:rPr lang="en-US" sz="16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x.length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-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; j++)</a:t>
            </a:r>
          </a:p>
          <a:p>
            <a:pPr marL="800100" lvl="2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1257300" lvl="3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if (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x[j+</a:t>
            </a:r>
            <a:r>
              <a:rPr lang="el-GR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]&lt;x[j])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3" indent="458788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800100" lvl="4" indent="811213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temp=x[j];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4" indent="811213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x[j]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x[j+1];	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4" indent="811213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x[j+1]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=temp;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800100" lvl="2" indent="458788">
              <a:spcBef>
                <a:spcPts val="0"/>
              </a:spcBef>
              <a:buNone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7843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Αναζήτηση στοιχείων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7" name="Θέση περιεχομένου 4"/>
          <p:cNvSpPr txBox="1">
            <a:spLocks/>
          </p:cNvSpPr>
          <p:nvPr/>
        </p:nvSpPr>
        <p:spPr>
          <a:xfrm>
            <a:off x="1619672" y="1181365"/>
            <a:ext cx="6336704" cy="37716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public static </a:t>
            </a:r>
            <a:r>
              <a:rPr lang="en-US" sz="16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b="1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simpleSearch</a:t>
            </a:r>
            <a:r>
              <a:rPr lang="en-US" sz="16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l-GR" sz="16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double </a:t>
            </a:r>
            <a:r>
              <a:rPr lang="en-US" sz="1600" b="1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x[] </a:t>
            </a:r>
            <a:r>
              <a:rPr lang="en-US" sz="1600" b="1" kern="0" dirty="0">
                <a:latin typeface="Consolas" panose="020B0609020204030204" pitchFamily="49" charset="0"/>
                <a:cs typeface="Consolas" panose="020B0609020204030204" pitchFamily="49" charset="0"/>
              </a:rPr>
              <a:t>, double y)</a:t>
            </a:r>
            <a:endParaRPr lang="en-US" sz="1600" b="1" kern="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buNone/>
            </a:pP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 ;</a:t>
            </a:r>
          </a:p>
          <a:p>
            <a:pPr marL="400050" lvl="1" indent="0"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for(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=0;i&lt;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x.length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 ; 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++)</a:t>
            </a:r>
          </a:p>
          <a:p>
            <a:pPr marL="400050" lvl="1" indent="0"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400050" lvl="1" indent="0">
              <a:buNone/>
            </a:pP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x[</a:t>
            </a:r>
            <a:r>
              <a:rPr lang="en-US" sz="1600" kern="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] == y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) return </a:t>
            </a:r>
            <a:r>
              <a:rPr lang="en-US" sz="1600" kern="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400050" lvl="1" indent="0"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400050" lvl="1" indent="0"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return </a:t>
            </a:r>
            <a:r>
              <a:rPr lang="en-US" sz="1600" kern="0" dirty="0" smtClean="0">
                <a:latin typeface="Consolas" panose="020B0609020204030204" pitchFamily="49" charset="0"/>
                <a:cs typeface="Consolas" panose="020B0609020204030204" pitchFamily="49" charset="0"/>
              </a:rPr>
              <a:t>-1</a:t>
            </a: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kern="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489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3606</TotalTime>
  <Words>1163</Words>
  <Application>Microsoft Office PowerPoint</Application>
  <PresentationFormat>Προβολή στην οθόνη (16:10)</PresentationFormat>
  <Paragraphs>202</Paragraphs>
  <Slides>18</Slides>
  <Notes>18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5" baseType="lpstr">
      <vt:lpstr>Arial Unicode MS</vt:lpstr>
      <vt:lpstr>Arial</vt:lpstr>
      <vt:lpstr>Calibri</vt:lpstr>
      <vt:lpstr>Consolas</vt:lpstr>
      <vt:lpstr>Times New Roman</vt:lpstr>
      <vt:lpstr>Wingdings</vt:lpstr>
      <vt:lpstr>Θέμα του Office</vt:lpstr>
      <vt:lpstr>Προγραμματισμός Διαδικτύου</vt:lpstr>
      <vt:lpstr>Παρουσίαση του PowerPoint</vt:lpstr>
      <vt:lpstr>Άδειες Χρήσης</vt:lpstr>
      <vt:lpstr>Χρηματοδότηση</vt:lpstr>
      <vt:lpstr>Πίνακες</vt:lpstr>
      <vt:lpstr>Είσοδος - έξοδος</vt:lpstr>
      <vt:lpstr>Μέγιστο πίνακα</vt:lpstr>
      <vt:lpstr>Ταξινόμηση</vt:lpstr>
      <vt:lpstr>Αναζήτηση στοιχείων</vt:lpstr>
      <vt:lpstr>Αναζήτηση στοιχείων</vt:lpstr>
      <vt:lpstr>Αλφαριθμητικά</vt:lpstr>
      <vt:lpstr>Αλφαριθμητικά</vt:lpstr>
      <vt:lpstr>Αλφαριθμητικά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286</cp:revision>
  <dcterms:created xsi:type="dcterms:W3CDTF">2012-09-06T09:03:05Z</dcterms:created>
  <dcterms:modified xsi:type="dcterms:W3CDTF">2015-06-25T14:19:36Z</dcterms:modified>
</cp:coreProperties>
</file>