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9" r:id="rId3"/>
    <p:sldId id="257" r:id="rId4"/>
    <p:sldId id="259" r:id="rId5"/>
    <p:sldId id="261" r:id="rId6"/>
    <p:sldId id="262" r:id="rId7"/>
    <p:sldId id="329" r:id="rId8"/>
    <p:sldId id="311" r:id="rId9"/>
    <p:sldId id="312" r:id="rId10"/>
    <p:sldId id="313" r:id="rId11"/>
    <p:sldId id="314" r:id="rId12"/>
    <p:sldId id="315" r:id="rId13"/>
    <p:sldId id="328" r:id="rId14"/>
    <p:sldId id="316" r:id="rId15"/>
    <p:sldId id="317" r:id="rId16"/>
    <p:sldId id="318" r:id="rId17"/>
    <p:sldId id="319" r:id="rId18"/>
    <p:sldId id="320" r:id="rId19"/>
    <p:sldId id="321" r:id="rId20"/>
    <p:sldId id="323" r:id="rId21"/>
    <p:sldId id="322" r:id="rId22"/>
    <p:sldId id="324" r:id="rId23"/>
    <p:sldId id="325" r:id="rId24"/>
    <p:sldId id="326" r:id="rId25"/>
    <p:sldId id="327" r:id="rId26"/>
    <p:sldId id="331" r:id="rId27"/>
    <p:sldId id="332" r:id="rId28"/>
    <p:sldId id="292" r:id="rId29"/>
    <p:sldId id="293" r:id="rId30"/>
    <p:sldId id="294" r:id="rId31"/>
    <p:sldId id="295" r:id="rId32"/>
    <p:sldId id="280" r:id="rId33"/>
  </p:sldIdLst>
  <p:sldSz cx="9144000" cy="5715000" type="screen16x10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DEC86-6A1A-4CA7-8D18-48CDAD765441}" type="doc">
      <dgm:prSet loTypeId="urn:microsoft.com/office/officeart/2005/8/layout/bProcess4" loCatId="process" qsTypeId="urn:microsoft.com/office/officeart/2005/8/quickstyle/3d1" qsCatId="3D" csTypeId="urn:microsoft.com/office/officeart/2005/8/colors/colorful1#15" csCatId="colorful"/>
      <dgm:spPr/>
      <dgm:t>
        <a:bodyPr/>
        <a:lstStyle/>
        <a:p>
          <a:endParaRPr lang="el-GR"/>
        </a:p>
      </dgm:t>
    </dgm:pt>
    <dgm:pt modelId="{74725BC4-5827-4509-BAD5-5597E126F73B}">
      <dgm:prSet/>
      <dgm:spPr/>
      <dgm:t>
        <a:bodyPr/>
        <a:lstStyle/>
        <a:p>
          <a:pPr rtl="0"/>
          <a:r>
            <a:rPr lang="el-GR" dirty="0" smtClean="0"/>
            <a:t>Λεπιδοειδές.</a:t>
          </a:r>
          <a:endParaRPr lang="el-GR" dirty="0"/>
        </a:p>
      </dgm:t>
    </dgm:pt>
    <dgm:pt modelId="{ECCF77B8-4109-4BEA-86B9-7FD6F14647D0}" type="parTrans" cxnId="{3668FCB2-A481-4056-B4C6-BBE26C2B1966}">
      <dgm:prSet/>
      <dgm:spPr/>
      <dgm:t>
        <a:bodyPr/>
        <a:lstStyle/>
        <a:p>
          <a:endParaRPr lang="el-GR"/>
        </a:p>
      </dgm:t>
    </dgm:pt>
    <dgm:pt modelId="{5101FAE2-5297-4B93-BD1A-49D1516B7C2C}" type="sibTrans" cxnId="{3668FCB2-A481-4056-B4C6-BBE26C2B1966}">
      <dgm:prSet/>
      <dgm:spPr/>
      <dgm:t>
        <a:bodyPr/>
        <a:lstStyle/>
        <a:p>
          <a:endParaRPr lang="el-GR"/>
        </a:p>
      </dgm:t>
    </dgm:pt>
    <dgm:pt modelId="{FA10710E-EA3C-4E5B-9F5E-62B2142D4B26}">
      <dgm:prSet/>
      <dgm:spPr/>
      <dgm:t>
        <a:bodyPr/>
        <a:lstStyle/>
        <a:p>
          <a:pPr rtl="0"/>
          <a:r>
            <a:rPr lang="el-GR" dirty="0" smtClean="0"/>
            <a:t>Οπίσθιο άνω τμήμα του οστέινου Ε.Α.Π.</a:t>
          </a:r>
          <a:endParaRPr lang="el-GR" dirty="0"/>
        </a:p>
      </dgm:t>
    </dgm:pt>
    <dgm:pt modelId="{6B13FF1D-7B91-4FD1-9C7D-6D388124F844}" type="parTrans" cxnId="{99AFCC73-9C95-4535-A0A9-C4F16CE384DD}">
      <dgm:prSet/>
      <dgm:spPr/>
      <dgm:t>
        <a:bodyPr/>
        <a:lstStyle/>
        <a:p>
          <a:endParaRPr lang="el-GR"/>
        </a:p>
      </dgm:t>
    </dgm:pt>
    <dgm:pt modelId="{88828876-9F88-4573-88BA-5E350592D566}" type="sibTrans" cxnId="{99AFCC73-9C95-4535-A0A9-C4F16CE384DD}">
      <dgm:prSet/>
      <dgm:spPr/>
      <dgm:t>
        <a:bodyPr/>
        <a:lstStyle/>
        <a:p>
          <a:endParaRPr lang="el-GR"/>
        </a:p>
      </dgm:t>
    </dgm:pt>
    <dgm:pt modelId="{C3C1D1EC-6E22-41D1-BA4C-911C0B822492}">
      <dgm:prSet/>
      <dgm:spPr/>
      <dgm:t>
        <a:bodyPr/>
        <a:lstStyle/>
        <a:p>
          <a:pPr rtl="0"/>
          <a:r>
            <a:rPr lang="el-GR" dirty="0" smtClean="0"/>
            <a:t>Οροφή του κοίλου τυμπάνου.</a:t>
          </a:r>
          <a:endParaRPr lang="el-GR" dirty="0"/>
        </a:p>
      </dgm:t>
    </dgm:pt>
    <dgm:pt modelId="{FA3AAB8D-FFFF-4A7A-B28D-5F1A0675E546}" type="parTrans" cxnId="{8EA7372C-10B8-437C-8771-9D077B0717DC}">
      <dgm:prSet/>
      <dgm:spPr/>
      <dgm:t>
        <a:bodyPr/>
        <a:lstStyle/>
        <a:p>
          <a:endParaRPr lang="el-GR"/>
        </a:p>
      </dgm:t>
    </dgm:pt>
    <dgm:pt modelId="{B6BB7318-0A31-42AF-8824-4154B07610C3}" type="sibTrans" cxnId="{8EA7372C-10B8-437C-8771-9D077B0717DC}">
      <dgm:prSet/>
      <dgm:spPr/>
      <dgm:t>
        <a:bodyPr/>
        <a:lstStyle/>
        <a:p>
          <a:endParaRPr lang="el-GR"/>
        </a:p>
      </dgm:t>
    </dgm:pt>
    <dgm:pt modelId="{7DE390B7-76B9-46D7-B91E-B62C05392D29}">
      <dgm:prSet/>
      <dgm:spPr/>
      <dgm:t>
        <a:bodyPr/>
        <a:lstStyle/>
        <a:p>
          <a:pPr rtl="0"/>
          <a:r>
            <a:rPr lang="el-GR" dirty="0" smtClean="0"/>
            <a:t>Μέσος κρανιακός βόθρος.</a:t>
          </a:r>
          <a:endParaRPr lang="el-GR" dirty="0"/>
        </a:p>
      </dgm:t>
    </dgm:pt>
    <dgm:pt modelId="{AAF0E656-840C-4601-9164-9DB2D8DCA4EE}" type="parTrans" cxnId="{B18DCCE0-F80E-4939-A457-533B8BB67BE7}">
      <dgm:prSet/>
      <dgm:spPr/>
      <dgm:t>
        <a:bodyPr/>
        <a:lstStyle/>
        <a:p>
          <a:endParaRPr lang="el-GR"/>
        </a:p>
      </dgm:t>
    </dgm:pt>
    <dgm:pt modelId="{E143A80C-497D-4DA8-8E0F-5F72D97154FB}" type="sibTrans" cxnId="{B18DCCE0-F80E-4939-A457-533B8BB67BE7}">
      <dgm:prSet/>
      <dgm:spPr/>
      <dgm:t>
        <a:bodyPr/>
        <a:lstStyle/>
        <a:p>
          <a:endParaRPr lang="el-GR"/>
        </a:p>
      </dgm:t>
    </dgm:pt>
    <dgm:pt modelId="{02047716-AD91-434F-9652-8058984E87CE}">
      <dgm:prSet/>
      <dgm:spPr/>
      <dgm:t>
        <a:bodyPr/>
        <a:lstStyle/>
        <a:p>
          <a:pPr rtl="0"/>
          <a:r>
            <a:rPr lang="el-GR" dirty="0" err="1" smtClean="0"/>
            <a:t>Ακανθικό</a:t>
          </a:r>
          <a:r>
            <a:rPr lang="el-GR" dirty="0" smtClean="0"/>
            <a:t> τρήμα.</a:t>
          </a:r>
          <a:endParaRPr lang="el-GR" dirty="0"/>
        </a:p>
      </dgm:t>
    </dgm:pt>
    <dgm:pt modelId="{E3F9D473-6EBC-45B1-BFBF-9F8118FFEA86}" type="parTrans" cxnId="{8B5B966C-C670-4A9B-B460-791EB998D2B3}">
      <dgm:prSet/>
      <dgm:spPr/>
      <dgm:t>
        <a:bodyPr/>
        <a:lstStyle/>
        <a:p>
          <a:endParaRPr lang="el-GR"/>
        </a:p>
      </dgm:t>
    </dgm:pt>
    <dgm:pt modelId="{F5C794CD-3CB9-4D7F-B2E1-6D188A4E77D4}" type="sibTrans" cxnId="{8B5B966C-C670-4A9B-B460-791EB998D2B3}">
      <dgm:prSet/>
      <dgm:spPr/>
      <dgm:t>
        <a:bodyPr/>
        <a:lstStyle/>
        <a:p>
          <a:endParaRPr lang="el-GR"/>
        </a:p>
      </dgm:t>
    </dgm:pt>
    <dgm:pt modelId="{5C1385D9-B870-4466-BF58-54BD69AEECA7}" type="pres">
      <dgm:prSet presAssocID="{BA4DEC86-6A1A-4CA7-8D18-48CDAD76544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C73E7286-08F9-481C-9CBC-B595326DF390}" type="pres">
      <dgm:prSet presAssocID="{74725BC4-5827-4509-BAD5-5597E126F73B}" presName="compNode" presStyleCnt="0"/>
      <dgm:spPr/>
    </dgm:pt>
    <dgm:pt modelId="{262B3103-31EE-402F-94C7-64279AE2B497}" type="pres">
      <dgm:prSet presAssocID="{74725BC4-5827-4509-BAD5-5597E126F73B}" presName="dummyConnPt" presStyleCnt="0"/>
      <dgm:spPr/>
    </dgm:pt>
    <dgm:pt modelId="{6EAEE750-311C-4AAB-9F02-424085CD8297}" type="pres">
      <dgm:prSet presAssocID="{74725BC4-5827-4509-BAD5-5597E126F7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194322-4232-48D1-8129-A2A3546F4FBF}" type="pres">
      <dgm:prSet presAssocID="{5101FAE2-5297-4B93-BD1A-49D1516B7C2C}" presName="sibTrans" presStyleLbl="bgSibTrans2D1" presStyleIdx="0" presStyleCnt="4"/>
      <dgm:spPr/>
      <dgm:t>
        <a:bodyPr/>
        <a:lstStyle/>
        <a:p>
          <a:endParaRPr lang="el-GR"/>
        </a:p>
      </dgm:t>
    </dgm:pt>
    <dgm:pt modelId="{D317FC04-DE66-4E41-9ADE-F0316FDB8CDA}" type="pres">
      <dgm:prSet presAssocID="{FA10710E-EA3C-4E5B-9F5E-62B2142D4B26}" presName="compNode" presStyleCnt="0"/>
      <dgm:spPr/>
    </dgm:pt>
    <dgm:pt modelId="{C16A3D39-4251-4FA2-A0F1-FB3BFFC3F85C}" type="pres">
      <dgm:prSet presAssocID="{FA10710E-EA3C-4E5B-9F5E-62B2142D4B26}" presName="dummyConnPt" presStyleCnt="0"/>
      <dgm:spPr/>
    </dgm:pt>
    <dgm:pt modelId="{9AD88256-0C47-4636-ABCE-E69268BC31E3}" type="pres">
      <dgm:prSet presAssocID="{FA10710E-EA3C-4E5B-9F5E-62B2142D4B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3B08F1-DC50-470F-9F6F-36464C94D3E8}" type="pres">
      <dgm:prSet presAssocID="{88828876-9F88-4573-88BA-5E350592D566}" presName="sibTrans" presStyleLbl="bgSibTrans2D1" presStyleIdx="1" presStyleCnt="4"/>
      <dgm:spPr/>
      <dgm:t>
        <a:bodyPr/>
        <a:lstStyle/>
        <a:p>
          <a:endParaRPr lang="el-GR"/>
        </a:p>
      </dgm:t>
    </dgm:pt>
    <dgm:pt modelId="{0038F44B-8661-4D66-B830-7FAA5B63D1D4}" type="pres">
      <dgm:prSet presAssocID="{C3C1D1EC-6E22-41D1-BA4C-911C0B822492}" presName="compNode" presStyleCnt="0"/>
      <dgm:spPr/>
    </dgm:pt>
    <dgm:pt modelId="{558FA457-1C8B-4B87-8E9C-B6996AC3A0A3}" type="pres">
      <dgm:prSet presAssocID="{C3C1D1EC-6E22-41D1-BA4C-911C0B822492}" presName="dummyConnPt" presStyleCnt="0"/>
      <dgm:spPr/>
    </dgm:pt>
    <dgm:pt modelId="{8A76C8F9-58E7-42CA-9F39-9FBEA9C8BF93}" type="pres">
      <dgm:prSet presAssocID="{C3C1D1EC-6E22-41D1-BA4C-911C0B8224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C68AB4-71B6-40CB-B230-C3FDA6C6A5BC}" type="pres">
      <dgm:prSet presAssocID="{B6BB7318-0A31-42AF-8824-4154B07610C3}" presName="sibTrans" presStyleLbl="bgSibTrans2D1" presStyleIdx="2" presStyleCnt="4"/>
      <dgm:spPr/>
      <dgm:t>
        <a:bodyPr/>
        <a:lstStyle/>
        <a:p>
          <a:endParaRPr lang="el-GR"/>
        </a:p>
      </dgm:t>
    </dgm:pt>
    <dgm:pt modelId="{4FE68DB1-FE7C-4832-BF86-114F2A88F82D}" type="pres">
      <dgm:prSet presAssocID="{7DE390B7-76B9-46D7-B91E-B62C05392D29}" presName="compNode" presStyleCnt="0"/>
      <dgm:spPr/>
    </dgm:pt>
    <dgm:pt modelId="{19E06821-B05E-436D-8E0A-B3167F9D5B5E}" type="pres">
      <dgm:prSet presAssocID="{7DE390B7-76B9-46D7-B91E-B62C05392D29}" presName="dummyConnPt" presStyleCnt="0"/>
      <dgm:spPr/>
    </dgm:pt>
    <dgm:pt modelId="{16F84F0F-4EB0-480D-8931-F8AC85213491}" type="pres">
      <dgm:prSet presAssocID="{7DE390B7-76B9-46D7-B91E-B62C05392D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F075C4E-90E6-4287-8D6D-F9C88C5F6EC3}" type="pres">
      <dgm:prSet presAssocID="{E143A80C-497D-4DA8-8E0F-5F72D97154FB}" presName="sibTrans" presStyleLbl="bgSibTrans2D1" presStyleIdx="3" presStyleCnt="4"/>
      <dgm:spPr/>
      <dgm:t>
        <a:bodyPr/>
        <a:lstStyle/>
        <a:p>
          <a:endParaRPr lang="el-GR"/>
        </a:p>
      </dgm:t>
    </dgm:pt>
    <dgm:pt modelId="{72EF3DC4-1430-450B-B0AF-CF84DABAF5F7}" type="pres">
      <dgm:prSet presAssocID="{02047716-AD91-434F-9652-8058984E87CE}" presName="compNode" presStyleCnt="0"/>
      <dgm:spPr/>
    </dgm:pt>
    <dgm:pt modelId="{B34B43FF-ADDA-4D96-BF5E-950D57EC4384}" type="pres">
      <dgm:prSet presAssocID="{02047716-AD91-434F-9652-8058984E87CE}" presName="dummyConnPt" presStyleCnt="0"/>
      <dgm:spPr/>
    </dgm:pt>
    <dgm:pt modelId="{F0688BBF-C08F-46B6-81C2-8B70495BC4D2}" type="pres">
      <dgm:prSet presAssocID="{02047716-AD91-434F-9652-8058984E87C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687A785-83F2-4B8E-B156-DB6BB69ECA03}" type="presOf" srcId="{BA4DEC86-6A1A-4CA7-8D18-48CDAD765441}" destId="{5C1385D9-B870-4466-BF58-54BD69AEECA7}" srcOrd="0" destOrd="0" presId="urn:microsoft.com/office/officeart/2005/8/layout/bProcess4"/>
    <dgm:cxn modelId="{71539236-A831-4A52-B25E-23697F234AA8}" type="presOf" srcId="{5101FAE2-5297-4B93-BD1A-49D1516B7C2C}" destId="{D3194322-4232-48D1-8129-A2A3546F4FBF}" srcOrd="0" destOrd="0" presId="urn:microsoft.com/office/officeart/2005/8/layout/bProcess4"/>
    <dgm:cxn modelId="{99AFCC73-9C95-4535-A0A9-C4F16CE384DD}" srcId="{BA4DEC86-6A1A-4CA7-8D18-48CDAD765441}" destId="{FA10710E-EA3C-4E5B-9F5E-62B2142D4B26}" srcOrd="1" destOrd="0" parTransId="{6B13FF1D-7B91-4FD1-9C7D-6D388124F844}" sibTransId="{88828876-9F88-4573-88BA-5E350592D566}"/>
    <dgm:cxn modelId="{295CE59F-D2DC-4ACD-9659-486A5584AB01}" type="presOf" srcId="{74725BC4-5827-4509-BAD5-5597E126F73B}" destId="{6EAEE750-311C-4AAB-9F02-424085CD8297}" srcOrd="0" destOrd="0" presId="urn:microsoft.com/office/officeart/2005/8/layout/bProcess4"/>
    <dgm:cxn modelId="{A0D7207C-3951-4BA5-9098-645A1F69F086}" type="presOf" srcId="{E143A80C-497D-4DA8-8E0F-5F72D97154FB}" destId="{1F075C4E-90E6-4287-8D6D-F9C88C5F6EC3}" srcOrd="0" destOrd="0" presId="urn:microsoft.com/office/officeart/2005/8/layout/bProcess4"/>
    <dgm:cxn modelId="{0FD3CCE2-7758-4A7D-876D-B7FFFA3752CC}" type="presOf" srcId="{02047716-AD91-434F-9652-8058984E87CE}" destId="{F0688BBF-C08F-46B6-81C2-8B70495BC4D2}" srcOrd="0" destOrd="0" presId="urn:microsoft.com/office/officeart/2005/8/layout/bProcess4"/>
    <dgm:cxn modelId="{0C64C518-5DD9-4837-81DA-0843649451C9}" type="presOf" srcId="{88828876-9F88-4573-88BA-5E350592D566}" destId="{093B08F1-DC50-470F-9F6F-36464C94D3E8}" srcOrd="0" destOrd="0" presId="urn:microsoft.com/office/officeart/2005/8/layout/bProcess4"/>
    <dgm:cxn modelId="{3668FCB2-A481-4056-B4C6-BBE26C2B1966}" srcId="{BA4DEC86-6A1A-4CA7-8D18-48CDAD765441}" destId="{74725BC4-5827-4509-BAD5-5597E126F73B}" srcOrd="0" destOrd="0" parTransId="{ECCF77B8-4109-4BEA-86B9-7FD6F14647D0}" sibTransId="{5101FAE2-5297-4B93-BD1A-49D1516B7C2C}"/>
    <dgm:cxn modelId="{1014D6C7-DCCB-487E-A140-E54370BBDF80}" type="presOf" srcId="{C3C1D1EC-6E22-41D1-BA4C-911C0B822492}" destId="{8A76C8F9-58E7-42CA-9F39-9FBEA9C8BF93}" srcOrd="0" destOrd="0" presId="urn:microsoft.com/office/officeart/2005/8/layout/bProcess4"/>
    <dgm:cxn modelId="{8B5B966C-C670-4A9B-B460-791EB998D2B3}" srcId="{BA4DEC86-6A1A-4CA7-8D18-48CDAD765441}" destId="{02047716-AD91-434F-9652-8058984E87CE}" srcOrd="4" destOrd="0" parTransId="{E3F9D473-6EBC-45B1-BFBF-9F8118FFEA86}" sibTransId="{F5C794CD-3CB9-4D7F-B2E1-6D188A4E77D4}"/>
    <dgm:cxn modelId="{FE5FAF2B-8B6A-4CA2-901E-A1D37F07CE8C}" type="presOf" srcId="{FA10710E-EA3C-4E5B-9F5E-62B2142D4B26}" destId="{9AD88256-0C47-4636-ABCE-E69268BC31E3}" srcOrd="0" destOrd="0" presId="urn:microsoft.com/office/officeart/2005/8/layout/bProcess4"/>
    <dgm:cxn modelId="{8EA7372C-10B8-437C-8771-9D077B0717DC}" srcId="{BA4DEC86-6A1A-4CA7-8D18-48CDAD765441}" destId="{C3C1D1EC-6E22-41D1-BA4C-911C0B822492}" srcOrd="2" destOrd="0" parTransId="{FA3AAB8D-FFFF-4A7A-B28D-5F1A0675E546}" sibTransId="{B6BB7318-0A31-42AF-8824-4154B07610C3}"/>
    <dgm:cxn modelId="{50DB26A5-7DA6-431E-A47B-9100BC0C7FDD}" type="presOf" srcId="{7DE390B7-76B9-46D7-B91E-B62C05392D29}" destId="{16F84F0F-4EB0-480D-8931-F8AC85213491}" srcOrd="0" destOrd="0" presId="urn:microsoft.com/office/officeart/2005/8/layout/bProcess4"/>
    <dgm:cxn modelId="{008E5F56-A3AD-407A-A0E2-193C800DE324}" type="presOf" srcId="{B6BB7318-0A31-42AF-8824-4154B07610C3}" destId="{F8C68AB4-71B6-40CB-B230-C3FDA6C6A5BC}" srcOrd="0" destOrd="0" presId="urn:microsoft.com/office/officeart/2005/8/layout/bProcess4"/>
    <dgm:cxn modelId="{B18DCCE0-F80E-4939-A457-533B8BB67BE7}" srcId="{BA4DEC86-6A1A-4CA7-8D18-48CDAD765441}" destId="{7DE390B7-76B9-46D7-B91E-B62C05392D29}" srcOrd="3" destOrd="0" parTransId="{AAF0E656-840C-4601-9164-9DB2D8DCA4EE}" sibTransId="{E143A80C-497D-4DA8-8E0F-5F72D97154FB}"/>
    <dgm:cxn modelId="{65200D0D-3D5F-4728-B72A-0CD29BA694D8}" type="presParOf" srcId="{5C1385D9-B870-4466-BF58-54BD69AEECA7}" destId="{C73E7286-08F9-481C-9CBC-B595326DF390}" srcOrd="0" destOrd="0" presId="urn:microsoft.com/office/officeart/2005/8/layout/bProcess4"/>
    <dgm:cxn modelId="{02997A49-7125-4511-8FD1-80A6A4712DD9}" type="presParOf" srcId="{C73E7286-08F9-481C-9CBC-B595326DF390}" destId="{262B3103-31EE-402F-94C7-64279AE2B497}" srcOrd="0" destOrd="0" presId="urn:microsoft.com/office/officeart/2005/8/layout/bProcess4"/>
    <dgm:cxn modelId="{AE502AE8-6F45-4BCF-8190-D86C8A54F9EC}" type="presParOf" srcId="{C73E7286-08F9-481C-9CBC-B595326DF390}" destId="{6EAEE750-311C-4AAB-9F02-424085CD8297}" srcOrd="1" destOrd="0" presId="urn:microsoft.com/office/officeart/2005/8/layout/bProcess4"/>
    <dgm:cxn modelId="{8FC46147-8D6A-41E8-A4CE-DD68A5F5133A}" type="presParOf" srcId="{5C1385D9-B870-4466-BF58-54BD69AEECA7}" destId="{D3194322-4232-48D1-8129-A2A3546F4FBF}" srcOrd="1" destOrd="0" presId="urn:microsoft.com/office/officeart/2005/8/layout/bProcess4"/>
    <dgm:cxn modelId="{953EDA0E-0699-4F27-90A5-E5F88292468E}" type="presParOf" srcId="{5C1385D9-B870-4466-BF58-54BD69AEECA7}" destId="{D317FC04-DE66-4E41-9ADE-F0316FDB8CDA}" srcOrd="2" destOrd="0" presId="urn:microsoft.com/office/officeart/2005/8/layout/bProcess4"/>
    <dgm:cxn modelId="{E00576E7-F455-41F1-892C-EEC0E6EA5AF3}" type="presParOf" srcId="{D317FC04-DE66-4E41-9ADE-F0316FDB8CDA}" destId="{C16A3D39-4251-4FA2-A0F1-FB3BFFC3F85C}" srcOrd="0" destOrd="0" presId="urn:microsoft.com/office/officeart/2005/8/layout/bProcess4"/>
    <dgm:cxn modelId="{33445834-5CDC-4860-A511-278F0F5FC57C}" type="presParOf" srcId="{D317FC04-DE66-4E41-9ADE-F0316FDB8CDA}" destId="{9AD88256-0C47-4636-ABCE-E69268BC31E3}" srcOrd="1" destOrd="0" presId="urn:microsoft.com/office/officeart/2005/8/layout/bProcess4"/>
    <dgm:cxn modelId="{1B1E9016-ED01-431C-B35B-0BCE8DF0E7DE}" type="presParOf" srcId="{5C1385D9-B870-4466-BF58-54BD69AEECA7}" destId="{093B08F1-DC50-470F-9F6F-36464C94D3E8}" srcOrd="3" destOrd="0" presId="urn:microsoft.com/office/officeart/2005/8/layout/bProcess4"/>
    <dgm:cxn modelId="{A2F9190B-6C45-48C8-9527-BFDB4401F17C}" type="presParOf" srcId="{5C1385D9-B870-4466-BF58-54BD69AEECA7}" destId="{0038F44B-8661-4D66-B830-7FAA5B63D1D4}" srcOrd="4" destOrd="0" presId="urn:microsoft.com/office/officeart/2005/8/layout/bProcess4"/>
    <dgm:cxn modelId="{AF1D27E8-D14A-4ED4-A31D-AAC8A8D7E045}" type="presParOf" srcId="{0038F44B-8661-4D66-B830-7FAA5B63D1D4}" destId="{558FA457-1C8B-4B87-8E9C-B6996AC3A0A3}" srcOrd="0" destOrd="0" presId="urn:microsoft.com/office/officeart/2005/8/layout/bProcess4"/>
    <dgm:cxn modelId="{123B19E8-0311-4CF5-BE5D-8024ED93A150}" type="presParOf" srcId="{0038F44B-8661-4D66-B830-7FAA5B63D1D4}" destId="{8A76C8F9-58E7-42CA-9F39-9FBEA9C8BF93}" srcOrd="1" destOrd="0" presId="urn:microsoft.com/office/officeart/2005/8/layout/bProcess4"/>
    <dgm:cxn modelId="{087EF515-2B30-4C26-80E4-9E84319B20AB}" type="presParOf" srcId="{5C1385D9-B870-4466-BF58-54BD69AEECA7}" destId="{F8C68AB4-71B6-40CB-B230-C3FDA6C6A5BC}" srcOrd="5" destOrd="0" presId="urn:microsoft.com/office/officeart/2005/8/layout/bProcess4"/>
    <dgm:cxn modelId="{2D37ABB6-F097-45CA-A148-639266BEC0C8}" type="presParOf" srcId="{5C1385D9-B870-4466-BF58-54BD69AEECA7}" destId="{4FE68DB1-FE7C-4832-BF86-114F2A88F82D}" srcOrd="6" destOrd="0" presId="urn:microsoft.com/office/officeart/2005/8/layout/bProcess4"/>
    <dgm:cxn modelId="{043596A0-19E8-44F2-A59B-1632683A792E}" type="presParOf" srcId="{4FE68DB1-FE7C-4832-BF86-114F2A88F82D}" destId="{19E06821-B05E-436D-8E0A-B3167F9D5B5E}" srcOrd="0" destOrd="0" presId="urn:microsoft.com/office/officeart/2005/8/layout/bProcess4"/>
    <dgm:cxn modelId="{582125BD-1E75-4BE6-8957-EA70D76EAB8B}" type="presParOf" srcId="{4FE68DB1-FE7C-4832-BF86-114F2A88F82D}" destId="{16F84F0F-4EB0-480D-8931-F8AC85213491}" srcOrd="1" destOrd="0" presId="urn:microsoft.com/office/officeart/2005/8/layout/bProcess4"/>
    <dgm:cxn modelId="{975412FB-5946-4025-AD3C-56F0DF2943B2}" type="presParOf" srcId="{5C1385D9-B870-4466-BF58-54BD69AEECA7}" destId="{1F075C4E-90E6-4287-8D6D-F9C88C5F6EC3}" srcOrd="7" destOrd="0" presId="urn:microsoft.com/office/officeart/2005/8/layout/bProcess4"/>
    <dgm:cxn modelId="{6F5A5E40-3706-4AAF-BE6B-61BB2FDD9DA2}" type="presParOf" srcId="{5C1385D9-B870-4466-BF58-54BD69AEECA7}" destId="{72EF3DC4-1430-450B-B0AF-CF84DABAF5F7}" srcOrd="8" destOrd="0" presId="urn:microsoft.com/office/officeart/2005/8/layout/bProcess4"/>
    <dgm:cxn modelId="{5554E853-BBEE-4CC3-8E89-53BB244EA22C}" type="presParOf" srcId="{72EF3DC4-1430-450B-B0AF-CF84DABAF5F7}" destId="{B34B43FF-ADDA-4D96-BF5E-950D57EC4384}" srcOrd="0" destOrd="0" presId="urn:microsoft.com/office/officeart/2005/8/layout/bProcess4"/>
    <dgm:cxn modelId="{5687D9B6-C709-47E0-ACEA-BF7B575219DB}" type="presParOf" srcId="{72EF3DC4-1430-450B-B0AF-CF84DABAF5F7}" destId="{F0688BBF-C08F-46B6-81C2-8B70495BC4D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3F21C-0E2D-4CE7-88BF-01F5948CC55E}" type="doc">
      <dgm:prSet loTypeId="urn:microsoft.com/office/officeart/2005/8/layout/bProcess4" loCatId="process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0933C54B-83A2-4DC4-89BC-D3DC335FE17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l-GR" dirty="0" smtClean="0"/>
            <a:t>Ινιακό τρήμα</a:t>
          </a:r>
          <a:endParaRPr lang="en-US" dirty="0" smtClean="0"/>
        </a:p>
        <a:p>
          <a:pPr rtl="0"/>
          <a:r>
            <a:rPr lang="en-US" dirty="0" smtClean="0"/>
            <a:t>(Foramen magnum)</a:t>
          </a:r>
          <a:r>
            <a:rPr lang="el-GR" dirty="0" smtClean="0"/>
            <a:t>.</a:t>
          </a:r>
          <a:endParaRPr lang="el-GR" dirty="0"/>
        </a:p>
      </dgm:t>
    </dgm:pt>
    <dgm:pt modelId="{A5FFBDCE-76A8-4CCC-BE0D-C75916867299}" type="parTrans" cxnId="{E5F8AF68-4197-406F-A85F-0B339C485273}">
      <dgm:prSet/>
      <dgm:spPr/>
      <dgm:t>
        <a:bodyPr/>
        <a:lstStyle/>
        <a:p>
          <a:endParaRPr lang="el-GR"/>
        </a:p>
      </dgm:t>
    </dgm:pt>
    <dgm:pt modelId="{655A68E4-4750-4ECE-98F2-0CF8BD5CBDC4}" type="sibTrans" cxnId="{E5F8AF68-4197-406F-A85F-0B339C485273}">
      <dgm:prSet/>
      <dgm:spPr/>
      <dgm:t>
        <a:bodyPr/>
        <a:lstStyle/>
        <a:p>
          <a:endParaRPr lang="el-GR"/>
        </a:p>
      </dgm:t>
    </dgm:pt>
    <dgm:pt modelId="{1BF5DFAA-501B-4CED-B151-96BEEE323191}">
      <dgm:prSet/>
      <dgm:spPr>
        <a:solidFill>
          <a:srgbClr val="C00000"/>
        </a:solidFill>
      </dgm:spPr>
      <dgm:t>
        <a:bodyPr/>
        <a:lstStyle/>
        <a:p>
          <a:pPr rtl="0"/>
          <a:r>
            <a:rPr lang="el-GR" dirty="0" smtClean="0"/>
            <a:t>Οπίσθιος κρανιακός βόθρος.</a:t>
          </a:r>
          <a:endParaRPr lang="el-GR" dirty="0"/>
        </a:p>
      </dgm:t>
    </dgm:pt>
    <dgm:pt modelId="{C33A278A-FB20-4878-A142-CA12FDD2F179}" type="parTrans" cxnId="{ADB6C54A-4666-4A36-94B6-DCC12296D7E5}">
      <dgm:prSet/>
      <dgm:spPr/>
      <dgm:t>
        <a:bodyPr/>
        <a:lstStyle/>
        <a:p>
          <a:endParaRPr lang="el-GR"/>
        </a:p>
      </dgm:t>
    </dgm:pt>
    <dgm:pt modelId="{4B349923-16DD-42CA-889B-0C7E8BE0FBF0}" type="sibTrans" cxnId="{ADB6C54A-4666-4A36-94B6-DCC12296D7E5}">
      <dgm:prSet/>
      <dgm:spPr/>
      <dgm:t>
        <a:bodyPr/>
        <a:lstStyle/>
        <a:p>
          <a:endParaRPr lang="el-GR"/>
        </a:p>
      </dgm:t>
    </dgm:pt>
    <dgm:pt modelId="{910E8662-4071-4B4C-A70C-73A00A53CE41}">
      <dgm:prSet/>
      <dgm:spPr>
        <a:solidFill>
          <a:srgbClr val="FF0000"/>
        </a:solidFill>
      </dgm:spPr>
      <dgm:t>
        <a:bodyPr/>
        <a:lstStyle/>
        <a:p>
          <a:pPr rtl="0"/>
          <a:r>
            <a:rPr lang="el-GR" dirty="0" err="1" smtClean="0"/>
            <a:t>Ωτική</a:t>
          </a:r>
          <a:r>
            <a:rPr lang="el-GR" dirty="0" smtClean="0"/>
            <a:t> κάψα πυραμίδας λιθοειδούς.</a:t>
          </a:r>
          <a:endParaRPr lang="el-GR" dirty="0"/>
        </a:p>
      </dgm:t>
    </dgm:pt>
    <dgm:pt modelId="{8089141A-92E2-4EE6-A686-F909C7D1EB62}" type="parTrans" cxnId="{F57FD242-8794-423C-90D0-0B944F2CB931}">
      <dgm:prSet/>
      <dgm:spPr/>
      <dgm:t>
        <a:bodyPr/>
        <a:lstStyle/>
        <a:p>
          <a:endParaRPr lang="el-GR"/>
        </a:p>
      </dgm:t>
    </dgm:pt>
    <dgm:pt modelId="{E81D83BE-7861-4A88-BCEF-4A3B0B7E2E98}" type="sibTrans" cxnId="{F57FD242-8794-423C-90D0-0B944F2CB931}">
      <dgm:prSet/>
      <dgm:spPr/>
      <dgm:t>
        <a:bodyPr/>
        <a:lstStyle/>
        <a:p>
          <a:endParaRPr lang="el-GR"/>
        </a:p>
      </dgm:t>
    </dgm:pt>
    <dgm:pt modelId="{51480B16-68BE-4BD6-A8EE-E47DF95FCE11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l-GR" dirty="0" smtClean="0"/>
            <a:t>Μέσος κρανιακός βόθρος.</a:t>
          </a:r>
          <a:endParaRPr lang="el-GR" dirty="0"/>
        </a:p>
      </dgm:t>
    </dgm:pt>
    <dgm:pt modelId="{08326033-4C22-41FF-9F0F-02FE27B84979}" type="parTrans" cxnId="{B478F937-CCE0-44EC-943F-E21ABA7716ED}">
      <dgm:prSet/>
      <dgm:spPr/>
      <dgm:t>
        <a:bodyPr/>
        <a:lstStyle/>
        <a:p>
          <a:endParaRPr lang="el-GR"/>
        </a:p>
      </dgm:t>
    </dgm:pt>
    <dgm:pt modelId="{66384FEC-04B8-4208-8E43-AA514F85B722}" type="sibTrans" cxnId="{B478F937-CCE0-44EC-943F-E21ABA7716ED}">
      <dgm:prSet/>
      <dgm:spPr/>
      <dgm:t>
        <a:bodyPr/>
        <a:lstStyle/>
        <a:p>
          <a:endParaRPr lang="el-GR"/>
        </a:p>
      </dgm:t>
    </dgm:pt>
    <dgm:pt modelId="{A3845596-445D-4601-BBCB-442B3275E2CC}" type="pres">
      <dgm:prSet presAssocID="{9313F21C-0E2D-4CE7-88BF-01F5948CC55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0071359A-64F0-4C28-9453-A17B6FA25631}" type="pres">
      <dgm:prSet presAssocID="{0933C54B-83A2-4DC4-89BC-D3DC335FE17F}" presName="compNode" presStyleCnt="0"/>
      <dgm:spPr/>
    </dgm:pt>
    <dgm:pt modelId="{5126AE43-1C95-4D89-8D57-B5F55DC0A7FF}" type="pres">
      <dgm:prSet presAssocID="{0933C54B-83A2-4DC4-89BC-D3DC335FE17F}" presName="dummyConnPt" presStyleCnt="0"/>
      <dgm:spPr/>
    </dgm:pt>
    <dgm:pt modelId="{B7872530-F7DE-4934-B923-3A313584A8C5}" type="pres">
      <dgm:prSet presAssocID="{0933C54B-83A2-4DC4-89BC-D3DC335FE1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B24F3D-445B-4E31-A202-26CE2B0D4D40}" type="pres">
      <dgm:prSet presAssocID="{655A68E4-4750-4ECE-98F2-0CF8BD5CBDC4}" presName="sibTrans" presStyleLbl="bgSibTrans2D1" presStyleIdx="0" presStyleCnt="3"/>
      <dgm:spPr/>
      <dgm:t>
        <a:bodyPr/>
        <a:lstStyle/>
        <a:p>
          <a:endParaRPr lang="el-GR"/>
        </a:p>
      </dgm:t>
    </dgm:pt>
    <dgm:pt modelId="{2E1D50AC-42F3-4477-8FE1-E6F2DDBB01CC}" type="pres">
      <dgm:prSet presAssocID="{1BF5DFAA-501B-4CED-B151-96BEEE323191}" presName="compNode" presStyleCnt="0"/>
      <dgm:spPr/>
    </dgm:pt>
    <dgm:pt modelId="{EE076922-4C53-4FB5-B1B7-44E5D431FC9E}" type="pres">
      <dgm:prSet presAssocID="{1BF5DFAA-501B-4CED-B151-96BEEE323191}" presName="dummyConnPt" presStyleCnt="0"/>
      <dgm:spPr/>
    </dgm:pt>
    <dgm:pt modelId="{E76B3007-3672-49A8-B1D7-D78E4E9060A9}" type="pres">
      <dgm:prSet presAssocID="{1BF5DFAA-501B-4CED-B151-96BEEE3231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4D2185-C2B3-4489-B493-D023AB963642}" type="pres">
      <dgm:prSet presAssocID="{4B349923-16DD-42CA-889B-0C7E8BE0FBF0}" presName="sibTrans" presStyleLbl="bgSibTrans2D1" presStyleIdx="1" presStyleCnt="3"/>
      <dgm:spPr/>
      <dgm:t>
        <a:bodyPr/>
        <a:lstStyle/>
        <a:p>
          <a:endParaRPr lang="el-GR"/>
        </a:p>
      </dgm:t>
    </dgm:pt>
    <dgm:pt modelId="{6E08E2AB-FCF3-46C5-905E-608EA5E8728C}" type="pres">
      <dgm:prSet presAssocID="{910E8662-4071-4B4C-A70C-73A00A53CE41}" presName="compNode" presStyleCnt="0"/>
      <dgm:spPr/>
    </dgm:pt>
    <dgm:pt modelId="{A595402A-28BB-4D42-87AC-BB221203D149}" type="pres">
      <dgm:prSet presAssocID="{910E8662-4071-4B4C-A70C-73A00A53CE41}" presName="dummyConnPt" presStyleCnt="0"/>
      <dgm:spPr/>
    </dgm:pt>
    <dgm:pt modelId="{5DE78881-E875-4036-AA99-E84AB4B5C5A2}" type="pres">
      <dgm:prSet presAssocID="{910E8662-4071-4B4C-A70C-73A00A53C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E19273-17B7-42B5-A99B-FA4D954BC58B}" type="pres">
      <dgm:prSet presAssocID="{E81D83BE-7861-4A88-BCEF-4A3B0B7E2E98}" presName="sibTrans" presStyleLbl="bgSibTrans2D1" presStyleIdx="2" presStyleCnt="3"/>
      <dgm:spPr/>
      <dgm:t>
        <a:bodyPr/>
        <a:lstStyle/>
        <a:p>
          <a:endParaRPr lang="el-GR"/>
        </a:p>
      </dgm:t>
    </dgm:pt>
    <dgm:pt modelId="{09225C29-1522-412F-A04D-F4C6DAD32A85}" type="pres">
      <dgm:prSet presAssocID="{51480B16-68BE-4BD6-A8EE-E47DF95FCE11}" presName="compNode" presStyleCnt="0"/>
      <dgm:spPr/>
    </dgm:pt>
    <dgm:pt modelId="{8E38DF83-DFFC-4C78-87DA-2ED7849A6D4A}" type="pres">
      <dgm:prSet presAssocID="{51480B16-68BE-4BD6-A8EE-E47DF95FCE11}" presName="dummyConnPt" presStyleCnt="0"/>
      <dgm:spPr/>
    </dgm:pt>
    <dgm:pt modelId="{89708CBB-B704-4266-BECD-32E90347468E}" type="pres">
      <dgm:prSet presAssocID="{51480B16-68BE-4BD6-A8EE-E47DF95FCE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57FD242-8794-423C-90D0-0B944F2CB931}" srcId="{9313F21C-0E2D-4CE7-88BF-01F5948CC55E}" destId="{910E8662-4071-4B4C-A70C-73A00A53CE41}" srcOrd="2" destOrd="0" parTransId="{8089141A-92E2-4EE6-A686-F909C7D1EB62}" sibTransId="{E81D83BE-7861-4A88-BCEF-4A3B0B7E2E98}"/>
    <dgm:cxn modelId="{3CAB5137-E9A5-4B0B-B881-077B31CD7C28}" type="presOf" srcId="{910E8662-4071-4B4C-A70C-73A00A53CE41}" destId="{5DE78881-E875-4036-AA99-E84AB4B5C5A2}" srcOrd="0" destOrd="0" presId="urn:microsoft.com/office/officeart/2005/8/layout/bProcess4"/>
    <dgm:cxn modelId="{ADB6C54A-4666-4A36-94B6-DCC12296D7E5}" srcId="{9313F21C-0E2D-4CE7-88BF-01F5948CC55E}" destId="{1BF5DFAA-501B-4CED-B151-96BEEE323191}" srcOrd="1" destOrd="0" parTransId="{C33A278A-FB20-4878-A142-CA12FDD2F179}" sibTransId="{4B349923-16DD-42CA-889B-0C7E8BE0FBF0}"/>
    <dgm:cxn modelId="{DAB9CC34-FA7A-4964-AB15-DE7124B2638F}" type="presOf" srcId="{4B349923-16DD-42CA-889B-0C7E8BE0FBF0}" destId="{FA4D2185-C2B3-4489-B493-D023AB963642}" srcOrd="0" destOrd="0" presId="urn:microsoft.com/office/officeart/2005/8/layout/bProcess4"/>
    <dgm:cxn modelId="{B478F937-CCE0-44EC-943F-E21ABA7716ED}" srcId="{9313F21C-0E2D-4CE7-88BF-01F5948CC55E}" destId="{51480B16-68BE-4BD6-A8EE-E47DF95FCE11}" srcOrd="3" destOrd="0" parTransId="{08326033-4C22-41FF-9F0F-02FE27B84979}" sibTransId="{66384FEC-04B8-4208-8E43-AA514F85B722}"/>
    <dgm:cxn modelId="{5EDDF06B-BCC5-4FF9-8642-F644448A56D1}" type="presOf" srcId="{9313F21C-0E2D-4CE7-88BF-01F5948CC55E}" destId="{A3845596-445D-4601-BBCB-442B3275E2CC}" srcOrd="0" destOrd="0" presId="urn:microsoft.com/office/officeart/2005/8/layout/bProcess4"/>
    <dgm:cxn modelId="{3B989285-4B90-4C98-8D85-C3AA023FF1CF}" type="presOf" srcId="{1BF5DFAA-501B-4CED-B151-96BEEE323191}" destId="{E76B3007-3672-49A8-B1D7-D78E4E9060A9}" srcOrd="0" destOrd="0" presId="urn:microsoft.com/office/officeart/2005/8/layout/bProcess4"/>
    <dgm:cxn modelId="{6961FE53-68A6-4533-B8C8-4A56C91FC189}" type="presOf" srcId="{655A68E4-4750-4ECE-98F2-0CF8BD5CBDC4}" destId="{9FB24F3D-445B-4E31-A202-26CE2B0D4D40}" srcOrd="0" destOrd="0" presId="urn:microsoft.com/office/officeart/2005/8/layout/bProcess4"/>
    <dgm:cxn modelId="{E5F8AF68-4197-406F-A85F-0B339C485273}" srcId="{9313F21C-0E2D-4CE7-88BF-01F5948CC55E}" destId="{0933C54B-83A2-4DC4-89BC-D3DC335FE17F}" srcOrd="0" destOrd="0" parTransId="{A5FFBDCE-76A8-4CCC-BE0D-C75916867299}" sibTransId="{655A68E4-4750-4ECE-98F2-0CF8BD5CBDC4}"/>
    <dgm:cxn modelId="{725E2932-3392-4D8A-928F-79A44BAA5277}" type="presOf" srcId="{51480B16-68BE-4BD6-A8EE-E47DF95FCE11}" destId="{89708CBB-B704-4266-BECD-32E90347468E}" srcOrd="0" destOrd="0" presId="urn:microsoft.com/office/officeart/2005/8/layout/bProcess4"/>
    <dgm:cxn modelId="{D40F95A3-B8F4-44AD-A495-9D8986876721}" type="presOf" srcId="{0933C54B-83A2-4DC4-89BC-D3DC335FE17F}" destId="{B7872530-F7DE-4934-B923-3A313584A8C5}" srcOrd="0" destOrd="0" presId="urn:microsoft.com/office/officeart/2005/8/layout/bProcess4"/>
    <dgm:cxn modelId="{76613331-3185-4BE9-A041-F66083516BA4}" type="presOf" srcId="{E81D83BE-7861-4A88-BCEF-4A3B0B7E2E98}" destId="{74E19273-17B7-42B5-A99B-FA4D954BC58B}" srcOrd="0" destOrd="0" presId="urn:microsoft.com/office/officeart/2005/8/layout/bProcess4"/>
    <dgm:cxn modelId="{4624CB81-B413-479C-9FD1-F46238E3136F}" type="presParOf" srcId="{A3845596-445D-4601-BBCB-442B3275E2CC}" destId="{0071359A-64F0-4C28-9453-A17B6FA25631}" srcOrd="0" destOrd="0" presId="urn:microsoft.com/office/officeart/2005/8/layout/bProcess4"/>
    <dgm:cxn modelId="{5FC8C40D-117B-4377-A6B1-74935258D95C}" type="presParOf" srcId="{0071359A-64F0-4C28-9453-A17B6FA25631}" destId="{5126AE43-1C95-4D89-8D57-B5F55DC0A7FF}" srcOrd="0" destOrd="0" presId="urn:microsoft.com/office/officeart/2005/8/layout/bProcess4"/>
    <dgm:cxn modelId="{32A6D180-CB80-4225-AA24-C2FB816A5975}" type="presParOf" srcId="{0071359A-64F0-4C28-9453-A17B6FA25631}" destId="{B7872530-F7DE-4934-B923-3A313584A8C5}" srcOrd="1" destOrd="0" presId="urn:microsoft.com/office/officeart/2005/8/layout/bProcess4"/>
    <dgm:cxn modelId="{D333D88A-6B65-4DF1-AA39-1D32D9A20649}" type="presParOf" srcId="{A3845596-445D-4601-BBCB-442B3275E2CC}" destId="{9FB24F3D-445B-4E31-A202-26CE2B0D4D40}" srcOrd="1" destOrd="0" presId="urn:microsoft.com/office/officeart/2005/8/layout/bProcess4"/>
    <dgm:cxn modelId="{69294785-8F85-41E3-809F-71AC7F430B88}" type="presParOf" srcId="{A3845596-445D-4601-BBCB-442B3275E2CC}" destId="{2E1D50AC-42F3-4477-8FE1-E6F2DDBB01CC}" srcOrd="2" destOrd="0" presId="urn:microsoft.com/office/officeart/2005/8/layout/bProcess4"/>
    <dgm:cxn modelId="{8366F0B2-593E-4AF0-A39F-5242921215DD}" type="presParOf" srcId="{2E1D50AC-42F3-4477-8FE1-E6F2DDBB01CC}" destId="{EE076922-4C53-4FB5-B1B7-44E5D431FC9E}" srcOrd="0" destOrd="0" presId="urn:microsoft.com/office/officeart/2005/8/layout/bProcess4"/>
    <dgm:cxn modelId="{58C1F235-2C2A-4442-B909-A55F25089959}" type="presParOf" srcId="{2E1D50AC-42F3-4477-8FE1-E6F2DDBB01CC}" destId="{E76B3007-3672-49A8-B1D7-D78E4E9060A9}" srcOrd="1" destOrd="0" presId="urn:microsoft.com/office/officeart/2005/8/layout/bProcess4"/>
    <dgm:cxn modelId="{E35CFAD4-AA9D-41F7-9803-E67DD13AF948}" type="presParOf" srcId="{A3845596-445D-4601-BBCB-442B3275E2CC}" destId="{FA4D2185-C2B3-4489-B493-D023AB963642}" srcOrd="3" destOrd="0" presId="urn:microsoft.com/office/officeart/2005/8/layout/bProcess4"/>
    <dgm:cxn modelId="{A13708A2-FFD7-4A8B-A9B1-FE43930F8E39}" type="presParOf" srcId="{A3845596-445D-4601-BBCB-442B3275E2CC}" destId="{6E08E2AB-FCF3-46C5-905E-608EA5E8728C}" srcOrd="4" destOrd="0" presId="urn:microsoft.com/office/officeart/2005/8/layout/bProcess4"/>
    <dgm:cxn modelId="{1960822B-92B9-45D2-BB01-CE3A62BE6A8D}" type="presParOf" srcId="{6E08E2AB-FCF3-46C5-905E-608EA5E8728C}" destId="{A595402A-28BB-4D42-87AC-BB221203D149}" srcOrd="0" destOrd="0" presId="urn:microsoft.com/office/officeart/2005/8/layout/bProcess4"/>
    <dgm:cxn modelId="{1E9CAEC6-88B7-456A-8529-FB4350D613C7}" type="presParOf" srcId="{6E08E2AB-FCF3-46C5-905E-608EA5E8728C}" destId="{5DE78881-E875-4036-AA99-E84AB4B5C5A2}" srcOrd="1" destOrd="0" presId="urn:microsoft.com/office/officeart/2005/8/layout/bProcess4"/>
    <dgm:cxn modelId="{84122E43-AB1C-480E-A65C-04A2C8CC43DC}" type="presParOf" srcId="{A3845596-445D-4601-BBCB-442B3275E2CC}" destId="{74E19273-17B7-42B5-A99B-FA4D954BC58B}" srcOrd="5" destOrd="0" presId="urn:microsoft.com/office/officeart/2005/8/layout/bProcess4"/>
    <dgm:cxn modelId="{A7E0599F-BAE9-45A9-9FAE-C3FC3202FE10}" type="presParOf" srcId="{A3845596-445D-4601-BBCB-442B3275E2CC}" destId="{09225C29-1522-412F-A04D-F4C6DAD32A85}" srcOrd="6" destOrd="0" presId="urn:microsoft.com/office/officeart/2005/8/layout/bProcess4"/>
    <dgm:cxn modelId="{D50B57AE-A0F3-4FCC-A805-17B0B075B946}" type="presParOf" srcId="{09225C29-1522-412F-A04D-F4C6DAD32A85}" destId="{8E38DF83-DFFC-4C78-87DA-2ED7849A6D4A}" srcOrd="0" destOrd="0" presId="urn:microsoft.com/office/officeart/2005/8/layout/bProcess4"/>
    <dgm:cxn modelId="{F82B8E69-D11C-4972-84FB-6DD936C45FB5}" type="presParOf" srcId="{09225C29-1522-412F-A04D-F4C6DAD32A85}" destId="{89708CBB-B704-4266-BECD-32E90347468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94322-4232-48D1-8129-A2A3546F4FBF}">
      <dsp:nvSpPr>
        <dsp:cNvPr id="0" name=""/>
        <dsp:cNvSpPr/>
      </dsp:nvSpPr>
      <dsp:spPr>
        <a:xfrm rot="5400000">
          <a:off x="-236609" y="973638"/>
          <a:ext cx="1072755" cy="130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AEE750-311C-4AAB-9F02-424085CD8297}">
      <dsp:nvSpPr>
        <dsp:cNvPr id="0" name=""/>
        <dsp:cNvSpPr/>
      </dsp:nvSpPr>
      <dsp:spPr>
        <a:xfrm>
          <a:off x="1867" y="276735"/>
          <a:ext cx="1450919" cy="870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Λεπιδοειδές.</a:t>
          </a:r>
          <a:endParaRPr lang="el-GR" sz="1500" kern="1200" dirty="0"/>
        </a:p>
      </dsp:txBody>
      <dsp:txXfrm>
        <a:off x="27365" y="302233"/>
        <a:ext cx="1399923" cy="819555"/>
      </dsp:txXfrm>
    </dsp:sp>
    <dsp:sp modelId="{093B08F1-DC50-470F-9F6F-36464C94D3E8}">
      <dsp:nvSpPr>
        <dsp:cNvPr id="0" name=""/>
        <dsp:cNvSpPr/>
      </dsp:nvSpPr>
      <dsp:spPr>
        <a:xfrm rot="5400000">
          <a:off x="-236609" y="2061827"/>
          <a:ext cx="1072755" cy="130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D88256-0C47-4636-ABCE-E69268BC31E3}">
      <dsp:nvSpPr>
        <dsp:cNvPr id="0" name=""/>
        <dsp:cNvSpPr/>
      </dsp:nvSpPr>
      <dsp:spPr>
        <a:xfrm>
          <a:off x="1867" y="1364924"/>
          <a:ext cx="1450919" cy="870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Οπίσθιο άνω τμήμα του οστέινου Ε.Α.Π.</a:t>
          </a:r>
          <a:endParaRPr lang="el-GR" sz="1500" kern="1200" dirty="0"/>
        </a:p>
      </dsp:txBody>
      <dsp:txXfrm>
        <a:off x="27365" y="1390422"/>
        <a:ext cx="1399923" cy="819555"/>
      </dsp:txXfrm>
    </dsp:sp>
    <dsp:sp modelId="{F8C68AB4-71B6-40CB-B230-C3FDA6C6A5BC}">
      <dsp:nvSpPr>
        <dsp:cNvPr id="0" name=""/>
        <dsp:cNvSpPr/>
      </dsp:nvSpPr>
      <dsp:spPr>
        <a:xfrm>
          <a:off x="307484" y="2605922"/>
          <a:ext cx="1914288" cy="130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6C8F9-58E7-42CA-9F39-9FBEA9C8BF93}">
      <dsp:nvSpPr>
        <dsp:cNvPr id="0" name=""/>
        <dsp:cNvSpPr/>
      </dsp:nvSpPr>
      <dsp:spPr>
        <a:xfrm>
          <a:off x="1867" y="2453113"/>
          <a:ext cx="1450919" cy="870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Οροφή του κοίλου τυμπάνου.</a:t>
          </a:r>
          <a:endParaRPr lang="el-GR" sz="1500" kern="1200" dirty="0"/>
        </a:p>
      </dsp:txBody>
      <dsp:txXfrm>
        <a:off x="27365" y="2478611"/>
        <a:ext cx="1399923" cy="819555"/>
      </dsp:txXfrm>
    </dsp:sp>
    <dsp:sp modelId="{1F075C4E-90E6-4287-8D6D-F9C88C5F6EC3}">
      <dsp:nvSpPr>
        <dsp:cNvPr id="0" name=""/>
        <dsp:cNvSpPr/>
      </dsp:nvSpPr>
      <dsp:spPr>
        <a:xfrm rot="16200000">
          <a:off x="1693112" y="2061827"/>
          <a:ext cx="1072755" cy="130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F84F0F-4EB0-480D-8931-F8AC85213491}">
      <dsp:nvSpPr>
        <dsp:cNvPr id="0" name=""/>
        <dsp:cNvSpPr/>
      </dsp:nvSpPr>
      <dsp:spPr>
        <a:xfrm>
          <a:off x="1931589" y="2453113"/>
          <a:ext cx="1450919" cy="870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Μέσος κρανιακός βόθρος.</a:t>
          </a:r>
          <a:endParaRPr lang="el-GR" sz="1500" kern="1200" dirty="0"/>
        </a:p>
      </dsp:txBody>
      <dsp:txXfrm>
        <a:off x="1957087" y="2478611"/>
        <a:ext cx="1399923" cy="819555"/>
      </dsp:txXfrm>
    </dsp:sp>
    <dsp:sp modelId="{F0688BBF-C08F-46B6-81C2-8B70495BC4D2}">
      <dsp:nvSpPr>
        <dsp:cNvPr id="0" name=""/>
        <dsp:cNvSpPr/>
      </dsp:nvSpPr>
      <dsp:spPr>
        <a:xfrm>
          <a:off x="1931589" y="1364924"/>
          <a:ext cx="1450919" cy="870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err="1" smtClean="0"/>
            <a:t>Ακανθικό</a:t>
          </a:r>
          <a:r>
            <a:rPr lang="el-GR" sz="1500" kern="1200" dirty="0" smtClean="0"/>
            <a:t> τρήμα.</a:t>
          </a:r>
          <a:endParaRPr lang="el-GR" sz="1500" kern="1200" dirty="0"/>
        </a:p>
      </dsp:txBody>
      <dsp:txXfrm>
        <a:off x="1957087" y="1390422"/>
        <a:ext cx="1399923" cy="819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24F3D-445B-4E31-A202-26CE2B0D4D40}">
      <dsp:nvSpPr>
        <dsp:cNvPr id="0" name=""/>
        <dsp:cNvSpPr/>
      </dsp:nvSpPr>
      <dsp:spPr>
        <a:xfrm rot="5400000">
          <a:off x="-254880" y="1784730"/>
          <a:ext cx="1151636" cy="140048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872530-F7DE-4934-B923-3A313584A8C5}">
      <dsp:nvSpPr>
        <dsp:cNvPr id="0" name=""/>
        <dsp:cNvSpPr/>
      </dsp:nvSpPr>
      <dsp:spPr>
        <a:xfrm>
          <a:off x="2002" y="1037868"/>
          <a:ext cx="1556093" cy="93365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Ινιακό τρήμα</a:t>
          </a:r>
          <a:endParaRPr lang="en-US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(Foramen magnum)</a:t>
          </a:r>
          <a:r>
            <a:rPr lang="el-GR" sz="1600" kern="1200" dirty="0" smtClean="0"/>
            <a:t>.</a:t>
          </a:r>
          <a:endParaRPr lang="el-GR" sz="1600" kern="1200" dirty="0"/>
        </a:p>
      </dsp:txBody>
      <dsp:txXfrm>
        <a:off x="29348" y="1065214"/>
        <a:ext cx="1501401" cy="878964"/>
      </dsp:txXfrm>
    </dsp:sp>
    <dsp:sp modelId="{FA4D2185-C2B3-4489-B493-D023AB963642}">
      <dsp:nvSpPr>
        <dsp:cNvPr id="0" name=""/>
        <dsp:cNvSpPr/>
      </dsp:nvSpPr>
      <dsp:spPr>
        <a:xfrm>
          <a:off x="328655" y="2368265"/>
          <a:ext cx="2054171" cy="140048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B3007-3672-49A8-B1D7-D78E4E9060A9}">
      <dsp:nvSpPr>
        <dsp:cNvPr id="0" name=""/>
        <dsp:cNvSpPr/>
      </dsp:nvSpPr>
      <dsp:spPr>
        <a:xfrm>
          <a:off x="2002" y="2204939"/>
          <a:ext cx="1556093" cy="9336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Οπίσθιος κρανιακός βόθρος.</a:t>
          </a:r>
          <a:endParaRPr lang="el-GR" sz="1600" kern="1200" dirty="0"/>
        </a:p>
      </dsp:txBody>
      <dsp:txXfrm>
        <a:off x="29348" y="2232285"/>
        <a:ext cx="1501401" cy="878964"/>
      </dsp:txXfrm>
    </dsp:sp>
    <dsp:sp modelId="{74E19273-17B7-42B5-A99B-FA4D954BC58B}">
      <dsp:nvSpPr>
        <dsp:cNvPr id="0" name=""/>
        <dsp:cNvSpPr/>
      </dsp:nvSpPr>
      <dsp:spPr>
        <a:xfrm rot="16200000">
          <a:off x="1814724" y="1784730"/>
          <a:ext cx="1151636" cy="140048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E78881-E875-4036-AA99-E84AB4B5C5A2}">
      <dsp:nvSpPr>
        <dsp:cNvPr id="0" name=""/>
        <dsp:cNvSpPr/>
      </dsp:nvSpPr>
      <dsp:spPr>
        <a:xfrm>
          <a:off x="2071607" y="2204939"/>
          <a:ext cx="1556093" cy="933656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err="1" smtClean="0"/>
            <a:t>Ωτική</a:t>
          </a:r>
          <a:r>
            <a:rPr lang="el-GR" sz="1600" kern="1200" dirty="0" smtClean="0"/>
            <a:t> κάψα πυραμίδας λιθοειδούς.</a:t>
          </a:r>
          <a:endParaRPr lang="el-GR" sz="1600" kern="1200" dirty="0"/>
        </a:p>
      </dsp:txBody>
      <dsp:txXfrm>
        <a:off x="2098953" y="2232285"/>
        <a:ext cx="1501401" cy="878964"/>
      </dsp:txXfrm>
    </dsp:sp>
    <dsp:sp modelId="{89708CBB-B704-4266-BECD-32E90347468E}">
      <dsp:nvSpPr>
        <dsp:cNvPr id="0" name=""/>
        <dsp:cNvSpPr/>
      </dsp:nvSpPr>
      <dsp:spPr>
        <a:xfrm>
          <a:off x="2071607" y="1037868"/>
          <a:ext cx="1556093" cy="933656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Μέσος κρανιακός βόθρος.</a:t>
          </a:r>
          <a:endParaRPr lang="el-GR" sz="1600" kern="1200" dirty="0"/>
        </a:p>
      </dsp:txBody>
      <dsp:txXfrm>
        <a:off x="2098953" y="1065214"/>
        <a:ext cx="1501401" cy="87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682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052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15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57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</a:t>
            </a:r>
            <a:r>
              <a:rPr lang="el-GR" sz="1000" b="1" baseline="0" dirty="0" smtClean="0">
                <a:solidFill>
                  <a:schemeClr val="bg1"/>
                </a:solidFill>
              </a:rPr>
              <a:t> </a:t>
            </a:r>
            <a:r>
              <a:rPr lang="el-GR" sz="1000" b="0" baseline="0" dirty="0" smtClean="0">
                <a:solidFill>
                  <a:schemeClr val="bg1"/>
                </a:solidFill>
              </a:rPr>
              <a:t>Αίτια </a:t>
            </a:r>
            <a:r>
              <a:rPr lang="el-GR" sz="1000" b="0" baseline="0" dirty="0" smtClean="0">
                <a:solidFill>
                  <a:schemeClr val="bg1"/>
                </a:solidFill>
              </a:rPr>
              <a:t>βαρηκοΐας (Μέρος Β’)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b="0" baseline="0" dirty="0" smtClean="0">
                <a:solidFill>
                  <a:schemeClr val="bg1"/>
                </a:solidFill>
              </a:rPr>
              <a:t>Αίτια </a:t>
            </a:r>
            <a:r>
              <a:rPr lang="el-GR" sz="1000" b="0" baseline="0" dirty="0" smtClean="0">
                <a:solidFill>
                  <a:schemeClr val="bg1"/>
                </a:solidFill>
              </a:rPr>
              <a:t>βαρηκοΐας (Μέρος Β’)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41/" TargetMode="Externa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Ακοολογία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/>
              <a:t>9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Αίτια </a:t>
            </a:r>
            <a:r>
              <a:rPr lang="el-GR" sz="2800" b="1" dirty="0" smtClean="0"/>
              <a:t>βαρηκοΐας</a:t>
            </a:r>
            <a:r>
              <a:rPr lang="en-US" sz="2800" b="1" dirty="0" smtClean="0"/>
              <a:t> (</a:t>
            </a:r>
            <a:r>
              <a:rPr lang="el-GR" sz="2800" b="1" dirty="0" smtClean="0"/>
              <a:t>Μέρος Β’)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Ναυσικά </a:t>
            </a:r>
            <a:r>
              <a:rPr lang="el-GR" sz="2800" dirty="0" err="1" smtClean="0"/>
              <a:t>Ζιάβρα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Πρόγνωση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Στο ½ των ασθενών επανάκτηση της ακοής χωρίς θεραπεία (&lt; 10 </a:t>
            </a:r>
            <a:r>
              <a:rPr lang="el-GR" sz="2800" dirty="0" err="1"/>
              <a:t>dB</a:t>
            </a:r>
            <a:r>
              <a:rPr lang="el-GR" sz="2800" dirty="0"/>
              <a:t> </a:t>
            </a:r>
            <a:r>
              <a:rPr lang="el-GR" sz="2800" dirty="0" err="1"/>
              <a:t>Hl</a:t>
            </a:r>
            <a:r>
              <a:rPr lang="el-GR" sz="2800" dirty="0" smtClean="0"/>
              <a:t>)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52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Στεροειδή</a:t>
            </a:r>
            <a:r>
              <a:rPr lang="el-GR" sz="2800" dirty="0" smtClean="0"/>
              <a:t> (</a:t>
            </a:r>
            <a:r>
              <a:rPr lang="el-GR" sz="2800" dirty="0"/>
              <a:t>αντιφλεγμονώδη</a:t>
            </a:r>
            <a:r>
              <a:rPr lang="el-GR" sz="2800" dirty="0" smtClean="0"/>
              <a:t>)</a:t>
            </a:r>
          </a:p>
          <a:p>
            <a:pPr lvl="0"/>
            <a:r>
              <a:rPr lang="el-GR" sz="2800" dirty="0"/>
              <a:t>Παράγοντες βελτίωσης </a:t>
            </a:r>
            <a:r>
              <a:rPr lang="el-GR" sz="2800" dirty="0" smtClean="0"/>
              <a:t>αιματικής </a:t>
            </a:r>
            <a:r>
              <a:rPr lang="el-GR" sz="2800" dirty="0"/>
              <a:t>ροής </a:t>
            </a:r>
            <a:r>
              <a:rPr lang="el-GR" sz="2800" dirty="0" smtClean="0"/>
              <a:t>κοχλία</a:t>
            </a:r>
            <a:endParaRPr lang="el-GR" sz="2800" dirty="0"/>
          </a:p>
          <a:p>
            <a:pPr lvl="0"/>
            <a:r>
              <a:rPr lang="el-GR" sz="2800" dirty="0" err="1" smtClean="0"/>
              <a:t>Αγγειοδραστικά</a:t>
            </a:r>
            <a:endParaRPr lang="el-GR" sz="2800" dirty="0"/>
          </a:p>
          <a:p>
            <a:pPr lvl="0"/>
            <a:r>
              <a:rPr lang="el-GR" sz="2800" dirty="0"/>
              <a:t>Βιταμίνες και </a:t>
            </a:r>
            <a:r>
              <a:rPr lang="el-GR" sz="2800" dirty="0" smtClean="0"/>
              <a:t>αντιοξειδωτικά</a:t>
            </a:r>
          </a:p>
          <a:p>
            <a:pPr lvl="0"/>
            <a:r>
              <a:rPr lang="el-GR" sz="2800" dirty="0" smtClean="0"/>
              <a:t>Διάφορα: </a:t>
            </a:r>
            <a:r>
              <a:rPr lang="en-US" sz="2800" dirty="0" err="1" smtClean="0"/>
              <a:t>Aciclovir</a:t>
            </a:r>
            <a:r>
              <a:rPr lang="el-GR" sz="2800" dirty="0" smtClean="0"/>
              <a:t>, </a:t>
            </a:r>
            <a:r>
              <a:rPr lang="en-US" sz="2800" dirty="0" err="1" smtClean="0"/>
              <a:t>Betahistine</a:t>
            </a:r>
            <a:r>
              <a:rPr lang="el-GR" sz="2800" dirty="0" smtClean="0"/>
              <a:t>, </a:t>
            </a:r>
            <a:r>
              <a:rPr lang="en-US" sz="2800" dirty="0" smtClean="0"/>
              <a:t>Diazepam</a:t>
            </a:r>
            <a:r>
              <a:rPr lang="el-GR" sz="2800" dirty="0" smtClean="0"/>
              <a:t>, </a:t>
            </a:r>
            <a:r>
              <a:rPr lang="en-US" sz="2800" dirty="0" smtClean="0"/>
              <a:t>Heparin</a:t>
            </a:r>
            <a:r>
              <a:rPr lang="el-GR" sz="2800" dirty="0" smtClean="0"/>
              <a:t>, </a:t>
            </a:r>
            <a:r>
              <a:rPr lang="en-US" sz="2800" dirty="0" err="1" smtClean="0"/>
              <a:t>Hyberbaric</a:t>
            </a:r>
            <a:r>
              <a:rPr lang="en-US" sz="2800" dirty="0" smtClean="0"/>
              <a:t> oxygen</a:t>
            </a:r>
            <a:r>
              <a:rPr lang="el-GR" sz="2800" dirty="0" smtClean="0"/>
              <a:t>, </a:t>
            </a:r>
            <a:r>
              <a:rPr lang="en-US" sz="2800" dirty="0" smtClean="0"/>
              <a:t>Traditional </a:t>
            </a:r>
            <a:r>
              <a:rPr lang="en-US" sz="2800" dirty="0"/>
              <a:t>Chinese and Western medicine</a:t>
            </a:r>
            <a:endParaRPr 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56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err="1" smtClean="0"/>
              <a:t>Στεροειδή</a:t>
            </a:r>
            <a:r>
              <a:rPr lang="el-GR" sz="2800" dirty="0" smtClean="0"/>
              <a:t>:</a:t>
            </a:r>
          </a:p>
          <a:p>
            <a:pPr lvl="0"/>
            <a:r>
              <a:rPr lang="en-US" sz="2800" dirty="0"/>
              <a:t>Betamethasone</a:t>
            </a:r>
          </a:p>
          <a:p>
            <a:pPr lvl="0"/>
            <a:r>
              <a:rPr lang="en-US" sz="2800" dirty="0" err="1"/>
              <a:t>Decadron</a:t>
            </a:r>
            <a:endParaRPr lang="en-US" sz="2800" dirty="0"/>
          </a:p>
          <a:p>
            <a:pPr lvl="0"/>
            <a:r>
              <a:rPr lang="en-US" sz="2800" dirty="0"/>
              <a:t>Hydrocortisone sodium </a:t>
            </a:r>
            <a:r>
              <a:rPr lang="en-US" sz="2800" dirty="0" err="1"/>
              <a:t>i.v.</a:t>
            </a:r>
            <a:endParaRPr lang="el-GR" sz="2800" dirty="0"/>
          </a:p>
          <a:p>
            <a:pPr lvl="0"/>
            <a:r>
              <a:rPr lang="el-GR" sz="2800" dirty="0" err="1"/>
              <a:t>Ενδοτυμπανικά</a:t>
            </a:r>
            <a:r>
              <a:rPr lang="el-GR" sz="2800" dirty="0"/>
              <a:t> </a:t>
            </a:r>
            <a:r>
              <a:rPr lang="en-US" sz="2800" dirty="0"/>
              <a:t>dexamethasone </a:t>
            </a:r>
            <a:endParaRPr lang="el-GR" sz="2800" dirty="0"/>
          </a:p>
          <a:p>
            <a:pPr lvl="0"/>
            <a:r>
              <a:rPr lang="en-US" sz="2800" dirty="0"/>
              <a:t>Prednisolone </a:t>
            </a:r>
            <a:r>
              <a:rPr lang="en-US" sz="2800" dirty="0" err="1"/>
              <a:t>i.v.</a:t>
            </a:r>
            <a:endParaRPr 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08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Κατάγματα κροταφικού οστού</a:t>
            </a:r>
          </a:p>
        </p:txBody>
      </p:sp>
    </p:spTree>
    <p:extLst>
      <p:ext uri="{BB962C8B-B14F-4D97-AF65-F5344CB8AC3E}">
        <p14:creationId xmlns:p14="http://schemas.microsoft.com/office/powerpoint/2010/main" val="29730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Κατάγματα κροταφικού </a:t>
            </a:r>
            <a:r>
              <a:rPr lang="el-GR" dirty="0" smtClean="0"/>
              <a:t>οστού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8.5/100 Κ.Ε.Κ. με απώλεια της </a:t>
            </a:r>
            <a:r>
              <a:rPr lang="el-GR" sz="2800" dirty="0" smtClean="0"/>
              <a:t>συνείδησης</a:t>
            </a:r>
          </a:p>
          <a:p>
            <a:r>
              <a:rPr lang="el-GR" sz="2800" dirty="0"/>
              <a:t>40-50% των τροχαίων ατυχημάτων οδηγούν σε κατάγματα κροταφικού </a:t>
            </a:r>
            <a:r>
              <a:rPr lang="el-GR" sz="2800" dirty="0" smtClean="0"/>
              <a:t>οστού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16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Κατάγματα κροταφικού οστού </a:t>
            </a:r>
            <a:r>
              <a:rPr lang="el-GR" dirty="0" smtClean="0"/>
              <a:t>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Αίτια:</a:t>
            </a:r>
          </a:p>
          <a:p>
            <a:pPr lvl="0"/>
            <a:r>
              <a:rPr lang="el-GR" sz="2800" dirty="0"/>
              <a:t>Τροχαία ατυχήματα (40-50%).</a:t>
            </a:r>
          </a:p>
          <a:p>
            <a:pPr lvl="0"/>
            <a:r>
              <a:rPr lang="el-GR" sz="2800" dirty="0"/>
              <a:t>Πτώσεις από ύψος</a:t>
            </a:r>
            <a:r>
              <a:rPr lang="en-US" sz="2800" dirty="0"/>
              <a:t> (16%-40%)</a:t>
            </a:r>
            <a:r>
              <a:rPr lang="el-GR" sz="2800" dirty="0"/>
              <a:t>.</a:t>
            </a:r>
          </a:p>
          <a:p>
            <a:pPr lvl="0"/>
            <a:r>
              <a:rPr lang="el-GR" sz="2800" dirty="0"/>
              <a:t>Διαπληκτισμοί</a:t>
            </a:r>
            <a:r>
              <a:rPr lang="en-US" sz="2800" dirty="0"/>
              <a:t> </a:t>
            </a:r>
            <a:r>
              <a:rPr lang="el-GR" sz="2800" dirty="0"/>
              <a:t> βιασμοί </a:t>
            </a:r>
            <a:r>
              <a:rPr lang="en-US" sz="2800" dirty="0"/>
              <a:t>(</a:t>
            </a:r>
            <a:r>
              <a:rPr lang="el-GR" sz="2800" dirty="0"/>
              <a:t>10%-37%).</a:t>
            </a:r>
          </a:p>
          <a:p>
            <a:pPr lvl="0"/>
            <a:r>
              <a:rPr lang="el-GR" sz="2800" dirty="0"/>
              <a:t>Εργατικά ατυχήματα (7%).</a:t>
            </a:r>
          </a:p>
          <a:p>
            <a:pPr lvl="0"/>
            <a:endParaRPr lang="el-GR" sz="2400" dirty="0" smtClean="0"/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55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Κατάγματα κροταφικού οστού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dirty="0"/>
              <a:t>Αθλητικές κακώσεις ή/και ατυχήματα (3</a:t>
            </a:r>
            <a:r>
              <a:rPr lang="el-GR" sz="2800" dirty="0" smtClean="0"/>
              <a:t>%)</a:t>
            </a:r>
            <a:endParaRPr lang="el-GR" sz="2800" dirty="0"/>
          </a:p>
          <a:p>
            <a:pPr lvl="0"/>
            <a:r>
              <a:rPr lang="el-GR" sz="2800" dirty="0"/>
              <a:t>Πυροβόλα όπλα</a:t>
            </a:r>
            <a:r>
              <a:rPr lang="en-US" sz="2800" dirty="0"/>
              <a:t> (3%-33%)</a:t>
            </a:r>
            <a:endParaRPr lang="el-GR" sz="2800" dirty="0"/>
          </a:p>
          <a:p>
            <a:pPr lvl="0"/>
            <a:r>
              <a:rPr lang="el-GR" sz="2800" dirty="0"/>
              <a:t>Στα παιδιά:</a:t>
            </a:r>
          </a:p>
          <a:p>
            <a:pPr lvl="1"/>
            <a:r>
              <a:rPr lang="el-GR" sz="2400" dirty="0" smtClean="0">
                <a:ln w="1905"/>
              </a:rPr>
              <a:t>Πτώση</a:t>
            </a:r>
            <a:endParaRPr lang="el-GR" sz="2400" dirty="0">
              <a:ln w="1905"/>
            </a:endParaRPr>
          </a:p>
          <a:p>
            <a:pPr lvl="1"/>
            <a:r>
              <a:rPr lang="el-GR" sz="2400" dirty="0">
                <a:ln w="1905"/>
              </a:rPr>
              <a:t>Τροχαία </a:t>
            </a:r>
            <a:r>
              <a:rPr lang="el-GR" sz="2400" dirty="0" smtClean="0">
                <a:ln w="1905"/>
              </a:rPr>
              <a:t>ατυχήματα</a:t>
            </a:r>
          </a:p>
          <a:p>
            <a:pPr lvl="1"/>
            <a:r>
              <a:rPr lang="el-GR" sz="2400" dirty="0" smtClean="0">
                <a:ln w="1905"/>
              </a:rPr>
              <a:t>Πτώση </a:t>
            </a:r>
            <a:r>
              <a:rPr lang="el-GR" sz="2400" dirty="0">
                <a:ln w="1905"/>
              </a:rPr>
              <a:t>από </a:t>
            </a:r>
            <a:r>
              <a:rPr lang="el-GR" sz="2400" dirty="0" smtClean="0">
                <a:ln w="1905"/>
              </a:rPr>
              <a:t>ποδήλατο</a:t>
            </a:r>
            <a:endParaRPr lang="el-GR" sz="2400" dirty="0">
              <a:ln w="1905"/>
            </a:endParaRP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6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Ταξινόμηση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Κατάγματα κροταφικού οστού </a:t>
            </a:r>
            <a:r>
              <a:rPr lang="el-GR" dirty="0" smtClean="0"/>
              <a:t>(4)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3" y="1105271"/>
            <a:ext cx="5615675" cy="311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Κατάγματα κροταφικού οστού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Επιμήκη κατάγματα </a:t>
            </a:r>
            <a:r>
              <a:rPr lang="el-GR" sz="2800" dirty="0" smtClean="0"/>
              <a:t>κροταφικού:</a:t>
            </a:r>
            <a:endParaRPr lang="el-GR" sz="2800" dirty="0"/>
          </a:p>
          <a:p>
            <a:pPr lvl="1"/>
            <a:r>
              <a:rPr lang="el-GR" sz="2400" dirty="0" smtClean="0"/>
              <a:t>Γραμμή </a:t>
            </a:r>
            <a:r>
              <a:rPr lang="el-GR" sz="2400" dirty="0"/>
              <a:t>κατάγματος παράλληλη προς τον επιμήκη άξονα της πυραμίδας του λιθοειδούς οστού.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0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err="1" smtClean="0"/>
              <a:t>Επιμηκή</a:t>
            </a:r>
            <a:r>
              <a:rPr lang="el-GR" dirty="0" smtClean="0"/>
              <a:t> κατάγματα κροταφικού οστού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Κατάγματα κροταφικού οστού </a:t>
            </a:r>
            <a:r>
              <a:rPr lang="el-GR" dirty="0" smtClean="0"/>
              <a:t>(6)</a:t>
            </a:r>
            <a:endParaRPr lang="en-US" dirty="0"/>
          </a:p>
        </p:txBody>
      </p:sp>
      <p:pic>
        <p:nvPicPr>
          <p:cNvPr id="8" name="6 - Θέση περιεχομένου" descr="Επιμήκη κατάγματα κροταφικού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96" y="1841872"/>
            <a:ext cx="3581400" cy="230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7 - Θέση περιεχομέν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80842"/>
              </p:ext>
            </p:extLst>
          </p:nvPr>
        </p:nvGraphicFramePr>
        <p:xfrm>
          <a:off x="4716016" y="778962"/>
          <a:ext cx="33843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1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err="1" smtClean="0"/>
              <a:t>Ακοολογία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/>
              <a:t>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Αίτια </a:t>
            </a:r>
            <a:r>
              <a:rPr lang="el-GR" sz="2800" dirty="0" smtClean="0"/>
              <a:t>βαρηκοΐας (Μέρος Β’)</a:t>
            </a:r>
            <a:endParaRPr lang="el-GR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Ναυσικά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Ζιάβρα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Κατάγματα κροταφικού οστού </a:t>
            </a:r>
            <a:r>
              <a:rPr lang="el-GR" dirty="0" smtClean="0"/>
              <a:t>(7)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Εγκάρσια </a:t>
            </a:r>
            <a:r>
              <a:rPr lang="el-GR" sz="2800"/>
              <a:t>κατάγματα </a:t>
            </a:r>
            <a:r>
              <a:rPr lang="el-GR" sz="2800" smtClean="0"/>
              <a:t>κροταφικού:</a:t>
            </a:r>
            <a:endParaRPr lang="el-GR" sz="2800" dirty="0" smtClean="0"/>
          </a:p>
          <a:p>
            <a:pPr lvl="1"/>
            <a:r>
              <a:rPr lang="el-GR" sz="2400" dirty="0" smtClean="0"/>
              <a:t>Γραμμή </a:t>
            </a:r>
            <a:r>
              <a:rPr lang="el-GR" sz="2400" dirty="0"/>
              <a:t>κατάγματος κάθετη προς τον επιμήκη άξονα της πυραμίδας του λιθοειδούς </a:t>
            </a:r>
            <a:r>
              <a:rPr lang="el-GR" sz="2400" dirty="0" smtClean="0"/>
              <a:t>οστού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2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Εγκάρσια κατάγματα κροταφικού οστού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Κατάγματα κροταφικού οστού </a:t>
            </a:r>
            <a:r>
              <a:rPr lang="el-GR" dirty="0" smtClean="0"/>
              <a:t>(8)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115616" y="1787220"/>
            <a:ext cx="3204441" cy="1905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5 - Θέση περιεχομέν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270909"/>
              </p:ext>
            </p:extLst>
          </p:nvPr>
        </p:nvGraphicFramePr>
        <p:xfrm>
          <a:off x="4515766" y="651597"/>
          <a:ext cx="36297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05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</a:t>
            </a:r>
            <a:endParaRPr lang="en-US" dirty="0"/>
          </a:p>
        </p:txBody>
      </p:sp>
      <p:pic>
        <p:nvPicPr>
          <p:cNvPr id="30" name="Εικόνα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96" y="1057300"/>
            <a:ext cx="5943807" cy="39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Συνήθεις επιπλοκές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50" y="1018642"/>
            <a:ext cx="4204499" cy="44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Σπανιότερες επιπλοκές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44" y="1083646"/>
            <a:ext cx="4449456" cy="43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Ακτινολογικός έλεγχος</a:t>
            </a:r>
            <a:endParaRPr lang="en-US" dirty="0"/>
          </a:p>
        </p:txBody>
      </p:sp>
      <p:pic>
        <p:nvPicPr>
          <p:cNvPr id="29" name="Εικόνα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5292"/>
            <a:ext cx="6160591" cy="41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Νάσιος, Γ., </a:t>
            </a:r>
            <a:r>
              <a:rPr lang="el-GR" sz="1400" dirty="0" err="1"/>
              <a:t>Ζιάβρα</a:t>
            </a:r>
            <a:r>
              <a:rPr lang="el-GR" sz="1400" dirty="0"/>
              <a:t>, Ν., </a:t>
            </a:r>
            <a:r>
              <a:rPr lang="el-GR" sz="1400" dirty="0" smtClean="0"/>
              <a:t>και </a:t>
            </a:r>
            <a:r>
              <a:rPr lang="el-GR" sz="1400" dirty="0"/>
              <a:t>Παπαδημητρίου, Ε. (2011). </a:t>
            </a:r>
            <a:r>
              <a:rPr lang="en-US" sz="1400" dirty="0"/>
              <a:t>Netter’s </a:t>
            </a:r>
            <a:r>
              <a:rPr lang="el-GR" sz="1400" dirty="0"/>
              <a:t>Εικονογραφημένο Εγχειρίδιο Ανατομίας, Λόγου, Κατάποσης και Ακοής. </a:t>
            </a:r>
            <a:r>
              <a:rPr lang="en-US" sz="1400" dirty="0"/>
              <a:t>D.H., </a:t>
            </a:r>
            <a:r>
              <a:rPr lang="en-US" sz="1400" dirty="0" err="1"/>
              <a:t>McFarrland</a:t>
            </a:r>
            <a:r>
              <a:rPr lang="en-US" sz="1400" dirty="0"/>
              <a:t>, </a:t>
            </a:r>
            <a:r>
              <a:rPr lang="el-GR" sz="1400" dirty="0"/>
              <a:t>Γενική Επιμέλεια της Ελληνικής Έκδοσης. Ιατρικές Εκδόσεις Πασχαλίδη.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</a:t>
            </a:r>
            <a:r>
              <a:rPr lang="el-GR" sz="1400" dirty="0" smtClean="0"/>
              <a:t>.</a:t>
            </a:r>
            <a:r>
              <a:rPr lang="en-US" sz="1400" dirty="0"/>
              <a:t>, </a:t>
            </a:r>
            <a:r>
              <a:rPr lang="el-GR" sz="1400" dirty="0" smtClean="0"/>
              <a:t>Σκεύας </a:t>
            </a:r>
            <a:r>
              <a:rPr lang="el-GR" sz="1400" dirty="0"/>
              <a:t>Α.  (2009). Ωτορινολαρυγγολογία: Στοιχεία Ανατομίας Φυσιολογίας και Παθολογίας. </a:t>
            </a:r>
            <a:r>
              <a:rPr lang="en-US" sz="1400" dirty="0"/>
              <a:t>University Studio Press.</a:t>
            </a:r>
          </a:p>
          <a:p>
            <a:pPr marL="0" indent="0">
              <a:buNone/>
            </a:pPr>
            <a:r>
              <a:rPr lang="el-GR" sz="1400" dirty="0" err="1" smtClean="0"/>
              <a:t>Τρίμμης</a:t>
            </a:r>
            <a:r>
              <a:rPr lang="el-GR" sz="1400" dirty="0" smtClean="0"/>
              <a:t>,</a:t>
            </a:r>
            <a:r>
              <a:rPr lang="en-US" sz="1400" dirty="0" smtClean="0"/>
              <a:t> N., </a:t>
            </a:r>
            <a:r>
              <a:rPr lang="en-US" sz="1400" dirty="0"/>
              <a:t> </a:t>
            </a:r>
            <a:r>
              <a:rPr lang="el-GR" sz="1400" dirty="0" err="1" smtClean="0"/>
              <a:t>Ζιάβρα</a:t>
            </a:r>
            <a:r>
              <a:rPr lang="el-GR" sz="1400" dirty="0" smtClean="0"/>
              <a:t>,</a:t>
            </a:r>
            <a:r>
              <a:rPr lang="en-US" sz="1400" dirty="0" smtClean="0"/>
              <a:t> N. </a:t>
            </a:r>
            <a:r>
              <a:rPr lang="el-GR" sz="1400" dirty="0" smtClean="0"/>
              <a:t>(2013</a:t>
            </a:r>
            <a:r>
              <a:rPr lang="el-GR" sz="1400" dirty="0"/>
              <a:t>). Εισαγωγή στις διαταραχές επικοινωνίας. </a:t>
            </a:r>
            <a:r>
              <a:rPr lang="en-US" sz="1400" dirty="0"/>
              <a:t>Noma Anderson, George Shames. </a:t>
            </a:r>
            <a:r>
              <a:rPr lang="el-GR" sz="1400" dirty="0"/>
              <a:t>Επιμέλεια ελληνικής έκδοσης. Ιατρικές εκδόσεις </a:t>
            </a:r>
            <a:r>
              <a:rPr lang="el-GR" sz="1400" dirty="0" smtClean="0"/>
              <a:t>Πασχαλίδη.</a:t>
            </a:r>
            <a:endParaRPr lang="el-GR" sz="1400" dirty="0"/>
          </a:p>
          <a:p>
            <a:pPr marL="0" indent="0">
              <a:buNone/>
            </a:pPr>
            <a:r>
              <a:rPr lang="en-US" sz="1400" dirty="0" smtClean="0"/>
              <a:t>Bailey, </a:t>
            </a:r>
            <a:r>
              <a:rPr lang="en-US" sz="1400" dirty="0"/>
              <a:t>B</a:t>
            </a:r>
            <a:r>
              <a:rPr lang="en-US" sz="1400" dirty="0" smtClean="0"/>
              <a:t>., Calhoun, </a:t>
            </a:r>
            <a:r>
              <a:rPr lang="en-US" sz="1400" dirty="0"/>
              <a:t>K.(2010). </a:t>
            </a:r>
            <a:r>
              <a:rPr lang="el-GR" sz="1400" dirty="0"/>
              <a:t>Άτλας χειρουργικής κεφαλής και </a:t>
            </a:r>
            <a:r>
              <a:rPr lang="el-GR" sz="1400" dirty="0" smtClean="0"/>
              <a:t>τραχήλου - ωτορινολαρυγγολογία</a:t>
            </a:r>
            <a:r>
              <a:rPr lang="el-GR" sz="1400" dirty="0"/>
              <a:t>. </a:t>
            </a:r>
            <a:r>
              <a:rPr lang="el-GR" sz="1400" b="1" dirty="0"/>
              <a:t> </a:t>
            </a:r>
            <a:r>
              <a:rPr lang="el-GR" sz="1400" dirty="0"/>
              <a:t>Εκδόσεις:</a:t>
            </a:r>
            <a:r>
              <a:rPr lang="el-GR" sz="1400" b="1" dirty="0"/>
              <a:t> </a:t>
            </a:r>
            <a:r>
              <a:rPr lang="en-US" sz="1400" dirty="0"/>
              <a:t>B</a:t>
            </a:r>
            <a:r>
              <a:rPr lang="en-US" sz="1400" dirty="0" smtClean="0"/>
              <a:t>roken </a:t>
            </a:r>
            <a:r>
              <a:rPr lang="en-US" sz="1400" dirty="0"/>
              <a:t>H</a:t>
            </a:r>
            <a:r>
              <a:rPr lang="en-US" sz="1400" dirty="0" smtClean="0"/>
              <a:t>ill </a:t>
            </a:r>
            <a:r>
              <a:rPr lang="en-US" sz="1400" dirty="0"/>
              <a:t>P</a:t>
            </a:r>
            <a:r>
              <a:rPr lang="en-US" sz="1400" dirty="0" smtClean="0"/>
              <a:t>ublishers LTD.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Ν. (2001) Η συμβολή των </a:t>
            </a:r>
            <a:r>
              <a:rPr lang="el-GR" sz="1400" dirty="0" err="1"/>
              <a:t>ωτοακουστικών</a:t>
            </a:r>
            <a:r>
              <a:rPr lang="el-GR" sz="1400" dirty="0"/>
              <a:t> εκπομπών τύπου προϊόντων παραμόρφωσης στη διάγνωση των κοχλιακών τύπου βαρηκοϊών, Διδακτορική διατριβή, Πανεπιστήμιο Ιωαννίνων, Ιατρική σχολή, Ιωάννινα</a:t>
            </a:r>
            <a:r>
              <a:rPr lang="el-GR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33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67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>
                <a:solidFill>
                  <a:schemeClr val="bg1"/>
                </a:solidFill>
              </a:rPr>
              <a:t>9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41267" y="163336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Ζιάβρα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, Ναυσικά.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(2015).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Ακοολογία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LOGO1</a:t>
            </a:r>
            <a:r>
              <a:rPr lang="el-GR" sz="2400" dirty="0" smtClean="0">
                <a:solidFill>
                  <a:srgbClr val="FF0000"/>
                </a:solidFill>
                <a:hlinkClick r:id="rId5"/>
              </a:rPr>
              <a:t>41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>
                <a:solidFill>
                  <a:schemeClr val="bg1"/>
                </a:solidFill>
              </a:rPr>
              <a:t>9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1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>
                <a:solidFill>
                  <a:schemeClr val="bg1"/>
                </a:solidFill>
              </a:rPr>
              <a:t>9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Παρουσιάζονται τα κυριότερα αίτια εμφάνισης της βαρηκοΐας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Διάγνωση </a:t>
            </a:r>
            <a:r>
              <a:rPr lang="el-GR" sz="2800" dirty="0" smtClean="0"/>
              <a:t>- Θεραπεία</a:t>
            </a:r>
          </a:p>
          <a:p>
            <a:r>
              <a:rPr lang="el-GR" sz="2800" dirty="0"/>
              <a:t>Κατάγματα κροταφικού οστού</a:t>
            </a:r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Διάγνωση - Θεραπεία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6011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Ιστορικό</a:t>
            </a:r>
          </a:p>
          <a:p>
            <a:r>
              <a:rPr lang="el-GR" sz="2400" dirty="0" smtClean="0"/>
              <a:t>Ακουστικό τραύμα</a:t>
            </a:r>
          </a:p>
          <a:p>
            <a:r>
              <a:rPr lang="el-GR" sz="2400" dirty="0" err="1" smtClean="0"/>
              <a:t>Βαρότραυμα</a:t>
            </a:r>
            <a:endParaRPr lang="el-GR" sz="2400" dirty="0" smtClean="0"/>
          </a:p>
          <a:p>
            <a:r>
              <a:rPr lang="el-GR" sz="2400" dirty="0" smtClean="0"/>
              <a:t>Κάταγμα κροταφικού</a:t>
            </a:r>
          </a:p>
          <a:p>
            <a:r>
              <a:rPr lang="el-GR" sz="2400" dirty="0" smtClean="0"/>
              <a:t>Φάρμακα (ενίοτε)</a:t>
            </a:r>
          </a:p>
          <a:p>
            <a:r>
              <a:rPr lang="el-GR" sz="2400" dirty="0" smtClean="0"/>
              <a:t>Σπανιότατα: Υποθυρεοειδισμός, Σακχαρώδης διαβήτης, Δυσκρασίες αίματος, </a:t>
            </a:r>
            <a:r>
              <a:rPr lang="el-GR" sz="2400" dirty="0" err="1" smtClean="0"/>
              <a:t>Υπερλιπιδαιμία</a:t>
            </a:r>
            <a:r>
              <a:rPr lang="el-GR" sz="2400" dirty="0" smtClean="0"/>
              <a:t>, </a:t>
            </a:r>
            <a:r>
              <a:rPr lang="el-GR" sz="2400" dirty="0" err="1" smtClean="0"/>
              <a:t>Αυτοάνοσα</a:t>
            </a:r>
            <a:r>
              <a:rPr lang="el-GR" sz="2400" dirty="0" smtClean="0"/>
              <a:t>, Σύφιλη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74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Εργαστηριακές εξετάσεις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sz="4500" dirty="0" smtClean="0"/>
              <a:t>Αίμα:</a:t>
            </a:r>
            <a:endParaRPr lang="en-US" sz="4500" dirty="0" smtClean="0"/>
          </a:p>
          <a:p>
            <a:pPr lvl="1"/>
            <a:r>
              <a:rPr lang="el-GR" sz="3200" dirty="0"/>
              <a:t>Γενική αίματος – Τ.Κ.Ε. – </a:t>
            </a:r>
            <a:r>
              <a:rPr lang="en-US" sz="3200" dirty="0"/>
              <a:t>C.R.P.</a:t>
            </a:r>
            <a:endParaRPr lang="el-GR" sz="3200" dirty="0"/>
          </a:p>
          <a:p>
            <a:pPr lvl="1"/>
            <a:r>
              <a:rPr lang="el-GR" sz="3200" dirty="0"/>
              <a:t>Ουρία – </a:t>
            </a:r>
            <a:r>
              <a:rPr lang="el-GR" sz="3200" dirty="0" err="1"/>
              <a:t>κρεατινίνη</a:t>
            </a:r>
            <a:r>
              <a:rPr lang="el-GR" sz="3200" dirty="0"/>
              <a:t> – ηλεκτρολύτες</a:t>
            </a:r>
          </a:p>
          <a:p>
            <a:pPr lvl="1"/>
            <a:r>
              <a:rPr lang="el-GR" sz="3200" dirty="0" err="1"/>
              <a:t>Λιπιδικό</a:t>
            </a:r>
            <a:r>
              <a:rPr lang="el-GR" sz="3200" dirty="0"/>
              <a:t> προφίλ</a:t>
            </a:r>
          </a:p>
          <a:p>
            <a:pPr lvl="1"/>
            <a:r>
              <a:rPr lang="el-GR" sz="3200" dirty="0"/>
              <a:t>Σάκχαρο</a:t>
            </a:r>
          </a:p>
          <a:p>
            <a:pPr lvl="1"/>
            <a:r>
              <a:rPr lang="el-GR" sz="3200" dirty="0" err="1"/>
              <a:t>Θυρεοειδική</a:t>
            </a:r>
            <a:r>
              <a:rPr lang="el-GR" sz="3200" dirty="0"/>
              <a:t> λειτουργία</a:t>
            </a:r>
          </a:p>
          <a:p>
            <a:pPr lvl="1"/>
            <a:r>
              <a:rPr lang="el-GR" sz="3200" dirty="0"/>
              <a:t>Σύφιλης - οροαντίδραση (</a:t>
            </a:r>
            <a:r>
              <a:rPr lang="en-US" sz="3200" dirty="0"/>
              <a:t>RPR, FTA-ABS</a:t>
            </a:r>
            <a:r>
              <a:rPr lang="el-GR" sz="3200" dirty="0"/>
              <a:t>)</a:t>
            </a:r>
          </a:p>
          <a:p>
            <a:pPr lvl="1"/>
            <a:r>
              <a:rPr lang="el-GR" sz="3200" dirty="0"/>
              <a:t>Αυτό-αντισώματα</a:t>
            </a:r>
            <a:r>
              <a:rPr lang="en-US" sz="3200" dirty="0"/>
              <a:t> (ANA, ACA </a:t>
            </a:r>
            <a:r>
              <a:rPr lang="el-GR" sz="3200" dirty="0" err="1"/>
              <a:t>κ.λ.π</a:t>
            </a:r>
            <a:r>
              <a:rPr lang="el-GR" sz="3200" dirty="0" smtClean="0"/>
              <a:t>.)</a:t>
            </a:r>
          </a:p>
          <a:p>
            <a:r>
              <a:rPr lang="en-US" sz="4500" dirty="0" smtClean="0"/>
              <a:t>M.R.I.</a:t>
            </a:r>
            <a:endParaRPr lang="el-GR" sz="4500" dirty="0" smtClean="0"/>
          </a:p>
          <a:p>
            <a:pPr lvl="1"/>
            <a:endParaRPr lang="el-GR" sz="24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13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1392</TotalTime>
  <Words>866</Words>
  <Application>Microsoft Office PowerPoint</Application>
  <PresentationFormat>Προβολή στην οθόνη (16:10)</PresentationFormat>
  <Paragraphs>178</Paragraphs>
  <Slides>32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5" baseType="lpstr">
      <vt:lpstr>Arial</vt:lpstr>
      <vt:lpstr>Calibri</vt:lpstr>
      <vt:lpstr>Θέμα του Office</vt:lpstr>
      <vt:lpstr>Ακοολογία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Διάγνωση - Θεραπεία</vt:lpstr>
      <vt:lpstr>Διάγνωση</vt:lpstr>
      <vt:lpstr>Εργαστηριακές εξετάσεις</vt:lpstr>
      <vt:lpstr>Πρόγνωση</vt:lpstr>
      <vt:lpstr>Θεραπεία</vt:lpstr>
      <vt:lpstr>Θεραπεία (2)</vt:lpstr>
      <vt:lpstr>Κατάγματα κροταφικού οστού</vt:lpstr>
      <vt:lpstr>Κατάγματα κροταφικού οστού</vt:lpstr>
      <vt:lpstr>Κατάγματα κροταφικού οστού (2)</vt:lpstr>
      <vt:lpstr>Κατάγματα κροταφικού οστού (3)</vt:lpstr>
      <vt:lpstr>Κατάγματα κροταφικού οστού (4)</vt:lpstr>
      <vt:lpstr>Κατάγματα κροταφικού οστού (5)</vt:lpstr>
      <vt:lpstr>Κατάγματα κροταφικού οστού (6)</vt:lpstr>
      <vt:lpstr>Κατάγματα κροταφικού οστού (7)</vt:lpstr>
      <vt:lpstr>Κατάγματα κροταφικού οστού (8)</vt:lpstr>
      <vt:lpstr>Κλινική εικόνα</vt:lpstr>
      <vt:lpstr>Συνήθεις επιπλοκές</vt:lpstr>
      <vt:lpstr>Σπανιότερες επιπλοκές</vt:lpstr>
      <vt:lpstr>Ακτινολογικός έλεγχος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357</cp:revision>
  <dcterms:created xsi:type="dcterms:W3CDTF">2012-09-06T09:03:05Z</dcterms:created>
  <dcterms:modified xsi:type="dcterms:W3CDTF">2015-11-22T18:54:17Z</dcterms:modified>
</cp:coreProperties>
</file>