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89" r:id="rId3"/>
    <p:sldId id="257" r:id="rId4"/>
    <p:sldId id="259" r:id="rId5"/>
    <p:sldId id="261" r:id="rId6"/>
    <p:sldId id="265" r:id="rId7"/>
    <p:sldId id="274" r:id="rId8"/>
    <p:sldId id="296" r:id="rId9"/>
    <p:sldId id="297" r:id="rId10"/>
    <p:sldId id="298" r:id="rId11"/>
    <p:sldId id="299" r:id="rId12"/>
    <p:sldId id="300" r:id="rId13"/>
    <p:sldId id="282" r:id="rId14"/>
    <p:sldId id="283" r:id="rId15"/>
    <p:sldId id="285" r:id="rId16"/>
    <p:sldId id="301" r:id="rId17"/>
    <p:sldId id="302" r:id="rId18"/>
    <p:sldId id="303" r:id="rId19"/>
    <p:sldId id="306" r:id="rId20"/>
    <p:sldId id="305" r:id="rId21"/>
    <p:sldId id="304" r:id="rId22"/>
    <p:sldId id="308" r:id="rId23"/>
    <p:sldId id="307" r:id="rId24"/>
    <p:sldId id="309" r:id="rId25"/>
    <p:sldId id="310" r:id="rId26"/>
    <p:sldId id="311" r:id="rId27"/>
    <p:sldId id="314" r:id="rId28"/>
    <p:sldId id="313" r:id="rId29"/>
    <p:sldId id="312" r:id="rId30"/>
    <p:sldId id="315" r:id="rId31"/>
    <p:sldId id="319" r:id="rId32"/>
    <p:sldId id="318" r:id="rId33"/>
    <p:sldId id="290" r:id="rId34"/>
    <p:sldId id="291" r:id="rId35"/>
    <p:sldId id="292" r:id="rId36"/>
    <p:sldId id="293" r:id="rId37"/>
    <p:sldId id="294" r:id="rId38"/>
    <p:sldId id="295" r:id="rId39"/>
    <p:sldId id="280" r:id="rId40"/>
  </p:sldIdLst>
  <p:sldSz cx="9144000" cy="5715000" type="screen16x10"/>
  <p:notesSz cx="6858000" cy="9144000"/>
  <p:custDataLst>
    <p:tags r:id="rId4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106" d="100"/>
          <a:sy n="106" d="100"/>
        </p:scale>
        <p:origin x="-228" y="42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03/11/2015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02994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04464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 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56669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Κλαδικά Λογιστικά Σχέδια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897167"/>
            <a:ext cx="9144000" cy="1460500"/>
          </a:xfrm>
        </p:spPr>
        <p:txBody>
          <a:bodyPr>
            <a:noAutofit/>
          </a:bodyPr>
          <a:lstStyle/>
          <a:p>
            <a:r>
              <a:rPr lang="el-GR" b="1" dirty="0" smtClean="0"/>
              <a:t>Ναυτιλιακή Λογιστική</a:t>
            </a:r>
            <a:r>
              <a:rPr lang="en-US" b="1" dirty="0" smtClean="0"/>
              <a:t> – </a:t>
            </a:r>
            <a:r>
              <a:rPr lang="el-GR" b="1" dirty="0" smtClean="0"/>
              <a:t>Ο Λογαριασμός Πλοιάρχου</a:t>
            </a:r>
            <a:endParaRPr lang="en-US" b="1" dirty="0" smtClean="0"/>
          </a:p>
          <a:p>
            <a:r>
              <a:rPr lang="el-GR" sz="2800" dirty="0" err="1" smtClean="0"/>
              <a:t>Διακομιχάλης</a:t>
            </a:r>
            <a:r>
              <a:rPr lang="el-GR" sz="2800" dirty="0" smtClean="0"/>
              <a:t> Μιχαήλ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</a:t>
            </a:r>
            <a:r>
              <a:rPr lang="pl-PL" sz="3600" dirty="0" smtClean="0"/>
              <a:t> Λογαριασμός Πλοιάρχου   (</a:t>
            </a:r>
            <a:r>
              <a:rPr lang="en-US" sz="3600" dirty="0" smtClean="0"/>
              <a:t>M</a:t>
            </a:r>
            <a:r>
              <a:rPr lang="pl-PL" sz="3600" dirty="0" smtClean="0"/>
              <a:t>.</a:t>
            </a:r>
            <a:r>
              <a:rPr lang="en-US" sz="3600" dirty="0" smtClean="0"/>
              <a:t>G</a:t>
            </a:r>
            <a:r>
              <a:rPr lang="pl-PL" sz="3600" dirty="0" smtClean="0"/>
              <a:t>.</a:t>
            </a:r>
            <a:r>
              <a:rPr lang="en-US" sz="3600" dirty="0" smtClean="0"/>
              <a:t>A</a:t>
            </a:r>
            <a:r>
              <a:rPr lang="pl-PL" sz="3600" dirty="0" smtClean="0"/>
              <a:t>.)</a:t>
            </a:r>
            <a:r>
              <a:rPr lang="pl-PL" sz="4000" u="sng" dirty="0" smtClean="0"/>
              <a:t> </a:t>
            </a:r>
            <a:endParaRPr lang="el-GR" sz="4000" dirty="0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l-GR" sz="2000" b="1" dirty="0" smtClean="0"/>
              <a:t>ΠΑΡΑΔΕΙΓΜΑ  1.</a:t>
            </a:r>
            <a:endParaRPr lang="el-GR" sz="2000" dirty="0" smtClean="0"/>
          </a:p>
          <a:p>
            <a:pPr algn="just"/>
            <a:r>
              <a:rPr lang="el-GR" sz="2000" dirty="0" smtClean="0"/>
              <a:t>  	 Η Ναυτιλιακή Εταιρεία ΜΕΣΟΓΕΙΟΣ ιδιοκτήτρια του πλοίου ΚΡΗΤΗ, στο οποίο ο Πλοίαρχος Κ. είναι Διαχειριστής της Μισθοδοσίας, διενήργησε το Νοέμβριο του 20ΧΧ τις παρακάτω πράξεις:</a:t>
            </a:r>
          </a:p>
          <a:p>
            <a:pPr algn="just"/>
            <a:r>
              <a:rPr lang="el-GR" sz="2000" dirty="0" smtClean="0"/>
              <a:t>Πλήρωσε € 500 μετρητά στον Ανθυποπλοίαρχο Γ.Χ. που προσλήφθηκε σε αντικατάσταση του προηγούμενου, ως προκαταβολή.</a:t>
            </a:r>
          </a:p>
          <a:p>
            <a:pPr algn="just"/>
            <a:r>
              <a:rPr lang="el-GR" sz="2000" dirty="0" smtClean="0"/>
              <a:t>Εξόφλησε τον μάγειρα Ν.Α. που αποχώρησε από το πλοίο, καταβάλλοντας € 350 με επιταγή της </a:t>
            </a:r>
            <a:r>
              <a:rPr lang="en-US" sz="2000" dirty="0" smtClean="0"/>
              <a:t>Midland Bank</a:t>
            </a:r>
            <a:r>
              <a:rPr lang="el-GR" sz="2000" dirty="0" smtClean="0"/>
              <a:t>.</a:t>
            </a:r>
          </a:p>
          <a:p>
            <a:pPr algn="just"/>
            <a:r>
              <a:rPr lang="el-GR" sz="2000" dirty="0" smtClean="0"/>
              <a:t>Έστειλε έμβασμα στον πλοίαρχο € 7.500 μέσω της παραπάνω τράπεζας.</a:t>
            </a:r>
          </a:p>
          <a:p>
            <a:pPr algn="just"/>
            <a:r>
              <a:rPr lang="el-GR" sz="2000" dirty="0" smtClean="0"/>
              <a:t>Έστειλε έμβασμα στην οικογένεια του Α΄ μηχανικού, € 2.000 μέσω της ίδιας τράπεζας. </a:t>
            </a:r>
          </a:p>
          <a:p>
            <a:pPr algn="just">
              <a:lnSpc>
                <a:spcPct val="80000"/>
              </a:lnSpc>
              <a:buNone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</a:t>
            </a:r>
            <a:r>
              <a:rPr lang="pl-PL" sz="3200" dirty="0" smtClean="0"/>
              <a:t> Λογαριασμός Πλοιάρχου   (</a:t>
            </a:r>
            <a:r>
              <a:rPr lang="en-US" sz="3200" dirty="0" smtClean="0"/>
              <a:t>M</a:t>
            </a:r>
            <a:r>
              <a:rPr lang="pl-PL" sz="3200" dirty="0" smtClean="0"/>
              <a:t>.</a:t>
            </a:r>
            <a:r>
              <a:rPr lang="en-US" sz="3200" dirty="0" smtClean="0"/>
              <a:t>G</a:t>
            </a:r>
            <a:r>
              <a:rPr lang="pl-PL" sz="3200" dirty="0" smtClean="0"/>
              <a:t>.</a:t>
            </a:r>
            <a:r>
              <a:rPr lang="en-US" sz="3200" dirty="0" smtClean="0"/>
              <a:t>A</a:t>
            </a:r>
            <a:r>
              <a:rPr lang="pl-PL" sz="3200" dirty="0" smtClean="0"/>
              <a:t>.)</a:t>
            </a:r>
            <a:r>
              <a:rPr lang="pl-PL" sz="3600" u="sng" dirty="0" smtClean="0"/>
              <a:t> </a:t>
            </a:r>
            <a:endParaRPr lang="el-GR" sz="31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057300"/>
            <a:ext cx="8229600" cy="4176464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l-GR" sz="2000" dirty="0" smtClean="0"/>
              <a:t>Πήρε το Γενικό λογαριασμό του πλοιάρχου, ο οποίος εκτός από τις παραπάνω πράξεις που αφορούν τον πλοίαρχο, αναφέρει:</a:t>
            </a:r>
          </a:p>
          <a:p>
            <a:pPr>
              <a:lnSpc>
                <a:spcPct val="70000"/>
              </a:lnSpc>
            </a:pPr>
            <a:r>
              <a:rPr lang="el-GR" sz="2000" dirty="0" smtClean="0"/>
              <a:t>Είσπραξη από τον Ναυλωτή Ν. € 1.500</a:t>
            </a:r>
          </a:p>
          <a:p>
            <a:pPr>
              <a:lnSpc>
                <a:spcPct val="70000"/>
              </a:lnSpc>
            </a:pPr>
            <a:r>
              <a:rPr lang="el-GR" sz="2000" dirty="0" smtClean="0"/>
              <a:t>Κρατήσεις για Ασφαλιστικά Ταμεία € 1.650</a:t>
            </a:r>
          </a:p>
          <a:p>
            <a:pPr>
              <a:lnSpc>
                <a:spcPct val="70000"/>
              </a:lnSpc>
            </a:pPr>
            <a:r>
              <a:rPr lang="el-GR" sz="2000" dirty="0" smtClean="0"/>
              <a:t>Κρατήσεις για Φόρο Εισοδήματος € 530</a:t>
            </a:r>
          </a:p>
          <a:p>
            <a:pPr>
              <a:lnSpc>
                <a:spcPct val="70000"/>
              </a:lnSpc>
            </a:pPr>
            <a:r>
              <a:rPr lang="el-GR" sz="2000" dirty="0" smtClean="0"/>
              <a:t>Μικτές Αποδοχές Πληρώματος € 6.450</a:t>
            </a:r>
          </a:p>
          <a:p>
            <a:pPr>
              <a:lnSpc>
                <a:spcPct val="70000"/>
              </a:lnSpc>
            </a:pPr>
            <a:r>
              <a:rPr lang="el-GR" sz="2000" dirty="0" smtClean="0"/>
              <a:t>Υπερωρίες Πληρώματος € 2.000</a:t>
            </a:r>
          </a:p>
          <a:p>
            <a:pPr>
              <a:lnSpc>
                <a:spcPct val="70000"/>
              </a:lnSpc>
            </a:pPr>
            <a:r>
              <a:rPr lang="el-GR" sz="2000" dirty="0" smtClean="0"/>
              <a:t>Επιδόματα Αδείας € 840</a:t>
            </a:r>
          </a:p>
          <a:p>
            <a:pPr>
              <a:lnSpc>
                <a:spcPct val="70000"/>
              </a:lnSpc>
            </a:pPr>
            <a:r>
              <a:rPr lang="el-GR" sz="2000" dirty="0" smtClean="0"/>
              <a:t>Έξοδα επαναπατρισμού του Ανθυποπλοιάρχου Τ.Μ. € 735</a:t>
            </a:r>
          </a:p>
          <a:p>
            <a:pPr>
              <a:lnSpc>
                <a:spcPct val="70000"/>
              </a:lnSpc>
            </a:pPr>
            <a:r>
              <a:rPr lang="el-GR" sz="2000" dirty="0" smtClean="0"/>
              <a:t>Λιμενικά τέλη € 1.765</a:t>
            </a:r>
          </a:p>
          <a:p>
            <a:pPr>
              <a:lnSpc>
                <a:spcPct val="70000"/>
              </a:lnSpc>
            </a:pPr>
            <a:r>
              <a:rPr lang="el-GR" sz="2000" dirty="0" smtClean="0"/>
              <a:t>Έξοδα ιατρικής περίθαλψης πληρώματος € 585.</a:t>
            </a:r>
          </a:p>
          <a:p>
            <a:pPr>
              <a:lnSpc>
                <a:spcPct val="70000"/>
              </a:lnSpc>
            </a:pPr>
            <a:r>
              <a:rPr lang="el-GR" sz="2000" dirty="0" smtClean="0"/>
              <a:t> Να γίνουν οι εγγραφές, μέχρι </a:t>
            </a:r>
            <a:r>
              <a:rPr lang="el-GR" sz="2000" dirty="0" err="1" smtClean="0"/>
              <a:t>β΄βάθμιο</a:t>
            </a:r>
            <a:r>
              <a:rPr lang="el-GR" sz="2000" dirty="0" smtClean="0"/>
              <a:t>, με επεξηγήσεις, με τους κωδικούς </a:t>
            </a:r>
            <a:r>
              <a:rPr lang="el-GR" sz="2000" dirty="0" err="1" smtClean="0"/>
              <a:t>λογ</a:t>
            </a:r>
            <a:r>
              <a:rPr lang="el-GR" sz="2000" dirty="0" smtClean="0"/>
              <a:t>/</a:t>
            </a:r>
            <a:r>
              <a:rPr lang="el-GR" sz="2000" dirty="0" err="1" smtClean="0"/>
              <a:t>μών</a:t>
            </a:r>
            <a:r>
              <a:rPr lang="el-GR" sz="2000" dirty="0" smtClean="0"/>
              <a:t> του ΕΓΛΣ</a:t>
            </a:r>
          </a:p>
          <a:p>
            <a:pPr>
              <a:lnSpc>
                <a:spcPct val="70000"/>
              </a:lnSpc>
              <a:buNone/>
            </a:pPr>
            <a:endParaRPr lang="el-GR" sz="20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</a:t>
            </a:r>
            <a:r>
              <a:rPr lang="pl-PL" sz="3600" dirty="0" smtClean="0"/>
              <a:t> Λογαριασμός Πλοιάρχου   (</a:t>
            </a:r>
            <a:r>
              <a:rPr lang="en-US" sz="3600" dirty="0" smtClean="0"/>
              <a:t>M</a:t>
            </a:r>
            <a:r>
              <a:rPr lang="pl-PL" sz="3600" dirty="0" smtClean="0"/>
              <a:t>.</a:t>
            </a:r>
            <a:r>
              <a:rPr lang="en-US" sz="3600" dirty="0" smtClean="0"/>
              <a:t>G</a:t>
            </a:r>
            <a:r>
              <a:rPr lang="pl-PL" sz="3600" dirty="0" smtClean="0"/>
              <a:t>.</a:t>
            </a:r>
            <a:r>
              <a:rPr lang="en-US" sz="3600" dirty="0" smtClean="0"/>
              <a:t>A</a:t>
            </a:r>
            <a:r>
              <a:rPr lang="pl-PL" sz="3600" dirty="0" smtClean="0"/>
              <a:t>.) 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73324"/>
            <a:ext cx="8229600" cy="4176464"/>
          </a:xfrm>
        </p:spPr>
        <p:txBody>
          <a:bodyPr>
            <a:normAutofit fontScale="70000" lnSpcReduction="20000"/>
          </a:bodyPr>
          <a:lstStyle/>
          <a:p>
            <a:r>
              <a:rPr lang="el-GR" sz="3600" dirty="0" smtClean="0"/>
              <a:t>-------------------------------------------ημερομηνία--------------------</a:t>
            </a:r>
          </a:p>
          <a:p>
            <a:r>
              <a:rPr lang="el-GR" sz="3600" dirty="0" smtClean="0"/>
              <a:t>35. ΛΟΓ/ΜΟΙ ΔΙΑΧΕΙΡ. ΠΡΟΚΑΤΑΒΟΛΩΝ &amp; ΠΙΣΤΩΣΕΩΝ </a:t>
            </a:r>
          </a:p>
          <a:p>
            <a:r>
              <a:rPr lang="el-GR" sz="3600" dirty="0" smtClean="0"/>
              <a:t>35.90 Λογαριασμός Πλοιάρχου</a:t>
            </a:r>
          </a:p>
          <a:p>
            <a:r>
              <a:rPr lang="el-GR" sz="3600" dirty="0" smtClean="0"/>
              <a:t>35.90.01 Πλοίαρχος  Κ.				€ 500 </a:t>
            </a:r>
          </a:p>
          <a:p>
            <a:r>
              <a:rPr lang="el-GR" sz="3600" dirty="0" smtClean="0"/>
              <a:t>	38. ΧΡΗΜΑΤΙΚΑ ΔΙΑΘΕΣΙΜΑ</a:t>
            </a:r>
          </a:p>
          <a:p>
            <a:r>
              <a:rPr lang="el-GR" sz="3600" dirty="0" smtClean="0"/>
              <a:t>	38.00 Ταμείο		                            € 500</a:t>
            </a:r>
          </a:p>
          <a:p>
            <a:r>
              <a:rPr lang="el-GR" sz="3600" dirty="0" smtClean="0"/>
              <a:t>(Προκαταβολή με μετρητά στον Ανθυποπλοίαρχο Γ.Χ. )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el-GR" sz="3400" dirty="0" smtClean="0">
              <a:latin typeface="+mj-lt"/>
              <a:cs typeface="Times New Roman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9525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</a:t>
            </a:r>
            <a:r>
              <a:rPr lang="pl-PL" sz="3600" dirty="0" smtClean="0"/>
              <a:t> Λογαριασμός Πλοιάρχου   (</a:t>
            </a:r>
            <a:r>
              <a:rPr lang="en-US" sz="3600" dirty="0" smtClean="0"/>
              <a:t>M</a:t>
            </a:r>
            <a:r>
              <a:rPr lang="pl-PL" sz="3600" dirty="0" smtClean="0"/>
              <a:t>.</a:t>
            </a:r>
            <a:r>
              <a:rPr lang="en-US" sz="3600" dirty="0" smtClean="0"/>
              <a:t>G</a:t>
            </a:r>
            <a:r>
              <a:rPr lang="pl-PL" sz="3600" dirty="0" smtClean="0"/>
              <a:t>.</a:t>
            </a:r>
            <a:r>
              <a:rPr lang="en-US" sz="3600" dirty="0" smtClean="0"/>
              <a:t>A</a:t>
            </a:r>
            <a:r>
              <a:rPr lang="pl-PL" sz="3600" dirty="0" smtClean="0"/>
              <a:t>.)</a:t>
            </a:r>
            <a:endParaRPr lang="el-GR" sz="36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55576" y="1129308"/>
            <a:ext cx="7715200" cy="3853611"/>
          </a:xfrm>
        </p:spPr>
        <p:txBody>
          <a:bodyPr>
            <a:noAutofit/>
          </a:bodyPr>
          <a:lstStyle/>
          <a:p>
            <a:r>
              <a:rPr lang="el-GR" sz="2000" dirty="0" smtClean="0"/>
              <a:t>-------------------------------------------ημερομηνία---------------------------------</a:t>
            </a:r>
          </a:p>
          <a:p>
            <a:r>
              <a:rPr lang="el-GR" sz="2000" dirty="0" smtClean="0"/>
              <a:t>35. ΛΟΓ/ΜΟΙ ΔΙΑΧΕΙΡ. ΠΡΟΚΑΤΑΒΟΛΩΝ &amp; ΠΙΣΤΩΣΕΩΝ </a:t>
            </a:r>
          </a:p>
          <a:p>
            <a:r>
              <a:rPr lang="el-GR" sz="2000" dirty="0" smtClean="0"/>
              <a:t>35.90 Λογαριασμός Πλοιάρχου</a:t>
            </a:r>
          </a:p>
          <a:p>
            <a:r>
              <a:rPr lang="el-GR" sz="2000" dirty="0" smtClean="0"/>
              <a:t>35.90.01 Πλοίαρχος  Κ.				€ 350 </a:t>
            </a:r>
          </a:p>
          <a:p>
            <a:r>
              <a:rPr lang="el-GR" sz="2000" dirty="0" smtClean="0"/>
              <a:t>		38. ΧΡΗΜΑΤΙΚΑ ΔΙΑΘΕΣΙΜΑ</a:t>
            </a:r>
          </a:p>
          <a:p>
            <a:r>
              <a:rPr lang="el-GR" sz="2000" dirty="0" smtClean="0"/>
              <a:t>		38.05.08 Κ. Ο. </a:t>
            </a:r>
            <a:r>
              <a:rPr lang="en-US" sz="2000" dirty="0" smtClean="0"/>
              <a:t>Midland Bank             </a:t>
            </a:r>
            <a:r>
              <a:rPr lang="el-GR" sz="2000" dirty="0" smtClean="0"/>
              <a:t> € 350</a:t>
            </a:r>
          </a:p>
          <a:p>
            <a:r>
              <a:rPr lang="el-GR" sz="2000" dirty="0" smtClean="0"/>
              <a:t>(Εξόφληση  μάγειρα Ν.Α. με επιταγή )</a:t>
            </a:r>
          </a:p>
          <a:p>
            <a:pPr>
              <a:buNone/>
            </a:pPr>
            <a:endParaRPr lang="el-GR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9989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87"/>
            <a:ext cx="8229600" cy="9525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</a:t>
            </a:r>
            <a:r>
              <a:rPr lang="pl-PL" sz="3600" dirty="0" smtClean="0"/>
              <a:t> Λογαριασμός Πλοιάρχου   (</a:t>
            </a:r>
            <a:r>
              <a:rPr lang="en-US" sz="3600" dirty="0" smtClean="0"/>
              <a:t>M</a:t>
            </a:r>
            <a:r>
              <a:rPr lang="pl-PL" sz="3600" dirty="0" smtClean="0"/>
              <a:t>.</a:t>
            </a:r>
            <a:r>
              <a:rPr lang="en-US" sz="3600" dirty="0" smtClean="0"/>
              <a:t>G</a:t>
            </a:r>
            <a:r>
              <a:rPr lang="pl-PL" sz="3600" dirty="0" smtClean="0"/>
              <a:t>.</a:t>
            </a:r>
            <a:r>
              <a:rPr lang="en-US" sz="3600" dirty="0" smtClean="0"/>
              <a:t>A</a:t>
            </a:r>
            <a:r>
              <a:rPr lang="pl-PL" sz="3600" dirty="0" smtClean="0"/>
              <a:t>.)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3771636"/>
          </a:xfrm>
        </p:spPr>
        <p:txBody>
          <a:bodyPr>
            <a:noAutofit/>
          </a:bodyPr>
          <a:lstStyle/>
          <a:p>
            <a:r>
              <a:rPr lang="el-GR" sz="2000" dirty="0" smtClean="0"/>
              <a:t>-------------------------------------------ημερομηνία---------------------------------------</a:t>
            </a:r>
          </a:p>
          <a:p>
            <a:r>
              <a:rPr lang="el-GR" sz="2000" dirty="0" smtClean="0"/>
              <a:t>35. ΛΟΓ/ΜΟΙ ΔΙΑΧΕΙΡ. ΠΡΟΚΑΤΑΒΟΛΩΝ &amp; ΠΙΣΤΩΣΕΩΝ </a:t>
            </a:r>
          </a:p>
          <a:p>
            <a:r>
              <a:rPr lang="el-GR" sz="2000" dirty="0" smtClean="0"/>
              <a:t>35.90 Λογαριασμός Πλοιάρχου</a:t>
            </a:r>
          </a:p>
          <a:p>
            <a:r>
              <a:rPr lang="el-GR" sz="2000" dirty="0" smtClean="0"/>
              <a:t>35.90.01 Πλοίαρχος  Κ.				</a:t>
            </a:r>
            <a:r>
              <a:rPr lang="en-US" sz="2000" dirty="0" smtClean="0"/>
              <a:t>€ </a:t>
            </a:r>
            <a:r>
              <a:rPr lang="el-GR" sz="2000" dirty="0" smtClean="0"/>
              <a:t>7</a:t>
            </a:r>
            <a:r>
              <a:rPr lang="en-US" sz="2000" dirty="0" smtClean="0"/>
              <a:t>.5</a:t>
            </a:r>
            <a:r>
              <a:rPr lang="el-GR" sz="2000" dirty="0" smtClean="0"/>
              <a:t>00 </a:t>
            </a:r>
          </a:p>
          <a:p>
            <a:r>
              <a:rPr lang="el-GR" sz="2000" dirty="0" smtClean="0"/>
              <a:t>			38. ΧΡΗΜΑΤΙΚΑ ΔΙΑΘΕΣΙΜΑ</a:t>
            </a:r>
          </a:p>
          <a:p>
            <a:r>
              <a:rPr lang="el-GR" sz="2000" dirty="0" smtClean="0"/>
              <a:t>			38.05.08 Κ. Ο. </a:t>
            </a:r>
            <a:r>
              <a:rPr lang="en-US" sz="2000" dirty="0" smtClean="0"/>
              <a:t>Midland Bank</a:t>
            </a:r>
            <a:r>
              <a:rPr lang="el-GR" sz="2000" dirty="0" smtClean="0"/>
              <a:t>	                         € 7.500</a:t>
            </a:r>
          </a:p>
          <a:p>
            <a:r>
              <a:rPr lang="el-GR" sz="2000" dirty="0" smtClean="0"/>
              <a:t>(Έμβασμα στον Πλοίαρχο Κ.)</a:t>
            </a:r>
          </a:p>
          <a:p>
            <a:r>
              <a:rPr lang="el-GR" sz="2000" dirty="0" smtClean="0"/>
              <a:t>-------------------------------------------ημερομηνία---------------------------------------</a:t>
            </a:r>
          </a:p>
          <a:p>
            <a:pPr>
              <a:lnSpc>
                <a:spcPct val="70000"/>
              </a:lnSpc>
              <a:buNone/>
            </a:pPr>
            <a:endParaRPr lang="en-GB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66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</a:t>
            </a:r>
            <a:r>
              <a:rPr lang="pl-PL" sz="3600" dirty="0" smtClean="0"/>
              <a:t> Λογαριασμός Πλοιάρχου   (</a:t>
            </a:r>
            <a:r>
              <a:rPr lang="en-US" sz="3600" dirty="0" smtClean="0"/>
              <a:t>M</a:t>
            </a:r>
            <a:r>
              <a:rPr lang="pl-PL" sz="3600" dirty="0" smtClean="0"/>
              <a:t>.</a:t>
            </a:r>
            <a:r>
              <a:rPr lang="en-US" sz="3600" dirty="0" smtClean="0"/>
              <a:t>G</a:t>
            </a:r>
            <a:r>
              <a:rPr lang="pl-PL" sz="3600" dirty="0" smtClean="0"/>
              <a:t>.</a:t>
            </a:r>
            <a:r>
              <a:rPr lang="en-US" sz="3600" dirty="0" smtClean="0"/>
              <a:t>A</a:t>
            </a:r>
            <a:r>
              <a:rPr lang="pl-PL" sz="3600" dirty="0" smtClean="0"/>
              <a:t>.) </a:t>
            </a:r>
            <a:endParaRPr lang="el-GR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 smtClean="0"/>
              <a:t>-------------------------------------------ημερομηνία---------------------------------------</a:t>
            </a:r>
          </a:p>
          <a:p>
            <a:r>
              <a:rPr lang="el-GR" sz="2000" dirty="0" smtClean="0"/>
              <a:t>35. ΛΟΓ/ΜΟΙ ΔΙΑΧΕΙΡ. ΠΡΟΚΑΤΑΒΟΛΩΝ &amp; ΠΙΣΤΩΣΕΩΝ </a:t>
            </a:r>
          </a:p>
          <a:p>
            <a:r>
              <a:rPr lang="el-GR" sz="2000" dirty="0" smtClean="0"/>
              <a:t>35.90 Λογαριασμός Πλοιάρχου</a:t>
            </a:r>
          </a:p>
          <a:p>
            <a:r>
              <a:rPr lang="el-GR" sz="2000" dirty="0" smtClean="0"/>
              <a:t>35.90.01 Πλοίαρχος  Κ.				€ 2.000</a:t>
            </a:r>
          </a:p>
          <a:p>
            <a:r>
              <a:rPr lang="el-GR" sz="2000" dirty="0" smtClean="0"/>
              <a:t>		38. ΧΡΗΜΑΤΙΚΑ ΔΙΑΘΕΣΙΜΑ</a:t>
            </a:r>
          </a:p>
          <a:p>
            <a:r>
              <a:rPr lang="el-GR" sz="2000" dirty="0" smtClean="0"/>
              <a:t>		38.05.08 Κ. Ο. </a:t>
            </a:r>
            <a:r>
              <a:rPr lang="en-US" sz="2000" dirty="0" smtClean="0"/>
              <a:t>Midland Bank</a:t>
            </a:r>
            <a:r>
              <a:rPr lang="el-GR" sz="2000" dirty="0" smtClean="0"/>
              <a:t>		               € 2.000</a:t>
            </a:r>
          </a:p>
          <a:p>
            <a:r>
              <a:rPr lang="el-GR" sz="2000" dirty="0" smtClean="0"/>
              <a:t>(Έμβασμα στην οικογένεια του  Α΄ Μηχανικού.)</a:t>
            </a:r>
          </a:p>
          <a:p>
            <a:pPr>
              <a:buNone/>
            </a:pPr>
            <a:endParaRPr lang="el-GR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769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</a:t>
            </a:r>
            <a:r>
              <a:rPr lang="pl-PL" sz="3600" dirty="0" smtClean="0"/>
              <a:t> Λογαριασμός Πλοιάρχου   (</a:t>
            </a:r>
            <a:r>
              <a:rPr lang="en-US" sz="3600" dirty="0" smtClean="0"/>
              <a:t>M</a:t>
            </a:r>
            <a:r>
              <a:rPr lang="pl-PL" sz="3600" dirty="0" smtClean="0"/>
              <a:t>.</a:t>
            </a:r>
            <a:r>
              <a:rPr lang="en-US" sz="3600" dirty="0" smtClean="0"/>
              <a:t>G</a:t>
            </a:r>
            <a:r>
              <a:rPr lang="pl-PL" sz="3600" dirty="0" smtClean="0"/>
              <a:t>.</a:t>
            </a:r>
            <a:r>
              <a:rPr lang="en-US" sz="3600" dirty="0" smtClean="0"/>
              <a:t>A</a:t>
            </a:r>
            <a:r>
              <a:rPr lang="pl-PL" sz="3600" dirty="0" smtClean="0"/>
              <a:t>.) </a:t>
            </a:r>
            <a:endParaRPr lang="el-GR" sz="3600" dirty="0" smtClean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200" dirty="0" smtClean="0"/>
              <a:t>-------------------------------ημερομηνία------------------------------</a:t>
            </a:r>
          </a:p>
          <a:p>
            <a:r>
              <a:rPr lang="el-GR" sz="2200" dirty="0" smtClean="0"/>
              <a:t>35. ΛΟΓ/ΜΟΙ ΔΙΑΧΕΙΡ. ΠΡΟΚΑΤΑΒΟΛΩΝ &amp; ΠΙΣΤΩΣΕΩΝ </a:t>
            </a:r>
          </a:p>
          <a:p>
            <a:r>
              <a:rPr lang="el-GR" sz="2200" dirty="0" smtClean="0"/>
              <a:t>35.90 Λογαριασμός Πλοιάρχου</a:t>
            </a:r>
          </a:p>
          <a:p>
            <a:r>
              <a:rPr lang="el-GR" sz="2200" dirty="0" smtClean="0"/>
              <a:t>35.90.01 Πλοίαρχος  Κ.				</a:t>
            </a:r>
            <a:r>
              <a:rPr lang="en-US" sz="2200" dirty="0" smtClean="0"/>
              <a:t>€ 1.5</a:t>
            </a:r>
            <a:r>
              <a:rPr lang="el-GR" sz="2200" dirty="0" smtClean="0"/>
              <a:t>00 </a:t>
            </a:r>
          </a:p>
          <a:p>
            <a:r>
              <a:rPr lang="el-GR" sz="2200" dirty="0" smtClean="0"/>
              <a:t>            30. ΝΑΥΛΩΤΕΣ ΚΑΙ ΠΡΑΚΤΟΡΕΣ</a:t>
            </a:r>
          </a:p>
          <a:p>
            <a:r>
              <a:rPr lang="el-GR" sz="2200" dirty="0" smtClean="0"/>
              <a:t>            30.00 Ναυλωτές</a:t>
            </a:r>
          </a:p>
          <a:p>
            <a:r>
              <a:rPr lang="el-GR" sz="2200" dirty="0" smtClean="0"/>
              <a:t>            30.00.05 Ναυλωτής Ν.                                                    </a:t>
            </a:r>
            <a:r>
              <a:rPr lang="en-US" sz="2200" dirty="0" smtClean="0"/>
              <a:t>€ 1.5</a:t>
            </a:r>
            <a:r>
              <a:rPr lang="el-GR" sz="2200" dirty="0" smtClean="0"/>
              <a:t>00</a:t>
            </a:r>
          </a:p>
          <a:p>
            <a:r>
              <a:rPr lang="el-GR" sz="2200" dirty="0" smtClean="0"/>
              <a:t>(Είσπραξη από Ναυλωτή Ν. μετρητών)</a:t>
            </a:r>
          </a:p>
          <a:p>
            <a:pPr>
              <a:buNone/>
            </a:pPr>
            <a:endParaRPr lang="el-GR" sz="22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</a:t>
            </a:r>
            <a:r>
              <a:rPr lang="pl-PL" sz="3600" dirty="0" smtClean="0"/>
              <a:t> Λογαριασμός Πλοιάρχου   (</a:t>
            </a:r>
            <a:r>
              <a:rPr lang="en-US" sz="3600" dirty="0" smtClean="0"/>
              <a:t>M</a:t>
            </a:r>
            <a:r>
              <a:rPr lang="pl-PL" sz="3600" dirty="0" smtClean="0"/>
              <a:t>.</a:t>
            </a:r>
            <a:r>
              <a:rPr lang="en-US" sz="3600" dirty="0" smtClean="0"/>
              <a:t>G</a:t>
            </a:r>
            <a:r>
              <a:rPr lang="pl-PL" sz="3600" dirty="0" smtClean="0"/>
              <a:t>.</a:t>
            </a:r>
            <a:r>
              <a:rPr lang="en-US" sz="3600" dirty="0" smtClean="0"/>
              <a:t>A</a:t>
            </a:r>
            <a:r>
              <a:rPr lang="pl-PL" sz="3600" dirty="0" smtClean="0"/>
              <a:t>.) </a:t>
            </a:r>
            <a:endParaRPr lang="en-US" sz="3600" dirty="0"/>
          </a:p>
        </p:txBody>
      </p:sp>
      <p:sp>
        <p:nvSpPr>
          <p:cNvPr id="33" name="3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18829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sz="2000" dirty="0" smtClean="0"/>
              <a:t>-------------------------------------------ημερομηνία---------------------------------------</a:t>
            </a:r>
          </a:p>
          <a:p>
            <a:pPr>
              <a:lnSpc>
                <a:spcPct val="90000"/>
              </a:lnSpc>
            </a:pPr>
            <a:r>
              <a:rPr lang="el-GR" sz="2000" dirty="0" smtClean="0"/>
              <a:t>35. ΛΟΓ/ΜΟΙ ΔΙΑΧΕΙΡ. ΠΡΟΚΑΤΑΒΟΛΩΝ &amp; ΠΙΣΤΩΣΕΩΝ </a:t>
            </a:r>
          </a:p>
          <a:p>
            <a:pPr>
              <a:lnSpc>
                <a:spcPct val="90000"/>
              </a:lnSpc>
            </a:pPr>
            <a:r>
              <a:rPr lang="el-GR" sz="2000" dirty="0" smtClean="0"/>
              <a:t>35.90 Λογαριασμός Πλοιάρχου</a:t>
            </a:r>
          </a:p>
          <a:p>
            <a:pPr>
              <a:lnSpc>
                <a:spcPct val="90000"/>
              </a:lnSpc>
            </a:pPr>
            <a:r>
              <a:rPr lang="el-GR" sz="2000" dirty="0" smtClean="0"/>
              <a:t>35.90.01 Πλοίαρχος  Κ.				  € 2.</a:t>
            </a:r>
            <a:r>
              <a:rPr lang="en-US" sz="2000" dirty="0" smtClean="0"/>
              <a:t>180</a:t>
            </a:r>
            <a:r>
              <a:rPr lang="el-GR" sz="20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l-GR" sz="2000" dirty="0" smtClean="0"/>
              <a:t>                        54. ΥΠΟΧΡΕΩΣΕΙΣ ΑΠΟ ΦΟΡΟΥΣ-ΤΕΛΗ</a:t>
            </a:r>
          </a:p>
          <a:p>
            <a:pPr>
              <a:lnSpc>
                <a:spcPct val="90000"/>
              </a:lnSpc>
            </a:pPr>
            <a:r>
              <a:rPr lang="el-GR" sz="2000" dirty="0" smtClean="0"/>
              <a:t>                         54.03 Φόροι – Τέλη Αμοιβών Προσωπικού                      </a:t>
            </a:r>
            <a:r>
              <a:rPr lang="en-US" sz="2000" dirty="0" smtClean="0"/>
              <a:t>€ 530</a:t>
            </a:r>
            <a:endParaRPr lang="el-GR" sz="2000" dirty="0" smtClean="0"/>
          </a:p>
          <a:p>
            <a:pPr>
              <a:lnSpc>
                <a:spcPct val="90000"/>
              </a:lnSpc>
            </a:pPr>
            <a:r>
              <a:rPr lang="el-GR" sz="2000" dirty="0" smtClean="0"/>
              <a:t>                         55. ΑΣΦΑΛΙΣΤΙΚΟΙ ΟΡΓΑΝΙΣΜΟΙ</a:t>
            </a:r>
          </a:p>
          <a:p>
            <a:pPr>
              <a:lnSpc>
                <a:spcPct val="90000"/>
              </a:lnSpc>
            </a:pPr>
            <a:r>
              <a:rPr lang="el-GR" sz="2000" dirty="0" smtClean="0"/>
              <a:t>                         55.01 Ν.Α.Τ.   		       	               € 1.650</a:t>
            </a:r>
          </a:p>
          <a:p>
            <a:pPr>
              <a:lnSpc>
                <a:spcPct val="90000"/>
              </a:lnSpc>
            </a:pPr>
            <a:r>
              <a:rPr lang="el-GR" sz="2000" dirty="0" smtClean="0"/>
              <a:t>(Κρατήσεις Μισθοδοσίας Πληρώματος)</a:t>
            </a:r>
          </a:p>
          <a:p>
            <a:pPr>
              <a:lnSpc>
                <a:spcPct val="90000"/>
              </a:lnSpc>
            </a:pPr>
            <a:r>
              <a:rPr lang="el-GR" sz="2000" dirty="0" smtClean="0"/>
              <a:t>-------------------------------------------ημερομηνία---------------------------------------</a:t>
            </a:r>
          </a:p>
          <a:p>
            <a:pPr marL="0" indent="0">
              <a:lnSpc>
                <a:spcPct val="90000"/>
              </a:lnSpc>
              <a:buNone/>
            </a:pPr>
            <a:endParaRPr lang="el-GR" sz="20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</a:t>
            </a:r>
            <a:r>
              <a:rPr lang="pl-PL" sz="3600" dirty="0" smtClean="0"/>
              <a:t> Λογαριασμός Πλοιάρχου   (</a:t>
            </a:r>
            <a:r>
              <a:rPr lang="en-US" sz="3600" dirty="0" smtClean="0"/>
              <a:t>M</a:t>
            </a:r>
            <a:r>
              <a:rPr lang="pl-PL" sz="3600" dirty="0" smtClean="0"/>
              <a:t>.</a:t>
            </a:r>
            <a:r>
              <a:rPr lang="en-US" sz="3600" dirty="0" smtClean="0"/>
              <a:t>G</a:t>
            </a:r>
            <a:r>
              <a:rPr lang="pl-PL" sz="3600" dirty="0" smtClean="0"/>
              <a:t>.</a:t>
            </a:r>
            <a:r>
              <a:rPr lang="en-US" sz="3600" dirty="0" smtClean="0"/>
              <a:t>A</a:t>
            </a:r>
            <a:r>
              <a:rPr lang="pl-PL" sz="3600" dirty="0" smtClean="0"/>
              <a:t>.) </a:t>
            </a:r>
            <a:endParaRPr lang="el-GR" sz="3600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l-GR" sz="2000" dirty="0" smtClean="0"/>
              <a:t>------------------------------------ημερομηνία--------------------------------------</a:t>
            </a:r>
          </a:p>
          <a:p>
            <a:pPr>
              <a:lnSpc>
                <a:spcPct val="70000"/>
              </a:lnSpc>
            </a:pPr>
            <a:r>
              <a:rPr lang="el-GR" sz="2000" dirty="0" smtClean="0"/>
              <a:t>60.</a:t>
            </a:r>
            <a:r>
              <a:rPr lang="pl-PL" sz="2000" dirty="0" smtClean="0"/>
              <a:t>  ΑΜΟΙΒ</a:t>
            </a:r>
            <a:r>
              <a:rPr lang="el-GR" sz="2000" dirty="0" smtClean="0"/>
              <a:t>Ε</a:t>
            </a:r>
            <a:r>
              <a:rPr lang="pl-PL" sz="2000" dirty="0" smtClean="0"/>
              <a:t>Σ ΚΑΙ </a:t>
            </a:r>
            <a:r>
              <a:rPr lang="el-GR" sz="2000" dirty="0" smtClean="0"/>
              <a:t>Ε</a:t>
            </a:r>
            <a:r>
              <a:rPr lang="pl-PL" sz="2000" dirty="0" smtClean="0"/>
              <a:t>ΞΟΔΑ ΠΡΟΣΩΠΙΚΟ</a:t>
            </a:r>
            <a:r>
              <a:rPr lang="el-GR" sz="2000" dirty="0" smtClean="0"/>
              <a:t>Υ	</a:t>
            </a:r>
          </a:p>
          <a:p>
            <a:pPr>
              <a:lnSpc>
                <a:spcPct val="70000"/>
              </a:lnSpc>
            </a:pPr>
            <a:r>
              <a:rPr lang="el-GR" sz="2000" dirty="0" smtClean="0"/>
              <a:t>60.06 Αμοιβές και Έξοδα Πληρώματος		   </a:t>
            </a:r>
            <a:r>
              <a:rPr lang="en-US" sz="2000" dirty="0" smtClean="0"/>
              <a:t>                 </a:t>
            </a:r>
            <a:r>
              <a:rPr lang="el-GR" sz="2000" dirty="0" smtClean="0"/>
              <a:t> € 9.290</a:t>
            </a:r>
          </a:p>
          <a:p>
            <a:pPr>
              <a:lnSpc>
                <a:spcPct val="70000"/>
              </a:lnSpc>
            </a:pPr>
            <a:r>
              <a:rPr lang="el-GR" sz="2000" dirty="0" smtClean="0"/>
              <a:t>60.06.</a:t>
            </a:r>
            <a:r>
              <a:rPr lang="en-US" sz="2000" dirty="0" smtClean="0"/>
              <a:t>00.</a:t>
            </a:r>
            <a:r>
              <a:rPr lang="el-GR" sz="2000" dirty="0" smtClean="0"/>
              <a:t>00  Τ</a:t>
            </a:r>
            <a:r>
              <a:rPr lang="pl-PL" sz="2000" dirty="0" smtClean="0"/>
              <a:t>ακτικές </a:t>
            </a:r>
            <a:r>
              <a:rPr lang="el-GR" sz="2000" dirty="0" err="1" smtClean="0"/>
              <a:t>Αποδοχ</a:t>
            </a:r>
            <a:r>
              <a:rPr lang="pl-PL" sz="2000" dirty="0" smtClean="0"/>
              <a:t>ές</a:t>
            </a:r>
            <a:r>
              <a:rPr lang="el-GR" sz="2000" dirty="0" smtClean="0"/>
              <a:t>	 € 6.450</a:t>
            </a:r>
          </a:p>
          <a:p>
            <a:pPr>
              <a:lnSpc>
                <a:spcPct val="70000"/>
              </a:lnSpc>
            </a:pPr>
            <a:r>
              <a:rPr lang="el-GR" sz="2000" dirty="0" smtClean="0"/>
              <a:t>60.06.</a:t>
            </a:r>
            <a:r>
              <a:rPr lang="en-US" sz="2000" dirty="0" smtClean="0"/>
              <a:t>00.</a:t>
            </a:r>
            <a:r>
              <a:rPr lang="el-GR" sz="2000" dirty="0" smtClean="0"/>
              <a:t>02 Υπερωρίες	</a:t>
            </a:r>
            <a:r>
              <a:rPr lang="en-US" sz="2000" dirty="0" smtClean="0"/>
              <a:t>                  </a:t>
            </a:r>
            <a:r>
              <a:rPr lang="el-GR" sz="2000" dirty="0" smtClean="0"/>
              <a:t> € 2.000</a:t>
            </a:r>
          </a:p>
          <a:p>
            <a:pPr>
              <a:lnSpc>
                <a:spcPct val="70000"/>
              </a:lnSpc>
            </a:pPr>
            <a:r>
              <a:rPr lang="el-GR" sz="2000" dirty="0" smtClean="0"/>
              <a:t>60.06.</a:t>
            </a:r>
            <a:r>
              <a:rPr lang="en-US" sz="2000" dirty="0" smtClean="0"/>
              <a:t>00.</a:t>
            </a:r>
            <a:r>
              <a:rPr lang="el-GR" sz="2000" dirty="0" smtClean="0"/>
              <a:t>01 Επιδόματα	   </a:t>
            </a:r>
            <a:r>
              <a:rPr lang="en-US" sz="2000" dirty="0" smtClean="0"/>
              <a:t>                  </a:t>
            </a:r>
            <a:r>
              <a:rPr lang="el-GR" sz="2000" u="sng" dirty="0" smtClean="0"/>
              <a:t> € 840</a:t>
            </a:r>
            <a:endParaRPr lang="el-GR" sz="2000" dirty="0" smtClean="0"/>
          </a:p>
          <a:p>
            <a:pPr>
              <a:lnSpc>
                <a:spcPct val="70000"/>
              </a:lnSpc>
            </a:pPr>
            <a:r>
              <a:rPr lang="el-GR" sz="2000" dirty="0" smtClean="0"/>
              <a:t>           35. ΛΟΓΑΡΙΑΣΜΟΙ ΔΙΑΧΕΙΡΙΣΕΩΣ </a:t>
            </a:r>
          </a:p>
          <a:p>
            <a:pPr>
              <a:lnSpc>
                <a:spcPct val="70000"/>
              </a:lnSpc>
            </a:pPr>
            <a:r>
              <a:rPr lang="el-GR" sz="2000" dirty="0" smtClean="0"/>
              <a:t>                 ΠΡΟΚΑΤΑΒΟΛΩΝ &amp; ΠΙΣΤΩΣΕΩΝ </a:t>
            </a:r>
          </a:p>
          <a:p>
            <a:pPr>
              <a:lnSpc>
                <a:spcPct val="70000"/>
              </a:lnSpc>
            </a:pPr>
            <a:r>
              <a:rPr lang="el-GR" sz="2000" dirty="0" smtClean="0"/>
              <a:t>            35.90 Λογαριασμός Πλοιάρχου</a:t>
            </a:r>
          </a:p>
          <a:p>
            <a:pPr>
              <a:lnSpc>
                <a:spcPct val="70000"/>
              </a:lnSpc>
            </a:pPr>
            <a:r>
              <a:rPr lang="el-GR" sz="2000" dirty="0" smtClean="0"/>
              <a:t>                 35.90.01 Πλοίαρχος  Κ.	 	                       € 9.290 </a:t>
            </a:r>
          </a:p>
          <a:p>
            <a:pPr>
              <a:lnSpc>
                <a:spcPct val="70000"/>
              </a:lnSpc>
            </a:pPr>
            <a:r>
              <a:rPr lang="el-GR" sz="2000" dirty="0" smtClean="0"/>
              <a:t>(Μισθοδοτική Κατάσταση)</a:t>
            </a:r>
          </a:p>
          <a:p>
            <a:pPr>
              <a:lnSpc>
                <a:spcPct val="70000"/>
              </a:lnSpc>
              <a:buNone/>
            </a:pPr>
            <a:endParaRPr lang="el-GR" sz="20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</a:t>
            </a:r>
            <a:r>
              <a:rPr lang="pl-PL" sz="3600" dirty="0" smtClean="0"/>
              <a:t> Λογαριασμός Πλοιάρχου   (</a:t>
            </a:r>
            <a:r>
              <a:rPr lang="en-US" sz="3600" dirty="0" smtClean="0"/>
              <a:t>M</a:t>
            </a:r>
            <a:r>
              <a:rPr lang="pl-PL" sz="3600" dirty="0" smtClean="0"/>
              <a:t>.</a:t>
            </a:r>
            <a:r>
              <a:rPr lang="en-US" sz="3600" dirty="0" smtClean="0"/>
              <a:t>G</a:t>
            </a:r>
            <a:r>
              <a:rPr lang="pl-PL" sz="3600" dirty="0" smtClean="0"/>
              <a:t>.</a:t>
            </a:r>
            <a:r>
              <a:rPr lang="en-US" sz="3600" dirty="0" smtClean="0"/>
              <a:t>A</a:t>
            </a:r>
            <a:r>
              <a:rPr lang="pl-PL" sz="3600" dirty="0" smtClean="0"/>
              <a:t>.) </a:t>
            </a:r>
            <a:endParaRPr lang="el-GR" sz="3600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97227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l-GR" sz="2000" dirty="0" smtClean="0"/>
              <a:t>-------------------------------------------ημερομηνία---------------------------------------</a:t>
            </a:r>
          </a:p>
          <a:p>
            <a:pPr>
              <a:lnSpc>
                <a:spcPct val="70000"/>
              </a:lnSpc>
            </a:pPr>
            <a:r>
              <a:rPr lang="el-GR" sz="2000" dirty="0" smtClean="0"/>
              <a:t>60.</a:t>
            </a:r>
            <a:r>
              <a:rPr lang="pl-PL" sz="2000" dirty="0" smtClean="0"/>
              <a:t>  ΑΜΟΙΒ</a:t>
            </a:r>
            <a:r>
              <a:rPr lang="el-GR" sz="2000" dirty="0" smtClean="0"/>
              <a:t>Ε</a:t>
            </a:r>
            <a:r>
              <a:rPr lang="pl-PL" sz="2000" dirty="0" smtClean="0"/>
              <a:t>Σ ΚΑΙ </a:t>
            </a:r>
            <a:r>
              <a:rPr lang="el-GR" sz="2000" dirty="0" smtClean="0"/>
              <a:t>Ε</a:t>
            </a:r>
            <a:r>
              <a:rPr lang="pl-PL" sz="2000" dirty="0" smtClean="0"/>
              <a:t>ΞΟΔΑ ΠΡΟΣΩΠΙΚΟ</a:t>
            </a:r>
            <a:r>
              <a:rPr lang="el-GR" sz="2000" dirty="0" smtClean="0"/>
              <a:t>Υ	</a:t>
            </a:r>
          </a:p>
          <a:p>
            <a:pPr>
              <a:lnSpc>
                <a:spcPct val="70000"/>
              </a:lnSpc>
            </a:pPr>
            <a:r>
              <a:rPr lang="el-GR" sz="2000" dirty="0" smtClean="0"/>
              <a:t>60.06 Αμοιβές και Έξοδα Πληρώματος</a:t>
            </a:r>
          </a:p>
          <a:p>
            <a:pPr>
              <a:lnSpc>
                <a:spcPct val="70000"/>
              </a:lnSpc>
            </a:pPr>
            <a:r>
              <a:rPr lang="el-GR" sz="2000" dirty="0" smtClean="0"/>
              <a:t>60.06.02 Παρεπόμενες Παροχές Πληρώματος   	                   € 1.320</a:t>
            </a:r>
          </a:p>
          <a:p>
            <a:pPr>
              <a:lnSpc>
                <a:spcPct val="70000"/>
              </a:lnSpc>
            </a:pPr>
            <a:r>
              <a:rPr lang="el-GR" sz="2000" dirty="0" smtClean="0"/>
              <a:t>60.06.02.90 Έξοδα Αποστολής &amp; Επαναπατρισμού (Τ.Μ.) € 735</a:t>
            </a:r>
          </a:p>
          <a:p>
            <a:pPr>
              <a:lnSpc>
                <a:spcPct val="70000"/>
              </a:lnSpc>
            </a:pPr>
            <a:r>
              <a:rPr lang="el-GR" sz="2000" dirty="0" smtClean="0"/>
              <a:t>60.06.02.05 Έξοδα Ιατροφαρμακευτικής Περίθαλψης          </a:t>
            </a:r>
            <a:r>
              <a:rPr lang="el-GR" sz="2000" u="sng" dirty="0" smtClean="0"/>
              <a:t>€ 585</a:t>
            </a:r>
            <a:endParaRPr lang="el-GR" sz="2000" dirty="0" smtClean="0"/>
          </a:p>
          <a:p>
            <a:pPr>
              <a:lnSpc>
                <a:spcPct val="70000"/>
              </a:lnSpc>
            </a:pPr>
            <a:r>
              <a:rPr lang="el-GR" sz="2000" dirty="0" smtClean="0"/>
              <a:t>                                35. ΛΟΓΑΡΙΑΣΜΟΙ ΔΙΑΧΕΙΡΙΣΕΩΣ </a:t>
            </a:r>
          </a:p>
          <a:p>
            <a:pPr>
              <a:lnSpc>
                <a:spcPct val="70000"/>
              </a:lnSpc>
            </a:pPr>
            <a:r>
              <a:rPr lang="el-GR" sz="2000" dirty="0" smtClean="0"/>
              <a:t>                                      ΠΡΟΚΑΤΑΒΟΛΩΝ &amp; ΠΙΣΤΩΣΕΩΝ </a:t>
            </a:r>
          </a:p>
          <a:p>
            <a:pPr>
              <a:lnSpc>
                <a:spcPct val="70000"/>
              </a:lnSpc>
            </a:pPr>
            <a:r>
              <a:rPr lang="el-GR" sz="2000" dirty="0" smtClean="0"/>
              <a:t>                                35.90 Λογαριασμός Πλοιάρχου</a:t>
            </a:r>
          </a:p>
          <a:p>
            <a:pPr>
              <a:lnSpc>
                <a:spcPct val="70000"/>
              </a:lnSpc>
            </a:pPr>
            <a:r>
              <a:rPr lang="el-GR" sz="2000" dirty="0" smtClean="0"/>
              <a:t>                                35.90.01 Πλοίαρχος  Κ.	  		   </a:t>
            </a:r>
            <a:r>
              <a:rPr lang="en-US" sz="2000" dirty="0" smtClean="0"/>
              <a:t>€ 1.320</a:t>
            </a:r>
            <a:r>
              <a:rPr lang="el-GR" sz="2000" dirty="0" smtClean="0"/>
              <a:t> </a:t>
            </a:r>
          </a:p>
          <a:p>
            <a:pPr>
              <a:lnSpc>
                <a:spcPct val="70000"/>
              </a:lnSpc>
            </a:pPr>
            <a:r>
              <a:rPr lang="el-GR" sz="2000" dirty="0" smtClean="0"/>
              <a:t>(Μισθοδοτική Κατάσταση)</a:t>
            </a:r>
          </a:p>
          <a:p>
            <a:pPr>
              <a:lnSpc>
                <a:spcPct val="70000"/>
              </a:lnSpc>
            </a:pPr>
            <a:r>
              <a:rPr lang="el-GR" sz="2000" dirty="0" smtClean="0"/>
              <a:t>-------------------------------------------ημερομηνία---------------------------------------</a:t>
            </a:r>
          </a:p>
          <a:p>
            <a:pPr>
              <a:lnSpc>
                <a:spcPct val="70000"/>
              </a:lnSpc>
              <a:buNone/>
            </a:pPr>
            <a:endParaRPr lang="en-US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l-GR" sz="2800" b="1" dirty="0" smtClean="0"/>
              <a:t>Κλαδικά Λογιστικά Σχέδια</a:t>
            </a:r>
            <a:endParaRPr lang="el-GR" sz="3000" b="1" dirty="0" smtClean="0"/>
          </a:p>
          <a:p>
            <a:pPr algn="l"/>
            <a:r>
              <a:rPr lang="el-GR" sz="2800" b="1" dirty="0" smtClean="0"/>
              <a:t>Ενότητα</a:t>
            </a:r>
            <a:r>
              <a:rPr lang="en-US" sz="2800" b="1" dirty="0" smtClean="0"/>
              <a:t> 5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b="1" dirty="0" smtClean="0"/>
              <a:t>Ναυτιλιακή Λογιστική</a:t>
            </a:r>
            <a:r>
              <a:rPr lang="en-US" sz="2800" b="1" dirty="0" smtClean="0"/>
              <a:t> – </a:t>
            </a:r>
            <a:r>
              <a:rPr lang="el-GR" sz="2800" b="1" dirty="0" smtClean="0"/>
              <a:t>Ο Λογαριασμός Πλοιάρχου</a:t>
            </a:r>
            <a:endParaRPr lang="en-US" sz="2800" dirty="0" smtClean="0"/>
          </a:p>
          <a:p>
            <a:pPr algn="l"/>
            <a:r>
              <a:rPr lang="el-GR" sz="2800" dirty="0" err="1" smtClean="0"/>
              <a:t>Διακομιχάλης</a:t>
            </a:r>
            <a:r>
              <a:rPr lang="el-GR" sz="2800" dirty="0" smtClean="0"/>
              <a:t> Μιχαήλ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Αναπληρωτής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smtClean="0"/>
              <a:t>Πρέβεζα, </a:t>
            </a:r>
            <a:r>
              <a:rPr lang="el-GR" sz="2400" dirty="0" smtClean="0"/>
              <a:t>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</a:t>
            </a:r>
            <a:r>
              <a:rPr lang="pl-PL" sz="3600" dirty="0" smtClean="0"/>
              <a:t> Λογαριασμός Πλοιάρχου   (</a:t>
            </a:r>
            <a:r>
              <a:rPr lang="en-US" sz="3600" dirty="0" smtClean="0"/>
              <a:t>M</a:t>
            </a:r>
            <a:r>
              <a:rPr lang="pl-PL" sz="3600" dirty="0" smtClean="0"/>
              <a:t>.</a:t>
            </a:r>
            <a:r>
              <a:rPr lang="en-US" sz="3600" dirty="0" smtClean="0"/>
              <a:t>G</a:t>
            </a:r>
            <a:r>
              <a:rPr lang="pl-PL" sz="3600" dirty="0" smtClean="0"/>
              <a:t>.</a:t>
            </a:r>
            <a:r>
              <a:rPr lang="en-US" sz="3600" dirty="0" smtClean="0"/>
              <a:t>A</a:t>
            </a:r>
            <a:r>
              <a:rPr lang="pl-PL" sz="3600" dirty="0" smtClean="0"/>
              <a:t>.) </a:t>
            </a:r>
            <a:endParaRPr lang="el-GR" sz="3600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273324"/>
            <a:ext cx="8229600" cy="4320480"/>
          </a:xfrm>
        </p:spPr>
        <p:txBody>
          <a:bodyPr>
            <a:normAutofit fontScale="85000" lnSpcReduction="10000"/>
          </a:bodyPr>
          <a:lstStyle/>
          <a:p>
            <a:r>
              <a:rPr lang="el-GR" sz="2800" dirty="0" smtClean="0"/>
              <a:t>-------------------------------------------ημερομηνία-----------------------</a:t>
            </a:r>
          </a:p>
          <a:p>
            <a:r>
              <a:rPr lang="el-GR" sz="2800" dirty="0" smtClean="0"/>
              <a:t>63.ΦΟΡΟΙ- ΤΕΛΗ</a:t>
            </a:r>
          </a:p>
          <a:p>
            <a:r>
              <a:rPr lang="el-GR" sz="2800" dirty="0" smtClean="0"/>
              <a:t>63.91 Τέλη-Εισφορές πλοίων</a:t>
            </a:r>
          </a:p>
          <a:p>
            <a:r>
              <a:rPr lang="el-GR" sz="2800" dirty="0" smtClean="0"/>
              <a:t>63.91.02 Λιμενικά Τέλη				€ 1.765</a:t>
            </a:r>
          </a:p>
          <a:p>
            <a:r>
              <a:rPr lang="el-GR" sz="2800" dirty="0" smtClean="0"/>
              <a:t>                   35. ΛΟΓΑΡΙΑΣΜΟΙ ΔΙΑΧΕΙΡΙΣΕΩΣ </a:t>
            </a:r>
          </a:p>
          <a:p>
            <a:r>
              <a:rPr lang="el-GR" sz="2800" dirty="0" smtClean="0"/>
              <a:t>          ΠΡΟΚΑΤΑΒΟΛΩΝ &amp; ΠΙΣΤΩΣΕΩΝ </a:t>
            </a:r>
          </a:p>
          <a:p>
            <a:r>
              <a:rPr lang="el-GR" sz="2800" dirty="0" smtClean="0"/>
              <a:t>              35.90 Λογαριασμός Πλοιάρχου</a:t>
            </a:r>
          </a:p>
          <a:p>
            <a:r>
              <a:rPr lang="el-GR" sz="2800" dirty="0" smtClean="0"/>
              <a:t>              35.90.01 Πλοίαρχος  Κ.		 	    € 1.765 </a:t>
            </a:r>
          </a:p>
          <a:p>
            <a:pPr algn="ctr"/>
            <a:r>
              <a:rPr lang="el-GR" sz="2800" dirty="0" smtClean="0"/>
              <a:t>(Λογαριασμός Πλοιάρχου, Κατάσταση Δαπανών)</a:t>
            </a:r>
          </a:p>
          <a:p>
            <a:endParaRPr lang="el-GR" sz="2800" dirty="0" smtClean="0"/>
          </a:p>
          <a:p>
            <a:pPr>
              <a:buNone/>
            </a:pPr>
            <a:endParaRPr lang="el-GR" sz="28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</a:t>
            </a:r>
            <a:r>
              <a:rPr lang="pl-PL" sz="3600" dirty="0" smtClean="0"/>
              <a:t> Λογαριασμός Πλοιάρχου   (</a:t>
            </a:r>
            <a:r>
              <a:rPr lang="en-US" sz="3600" dirty="0" smtClean="0"/>
              <a:t>M</a:t>
            </a:r>
            <a:r>
              <a:rPr lang="pl-PL" sz="3600" dirty="0" smtClean="0"/>
              <a:t>.</a:t>
            </a:r>
            <a:r>
              <a:rPr lang="en-US" sz="3600" dirty="0" smtClean="0"/>
              <a:t>G</a:t>
            </a:r>
            <a:r>
              <a:rPr lang="pl-PL" sz="3600" dirty="0" smtClean="0"/>
              <a:t>.</a:t>
            </a:r>
            <a:r>
              <a:rPr lang="en-US" sz="3600" dirty="0" smtClean="0"/>
              <a:t>A</a:t>
            </a:r>
            <a:r>
              <a:rPr lang="pl-PL" sz="3600" dirty="0" smtClean="0"/>
              <a:t>.) </a:t>
            </a:r>
            <a:endParaRPr lang="el-GR" sz="36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539552" y="1345332"/>
          <a:ext cx="8001000" cy="3606801"/>
        </p:xfrm>
        <a:graphic>
          <a:graphicData uri="http://schemas.openxmlformats.org/drawingml/2006/table">
            <a:tbl>
              <a:tblPr/>
              <a:tblGrid>
                <a:gridCol w="928688"/>
                <a:gridCol w="2968625"/>
                <a:gridCol w="2960687"/>
                <a:gridCol w="1143000"/>
              </a:tblGrid>
              <a:tr h="954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Χ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37" marR="6853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35.90 Λογαριασμός Πλοιάρχου Κ.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37" marR="6853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37" marR="6853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713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Πληρωμή  στον Ανθυποπλοίαρχο Γ.Χ.      € 500 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Εξόφληση  μάγειρα Ν.Α.                            € 350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Έμβασμα από την Εταιρεία                    € 7.500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Έμβασμα σε </a:t>
                      </a:r>
                      <a:r>
                        <a:rPr kumimoji="0" lang="el-G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οικογ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  Α΄ Μηχανικού         € 2.000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Είσπραξη από Ναυλωτή Ν.                  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€ 1.5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00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Κρατήσεις Μισθοδοσίας Πληρώματος    €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Σύνολο                                                 € 1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37" marR="6853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Αμοιβές και Έξοδα Πληρώματος              € 9.290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Έξοδα Αποστολής &amp; Επαναπατρισμού       € 735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Έξοδα Ιατροφαρμακευτικής Περίθαλψης    € 585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Λιμενικά Τέλη                                            € 1.765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Υπόλοιπο                                                €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65</a:t>
                      </a: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Σύνολο                                                   €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37" marR="6853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</a:t>
            </a:r>
            <a:r>
              <a:rPr lang="pl-PL" sz="3600" dirty="0" smtClean="0"/>
              <a:t> Λογαριασμός Πλοιάρχου   (</a:t>
            </a:r>
            <a:r>
              <a:rPr lang="en-US" sz="3600" dirty="0" smtClean="0"/>
              <a:t>M</a:t>
            </a:r>
            <a:r>
              <a:rPr lang="pl-PL" sz="3600" dirty="0" smtClean="0"/>
              <a:t>.</a:t>
            </a:r>
            <a:r>
              <a:rPr lang="en-US" sz="3600" dirty="0" smtClean="0"/>
              <a:t>G</a:t>
            </a:r>
            <a:r>
              <a:rPr lang="pl-PL" sz="3600" dirty="0" smtClean="0"/>
              <a:t>.</a:t>
            </a:r>
            <a:r>
              <a:rPr lang="en-US" sz="3600" dirty="0" smtClean="0"/>
              <a:t>A</a:t>
            </a:r>
            <a:r>
              <a:rPr lang="pl-PL" sz="3600" dirty="0" smtClean="0"/>
              <a:t>.) </a:t>
            </a:r>
            <a:endParaRPr lang="el-GR" sz="3600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381500"/>
          </a:xfrm>
        </p:spPr>
        <p:txBody>
          <a:bodyPr>
            <a:normAutofit/>
          </a:bodyPr>
          <a:lstStyle/>
          <a:p>
            <a:r>
              <a:rPr lang="el-GR" sz="2000" b="1" dirty="0" smtClean="0"/>
              <a:t>ΠΑΡΑΔΕΙΓΜΑ  3.  </a:t>
            </a:r>
            <a:r>
              <a:rPr lang="el-GR" sz="2000" dirty="0" smtClean="0"/>
              <a:t>(Γεν. </a:t>
            </a:r>
            <a:r>
              <a:rPr lang="el-GR" sz="2000" dirty="0" err="1" smtClean="0"/>
              <a:t>Λογ</a:t>
            </a:r>
            <a:r>
              <a:rPr lang="el-GR" sz="2000" dirty="0" smtClean="0"/>
              <a:t>/</a:t>
            </a:r>
            <a:r>
              <a:rPr lang="el-GR" sz="2000" dirty="0" err="1" smtClean="0"/>
              <a:t>μός</a:t>
            </a:r>
            <a:r>
              <a:rPr lang="el-GR" sz="2000" dirty="0" smtClean="0"/>
              <a:t> Πλοιάρχου)</a:t>
            </a:r>
          </a:p>
          <a:p>
            <a:pPr algn="just"/>
            <a:r>
              <a:rPr lang="el-GR" sz="2000" dirty="0" smtClean="0"/>
              <a:t>Η Ναυτιλιακή εταιρεία  ΙΟΝΙΟ, ιδιοκτήτρια του Φορτηγού Πλοίου «ΙΘΑΚΗ», στο οποίο ο </a:t>
            </a:r>
            <a:r>
              <a:rPr lang="el-GR" sz="2000" u="sng" dirty="0" smtClean="0"/>
              <a:t>Πλοίαρχος δεν είναι διαχειριστής</a:t>
            </a:r>
            <a:r>
              <a:rPr lang="el-GR" sz="2000" dirty="0" smtClean="0"/>
              <a:t> της Μισθοδοσίας, διενήργησε τις εξής συναλλαγές:</a:t>
            </a:r>
          </a:p>
          <a:p>
            <a:pPr lvl="1"/>
            <a:r>
              <a:rPr lang="el-GR" sz="2000" dirty="0" smtClean="0"/>
              <a:t>Έστειλε έμβασμα στον Πλοίαρχο Δ. από την Ε.Τ.Ε., € 14.500</a:t>
            </a:r>
          </a:p>
          <a:p>
            <a:pPr lvl="1"/>
            <a:r>
              <a:rPr lang="el-GR" sz="2000" dirty="0" smtClean="0"/>
              <a:t>Έστειλε έμβασμα στις οικογένειες του Πληρώματος, μέσω της ίδιας τράπεζας, € 3.530.</a:t>
            </a:r>
          </a:p>
          <a:p>
            <a:pPr lvl="1"/>
            <a:r>
              <a:rPr lang="el-GR" sz="2000" dirty="0" smtClean="0"/>
              <a:t>Εξόφλησε τον Μάγειρα Α, ο οποίος έφυγε από το πλοίο, δίνοντάς του μετρητά € 320.</a:t>
            </a:r>
          </a:p>
          <a:p>
            <a:pPr lvl="1"/>
            <a:r>
              <a:rPr lang="el-GR" sz="2000" dirty="0" smtClean="0"/>
              <a:t>Έδωσε προκαταβολή στον Μάγειρα Β ο οποίος πρόκειται να αντικαταστήσει τον προηγούμενο μάγειρα, € 530, μετρητά.</a:t>
            </a:r>
          </a:p>
          <a:p>
            <a:pPr>
              <a:lnSpc>
                <a:spcPct val="80000"/>
              </a:lnSpc>
              <a:buNone/>
            </a:pPr>
            <a:endParaRPr lang="en-US" sz="2000" b="1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93204"/>
            <a:ext cx="8229600" cy="104445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</a:t>
            </a:r>
            <a:r>
              <a:rPr lang="pl-PL" sz="3600" dirty="0" smtClean="0"/>
              <a:t> Λογαριασμός Πλοιάρχου   (</a:t>
            </a:r>
            <a:r>
              <a:rPr lang="en-US" sz="3600" dirty="0" smtClean="0"/>
              <a:t>M</a:t>
            </a:r>
            <a:r>
              <a:rPr lang="pl-PL" sz="3600" dirty="0" smtClean="0"/>
              <a:t>.</a:t>
            </a:r>
            <a:r>
              <a:rPr lang="en-US" sz="3600" dirty="0" smtClean="0"/>
              <a:t>G</a:t>
            </a:r>
            <a:r>
              <a:rPr lang="pl-PL" sz="3600" dirty="0" smtClean="0"/>
              <a:t>.</a:t>
            </a:r>
            <a:r>
              <a:rPr lang="en-US" sz="3600" dirty="0" smtClean="0"/>
              <a:t>A</a:t>
            </a:r>
            <a:r>
              <a:rPr lang="pl-PL" sz="3600" dirty="0" smtClean="0"/>
              <a:t>.) </a:t>
            </a:r>
            <a:endParaRPr lang="el-GR" sz="3600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116288"/>
          </a:xfrm>
        </p:spPr>
        <p:txBody>
          <a:bodyPr>
            <a:normAutofit/>
          </a:bodyPr>
          <a:lstStyle/>
          <a:p>
            <a:pPr lvl="1">
              <a:lnSpc>
                <a:spcPct val="70000"/>
              </a:lnSpc>
            </a:pPr>
            <a:r>
              <a:rPr lang="el-GR" sz="2000" dirty="0" smtClean="0"/>
              <a:t>Παράλαβε τον Λογαριασμό Πλοιάρχου στον οποίο αναφέρονται:</a:t>
            </a:r>
          </a:p>
          <a:p>
            <a:pPr lvl="2">
              <a:lnSpc>
                <a:spcPct val="70000"/>
              </a:lnSpc>
            </a:pPr>
            <a:r>
              <a:rPr lang="el-GR" sz="2000" dirty="0" smtClean="0"/>
              <a:t>Μισθοδοσία: Αμοιβές &amp; Έξοδα Πληρώματος € 19.320</a:t>
            </a:r>
          </a:p>
          <a:p>
            <a:pPr lvl="2">
              <a:lnSpc>
                <a:spcPct val="70000"/>
              </a:lnSpc>
            </a:pPr>
            <a:r>
              <a:rPr lang="el-GR" sz="2000" dirty="0" smtClean="0"/>
              <a:t>Κρατήσεις για Ν.Α.Τ. € 2.790.</a:t>
            </a:r>
          </a:p>
          <a:p>
            <a:pPr lvl="2">
              <a:lnSpc>
                <a:spcPct val="70000"/>
              </a:lnSpc>
            </a:pPr>
            <a:r>
              <a:rPr lang="el-GR" sz="2000" dirty="0" smtClean="0"/>
              <a:t>Κρατήσεις για Φ.Μ.Υ. € 2.290</a:t>
            </a:r>
          </a:p>
          <a:p>
            <a:pPr lvl="2">
              <a:lnSpc>
                <a:spcPct val="70000"/>
              </a:lnSpc>
            </a:pPr>
            <a:r>
              <a:rPr lang="el-GR" sz="2000" dirty="0" smtClean="0"/>
              <a:t>Αποδοχές Πληρώματος Πληρωτέες € 14.240 .</a:t>
            </a:r>
            <a:endParaRPr lang="en-US" sz="2000" dirty="0" smtClean="0"/>
          </a:p>
          <a:p>
            <a:pPr lvl="1">
              <a:lnSpc>
                <a:spcPct val="70000"/>
              </a:lnSpc>
            </a:pPr>
            <a:r>
              <a:rPr lang="el-GR" sz="2000" dirty="0" smtClean="0"/>
              <a:t>Ταμειακός Λογαριασμός Πλοιάρχου</a:t>
            </a:r>
          </a:p>
          <a:p>
            <a:pPr lvl="2">
              <a:lnSpc>
                <a:spcPct val="70000"/>
              </a:lnSpc>
            </a:pPr>
            <a:r>
              <a:rPr lang="el-GR" sz="2000" dirty="0" smtClean="0"/>
              <a:t>Είσπραξη από Εταιρεία € 14.500</a:t>
            </a:r>
          </a:p>
          <a:p>
            <a:pPr lvl="2">
              <a:lnSpc>
                <a:spcPct val="70000"/>
              </a:lnSpc>
            </a:pPr>
            <a:r>
              <a:rPr lang="el-GR" sz="2000" dirty="0" smtClean="0"/>
              <a:t>Είσπραξη από Πράκτορα Π. € 2.950 .</a:t>
            </a:r>
          </a:p>
          <a:p>
            <a:pPr lvl="2">
              <a:lnSpc>
                <a:spcPct val="70000"/>
              </a:lnSpc>
            </a:pPr>
            <a:r>
              <a:rPr lang="el-GR" sz="2000" dirty="0" smtClean="0"/>
              <a:t>Πληρωμές για Μισθοδοσία € 8.850.</a:t>
            </a:r>
          </a:p>
          <a:p>
            <a:pPr lvl="2">
              <a:lnSpc>
                <a:spcPct val="70000"/>
              </a:lnSpc>
            </a:pPr>
            <a:r>
              <a:rPr lang="el-GR" sz="2000" dirty="0" smtClean="0"/>
              <a:t>Για αγορά Καυσίμων € 6.760</a:t>
            </a:r>
          </a:p>
          <a:p>
            <a:pPr>
              <a:lnSpc>
                <a:spcPct val="70000"/>
              </a:lnSpc>
            </a:pPr>
            <a:r>
              <a:rPr lang="el-GR" sz="2000" dirty="0" smtClean="0"/>
              <a:t> Να γίνουν οι Εγγραφές μέχρι </a:t>
            </a:r>
            <a:r>
              <a:rPr lang="el-GR" sz="2000" dirty="0" err="1" smtClean="0"/>
              <a:t>β΄βάθμιο</a:t>
            </a:r>
            <a:r>
              <a:rPr lang="el-GR" sz="2000" dirty="0" smtClean="0"/>
              <a:t> και να δοθούν οι επεξηγήσεις</a:t>
            </a:r>
          </a:p>
          <a:p>
            <a:pPr marL="0" indent="0">
              <a:lnSpc>
                <a:spcPct val="70000"/>
              </a:lnSpc>
              <a:buNone/>
            </a:pPr>
            <a:endParaRPr lang="el-GR" sz="20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</a:t>
            </a:r>
            <a:r>
              <a:rPr lang="pl-PL" sz="3600" dirty="0" smtClean="0"/>
              <a:t> Λογαριασμός Πλοιάρχου   (</a:t>
            </a:r>
            <a:r>
              <a:rPr lang="en-US" sz="3600" dirty="0" smtClean="0"/>
              <a:t>M</a:t>
            </a:r>
            <a:r>
              <a:rPr lang="pl-PL" sz="3600" dirty="0" smtClean="0"/>
              <a:t>.</a:t>
            </a:r>
            <a:r>
              <a:rPr lang="en-US" sz="3600" dirty="0" smtClean="0"/>
              <a:t>G</a:t>
            </a:r>
            <a:r>
              <a:rPr lang="pl-PL" sz="3600" dirty="0" smtClean="0"/>
              <a:t>.</a:t>
            </a:r>
            <a:r>
              <a:rPr lang="en-US" sz="3600" dirty="0" smtClean="0"/>
              <a:t>A</a:t>
            </a:r>
            <a:r>
              <a:rPr lang="pl-PL" sz="3600" dirty="0" smtClean="0"/>
              <a:t>.)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u="sng" dirty="0" smtClean="0"/>
              <a:t>ΛΥΣΗ</a:t>
            </a:r>
            <a:r>
              <a:rPr lang="el-GR" sz="2000" dirty="0" smtClean="0"/>
              <a:t>: </a:t>
            </a:r>
            <a:r>
              <a:rPr lang="el-GR" sz="2000" b="1" dirty="0" smtClean="0"/>
              <a:t>ΠΑΡΑΔΕΙΓΜΑ  3.  </a:t>
            </a:r>
            <a:r>
              <a:rPr lang="el-GR" sz="2000" dirty="0" smtClean="0"/>
              <a:t>(Γεν. </a:t>
            </a:r>
            <a:r>
              <a:rPr lang="el-GR" sz="2000" dirty="0" err="1" smtClean="0"/>
              <a:t>Λογ</a:t>
            </a:r>
            <a:r>
              <a:rPr lang="el-GR" sz="2000" dirty="0" smtClean="0"/>
              <a:t>/</a:t>
            </a:r>
            <a:r>
              <a:rPr lang="el-GR" sz="2000" dirty="0" err="1" smtClean="0"/>
              <a:t>μός</a:t>
            </a:r>
            <a:r>
              <a:rPr lang="el-GR" sz="2000" dirty="0" smtClean="0"/>
              <a:t> Πλοιάρχου)</a:t>
            </a:r>
          </a:p>
          <a:p>
            <a:r>
              <a:rPr lang="el-GR" sz="2000" dirty="0" smtClean="0"/>
              <a:t>-------------------------------------------ημερομηνία---------------------------------------</a:t>
            </a:r>
          </a:p>
          <a:p>
            <a:r>
              <a:rPr lang="el-GR" sz="2000" dirty="0" smtClean="0"/>
              <a:t>35. ΛΟΓ/ΜΟΙ ΔΙΑΧΕΙΡ. ΠΡΟΚΑΤΑΒΟΛΩΝ &amp; ΠΙΣΤΩΣΕΩΝ </a:t>
            </a:r>
          </a:p>
          <a:p>
            <a:r>
              <a:rPr lang="el-GR" sz="2000" dirty="0" smtClean="0"/>
              <a:t>35.90 Λογαριασμός Πλοιάρχου</a:t>
            </a:r>
          </a:p>
          <a:p>
            <a:r>
              <a:rPr lang="el-GR" sz="2000" dirty="0" smtClean="0"/>
              <a:t>35.90.01 Πλοίαρχος  Δ.				</a:t>
            </a:r>
            <a:r>
              <a:rPr lang="en-US" sz="2000" dirty="0" smtClean="0"/>
              <a:t>€ </a:t>
            </a:r>
            <a:r>
              <a:rPr lang="el-GR" sz="2000" dirty="0" smtClean="0"/>
              <a:t>14.500  </a:t>
            </a:r>
          </a:p>
          <a:p>
            <a:r>
              <a:rPr lang="el-GR" sz="2000" dirty="0" smtClean="0"/>
              <a:t>	38. ΧΡΗΜΑΤΙΚΑ ΔΙΑΘΕΣΙΜΑ</a:t>
            </a:r>
          </a:p>
          <a:p>
            <a:r>
              <a:rPr lang="el-GR" sz="2000" dirty="0" smtClean="0"/>
              <a:t>	38.03.</a:t>
            </a:r>
            <a:r>
              <a:rPr lang="en-US" sz="2000" dirty="0" smtClean="0"/>
              <a:t>01</a:t>
            </a:r>
            <a:r>
              <a:rPr lang="el-GR" sz="2000" dirty="0" smtClean="0"/>
              <a:t> Κατ. Όψεως Ε.Τ.Ε.   	                           € 14.500</a:t>
            </a:r>
          </a:p>
          <a:p>
            <a:r>
              <a:rPr lang="el-GR" sz="2000" dirty="0" smtClean="0"/>
              <a:t>(Έμβασμα στον Πλοίαρχο Δ. )</a:t>
            </a:r>
          </a:p>
          <a:p>
            <a:pPr>
              <a:lnSpc>
                <a:spcPct val="80000"/>
              </a:lnSpc>
              <a:buNone/>
            </a:pPr>
            <a:endParaRPr lang="el-GR" sz="2000" b="1" u="sng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</a:t>
            </a:r>
            <a:r>
              <a:rPr lang="pl-PL" sz="3600" dirty="0" smtClean="0"/>
              <a:t> Λογαριασμός Πλοιάρχου   (</a:t>
            </a:r>
            <a:r>
              <a:rPr lang="en-US" sz="3600" dirty="0" smtClean="0"/>
              <a:t>M</a:t>
            </a:r>
            <a:r>
              <a:rPr lang="pl-PL" sz="3600" dirty="0" smtClean="0"/>
              <a:t>.</a:t>
            </a:r>
            <a:r>
              <a:rPr lang="en-US" sz="3600" dirty="0" smtClean="0"/>
              <a:t>G</a:t>
            </a:r>
            <a:r>
              <a:rPr lang="pl-PL" sz="3600" dirty="0" smtClean="0"/>
              <a:t>.</a:t>
            </a:r>
            <a:r>
              <a:rPr lang="en-US" sz="3600" dirty="0" smtClean="0"/>
              <a:t>A</a:t>
            </a:r>
            <a:r>
              <a:rPr lang="pl-PL" sz="3600" dirty="0" smtClean="0"/>
              <a:t>.) </a:t>
            </a: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201316"/>
            <a:ext cx="8229600" cy="3456384"/>
          </a:xfrm>
        </p:spPr>
        <p:txBody>
          <a:bodyPr>
            <a:noAutofit/>
          </a:bodyPr>
          <a:lstStyle/>
          <a:p>
            <a:r>
              <a:rPr lang="el-GR" sz="2000" dirty="0" smtClean="0"/>
              <a:t>-------------------------------------------ημερομηνία---------------------------------------</a:t>
            </a:r>
          </a:p>
          <a:p>
            <a:r>
              <a:rPr lang="el-GR" sz="2000" dirty="0" smtClean="0"/>
              <a:t>33. ΧΡΕΩΣΤΕΣ ΔΙΑΦΟΡΟΙ</a:t>
            </a:r>
          </a:p>
          <a:p>
            <a:r>
              <a:rPr lang="el-GR" sz="2000" dirty="0" smtClean="0"/>
              <a:t>33.00 Προκαταβολές Προσωπικού			</a:t>
            </a:r>
            <a:r>
              <a:rPr lang="en-US" sz="2000" dirty="0" smtClean="0"/>
              <a:t>€ 3.530</a:t>
            </a:r>
            <a:endParaRPr lang="el-GR" sz="2000" dirty="0" smtClean="0"/>
          </a:p>
          <a:p>
            <a:r>
              <a:rPr lang="el-GR" sz="2000" dirty="0" smtClean="0"/>
              <a:t>                    38. ΧΡΗΜΑΤΙΚΑ ΔΙΑΘΕΣΙΜΑ</a:t>
            </a:r>
          </a:p>
          <a:p>
            <a:r>
              <a:rPr lang="el-GR" sz="2000" dirty="0" smtClean="0"/>
              <a:t> 		38.03.</a:t>
            </a:r>
            <a:r>
              <a:rPr lang="en-US" sz="2000" dirty="0" smtClean="0"/>
              <a:t>01</a:t>
            </a:r>
            <a:r>
              <a:rPr lang="el-GR" sz="2000" dirty="0" smtClean="0"/>
              <a:t> Κατ. Όψεως Ε.Τ.Ε.   	                    </a:t>
            </a:r>
            <a:r>
              <a:rPr lang="en-US" sz="2000" dirty="0" smtClean="0"/>
              <a:t>       </a:t>
            </a:r>
            <a:r>
              <a:rPr lang="el-GR" sz="2000" dirty="0" smtClean="0"/>
              <a:t>  € 3.530</a:t>
            </a:r>
          </a:p>
          <a:p>
            <a:r>
              <a:rPr lang="el-GR" sz="2000" dirty="0" smtClean="0"/>
              <a:t>(Έμβασμα στις οικογένειες του Πληρώματος)</a:t>
            </a:r>
          </a:p>
          <a:p>
            <a:pPr>
              <a:lnSpc>
                <a:spcPct val="60000"/>
              </a:lnSpc>
              <a:buNone/>
            </a:pPr>
            <a:endParaRPr lang="en-US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O</a:t>
            </a:r>
            <a:r>
              <a:rPr lang="pl-PL" sz="3600" dirty="0" smtClean="0"/>
              <a:t> Λογαριασμός Πλοιάρχου   (</a:t>
            </a:r>
            <a:r>
              <a:rPr lang="en-US" sz="3600" dirty="0" smtClean="0"/>
              <a:t>M</a:t>
            </a:r>
            <a:r>
              <a:rPr lang="pl-PL" sz="3600" dirty="0" smtClean="0"/>
              <a:t>.</a:t>
            </a:r>
            <a:r>
              <a:rPr lang="en-US" sz="3600" dirty="0" smtClean="0"/>
              <a:t>G</a:t>
            </a:r>
            <a:r>
              <a:rPr lang="pl-PL" sz="3600" dirty="0" smtClean="0"/>
              <a:t>.</a:t>
            </a:r>
            <a:r>
              <a:rPr lang="en-US" sz="3600" dirty="0" smtClean="0"/>
              <a:t>A</a:t>
            </a:r>
            <a:r>
              <a:rPr lang="pl-PL" sz="3600" dirty="0" smtClean="0"/>
              <a:t>.)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2892152"/>
          </a:xfrm>
        </p:spPr>
        <p:txBody>
          <a:bodyPr>
            <a:noAutofit/>
          </a:bodyPr>
          <a:lstStyle/>
          <a:p>
            <a:r>
              <a:rPr lang="el-GR" sz="2000" dirty="0" smtClean="0"/>
              <a:t>-------------------------------------------ημερομηνία---------------------------------------</a:t>
            </a:r>
          </a:p>
          <a:p>
            <a:r>
              <a:rPr lang="el-GR" sz="2000" dirty="0" smtClean="0"/>
              <a:t>53 ΠΙΣΤΩΤΕΣ ΔΙΑΦΟΡΟΙ</a:t>
            </a:r>
          </a:p>
          <a:p>
            <a:r>
              <a:rPr lang="el-GR" sz="2000" dirty="0" smtClean="0"/>
              <a:t>53.00.60 Αποδοχές Πληρώματος Πληρωτέες		€ 320</a:t>
            </a:r>
          </a:p>
          <a:p>
            <a:r>
              <a:rPr lang="el-GR" sz="2000" dirty="0" smtClean="0"/>
              <a:t>                     38. ΧΡΗΜΑΤΙΚΑ ΔΙΑΘΕΣΙΜΑ</a:t>
            </a:r>
          </a:p>
          <a:p>
            <a:r>
              <a:rPr lang="el-GR" sz="2000" dirty="0" smtClean="0"/>
              <a:t>		38.00 Ταμείο			               </a:t>
            </a:r>
            <a:r>
              <a:rPr lang="en-US" sz="2000" dirty="0" smtClean="0"/>
              <a:t>€ 320</a:t>
            </a:r>
            <a:endParaRPr lang="el-GR" sz="2000" dirty="0" smtClean="0"/>
          </a:p>
          <a:p>
            <a:r>
              <a:rPr lang="el-GR" sz="2000" dirty="0" smtClean="0"/>
              <a:t>(Εξόφληση Μάγειρα Α΄.)</a:t>
            </a:r>
          </a:p>
          <a:p>
            <a:r>
              <a:rPr lang="el-GR" sz="2000" dirty="0" smtClean="0"/>
              <a:t>-------------------------------------------ημερομηνία---------------------------------------</a:t>
            </a:r>
            <a:endParaRPr lang="en-US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</a:t>
            </a:r>
            <a:r>
              <a:rPr lang="pl-PL" sz="3600" dirty="0" smtClean="0"/>
              <a:t> Λογαριασμός Πλοιάρχου   (</a:t>
            </a:r>
            <a:r>
              <a:rPr lang="en-US" sz="3600" dirty="0" smtClean="0"/>
              <a:t>M</a:t>
            </a:r>
            <a:r>
              <a:rPr lang="pl-PL" sz="3600" dirty="0" smtClean="0"/>
              <a:t>.</a:t>
            </a:r>
            <a:r>
              <a:rPr lang="en-US" sz="3600" dirty="0" smtClean="0"/>
              <a:t>G</a:t>
            </a:r>
            <a:r>
              <a:rPr lang="pl-PL" sz="3600" dirty="0" smtClean="0"/>
              <a:t>.</a:t>
            </a:r>
            <a:r>
              <a:rPr lang="en-US" sz="3600" dirty="0" smtClean="0"/>
              <a:t>A</a:t>
            </a:r>
            <a:r>
              <a:rPr lang="pl-PL" sz="3600" dirty="0" smtClean="0"/>
              <a:t>.) </a:t>
            </a: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-----------------------------ημερομηνία--------------------</a:t>
            </a:r>
            <a:endParaRPr lang="en-US" dirty="0" smtClean="0"/>
          </a:p>
          <a:p>
            <a:r>
              <a:rPr lang="el-GR" dirty="0" smtClean="0"/>
              <a:t>33. ΧΡΕΩΣΤΕΣ ΔΙΑΦΟΡΟΙ</a:t>
            </a:r>
          </a:p>
          <a:p>
            <a:r>
              <a:rPr lang="el-GR" dirty="0" smtClean="0"/>
              <a:t>33.00 Προκαταβολές Προσωπικού			€ 530</a:t>
            </a:r>
          </a:p>
          <a:p>
            <a:r>
              <a:rPr lang="el-GR" dirty="0" smtClean="0"/>
              <a:t>          38. ΧΡΗΜΑΤΙΚΑ ΔΙΑΘΕΣΙΜΑ</a:t>
            </a:r>
          </a:p>
          <a:p>
            <a:r>
              <a:rPr lang="el-GR" dirty="0" smtClean="0"/>
              <a:t>	</a:t>
            </a:r>
            <a:r>
              <a:rPr lang="en-US" dirty="0" smtClean="0"/>
              <a:t>      </a:t>
            </a:r>
            <a:r>
              <a:rPr lang="el-GR" dirty="0" smtClean="0"/>
              <a:t>38.00 Ταμείο                           € 530</a:t>
            </a:r>
          </a:p>
          <a:p>
            <a:r>
              <a:rPr lang="el-GR" dirty="0" smtClean="0"/>
              <a:t>(Προκαταβολή  Μάγειρα Β΄.)</a:t>
            </a:r>
          </a:p>
          <a:p>
            <a:r>
              <a:rPr lang="el-GR" dirty="0" smtClean="0"/>
              <a:t>-------------------------------------------ημερομηνία--------------------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</a:t>
            </a:r>
            <a:r>
              <a:rPr lang="pl-PL" sz="3600" dirty="0" smtClean="0"/>
              <a:t> Λογαριασμός Πλοιάρχου   (</a:t>
            </a:r>
            <a:r>
              <a:rPr lang="en-US" sz="3600" dirty="0" smtClean="0"/>
              <a:t>M</a:t>
            </a:r>
            <a:r>
              <a:rPr lang="pl-PL" sz="3600" dirty="0" smtClean="0"/>
              <a:t>.</a:t>
            </a:r>
            <a:r>
              <a:rPr lang="en-US" sz="3600" dirty="0" smtClean="0"/>
              <a:t>G</a:t>
            </a:r>
            <a:r>
              <a:rPr lang="pl-PL" sz="3600" dirty="0" smtClean="0"/>
              <a:t>.</a:t>
            </a:r>
            <a:r>
              <a:rPr lang="en-US" sz="3600" dirty="0" smtClean="0"/>
              <a:t>A</a:t>
            </a:r>
            <a:r>
              <a:rPr lang="pl-PL" sz="3600" dirty="0" smtClean="0"/>
              <a:t>.) </a:t>
            </a: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273324"/>
            <a:ext cx="8229600" cy="3771636"/>
          </a:xfrm>
        </p:spPr>
        <p:txBody>
          <a:bodyPr>
            <a:noAutofit/>
          </a:bodyPr>
          <a:lstStyle/>
          <a:p>
            <a:r>
              <a:rPr lang="el-GR" sz="2000" dirty="0" smtClean="0"/>
              <a:t>60.</a:t>
            </a:r>
            <a:r>
              <a:rPr lang="pl-PL" sz="2000" dirty="0" smtClean="0"/>
              <a:t>  ΑΜΟΙΒ</a:t>
            </a:r>
            <a:r>
              <a:rPr lang="el-GR" sz="2000" dirty="0" smtClean="0"/>
              <a:t>Ε</a:t>
            </a:r>
            <a:r>
              <a:rPr lang="pl-PL" sz="2000" dirty="0" smtClean="0"/>
              <a:t>Σ ΚΑΙ </a:t>
            </a:r>
            <a:r>
              <a:rPr lang="el-GR" sz="2000" dirty="0" smtClean="0"/>
              <a:t>Ε</a:t>
            </a:r>
            <a:r>
              <a:rPr lang="pl-PL" sz="2000" dirty="0" smtClean="0"/>
              <a:t>ΞΟΔΑ ΠΡΟΣΩΠΙΚΟ</a:t>
            </a:r>
            <a:r>
              <a:rPr lang="el-GR" sz="2000" dirty="0" smtClean="0"/>
              <a:t>Υ	</a:t>
            </a:r>
          </a:p>
          <a:p>
            <a:r>
              <a:rPr lang="el-GR" sz="2000" dirty="0" smtClean="0"/>
              <a:t>60.06 Αμοιβές και Έξοδα Πληρώματος                                            € 19.320</a:t>
            </a:r>
          </a:p>
          <a:p>
            <a:r>
              <a:rPr lang="el-GR" sz="2000" dirty="0" smtClean="0"/>
              <a:t>     53 ΠΙΣΤΩΤΕΣ ΔΙΑΦΟΡΟΙ</a:t>
            </a:r>
          </a:p>
          <a:p>
            <a:r>
              <a:rPr lang="el-GR" sz="2000" dirty="0" smtClean="0"/>
              <a:t>              53.00.01 Αποδοχές Πληρώματος Πληρωτέες	      € 14.240</a:t>
            </a:r>
          </a:p>
          <a:p>
            <a:r>
              <a:rPr lang="el-GR" sz="2000" dirty="0" smtClean="0"/>
              <a:t>     54. ΥΠΟΧΡΕΩΣΕΙΣ ΑΠΟ ΦΟΡΟΥΣ-ΤΕΛΗ</a:t>
            </a:r>
          </a:p>
          <a:p>
            <a:r>
              <a:rPr lang="el-GR" sz="2000" dirty="0" smtClean="0"/>
              <a:t>               54.03 Φ.Μ.Υ. Προσωπικού                                              € 2.290</a:t>
            </a:r>
          </a:p>
          <a:p>
            <a:r>
              <a:rPr lang="el-GR" sz="2000" dirty="0" smtClean="0"/>
              <a:t>     55. ΑΣΦΑΛΙΣΤΙΚΟΙ ΟΡΓΑΝΙΣΜΟΙ</a:t>
            </a:r>
          </a:p>
          <a:p>
            <a:r>
              <a:rPr lang="el-GR" sz="2000" dirty="0" smtClean="0"/>
              <a:t>               55.01 Ν.Α.Τ. 				        € 2.790</a:t>
            </a:r>
          </a:p>
          <a:p>
            <a:r>
              <a:rPr lang="pl-PL" sz="2000" dirty="0" smtClean="0"/>
              <a:t>(</a:t>
            </a:r>
            <a:r>
              <a:rPr lang="el-GR" sz="2000" dirty="0" smtClean="0"/>
              <a:t>Κατάσταση</a:t>
            </a:r>
            <a:r>
              <a:rPr lang="pl-PL" sz="2000" dirty="0" smtClean="0"/>
              <a:t> Μισθοδοσίας Πληρώματος)</a:t>
            </a:r>
            <a:endParaRPr lang="el-GR" sz="2000" dirty="0" smtClean="0"/>
          </a:p>
          <a:p>
            <a:pPr>
              <a:lnSpc>
                <a:spcPct val="90000"/>
              </a:lnSpc>
              <a:buNone/>
            </a:pPr>
            <a:endParaRPr lang="en-US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</a:t>
            </a:r>
            <a:r>
              <a:rPr lang="pl-PL" sz="3600" dirty="0" smtClean="0"/>
              <a:t> Λογαριασμός Πλοιάρχου   (</a:t>
            </a:r>
            <a:r>
              <a:rPr lang="en-US" sz="3600" dirty="0" smtClean="0"/>
              <a:t>M</a:t>
            </a:r>
            <a:r>
              <a:rPr lang="pl-PL" sz="3600" dirty="0" smtClean="0"/>
              <a:t>.</a:t>
            </a:r>
            <a:r>
              <a:rPr lang="en-US" sz="3600" dirty="0" smtClean="0"/>
              <a:t>G</a:t>
            </a:r>
            <a:r>
              <a:rPr lang="pl-PL" sz="3600" dirty="0" smtClean="0"/>
              <a:t>.</a:t>
            </a:r>
            <a:r>
              <a:rPr lang="en-US" sz="3600" dirty="0" smtClean="0"/>
              <a:t>A</a:t>
            </a:r>
            <a:r>
              <a:rPr lang="pl-PL" sz="3600" dirty="0" smtClean="0"/>
              <a:t>.) </a:t>
            </a:r>
            <a:endParaRPr lang="en-US" sz="3600" u="sng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35. ΛΟΓ/ΜΟΙ ΔΙΑΧΕΙΡ. ΠΡΟΚΑΤΑΒΟΛΩΝ &amp; ΠΙΣΤΩΣΕΩΝ </a:t>
            </a:r>
          </a:p>
          <a:p>
            <a:r>
              <a:rPr lang="el-GR" dirty="0" smtClean="0"/>
              <a:t>35.90 Λογαριασμός Πλοιάρχου</a:t>
            </a:r>
          </a:p>
          <a:p>
            <a:r>
              <a:rPr lang="el-GR" dirty="0" smtClean="0"/>
              <a:t>35.90.01 Πλοίαρχος  Δ.				€ 2.950 </a:t>
            </a:r>
          </a:p>
          <a:p>
            <a:r>
              <a:rPr lang="en-US" dirty="0" smtClean="0"/>
              <a:t>                     </a:t>
            </a:r>
            <a:r>
              <a:rPr lang="el-GR" dirty="0" smtClean="0"/>
              <a:t>35. ΛΟΓΑΡΙΑΣΜΟΙ ΔΙΑΧΕΙΡΙΣΗΣ ΠΡΟΚΑΤΑΒΟΛΩΝ ΚΑΙ ΠΙΣΤΩΣΕΩΝ</a:t>
            </a:r>
          </a:p>
          <a:p>
            <a:r>
              <a:rPr lang="en-US" dirty="0" smtClean="0"/>
              <a:t>     </a:t>
            </a:r>
            <a:r>
              <a:rPr lang="el-GR" dirty="0" smtClean="0"/>
              <a:t>35.05 Ναυτιλιακοί Πράκτορες</a:t>
            </a:r>
          </a:p>
          <a:p>
            <a:r>
              <a:rPr lang="en-US" dirty="0" smtClean="0"/>
              <a:t>         </a:t>
            </a:r>
            <a:r>
              <a:rPr lang="el-GR" dirty="0" smtClean="0"/>
              <a:t>35.05.06 Ναυτιλιακός Πράκτορας Π.   	        € 2.950</a:t>
            </a:r>
          </a:p>
          <a:p>
            <a:r>
              <a:rPr lang="el-GR" dirty="0" smtClean="0"/>
              <a:t>(Είσπραξη μετρητών από τον Πράκτορα Π.)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</a:t>
            </a:r>
            <a:r>
              <a:rPr lang="pl-PL" sz="3600" dirty="0" smtClean="0"/>
              <a:t> Λογαριασμός Πλοιάρχου   (</a:t>
            </a:r>
            <a:r>
              <a:rPr lang="en-US" sz="3600" dirty="0" smtClean="0"/>
              <a:t>M</a:t>
            </a:r>
            <a:r>
              <a:rPr lang="pl-PL" sz="3600" dirty="0" smtClean="0"/>
              <a:t>.</a:t>
            </a:r>
            <a:r>
              <a:rPr lang="en-US" sz="3600" dirty="0" smtClean="0"/>
              <a:t>G</a:t>
            </a:r>
            <a:r>
              <a:rPr lang="pl-PL" sz="3600" dirty="0" smtClean="0"/>
              <a:t>.</a:t>
            </a:r>
            <a:r>
              <a:rPr lang="en-US" sz="3600" dirty="0" smtClean="0"/>
              <a:t>A</a:t>
            </a:r>
            <a:r>
              <a:rPr lang="pl-PL" sz="3600" dirty="0" smtClean="0"/>
              <a:t>.) </a:t>
            </a: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044280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---------------------------------------ημερομηνία------------------------</a:t>
            </a:r>
          </a:p>
          <a:p>
            <a:r>
              <a:rPr lang="el-GR" dirty="0" smtClean="0"/>
              <a:t>53 ΠΙΣΤΩΤΕΣ ΔΙΑΦΟΡΟΙ</a:t>
            </a:r>
          </a:p>
          <a:p>
            <a:r>
              <a:rPr lang="pl-PL" dirty="0" smtClean="0"/>
              <a:t>53.00.01 Αποδοχές Πληρώματος Πληρωτέες</a:t>
            </a:r>
            <a:r>
              <a:rPr lang="el-GR" dirty="0" smtClean="0"/>
              <a:t> 	         </a:t>
            </a:r>
            <a:r>
              <a:rPr lang="en-US" dirty="0" smtClean="0"/>
              <a:t>           </a:t>
            </a:r>
            <a:r>
              <a:rPr lang="el-GR" dirty="0" smtClean="0"/>
              <a:t> € 8.850</a:t>
            </a:r>
          </a:p>
          <a:p>
            <a:r>
              <a:rPr lang="el-GR" dirty="0" smtClean="0"/>
              <a:t>35. ΛΟΓ/ΜΟΙ ΔΙΑΧΕΙΡ. ΠΡΟΚΑΤΑΒΟΛΩΝ &amp; ΠΙΣΤΩΣΕΩΝ </a:t>
            </a:r>
          </a:p>
          <a:p>
            <a:r>
              <a:rPr lang="en-US" dirty="0" smtClean="0"/>
              <a:t>       </a:t>
            </a:r>
            <a:r>
              <a:rPr lang="el-GR" dirty="0" smtClean="0"/>
              <a:t>35.90 Λογαριασμός Πλοιάρχου</a:t>
            </a:r>
          </a:p>
          <a:p>
            <a:r>
              <a:rPr lang="en-US" dirty="0" smtClean="0"/>
              <a:t>       </a:t>
            </a:r>
            <a:r>
              <a:rPr lang="el-GR" dirty="0" smtClean="0"/>
              <a:t>35.90.01 Πλοίαρχος  Δ.			</a:t>
            </a:r>
            <a:r>
              <a:rPr lang="en-US" dirty="0" smtClean="0"/>
              <a:t>         </a:t>
            </a:r>
            <a:r>
              <a:rPr lang="el-GR" dirty="0" smtClean="0"/>
              <a:t>€ 8.850 </a:t>
            </a:r>
          </a:p>
          <a:p>
            <a:r>
              <a:rPr lang="el-GR" dirty="0" smtClean="0"/>
              <a:t>(Πληρωμές έναντι μισθοδοσίας στο Πλήρωμα)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</a:t>
            </a:r>
            <a:r>
              <a:rPr lang="pl-PL" sz="3600" dirty="0" smtClean="0"/>
              <a:t> Λογαριασμός Πλοιάρχου   (</a:t>
            </a:r>
            <a:r>
              <a:rPr lang="en-US" sz="3600" dirty="0" smtClean="0"/>
              <a:t>M</a:t>
            </a:r>
            <a:r>
              <a:rPr lang="pl-PL" sz="3600" dirty="0" smtClean="0"/>
              <a:t>.</a:t>
            </a:r>
            <a:r>
              <a:rPr lang="en-US" sz="3600" dirty="0" smtClean="0"/>
              <a:t>G</a:t>
            </a:r>
            <a:r>
              <a:rPr lang="pl-PL" sz="3600" dirty="0" smtClean="0"/>
              <a:t>.</a:t>
            </a:r>
            <a:r>
              <a:rPr lang="en-US" sz="3600" dirty="0" smtClean="0"/>
              <a:t>A</a:t>
            </a:r>
            <a:r>
              <a:rPr lang="pl-PL" sz="3600" dirty="0" smtClean="0"/>
              <a:t>.) </a:t>
            </a: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-------------------------------------------ημερομηνία------------------------------</a:t>
            </a:r>
          </a:p>
          <a:p>
            <a:r>
              <a:rPr lang="el-GR" dirty="0" smtClean="0"/>
              <a:t>25. ΚΑΥΣΙΜΑ, ΛΙΠΑΝΤΙΚΑ</a:t>
            </a:r>
          </a:p>
          <a:p>
            <a:r>
              <a:rPr lang="el-GR" dirty="0" smtClean="0"/>
              <a:t>25. 00. Καύσιμα  </a:t>
            </a:r>
          </a:p>
          <a:p>
            <a:r>
              <a:rPr lang="el-GR" dirty="0" smtClean="0"/>
              <a:t>25. 00.05 Καύσιμα, </a:t>
            </a:r>
            <a:r>
              <a:rPr lang="en-US" dirty="0" smtClean="0"/>
              <a:t>M</a:t>
            </a:r>
            <a:r>
              <a:rPr lang="el-GR" dirty="0" smtClean="0"/>
              <a:t>/</a:t>
            </a:r>
            <a:r>
              <a:rPr lang="en-US" dirty="0" smtClean="0"/>
              <a:t>V</a:t>
            </a:r>
            <a:r>
              <a:rPr lang="el-GR" dirty="0" smtClean="0"/>
              <a:t> ΙΘΑΚΗ  			</a:t>
            </a:r>
            <a:r>
              <a:rPr lang="en-US" dirty="0" smtClean="0"/>
              <a:t>      </a:t>
            </a:r>
            <a:r>
              <a:rPr lang="el-GR" dirty="0" smtClean="0"/>
              <a:t>€ 6.760 </a:t>
            </a:r>
          </a:p>
          <a:p>
            <a:r>
              <a:rPr lang="en-US" dirty="0" smtClean="0"/>
              <a:t>       </a:t>
            </a:r>
            <a:r>
              <a:rPr lang="el-GR" dirty="0" smtClean="0"/>
              <a:t>35. ΛΟΓ/ΜΟΙ ΔΙΑΧΕΙΡ. ΠΡΟΚΑΤΑΒΟΛΩΝ &amp; ΠΙΣΤΩΣΕΩΝ </a:t>
            </a:r>
          </a:p>
          <a:p>
            <a:r>
              <a:rPr lang="en-US" dirty="0" smtClean="0"/>
              <a:t>       </a:t>
            </a:r>
            <a:r>
              <a:rPr lang="el-GR" dirty="0" smtClean="0"/>
              <a:t>35.90 Λογαριασμός Πλοιάρχου</a:t>
            </a:r>
          </a:p>
          <a:p>
            <a:r>
              <a:rPr lang="en-US" dirty="0" smtClean="0"/>
              <a:t>       </a:t>
            </a:r>
            <a:r>
              <a:rPr lang="pl-PL" dirty="0" smtClean="0"/>
              <a:t>35.90.01 Πλοίαρχος  </a:t>
            </a:r>
            <a:r>
              <a:rPr lang="el-GR" dirty="0" smtClean="0"/>
              <a:t>Δ</a:t>
            </a:r>
            <a:r>
              <a:rPr lang="pl-PL" dirty="0" smtClean="0"/>
              <a:t>.			</a:t>
            </a:r>
            <a:r>
              <a:rPr lang="en-US" dirty="0" smtClean="0"/>
              <a:t>            </a:t>
            </a:r>
            <a:r>
              <a:rPr lang="pl-PL" dirty="0" smtClean="0"/>
              <a:t>€ 6.760</a:t>
            </a:r>
            <a:endParaRPr lang="el-GR" dirty="0" smtClean="0"/>
          </a:p>
          <a:p>
            <a:r>
              <a:rPr lang="el-GR" dirty="0" smtClean="0"/>
              <a:t>(Για Αγορά Καυσίμων από τον Πλοίαρχο).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</a:t>
            </a:r>
            <a:r>
              <a:rPr lang="pl-PL" sz="3600" dirty="0" smtClean="0"/>
              <a:t> Λογαριασμός Πλοιάρχου   (</a:t>
            </a:r>
            <a:r>
              <a:rPr lang="en-US" sz="3600" dirty="0" smtClean="0"/>
              <a:t>M</a:t>
            </a:r>
            <a:r>
              <a:rPr lang="pl-PL" sz="3600" dirty="0" smtClean="0"/>
              <a:t>.</a:t>
            </a:r>
            <a:r>
              <a:rPr lang="en-US" sz="3600" dirty="0" smtClean="0"/>
              <a:t>G</a:t>
            </a:r>
            <a:r>
              <a:rPr lang="pl-PL" sz="3600" dirty="0" smtClean="0"/>
              <a:t>.</a:t>
            </a:r>
            <a:r>
              <a:rPr lang="en-US" sz="3600" dirty="0" smtClean="0"/>
              <a:t>A</a:t>
            </a:r>
            <a:r>
              <a:rPr lang="pl-PL" sz="3600" dirty="0" smtClean="0"/>
              <a:t>.) </a:t>
            </a:r>
            <a:endParaRPr lang="en-US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683568" y="1633364"/>
          <a:ext cx="7500938" cy="3016250"/>
        </p:xfrm>
        <a:graphic>
          <a:graphicData uri="http://schemas.openxmlformats.org/drawingml/2006/table">
            <a:tbl>
              <a:tblPr/>
              <a:tblGrid>
                <a:gridCol w="1143000"/>
                <a:gridCol w="2511425"/>
                <a:gridCol w="2560638"/>
                <a:gridCol w="1285875"/>
              </a:tblGrid>
              <a:tr h="8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Χ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37" marR="6853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35.90 Λογαριασμός Πλοιάρχου Δ.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37" marR="6853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37" marR="6853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0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Έμβασμα από Εταιρεία         € 14.500 Είσπραξη από Πράκτορα Π.    € 2.950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Σύνολο                                   € 1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.450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37" marR="6853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Αποδοχές Πληρώματος                € 8.850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Καύσιμα                                       € 6.760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Υπόλοιπο                                 € 1.840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Σύνολο                                      €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.450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37" marR="6853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/>
              <a:t>Διακομιχάλης</a:t>
            </a:r>
            <a:r>
              <a:rPr lang="el-GR" sz="1400" dirty="0" smtClean="0"/>
              <a:t> Μιχαήλ, </a:t>
            </a:r>
            <a:r>
              <a:rPr lang="el-GR" sz="1400" dirty="0" err="1" smtClean="0"/>
              <a:t>Μανδήλας</a:t>
            </a:r>
            <a:r>
              <a:rPr lang="el-GR" sz="1400" dirty="0" smtClean="0"/>
              <a:t> Αθανάσιος, </a:t>
            </a:r>
            <a:r>
              <a:rPr lang="el-GR" sz="1400" dirty="0" err="1" smtClean="0"/>
              <a:t>Κελετζής</a:t>
            </a:r>
            <a:r>
              <a:rPr lang="el-GR" sz="1400" dirty="0" smtClean="0"/>
              <a:t> Σίμος (2013) Ειδικές - Κλαδικές Λογιστικές, Εκδόσεις ΣΤΑΜΟΥΛΗ, Αθήνα. Σελ. 448.</a:t>
            </a:r>
            <a:endParaRPr lang="el-GR" sz="1400" dirty="0" smtClean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 smtClean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34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Διακομιχάλης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Μ. (2015). Κλαδικά Λογιστικά Σχέδια.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smtClean="0"/>
              <a:t>Επεξεργασία: Βαφειάδης </a:t>
            </a:r>
            <a:r>
              <a:rPr lang="el-GR" sz="2900" b="1" dirty="0" smtClean="0"/>
              <a:t>Νικόλαος</a:t>
            </a:r>
            <a:endParaRPr lang="el-GR" sz="2900" b="1" dirty="0"/>
          </a:p>
          <a:p>
            <a:pPr algn="r"/>
            <a:r>
              <a:rPr lang="el-GR" sz="2900" dirty="0" smtClean="0"/>
              <a:t>Πρέβεζα,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37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38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5372"/>
            <a:ext cx="8229600" cy="3399764"/>
          </a:xfrm>
        </p:spPr>
        <p:txBody>
          <a:bodyPr/>
          <a:lstStyle/>
          <a:p>
            <a:pPr marL="0">
              <a:buNone/>
            </a:pPr>
            <a:r>
              <a:rPr lang="el-GR" dirty="0" smtClean="0"/>
              <a:t>Θα δούμε τι αφορά ο λογαριασμός πλοιάρχου, ποια η χρήση του και πως γίνονται οι εγγραφές.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9525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</a:t>
            </a:r>
            <a:r>
              <a:rPr lang="pl-PL" sz="3600" dirty="0" smtClean="0"/>
              <a:t> Λογαριασμός Πλοιάρχου   (</a:t>
            </a:r>
            <a:r>
              <a:rPr lang="en-US" sz="3600" dirty="0" smtClean="0"/>
              <a:t>M</a:t>
            </a:r>
            <a:r>
              <a:rPr lang="pl-PL" sz="3600" dirty="0" smtClean="0"/>
              <a:t>.</a:t>
            </a:r>
            <a:r>
              <a:rPr lang="en-US" sz="3600" dirty="0" smtClean="0"/>
              <a:t>G</a:t>
            </a:r>
            <a:r>
              <a:rPr lang="pl-PL" sz="3600" dirty="0" smtClean="0"/>
              <a:t>.</a:t>
            </a:r>
            <a:r>
              <a:rPr lang="en-US" sz="3600" dirty="0" smtClean="0"/>
              <a:t>A</a:t>
            </a:r>
            <a:r>
              <a:rPr lang="pl-PL" sz="3600" dirty="0" smtClean="0"/>
              <a:t>.) 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1273324"/>
            <a:ext cx="8229600" cy="3987660"/>
          </a:xfrm>
        </p:spPr>
        <p:txBody>
          <a:bodyPr>
            <a:noAutofit/>
          </a:bodyPr>
          <a:lstStyle/>
          <a:p>
            <a:r>
              <a:rPr lang="el-GR" sz="2000" b="1" dirty="0" smtClean="0"/>
              <a:t>Ο Λογαριασμός του Πλοιάρχου  όταν ο Πλοίαρχος είναι ΔΙΑΧΕΙΡΙΣΤΗΣ και της υπεύθυνος της ΜΙΣΘΟΔΟΣΙΑΣ</a:t>
            </a:r>
            <a:endParaRPr lang="el-GR" sz="2000" dirty="0" smtClean="0"/>
          </a:p>
          <a:p>
            <a:pPr algn="just"/>
            <a:r>
              <a:rPr lang="el-GR" sz="2000" b="1" dirty="0" smtClean="0"/>
              <a:t>ΧΡΕΩΝΕΤΑΙ </a:t>
            </a:r>
            <a:r>
              <a:rPr lang="el-GR" sz="2000" dirty="0" smtClean="0"/>
              <a:t> με τα ποσά που έλαβε  από την Εταιρεία, τους πράκτορες, τους Ναυλωτές, τα εμβάσματα που έστειλε η Εταιρεία στις οικογένειες του Πληρώματος, τις Προκαταβολές &amp; τα ποσά Εξόφλησης του Πληρώματος από την Εταιρεία, τις Κρατήσεις Ασφαλιστικών Ταμείων και Φόρων. </a:t>
            </a:r>
          </a:p>
          <a:p>
            <a:r>
              <a:rPr lang="el-GR" sz="2000" dirty="0" smtClean="0"/>
              <a:t> </a:t>
            </a:r>
            <a:r>
              <a:rPr lang="el-GR" sz="2000" b="1" dirty="0" smtClean="0"/>
              <a:t>ΠΙΣΤΩΝΕΤΑΙ</a:t>
            </a:r>
            <a:r>
              <a:rPr lang="el-GR" sz="2000" dirty="0" smtClean="0"/>
              <a:t> με τα ποσά που πλήρωσε αλλά και τη Μισθοδοσία συνολικά που επισυνάπτει  στο Λογαριασμό του.</a:t>
            </a:r>
          </a:p>
          <a:p>
            <a:pPr marL="0" indent="0">
              <a:lnSpc>
                <a:spcPct val="80000"/>
              </a:lnSpc>
              <a:buNone/>
            </a:pPr>
            <a:endParaRPr lang="el-GR" sz="20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265212"/>
            <a:ext cx="8229600" cy="9525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</a:t>
            </a:r>
            <a:r>
              <a:rPr lang="pl-PL" sz="3600" dirty="0" smtClean="0"/>
              <a:t> Λογαριασμός Πλοιάρχου   (</a:t>
            </a:r>
            <a:r>
              <a:rPr lang="en-US" sz="3600" dirty="0" smtClean="0"/>
              <a:t>M</a:t>
            </a:r>
            <a:r>
              <a:rPr lang="pl-PL" sz="3600" dirty="0" smtClean="0"/>
              <a:t>.</a:t>
            </a:r>
            <a:r>
              <a:rPr lang="en-US" sz="3600" dirty="0" smtClean="0"/>
              <a:t>G</a:t>
            </a:r>
            <a:r>
              <a:rPr lang="pl-PL" sz="3600" dirty="0" smtClean="0"/>
              <a:t>.</a:t>
            </a:r>
            <a:r>
              <a:rPr lang="en-US" sz="3600" dirty="0" smtClean="0"/>
              <a:t>A</a:t>
            </a:r>
            <a:r>
              <a:rPr lang="pl-PL" sz="3600" dirty="0" smtClean="0"/>
              <a:t>.) 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129308"/>
            <a:ext cx="8229600" cy="4392488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sz="2000" dirty="0" smtClean="0"/>
              <a:t>Σημειώνεται εδώ ότι τα εμβάσματα του πλοιοκτήτη προς τον Πλοίαρχο ακολουθεί σώμα που αναφέρεται στην ισοτιμία μετατροπής των νομισμάτων της ημερομηνίας του εμβάσματος, έτσι ώστε η χρέωση στα βιβλία της Ναυτιλιακής Εταιρείας του λογαριασμού πλοιάρχου στο νόμισμα που χρησιμοποιείται, να συμφωνεί στο ύψος με την αντίστοιχη πίστωση στο Γ.Λ.Π., ώστε να αποφεύγονται τυχόν συναλλαγματικές διαφορές.</a:t>
            </a:r>
          </a:p>
          <a:p>
            <a:r>
              <a:rPr lang="el-GR" sz="2000" b="1" dirty="0" smtClean="0"/>
              <a:t>Β) Ο Λογαριασμός του Πλοιάρχου  όταν ο Πλοίαρχος είναι ΔΙΑΧΕΙΡΙΣΤΗΣ  αλλά δεν είναι υπεύθυνος της ΜΙΣΘΟΔΟΣΙΑΣ</a:t>
            </a:r>
            <a:endParaRPr lang="el-GR" sz="2000" dirty="0" smtClean="0"/>
          </a:p>
          <a:p>
            <a:r>
              <a:rPr lang="el-GR" sz="2000" dirty="0" smtClean="0"/>
              <a:t> </a:t>
            </a:r>
            <a:r>
              <a:rPr lang="el-GR" sz="2000" b="1" dirty="0" smtClean="0"/>
              <a:t>ΧΡΕΩΝΕΤΑΙ</a:t>
            </a:r>
            <a:r>
              <a:rPr lang="el-GR" sz="2000" dirty="0" smtClean="0"/>
              <a:t>  με τα ποσά που πράγματι έλαβε   από την Εταιρεία, τους πράκτορες, τους Ναυλωτές </a:t>
            </a:r>
            <a:r>
              <a:rPr lang="el-GR" sz="2000" dirty="0" err="1" smtClean="0"/>
              <a:t>κ.λ.π</a:t>
            </a:r>
            <a:r>
              <a:rPr lang="el-GR" sz="2000" dirty="0" smtClean="0"/>
              <a:t>.</a:t>
            </a:r>
          </a:p>
          <a:p>
            <a:r>
              <a:rPr lang="el-GR" sz="2000" b="1" dirty="0" smtClean="0"/>
              <a:t>ΠΙΣΤΩΝΕΤΑΙ</a:t>
            </a:r>
            <a:r>
              <a:rPr lang="el-GR" sz="2000" dirty="0" smtClean="0"/>
              <a:t> με τα ποσά που πραγματικά πλήρωσε για διάφορες Δαπάνες και  για Αμοιβές του Πληρώματος .</a:t>
            </a:r>
          </a:p>
          <a:p>
            <a:pPr algn="just">
              <a:buNone/>
            </a:pPr>
            <a:endParaRPr lang="el-GR" sz="20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107504" y="409228"/>
          <a:ext cx="8820473" cy="4754880"/>
        </p:xfrm>
        <a:graphic>
          <a:graphicData uri="http://schemas.openxmlformats.org/drawingml/2006/table">
            <a:tbl>
              <a:tblPr/>
              <a:tblGrid>
                <a:gridCol w="2151335"/>
                <a:gridCol w="2309099"/>
                <a:gridCol w="2050940"/>
                <a:gridCol w="2309099"/>
              </a:tblGrid>
              <a:tr h="13729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ΛΕΙΤΟΥΡΓΙΑ ΛΟΓΑΡΙΑΣΜΟΥ ΠΛΟΙΑΡΧΟΥ 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3729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ΧΡΕΩΠΙΣΤΩΣΗ ΤΟΥ ΛΟΓΑΡΙΣΜΟΥ ΠΛΟΙΑΡΧΟΥ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6994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Ο ΠΛΟΙΑΡΧΟΣ </a:t>
                      </a: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ΥΠΕΥΘΥΝΟΣ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ΚΑΙ ΓΙΑ ΤΗ ΜΙΣΘΟΔΟΣΙΑ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Ο ΠΛΟΙΑΡΧΟΣ </a:t>
                      </a: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ΔΕΝ ΕΙΝΑΙ ΥΠΕΥΘΥΝΟΣ 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ΓΙΑ ΤΗ ΜΙΣΘΟΔΟΣΙΑ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34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ΧΡΕΩΝΕΤΑΙ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ΠΙΣΤΩΝΕΤΑΙ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ΧΡΕΩΝΕΤΑΙ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ΠΙΣΤΩΝΕΤΑΙ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Ποσά που λαμβάνει από την Εταιρεία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Πληρωμές για Δαπάνες όλων των κατηγοριών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Ποσά που λαμβάνει από την Εταιρεία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Πληρωμές για Δαπάνες όλων των κατηγοριών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Ποσά που λαμβάνει από Πράκτορες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Ποσά που καταβάλει σε Πράκτορες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Ποσά που λαμβάνει από Πράκτορες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Ποσά που καταβάλει σε Πράκτορες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Ποσά που λαμβάνει από Ναυλωτές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Σύνολο Μισθοδοσίας (Μικτές Αποδοχές)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Ποσά που λαμβάνει από Ναυλωτές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Ποσά που καταβάλει έναντι Μισθοδοσίας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Εμβάσματα σε </a:t>
                      </a:r>
                      <a:r>
                        <a:rPr kumimoji="0" lang="el-G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οικογέ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l-G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νειες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του Πληρώματος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Προκαταβολές Πληρώ-</a:t>
                      </a:r>
                      <a:r>
                        <a:rPr kumimoji="0" lang="el-G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ματος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από  την Εταιρεία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Εξόφληση </a:t>
                      </a:r>
                      <a:r>
                        <a:rPr kumimoji="0" lang="el-G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Πληρώμα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l-G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τος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από  την Εταιρεία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Κρατήσεις για  Ασφαλιστικά Ταμεία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Εισπράξεις στο Πλοίο (εφόσον διαχειρίζεται τις πηγές τους)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Εισπράξεις στο Πλοίο (εφόσον διαχειρίζεται τις πηγές τους)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539552" y="625252"/>
          <a:ext cx="8001000" cy="4913314"/>
        </p:xfrm>
        <a:graphic>
          <a:graphicData uri="http://schemas.openxmlformats.org/drawingml/2006/table">
            <a:tbl>
              <a:tblPr/>
              <a:tblGrid>
                <a:gridCol w="3694112"/>
                <a:gridCol w="4306888"/>
              </a:tblGrid>
              <a:tr h="6985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Ο ΠΛΟΙΑΡΧΟΣ 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ΥΠΕΥΘΥΝΟΣ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ΚΑΙ ΓΙΑ ΤΗ ΜΙΣΘΟΔΟΣΙΑ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6985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Ο ΛΟΓΑΡΙΑΣΜΟΣ ΠΛΟΙΑΡΧΟΥ ΓΙΑ ΤΟΝ ΛΟΓ/ΣΜΟ  ΑΜΟΙΒΕΣ &amp; ΕΞΟΔΑ ΠΛΗΡΩΜΑΤΟΣ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ΧΡΕΩΝΕΤΑΙ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ΠΙΣΤΩΝΕΤΑΙ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5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Εμβάσματα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σε οικογένειες του Πληρώματος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ΜΙΚΤΕΣ ΑΠΟΔΟΧΕΣ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  Περιλαμβάνουν:  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Προκαταβολές από Πλοίαρχο ή  από Εταιρεία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Εμβάσματα στις οικογένειες από Εταιρεία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Εξόφληση από Πλοίαρχο ή από Εταιρεία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Κρατήσεις υπέρ Τρίτων (Ασφαλ.Ταμεία, ΦΜΥ)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5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Προκαταβολές 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Πληρώματος από  την Εταιρεία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Εξόφληση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Πληρώματος από  την Εταιρεία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Κρατήσεις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για  Ασφαλιστικά Ταμεία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46" marR="6754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1496</TotalTime>
  <Words>1668</Words>
  <Application>Microsoft Office PowerPoint</Application>
  <PresentationFormat>Προβολή στην οθόνη (16:10)</PresentationFormat>
  <Paragraphs>379</Paragraphs>
  <Slides>39</Slides>
  <Notes>22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39</vt:i4>
      </vt:variant>
    </vt:vector>
  </HeadingPairs>
  <TitlesOfParts>
    <vt:vector size="40" baseType="lpstr">
      <vt:lpstr>Θέμα του Office</vt:lpstr>
      <vt:lpstr>Κλαδικά Λογιστικά Σχέδια</vt:lpstr>
      <vt:lpstr>Διαφάνεια 2</vt:lpstr>
      <vt:lpstr>Άδειες Χρήσης</vt:lpstr>
      <vt:lpstr>Χρηματοδότηση</vt:lpstr>
      <vt:lpstr>Σκοποί  ενότητας</vt:lpstr>
      <vt:lpstr>O Λογαριασμός Πλοιάρχου   (M.G.A.) </vt:lpstr>
      <vt:lpstr>O Λογαριασμός Πλοιάρχου   (M.G.A.) </vt:lpstr>
      <vt:lpstr>Διαφάνεια 8</vt:lpstr>
      <vt:lpstr>Διαφάνεια 9</vt:lpstr>
      <vt:lpstr>O Λογαριασμός Πλοιάρχου   (M.G.A.) </vt:lpstr>
      <vt:lpstr>O Λογαριασμός Πλοιάρχου   (M.G.A.) </vt:lpstr>
      <vt:lpstr>O Λογαριασμός Πλοιάρχου   (M.G.A.) </vt:lpstr>
      <vt:lpstr>O Λογαριασμός Πλοιάρχου   (M.G.A.)</vt:lpstr>
      <vt:lpstr>O Λογαριασμός Πλοιάρχου   (M.G.A.)</vt:lpstr>
      <vt:lpstr>O Λογαριασμός Πλοιάρχου   (M.G.A.) </vt:lpstr>
      <vt:lpstr>O Λογαριασμός Πλοιάρχου   (M.G.A.) </vt:lpstr>
      <vt:lpstr>O Λογαριασμός Πλοιάρχου   (M.G.A.) </vt:lpstr>
      <vt:lpstr>O Λογαριασμός Πλοιάρχου   (M.G.A.) </vt:lpstr>
      <vt:lpstr>O Λογαριασμός Πλοιάρχου   (M.G.A.) </vt:lpstr>
      <vt:lpstr>O Λογαριασμός Πλοιάρχου   (M.G.A.) </vt:lpstr>
      <vt:lpstr>O Λογαριασμός Πλοιάρχου   (M.G.A.) </vt:lpstr>
      <vt:lpstr>O Λογαριασμός Πλοιάρχου   (M.G.A.) </vt:lpstr>
      <vt:lpstr>O Λογαριασμός Πλοιάρχου   (M.G.A.) </vt:lpstr>
      <vt:lpstr>O Λογαριασμός Πλοιάρχου   (M.G.A.) </vt:lpstr>
      <vt:lpstr>O Λογαριασμός Πλοιάρχου   (M.G.A.) </vt:lpstr>
      <vt:lpstr>O Λογαριασμός Πλοιάρχου   (M.G.A.) </vt:lpstr>
      <vt:lpstr>O Λογαριασμός Πλοιάρχου   (M.G.A.) </vt:lpstr>
      <vt:lpstr>O Λογαριασμός Πλοιάρχου   (M.G.A.) </vt:lpstr>
      <vt:lpstr>O Λογαριασμός Πλοιάρχου   (M.G.A.) </vt:lpstr>
      <vt:lpstr>O Λογαριασμός Πλοιάρχου   (M.G.A.) </vt:lpstr>
      <vt:lpstr>O Λογαριασμός Πλοιάρχου   (M.G.A.) </vt:lpstr>
      <vt:lpstr>O Λογαριασμός Πλοιάρχου   (M.G.A.) </vt:lpstr>
      <vt:lpstr>Βιβλιογραφία</vt:lpstr>
      <vt:lpstr>Σημείωμα Αναφοράς</vt:lpstr>
      <vt:lpstr>Σημείωμα Αδειοδότησης</vt:lpstr>
      <vt:lpstr>Διαφάνεια 36</vt:lpstr>
      <vt:lpstr>Διαφάνεια 37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224</cp:revision>
  <dcterms:created xsi:type="dcterms:W3CDTF">2012-09-06T09:03:05Z</dcterms:created>
  <dcterms:modified xsi:type="dcterms:W3CDTF">2015-11-03T20:04:57Z</dcterms:modified>
</cp:coreProperties>
</file>