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83"/>
  </p:notesMasterIdLst>
  <p:handoutMasterIdLst>
    <p:handoutMasterId r:id="rId84"/>
  </p:handoutMasterIdLst>
  <p:sldIdLst>
    <p:sldId id="256" r:id="rId3"/>
    <p:sldId id="289" r:id="rId4"/>
    <p:sldId id="257" r:id="rId5"/>
    <p:sldId id="259" r:id="rId6"/>
    <p:sldId id="261" r:id="rId7"/>
    <p:sldId id="262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393" r:id="rId18"/>
    <p:sldId id="453" r:id="rId19"/>
    <p:sldId id="454" r:id="rId20"/>
    <p:sldId id="296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3" r:id="rId40"/>
    <p:sldId id="474" r:id="rId41"/>
    <p:sldId id="475" r:id="rId42"/>
    <p:sldId id="476" r:id="rId43"/>
    <p:sldId id="477" r:id="rId44"/>
    <p:sldId id="478" r:id="rId45"/>
    <p:sldId id="430" r:id="rId46"/>
    <p:sldId id="480" r:id="rId47"/>
    <p:sldId id="479" r:id="rId48"/>
    <p:sldId id="481" r:id="rId49"/>
    <p:sldId id="482" r:id="rId50"/>
    <p:sldId id="483" r:id="rId51"/>
    <p:sldId id="484" r:id="rId52"/>
    <p:sldId id="485" r:id="rId53"/>
    <p:sldId id="486" r:id="rId54"/>
    <p:sldId id="487" r:id="rId55"/>
    <p:sldId id="488" r:id="rId56"/>
    <p:sldId id="489" r:id="rId57"/>
    <p:sldId id="490" r:id="rId58"/>
    <p:sldId id="491" r:id="rId59"/>
    <p:sldId id="492" r:id="rId60"/>
    <p:sldId id="493" r:id="rId61"/>
    <p:sldId id="494" r:id="rId62"/>
    <p:sldId id="495" r:id="rId63"/>
    <p:sldId id="496" r:id="rId64"/>
    <p:sldId id="498" r:id="rId65"/>
    <p:sldId id="497" r:id="rId66"/>
    <p:sldId id="499" r:id="rId67"/>
    <p:sldId id="500" r:id="rId68"/>
    <p:sldId id="501" r:id="rId69"/>
    <p:sldId id="502" r:id="rId70"/>
    <p:sldId id="503" r:id="rId71"/>
    <p:sldId id="504" r:id="rId72"/>
    <p:sldId id="505" r:id="rId73"/>
    <p:sldId id="507" r:id="rId74"/>
    <p:sldId id="506" r:id="rId75"/>
    <p:sldId id="508" r:id="rId76"/>
    <p:sldId id="509" r:id="rId77"/>
    <p:sldId id="292" r:id="rId78"/>
    <p:sldId id="293" r:id="rId79"/>
    <p:sldId id="294" r:id="rId80"/>
    <p:sldId id="295" r:id="rId81"/>
    <p:sldId id="280" r:id="rId82"/>
  </p:sldIdLst>
  <p:sldSz cx="9144000" cy="5715000" type="screen16x10"/>
  <p:notesSz cx="6858000" cy="9144000"/>
  <p:custDataLst>
    <p:tags r:id="rId85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-13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handoutMaster" Target="handoutMasters/handoutMaster1.xml"/><Relationship Id="rId89" Type="http://schemas.openxmlformats.org/officeDocument/2006/relationships/theme" Target="theme/theme1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ableStyles" Target="tableStyle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presProps" Target="pres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4.wmf"/><Relationship Id="rId1" Type="http://schemas.openxmlformats.org/officeDocument/2006/relationships/image" Target="../media/image60.wmf"/><Relationship Id="rId5" Type="http://schemas.openxmlformats.org/officeDocument/2006/relationships/image" Target="../media/image58.wmf"/><Relationship Id="rId4" Type="http://schemas.openxmlformats.org/officeDocument/2006/relationships/image" Target="../media/image6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30/9/2015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172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9234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151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925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4258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234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9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9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6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9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Πειραματισμός </a:t>
            </a:r>
            <a:r>
              <a:rPr lang="el-GR" sz="1000" b="1" dirty="0" smtClean="0">
                <a:solidFill>
                  <a:schemeClr val="bg1"/>
                </a:solidFill>
              </a:rPr>
              <a:t>- </a:t>
            </a:r>
            <a:r>
              <a:rPr lang="el-GR" sz="1000" b="0" dirty="0" smtClean="0">
                <a:solidFill>
                  <a:schemeClr val="bg1"/>
                </a:solidFill>
              </a:rPr>
              <a:t>Μέτρα Διασποράς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ΤΕΧΝΟΛΟΓΩΝ ΓΕΩΠΟΝΩΝ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Πειραματισμός </a:t>
            </a:r>
            <a:r>
              <a:rPr lang="el-GR" sz="1000" b="1" dirty="0" smtClean="0">
                <a:solidFill>
                  <a:schemeClr val="bg1"/>
                </a:solidFill>
              </a:rPr>
              <a:t>- </a:t>
            </a:r>
            <a:r>
              <a:rPr lang="el-GR" sz="1000" b="0" dirty="0" smtClean="0">
                <a:solidFill>
                  <a:schemeClr val="bg1"/>
                </a:solidFill>
              </a:rPr>
              <a:t>Μέτρα Διασποράς</a:t>
            </a:r>
            <a:r>
              <a:rPr lang="el-GR" sz="1000" dirty="0" smtClean="0">
                <a:solidFill>
                  <a:schemeClr val="bg1"/>
                </a:solidFill>
              </a:rPr>
              <a:t>, ΤΜΗΜΑ</a:t>
            </a:r>
            <a:r>
              <a:rPr lang="el-GR" sz="1000" baseline="0" dirty="0" smtClean="0">
                <a:solidFill>
                  <a:schemeClr val="bg1"/>
                </a:solidFill>
              </a:rPr>
              <a:t> ΤΕΧΝΟΛΟΓΩΝ ΓΕΩΠΟΝΩΝ </a:t>
            </a:r>
            <a:r>
              <a:rPr lang="el-GR" sz="1000" dirty="0" smtClean="0">
                <a:solidFill>
                  <a:schemeClr val="bg1"/>
                </a:solidFill>
              </a:rPr>
              <a:t>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</a:t>
            </a:r>
            <a:r>
              <a:rPr lang="el-GR" sz="1000" b="1" dirty="0">
                <a:solidFill>
                  <a:schemeClr val="bg1"/>
                </a:solidFill>
              </a:rPr>
              <a:t>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4EA55-3F6D-421E-9A1A-78980DC94B35}" type="datetimeFigureOut">
              <a:rPr lang="en-US" smtClean="0"/>
              <a:t>30-Sep-15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8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4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2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62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5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61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6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6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67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69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70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71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3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76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TEXG118/" TargetMode="External"/><Relationship Id="rId4" Type="http://schemas.openxmlformats.org/officeDocument/2006/relationships/image" Target="../media/image2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Βιομετρία - Γεωργικός </a:t>
            </a:r>
            <a:r>
              <a:rPr lang="el-GR" dirty="0" smtClean="0"/>
              <a:t>Πειραματισμός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/>
              <a:t>5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Μέτρα Διασποράς </a:t>
            </a:r>
          </a:p>
          <a:p>
            <a:endParaRPr lang="el-GR" sz="2800" dirty="0" smtClean="0"/>
          </a:p>
          <a:p>
            <a:r>
              <a:rPr lang="el-GR" sz="2800" dirty="0" smtClean="0"/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Διακύμανση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altLang="el-GR" sz="2800" dirty="0" smtClean="0"/>
              <a:t>Όταν </a:t>
            </a:r>
            <a:r>
              <a:rPr lang="el-GR" altLang="el-GR" sz="2800" dirty="0"/>
              <a:t>πρόκειται για δειγματικά δεδομένα </a:t>
            </a:r>
            <a:r>
              <a:rPr lang="el-GR" altLang="el-GR" sz="2800" dirty="0" smtClean="0"/>
              <a:t>διαιρώντας με </a:t>
            </a:r>
            <a:r>
              <a:rPr lang="en-US" altLang="el-GR" sz="2800" dirty="0"/>
              <a:t>n </a:t>
            </a:r>
            <a:r>
              <a:rPr lang="el-GR" altLang="el-GR" sz="2800" dirty="0"/>
              <a:t>τείνουμε να υποεκτιμούμε τη </a:t>
            </a:r>
            <a:r>
              <a:rPr lang="el-GR" altLang="el-GR" sz="2800" dirty="0" smtClean="0"/>
              <a:t>διακύμανση πληθυσμού </a:t>
            </a:r>
            <a:r>
              <a:rPr lang="el-GR" altLang="el-GR" sz="2800" dirty="0"/>
              <a:t>(βλέπε και κεφάλαιο 12).</a:t>
            </a:r>
          </a:p>
          <a:p>
            <a:pPr>
              <a:buNone/>
            </a:pPr>
            <a:r>
              <a:rPr lang="el-GR" altLang="el-GR" sz="2800" dirty="0"/>
              <a:t>    </a:t>
            </a:r>
            <a:r>
              <a:rPr lang="el-GR" altLang="el-GR" sz="2800" dirty="0" smtClean="0"/>
              <a:t>Σ’ αυτή </a:t>
            </a:r>
            <a:r>
              <a:rPr lang="el-GR" altLang="el-GR" sz="2800" dirty="0"/>
              <a:t>την </a:t>
            </a:r>
            <a:r>
              <a:rPr lang="el-GR" altLang="el-GR" sz="2800" dirty="0" smtClean="0"/>
              <a:t>περίπτωση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(στην επόμενη διαφάνεια):</a:t>
            </a:r>
            <a:endParaRPr lang="el-GR" altLang="el-GR" sz="2800" dirty="0"/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l-GR" sz="2800" dirty="0"/>
          </a:p>
          <a:p>
            <a:pPr lvl="1"/>
            <a:endParaRPr lang="el-GR" altLang="el-GR" sz="24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21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Διακύμανση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altLang="el-GR" sz="2800" dirty="0" smtClean="0"/>
              <a:t>Δειγματικά δεδομένα</a:t>
            </a:r>
            <a:endParaRPr lang="el-GR" altLang="el-GR" sz="2800" dirty="0"/>
          </a:p>
          <a:p>
            <a:r>
              <a:rPr lang="el-GR" sz="2800" dirty="0"/>
              <a:t>Συμβολίζουμε: </a:t>
            </a:r>
          </a:p>
          <a:p>
            <a:pPr lvl="1"/>
            <a:r>
              <a:rPr lang="el-GR" sz="2000" dirty="0"/>
              <a:t>πλήθος </a:t>
            </a:r>
            <a:r>
              <a:rPr lang="en-US" sz="2000" dirty="0" smtClean="0"/>
              <a:t>n</a:t>
            </a:r>
            <a:endParaRPr lang="el-GR" sz="2000" dirty="0"/>
          </a:p>
          <a:p>
            <a:pPr lvl="1"/>
            <a:r>
              <a:rPr lang="el-GR" sz="2000" dirty="0" smtClean="0"/>
              <a:t>μέσος</a:t>
            </a:r>
            <a:r>
              <a:rPr lang="en-US" sz="2000" dirty="0" smtClean="0"/>
              <a:t> </a:t>
            </a:r>
          </a:p>
          <a:p>
            <a:pPr lvl="1"/>
            <a:r>
              <a:rPr lang="el-GR" sz="2000" dirty="0" smtClean="0"/>
              <a:t>διακύμανση </a:t>
            </a:r>
            <a:endParaRPr lang="el-GR" sz="2000" dirty="0"/>
          </a:p>
          <a:p>
            <a:r>
              <a:rPr lang="el-GR" sz="2800" dirty="0"/>
              <a:t>Υπολογίζουμε</a:t>
            </a:r>
            <a:r>
              <a:rPr lang="el-GR" sz="2800" dirty="0" smtClean="0"/>
              <a:t>: </a:t>
            </a:r>
            <a:endParaRPr lang="el-GR" sz="2800" dirty="0"/>
          </a:p>
          <a:p>
            <a:pPr marL="0" indent="0">
              <a:buNone/>
            </a:pPr>
            <a:r>
              <a:rPr lang="el-GR" sz="2800" dirty="0"/>
              <a:t>	</a:t>
            </a:r>
          </a:p>
          <a:p>
            <a:pPr lvl="1"/>
            <a:endParaRPr lang="el-GR" altLang="el-GR" sz="24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l-GR" sz="2800" dirty="0"/>
          </a:p>
          <a:p>
            <a:pPr lvl="1"/>
            <a:endParaRPr lang="el-GR" altLang="el-GR" sz="24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751831"/>
              </p:ext>
            </p:extLst>
          </p:nvPr>
        </p:nvGraphicFramePr>
        <p:xfrm>
          <a:off x="1979711" y="2929508"/>
          <a:ext cx="251353" cy="340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77" r:id="rId3" imgW="126835" imgH="152202" progId="Equation.2">
                  <p:embed/>
                </p:oleObj>
              </mc:Choice>
              <mc:Fallback>
                <p:oleObj r:id="rId3" imgW="126835" imgH="152202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1" y="2929508"/>
                        <a:ext cx="251353" cy="340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287917"/>
              </p:ext>
            </p:extLst>
          </p:nvPr>
        </p:nvGraphicFramePr>
        <p:xfrm>
          <a:off x="2627784" y="3361556"/>
          <a:ext cx="432048" cy="384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78" name="Equation" r:id="rId5" imgW="164957" imgH="203024" progId="Equation.3">
                  <p:embed/>
                </p:oleObj>
              </mc:Choice>
              <mc:Fallback>
                <p:oleObj name="Equation" r:id="rId5" imgW="164957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361556"/>
                        <a:ext cx="432048" cy="384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479982"/>
              </p:ext>
            </p:extLst>
          </p:nvPr>
        </p:nvGraphicFramePr>
        <p:xfrm>
          <a:off x="3237688" y="3274820"/>
          <a:ext cx="2327920" cy="1284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79" r:id="rId7" imgW="1002865" imgH="558558" progId="Equation.2">
                  <p:embed/>
                </p:oleObj>
              </mc:Choice>
              <mc:Fallback>
                <p:oleObj r:id="rId7" imgW="1002865" imgH="558558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7688" y="3274820"/>
                        <a:ext cx="2327920" cy="1284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29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Διακύμανση 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/>
              <a:t>Για όποιον θέλει να δουλέψει λίγο με τον τελεστή Σ 	</a:t>
            </a:r>
          </a:p>
          <a:p>
            <a:pPr marL="457200" lvl="1" indent="0">
              <a:buNone/>
            </a:pPr>
            <a:endParaRPr lang="el-GR" altLang="el-GR" sz="24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l-GR" sz="2800" dirty="0"/>
          </a:p>
          <a:p>
            <a:pPr lvl="1"/>
            <a:endParaRPr lang="el-GR" altLang="el-GR" sz="24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541072"/>
              </p:ext>
            </p:extLst>
          </p:nvPr>
        </p:nvGraphicFramePr>
        <p:xfrm>
          <a:off x="1187624" y="2007149"/>
          <a:ext cx="3430579" cy="562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92" r:id="rId3" imgW="491408" imgH="253945" progId="">
                  <p:embed/>
                </p:oleObj>
              </mc:Choice>
              <mc:Fallback>
                <p:oleObj r:id="rId3" imgW="491408" imgH="25394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007149"/>
                        <a:ext cx="3430579" cy="562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346894"/>
              </p:ext>
            </p:extLst>
          </p:nvPr>
        </p:nvGraphicFramePr>
        <p:xfrm>
          <a:off x="2435511" y="2563842"/>
          <a:ext cx="2667744" cy="52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93" r:id="rId5" imgW="491424" imgH="253953" progId="">
                  <p:embed/>
                </p:oleObj>
              </mc:Choice>
              <mc:Fallback>
                <p:oleObj r:id="rId5" imgW="491424" imgH="25395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511" y="2563842"/>
                        <a:ext cx="2667744" cy="52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547659"/>
              </p:ext>
            </p:extLst>
          </p:nvPr>
        </p:nvGraphicFramePr>
        <p:xfrm>
          <a:off x="2435511" y="3086929"/>
          <a:ext cx="2667744" cy="1588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94" r:id="rId7" imgW="491424" imgH="491424" progId="">
                  <p:embed/>
                </p:oleObj>
              </mc:Choice>
              <mc:Fallback>
                <p:oleObj r:id="rId7" imgW="491424" imgH="4914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511" y="3086929"/>
                        <a:ext cx="2667744" cy="1588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9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Διακύμανση (6)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Εναλλακτικός τύπος</a:t>
            </a:r>
            <a:r>
              <a:rPr lang="en-GB" sz="2800" dirty="0" smtClean="0"/>
              <a:t> </a:t>
            </a:r>
            <a:r>
              <a:rPr lang="en-GB" sz="2800" dirty="0"/>
              <a:t>για τον υπολογισμό της </a:t>
            </a:r>
            <a:r>
              <a:rPr lang="el-GR" sz="2800" dirty="0"/>
              <a:t>δειγματικής </a:t>
            </a:r>
            <a:r>
              <a:rPr lang="el-GR" sz="2800" dirty="0" smtClean="0"/>
              <a:t>διακύμανσης</a:t>
            </a:r>
          </a:p>
          <a:p>
            <a:pPr marL="0" indent="0">
              <a:buNone/>
            </a:pPr>
            <a:r>
              <a:rPr lang="el-GR" sz="2800" dirty="0"/>
              <a:t>	</a:t>
            </a:r>
          </a:p>
          <a:p>
            <a:pPr marL="457200" lvl="1" indent="0">
              <a:buNone/>
            </a:pPr>
            <a:endParaRPr lang="el-GR" altLang="el-GR" sz="24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l-GR" sz="2800" dirty="0"/>
          </a:p>
          <a:p>
            <a:pPr lvl="1"/>
            <a:endParaRPr lang="el-GR" altLang="el-GR" sz="24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625704"/>
              </p:ext>
            </p:extLst>
          </p:nvPr>
        </p:nvGraphicFramePr>
        <p:xfrm>
          <a:off x="806421" y="2346748"/>
          <a:ext cx="3158607" cy="930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5" r:id="rId3" imgW="491457" imgH="431763" progId="">
                  <p:embed/>
                </p:oleObj>
              </mc:Choice>
              <mc:Fallback>
                <p:oleObj r:id="rId3" imgW="491457" imgH="4317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21" y="2346748"/>
                        <a:ext cx="3158607" cy="930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47618"/>
              </p:ext>
            </p:extLst>
          </p:nvPr>
        </p:nvGraphicFramePr>
        <p:xfrm>
          <a:off x="1108067" y="3187824"/>
          <a:ext cx="2887869" cy="1037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86" r:id="rId5" imgW="491408" imgH="457110" progId="">
                  <p:embed/>
                </p:oleObj>
              </mc:Choice>
              <mc:Fallback>
                <p:oleObj r:id="rId5" imgW="491408" imgH="4571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67" y="3187824"/>
                        <a:ext cx="2887869" cy="1037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7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Διακύμανση (7)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800" dirty="0" smtClean="0"/>
              <a:t>Η διακύμανση από κατανομή συχνοτήτων:</a:t>
            </a:r>
          </a:p>
          <a:p>
            <a:pPr marL="0" indent="0">
              <a:buNone/>
            </a:pPr>
            <a:r>
              <a:rPr lang="el-GR" sz="2800" dirty="0"/>
              <a:t>	</a:t>
            </a:r>
          </a:p>
          <a:p>
            <a:pPr marL="457200" lvl="1" indent="0">
              <a:buNone/>
            </a:pPr>
            <a:endParaRPr lang="el-GR" altLang="el-GR" sz="2400" dirty="0"/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800" dirty="0" smtClean="0"/>
              <a:t>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800" dirty="0" smtClean="0"/>
              <a:t>	με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800" dirty="0"/>
              <a:t>	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l-GR" sz="2800" dirty="0"/>
          </a:p>
          <a:p>
            <a:pPr lvl="1"/>
            <a:endParaRPr lang="el-GR" altLang="el-GR" sz="24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634506"/>
              </p:ext>
            </p:extLst>
          </p:nvPr>
        </p:nvGraphicFramePr>
        <p:xfrm>
          <a:off x="971601" y="1786254"/>
          <a:ext cx="2592288" cy="1322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2" r:id="rId3" imgW="1091726" imgH="558558" progId="Equation.2">
                  <p:embed/>
                </p:oleObj>
              </mc:Choice>
              <mc:Fallback>
                <p:oleObj r:id="rId3" imgW="1091726" imgH="558558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1" y="1786254"/>
                        <a:ext cx="2592288" cy="1322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467838"/>
              </p:ext>
            </p:extLst>
          </p:nvPr>
        </p:nvGraphicFramePr>
        <p:xfrm>
          <a:off x="2017329" y="3208010"/>
          <a:ext cx="1546560" cy="1142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3" name="Equation" r:id="rId5" imgW="583947" imgH="431613" progId="Equation.3">
                  <p:embed/>
                </p:oleObj>
              </mc:Choice>
              <mc:Fallback>
                <p:oleObj name="Equation" r:id="rId5" imgW="58394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329" y="3208010"/>
                        <a:ext cx="1546560" cy="1142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Διακύμανση (8)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800" dirty="0" smtClean="0"/>
              <a:t>Εναλλακτικός τύπος για</a:t>
            </a:r>
            <a:r>
              <a:rPr lang="en-GB" sz="2800" dirty="0" smtClean="0"/>
              <a:t> </a:t>
            </a:r>
            <a:r>
              <a:rPr lang="en-GB" sz="2800" dirty="0"/>
              <a:t>τον υπολογισμό της </a:t>
            </a:r>
            <a:r>
              <a:rPr lang="el-GR" sz="2800" dirty="0"/>
              <a:t>δειγματικής </a:t>
            </a:r>
            <a:r>
              <a:rPr lang="el-GR" sz="2800" dirty="0" smtClean="0"/>
              <a:t>διακύμανσης </a:t>
            </a:r>
            <a:r>
              <a:rPr lang="en-GB" sz="2800" dirty="0" smtClean="0"/>
              <a:t>απο </a:t>
            </a:r>
            <a:r>
              <a:rPr lang="el-GR" sz="2800" dirty="0"/>
              <a:t>την </a:t>
            </a:r>
            <a:r>
              <a:rPr lang="en-GB" sz="2800" dirty="0" smtClean="0"/>
              <a:t>κατα</a:t>
            </a:r>
            <a:r>
              <a:rPr lang="el-GR" sz="2800" dirty="0" smtClean="0"/>
              <a:t>νομή</a:t>
            </a:r>
            <a:r>
              <a:rPr lang="en-GB" sz="2800" dirty="0" smtClean="0"/>
              <a:t> </a:t>
            </a:r>
            <a:r>
              <a:rPr lang="el-GR" sz="2800" dirty="0" smtClean="0"/>
              <a:t>συχνοτήτων:</a:t>
            </a:r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l-GR" sz="2800" dirty="0"/>
          </a:p>
          <a:p>
            <a:pPr lvl="1"/>
            <a:endParaRPr lang="el-GR" altLang="el-GR" sz="24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21906"/>
              </p:ext>
            </p:extLst>
          </p:nvPr>
        </p:nvGraphicFramePr>
        <p:xfrm>
          <a:off x="1115616" y="2569468"/>
          <a:ext cx="3827675" cy="948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8" r:id="rId3" imgW="491432" imgH="444429" progId="">
                  <p:embed/>
                </p:oleObj>
              </mc:Choice>
              <mc:Fallback>
                <p:oleObj r:id="rId3" imgW="491432" imgH="4444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569468"/>
                        <a:ext cx="3827675" cy="948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23348"/>
              </p:ext>
            </p:extLst>
          </p:nvPr>
        </p:nvGraphicFramePr>
        <p:xfrm>
          <a:off x="1475656" y="3592924"/>
          <a:ext cx="3024336" cy="1098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19" r:id="rId5" imgW="491449" imgH="469851" progId="">
                  <p:embed/>
                </p:oleObj>
              </mc:Choice>
              <mc:Fallback>
                <p:oleObj r:id="rId5" imgW="491449" imgH="4698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592924"/>
                        <a:ext cx="3024336" cy="1098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8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486400" cy="84584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l-GR" altLang="el-GR" sz="2400" dirty="0"/>
              <a:t>Στον πίνακα που ακολουθεί Χ είναι ο αριθμός των μαθημάτων που “οφείλουν” 20 φοιτητές (προσοχή ο πίνακας συνεχίζει </a:t>
            </a:r>
            <a:r>
              <a:rPr lang="el-GR" altLang="el-GR" sz="2400" dirty="0" smtClean="0"/>
              <a:t>από </a:t>
            </a:r>
            <a:r>
              <a:rPr lang="el-GR" altLang="el-GR" sz="2400" dirty="0"/>
              <a:t>δεξιά!)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1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332" y="977218"/>
            <a:ext cx="2832534" cy="35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1</a:t>
            </a:r>
            <a:r>
              <a:rPr lang="el-GR" dirty="0" smtClean="0"/>
              <a:t> (2)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Αρχικά υπολογίζουμε τον αριθμητικό μέσο</a:t>
            </a:r>
            <a:r>
              <a:rPr lang="el-GR" altLang="el-GR" sz="2800" dirty="0" smtClean="0"/>
              <a:t>:</a:t>
            </a:r>
          </a:p>
          <a:p>
            <a:endParaRPr lang="el-GR" sz="2800" dirty="0"/>
          </a:p>
          <a:p>
            <a:endParaRPr lang="el-GR" sz="28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Στη συνέχεια υπολογίζουμε τις 20 </a:t>
            </a:r>
            <a:r>
              <a:rPr lang="el-GR" dirty="0" smtClean="0"/>
              <a:t>αποκλίσεις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l-GR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l-GR" altLang="el-GR" dirty="0"/>
              <a:t>και το τετράγωνό </a:t>
            </a:r>
            <a:r>
              <a:rPr lang="el-GR" altLang="el-GR" dirty="0" smtClean="0"/>
              <a:t>τους </a:t>
            </a:r>
            <a:r>
              <a:rPr lang="el-GR" dirty="0" smtClean="0"/>
              <a:t> </a:t>
            </a:r>
            <a:endParaRPr lang="el-GR" dirty="0"/>
          </a:p>
          <a:p>
            <a:endParaRPr lang="en-US" sz="28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377021"/>
              </p:ext>
            </p:extLst>
          </p:nvPr>
        </p:nvGraphicFramePr>
        <p:xfrm>
          <a:off x="1547665" y="1921396"/>
          <a:ext cx="3168351" cy="944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5" r:id="rId3" imgW="1320227" imgH="393529" progId="Equation.2">
                  <p:embed/>
                </p:oleObj>
              </mc:Choice>
              <mc:Fallback>
                <p:oleObj r:id="rId3" imgW="1320227" imgH="393529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5" y="1921396"/>
                        <a:ext cx="3168351" cy="9447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32629"/>
              </p:ext>
            </p:extLst>
          </p:nvPr>
        </p:nvGraphicFramePr>
        <p:xfrm>
          <a:off x="7524328" y="3073524"/>
          <a:ext cx="1074440" cy="53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6" name="Equation" r:id="rId5" imgW="406224" imgH="228501" progId="Equation.3">
                  <p:embed/>
                </p:oleObj>
              </mc:Choice>
              <mc:Fallback>
                <p:oleObj name="Equation" r:id="rId5" imgW="406224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3073524"/>
                        <a:ext cx="1074440" cy="537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15644"/>
              </p:ext>
            </p:extLst>
          </p:nvPr>
        </p:nvGraphicFramePr>
        <p:xfrm>
          <a:off x="4211960" y="4225652"/>
          <a:ext cx="1364324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7" name="Equation" r:id="rId7" imgW="571252" imgH="241195" progId="Equation.3">
                  <p:embed/>
                </p:oleObj>
              </mc:Choice>
              <mc:Fallback>
                <p:oleObj name="Equation" r:id="rId7" imgW="571252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4225652"/>
                        <a:ext cx="1364324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1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486400" cy="845840"/>
          </a:xfrm>
        </p:spPr>
        <p:txBody>
          <a:bodyPr>
            <a:normAutofit/>
          </a:bodyPr>
          <a:lstStyle/>
          <a:p>
            <a:r>
              <a:rPr lang="el-GR" altLang="el-GR" dirty="0"/>
              <a:t>Οι πράξεις όλες μαζί παρουσιάζονται στον </a:t>
            </a:r>
            <a:r>
              <a:rPr lang="el-GR" altLang="el-GR" dirty="0" smtClean="0"/>
              <a:t>παραπάνω </a:t>
            </a:r>
            <a:r>
              <a:rPr lang="el-GR" altLang="el-GR" dirty="0"/>
              <a:t>πίνακα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1</a:t>
            </a:r>
            <a:r>
              <a:rPr lang="el-GR" dirty="0" smtClean="0"/>
              <a:t> (3)</a:t>
            </a:r>
            <a:endParaRPr lang="el-GR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660140"/>
              </p:ext>
            </p:extLst>
          </p:nvPr>
        </p:nvGraphicFramePr>
        <p:xfrm>
          <a:off x="1687176" y="1158206"/>
          <a:ext cx="5693136" cy="3571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" name="Document" r:id="rId4" imgW="4919135" imgH="3085671" progId="Word.Document.8">
                  <p:embed/>
                </p:oleObj>
              </mc:Choice>
              <mc:Fallback>
                <p:oleObj name="Document" r:id="rId4" imgW="4919135" imgH="308567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176" y="1158206"/>
                        <a:ext cx="5693136" cy="3571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03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1</a:t>
            </a:r>
            <a:r>
              <a:rPr lang="el-GR" dirty="0" smtClean="0"/>
              <a:t>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dirty="0"/>
              <a:t>Με τον αρχικό τύπο της διακύμανσης παίρνουμε:</a:t>
            </a:r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706705"/>
              </p:ext>
            </p:extLst>
          </p:nvPr>
        </p:nvGraphicFramePr>
        <p:xfrm>
          <a:off x="827584" y="1849388"/>
          <a:ext cx="379775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57" r:id="rId3" imgW="1943100" imgH="558800" progId="Equation.2">
                  <p:embed/>
                </p:oleObj>
              </mc:Choice>
              <mc:Fallback>
                <p:oleObj r:id="rId3" imgW="1943100" imgH="558800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849388"/>
                        <a:ext cx="3797756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6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 smtClean="0"/>
              <a:t>Βιομετρία - Γεωργικός </a:t>
            </a:r>
            <a:r>
              <a:rPr lang="el-GR" b="1" dirty="0" smtClean="0"/>
              <a:t>Πειραματισμός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/>
              <a:t>5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Μέτρα Διασποράς 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486400" cy="845840"/>
          </a:xfrm>
        </p:spPr>
        <p:txBody>
          <a:bodyPr>
            <a:normAutofit/>
          </a:bodyPr>
          <a:lstStyle/>
          <a:p>
            <a:r>
              <a:rPr lang="el-GR" altLang="el-GR" dirty="0"/>
              <a:t>Για τον εναλλακτικό τύπο της διακύμανσης χρειαζόμαστε τις </a:t>
            </a:r>
            <a:r>
              <a:rPr lang="el-GR" altLang="el-GR" dirty="0" smtClean="0"/>
              <a:t>παραπάνω </a:t>
            </a:r>
            <a:r>
              <a:rPr lang="el-GR" altLang="el-GR" dirty="0"/>
              <a:t>(λιγότερες) πράξεις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1</a:t>
            </a:r>
            <a:r>
              <a:rPr lang="el-GR" dirty="0" smtClean="0"/>
              <a:t> (5)</a:t>
            </a:r>
            <a:endParaRPr lang="el-GR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870974"/>
              </p:ext>
            </p:extLst>
          </p:nvPr>
        </p:nvGraphicFramePr>
        <p:xfrm>
          <a:off x="1544502" y="1034008"/>
          <a:ext cx="6051833" cy="353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81" name="Document" r:id="rId4" imgW="4919135" imgH="2598213" progId="Word.Document.8">
                  <p:embed/>
                </p:oleObj>
              </mc:Choice>
              <mc:Fallback>
                <p:oleObj name="Document" r:id="rId4" imgW="4919135" imgH="259821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502" y="1034008"/>
                        <a:ext cx="6051833" cy="3538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29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1</a:t>
            </a:r>
            <a:r>
              <a:rPr lang="el-GR" dirty="0" smtClean="0"/>
              <a:t> (6)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Οπότε:</a:t>
            </a:r>
            <a:endParaRPr lang="el-GR" altLang="el-GR" sz="28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420551"/>
              </p:ext>
            </p:extLst>
          </p:nvPr>
        </p:nvGraphicFramePr>
        <p:xfrm>
          <a:off x="827584" y="1849388"/>
          <a:ext cx="4824536" cy="907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2" r:id="rId3" imgW="2882900" imgH="431800" progId="Equation.2">
                  <p:embed/>
                </p:oleObj>
              </mc:Choice>
              <mc:Fallback>
                <p:oleObj r:id="rId3" imgW="2882900" imgH="431800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849388"/>
                        <a:ext cx="4824536" cy="907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76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1</a:t>
            </a:r>
            <a:r>
              <a:rPr lang="el-GR" dirty="0" smtClean="0"/>
              <a:t> (7)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altLang="el-GR" sz="2800" dirty="0"/>
              <a:t>Ο εναλλακτικός τύπος: </a:t>
            </a:r>
          </a:p>
          <a:p>
            <a:pPr>
              <a:buNone/>
            </a:pPr>
            <a:r>
              <a:rPr lang="el-GR" altLang="el-GR" sz="2400" dirty="0" smtClean="0"/>
              <a:t>1</a:t>
            </a:r>
            <a:r>
              <a:rPr lang="el-GR" altLang="el-GR" sz="2400" dirty="0"/>
              <a:t>. ελαχιστοποιεί το </a:t>
            </a:r>
            <a:r>
              <a:rPr lang="en-US" altLang="el-GR" sz="2400" dirty="0"/>
              <a:t> </a:t>
            </a:r>
            <a:r>
              <a:rPr lang="el-GR" altLang="el-GR" sz="2400" dirty="0"/>
              <a:t>συνολικό</a:t>
            </a:r>
            <a:r>
              <a:rPr lang="en-US" altLang="el-GR" sz="2400" dirty="0"/>
              <a:t> </a:t>
            </a:r>
            <a:r>
              <a:rPr lang="el-GR" altLang="el-GR" sz="2400" dirty="0"/>
              <a:t>σφάλμα  </a:t>
            </a:r>
            <a:r>
              <a:rPr lang="el-GR" altLang="el-GR" sz="2400" dirty="0" smtClean="0"/>
              <a:t>(</a:t>
            </a:r>
            <a:r>
              <a:rPr lang="el-GR" altLang="el-GR" sz="2400" dirty="0"/>
              <a:t>λόγω) στρογγυλοποίησης</a:t>
            </a:r>
          </a:p>
          <a:p>
            <a:pPr>
              <a:buNone/>
            </a:pPr>
            <a:r>
              <a:rPr lang="el-GR" altLang="el-GR" sz="2800" dirty="0"/>
              <a:t>  		</a:t>
            </a:r>
            <a:r>
              <a:rPr lang="el-GR" altLang="el-GR" sz="2800" dirty="0" smtClean="0"/>
              <a:t>όμως</a:t>
            </a:r>
          </a:p>
          <a:p>
            <a:pPr>
              <a:buNone/>
            </a:pPr>
            <a:r>
              <a:rPr lang="el-GR" altLang="el-GR" sz="2400" dirty="0" smtClean="0"/>
              <a:t>2</a:t>
            </a:r>
            <a:r>
              <a:rPr lang="el-GR" altLang="el-GR" sz="2400" dirty="0"/>
              <a:t>. όταν οι παρατηρήσεις είναι μεταξύ 0 και 1</a:t>
            </a:r>
            <a:r>
              <a:rPr lang="en-US" altLang="el-GR" sz="2400" dirty="0"/>
              <a:t>, </a:t>
            </a:r>
            <a:r>
              <a:rPr lang="el-GR" altLang="el-GR" sz="2400" dirty="0" smtClean="0"/>
              <a:t>τα </a:t>
            </a:r>
            <a:r>
              <a:rPr lang="el-GR" altLang="el-GR" sz="2400" dirty="0"/>
              <a:t>σφάλματα στρογγυλοποίησης μπορεί να έχουν ως αποτέλεσμα αρνητική τιμή για </a:t>
            </a:r>
            <a:r>
              <a:rPr lang="el-GR" altLang="el-GR" sz="2400" dirty="0" smtClean="0"/>
              <a:t>τη διακύμανση</a:t>
            </a:r>
            <a:endParaRPr lang="el-GR" altLang="el-GR" sz="24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26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Ιδιότητες της διακύμανσης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2800" dirty="0"/>
              <a:t>Η </a:t>
            </a:r>
            <a:r>
              <a:rPr lang="el-GR" sz="2800" dirty="0" smtClean="0"/>
              <a:t>διακύμανση είναι </a:t>
            </a:r>
            <a:r>
              <a:rPr lang="el-GR" sz="2800" dirty="0"/>
              <a:t>ένας μη αρνητικός αριθμός που </a:t>
            </a:r>
            <a:r>
              <a:rPr lang="el-GR" sz="2800" dirty="0" smtClean="0"/>
              <a:t>έχει</a:t>
            </a:r>
            <a:r>
              <a:rPr lang="en-GB" sz="2800" dirty="0" smtClean="0"/>
              <a:t> </a:t>
            </a:r>
            <a:r>
              <a:rPr lang="el-GR" sz="2800" dirty="0" smtClean="0"/>
              <a:t>τις</a:t>
            </a:r>
            <a:r>
              <a:rPr lang="en-GB" sz="2800" dirty="0" smtClean="0"/>
              <a:t> </a:t>
            </a:r>
            <a:r>
              <a:rPr lang="el-GR" sz="2800" dirty="0" smtClean="0"/>
              <a:t>ακόλουθες ιδιότητες</a:t>
            </a:r>
            <a:r>
              <a:rPr lang="en-GB" sz="2800" dirty="0" smtClean="0"/>
              <a:t>:</a:t>
            </a:r>
            <a:endParaRPr lang="el-GR" sz="2800" dirty="0" smtClean="0"/>
          </a:p>
          <a:p>
            <a:pPr marL="0" indent="0">
              <a:buNone/>
              <a:defRPr/>
            </a:pPr>
            <a:r>
              <a:rPr lang="el-GR" altLang="el-GR" sz="2400" dirty="0" smtClean="0">
                <a:solidFill>
                  <a:srgbClr val="000000"/>
                </a:solidFill>
              </a:rPr>
              <a:t>1. Αν</a:t>
            </a:r>
            <a:r>
              <a:rPr lang="en-GB" altLang="el-GR" sz="2400" dirty="0" smtClean="0">
                <a:solidFill>
                  <a:srgbClr val="000000"/>
                </a:solidFill>
              </a:rPr>
              <a:t> </a:t>
            </a:r>
            <a:r>
              <a:rPr lang="el-GR" altLang="el-GR" sz="2400" dirty="0">
                <a:solidFill>
                  <a:srgbClr val="000000"/>
                </a:solidFill>
              </a:rPr>
              <a:t>όλες οι τιμές είναι ίσες, τότε </a:t>
            </a:r>
            <a:r>
              <a:rPr lang="el-GR" altLang="el-GR" sz="2400" dirty="0" smtClean="0">
                <a:solidFill>
                  <a:srgbClr val="000000"/>
                </a:solidFill>
              </a:rPr>
              <a:t>η διακύμανση </a:t>
            </a:r>
            <a:r>
              <a:rPr lang="el-GR" altLang="el-GR" sz="2400" dirty="0">
                <a:solidFill>
                  <a:srgbClr val="000000"/>
                </a:solidFill>
              </a:rPr>
              <a:t>ισούται με </a:t>
            </a:r>
            <a:r>
              <a:rPr lang="el-GR" altLang="el-GR" sz="2400" dirty="0" smtClean="0">
                <a:solidFill>
                  <a:srgbClr val="000000"/>
                </a:solidFill>
              </a:rPr>
              <a:t>0</a:t>
            </a:r>
          </a:p>
          <a:p>
            <a:pPr marL="0" indent="0">
              <a:buNone/>
              <a:defRPr/>
            </a:pPr>
            <a:r>
              <a:rPr lang="el-GR" altLang="el-GR" sz="2400" dirty="0" smtClean="0">
                <a:solidFill>
                  <a:srgbClr val="000000"/>
                </a:solidFill>
              </a:rPr>
              <a:t>2. </a:t>
            </a:r>
            <a:r>
              <a:rPr lang="en-GB" altLang="el-GR" sz="2400" dirty="0" smtClean="0"/>
              <a:t>Α</a:t>
            </a:r>
            <a:r>
              <a:rPr lang="el-GR" altLang="el-GR" sz="2400" dirty="0" smtClean="0"/>
              <a:t>ν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κάθε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τιμή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πολλαπλασιαστεί </a:t>
            </a:r>
            <a:r>
              <a:rPr lang="en-GB" altLang="el-GR" sz="2400" dirty="0" smtClean="0"/>
              <a:t>επί </a:t>
            </a:r>
            <a:r>
              <a:rPr lang="en-GB" altLang="el-GR" sz="2400" dirty="0"/>
              <a:t>μια σταθερά</a:t>
            </a:r>
            <a:r>
              <a:rPr lang="en-GB" altLang="el-GR" sz="2400" dirty="0">
                <a:solidFill>
                  <a:srgbClr val="00FF00"/>
                </a:solidFill>
              </a:rPr>
              <a:t> </a:t>
            </a:r>
            <a:r>
              <a:rPr lang="en-GB" altLang="el-GR" sz="2400" dirty="0"/>
              <a:t>λ</a:t>
            </a:r>
            <a:r>
              <a:rPr lang="en-GB" altLang="el-GR" sz="2400" dirty="0">
                <a:solidFill>
                  <a:srgbClr val="00FF00"/>
                </a:solidFill>
              </a:rPr>
              <a:t> </a:t>
            </a:r>
            <a:r>
              <a:rPr lang="en-GB" altLang="el-GR" sz="2400" dirty="0"/>
              <a:t>(μετασχηματισμός κλίμακας) η διακύμανση πολλαπλασιάζεται </a:t>
            </a:r>
            <a:r>
              <a:rPr lang="en-GB" altLang="el-GR" sz="2400" dirty="0" smtClean="0"/>
              <a:t>με</a:t>
            </a:r>
            <a:r>
              <a:rPr lang="el-GR" altLang="el-GR" sz="2400" dirty="0" smtClean="0"/>
              <a:t> </a:t>
            </a:r>
            <a:r>
              <a:rPr lang="en-GB" altLang="el-GR" sz="2400" dirty="0"/>
              <a:t>λ</a:t>
            </a:r>
            <a:r>
              <a:rPr lang="en-GB" altLang="el-GR" sz="2400" baseline="30000" dirty="0"/>
              <a:t>2</a:t>
            </a:r>
            <a:r>
              <a:rPr lang="en-GB" altLang="el-GR" sz="2400" dirty="0" smtClean="0"/>
              <a:t> </a:t>
            </a:r>
            <a:endParaRPr lang="el-GR" altLang="el-GR" sz="2400" dirty="0" smtClean="0"/>
          </a:p>
          <a:p>
            <a:pPr marL="0" indent="0">
              <a:buNone/>
              <a:defRPr/>
            </a:pPr>
            <a:r>
              <a:rPr lang="el-GR" altLang="el-GR" sz="2400" dirty="0" smtClean="0"/>
              <a:t>3. </a:t>
            </a:r>
            <a:r>
              <a:rPr lang="en-GB" altLang="el-GR" sz="2400" dirty="0" smtClean="0"/>
              <a:t>Α</a:t>
            </a:r>
            <a:r>
              <a:rPr lang="el-GR" altLang="el-GR" sz="2400" dirty="0" smtClean="0"/>
              <a:t>ν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σε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κάθε</a:t>
            </a:r>
            <a:r>
              <a:rPr lang="en-GB" altLang="el-GR" sz="2400" dirty="0" smtClean="0"/>
              <a:t> </a:t>
            </a:r>
            <a:r>
              <a:rPr lang="el-GR" altLang="el-GR" sz="2400" dirty="0" smtClean="0"/>
              <a:t>τιμή προστεθεί</a:t>
            </a:r>
            <a:r>
              <a:rPr lang="en-GB" altLang="el-GR" sz="2400" dirty="0" smtClean="0"/>
              <a:t> μ</a:t>
            </a:r>
            <a:r>
              <a:rPr lang="el-GR" altLang="el-GR" sz="2400" dirty="0" smtClean="0"/>
              <a:t>ία</a:t>
            </a:r>
            <a:r>
              <a:rPr lang="en-GB" altLang="el-GR" sz="2400" dirty="0" smtClean="0"/>
              <a:t> </a:t>
            </a:r>
            <a:r>
              <a:rPr lang="en-GB" altLang="el-GR" sz="2400" dirty="0"/>
              <a:t>σταθερά α (μετασχηματισμός αρχής) η διακύμανση δε </a:t>
            </a:r>
            <a:r>
              <a:rPr lang="el-GR" altLang="el-GR" sz="2400" dirty="0" smtClean="0"/>
              <a:t>μεταβάλλεται</a:t>
            </a:r>
            <a:endParaRPr lang="el-GR" altLang="el-GR" sz="2400" dirty="0"/>
          </a:p>
          <a:p>
            <a:pPr marL="0" indent="0">
              <a:buNone/>
              <a:defRPr/>
            </a:pPr>
            <a:endParaRPr lang="el-GR" altLang="el-GR" sz="2400" baseline="30000" dirty="0"/>
          </a:p>
          <a:p>
            <a:pPr marL="0" indent="0">
              <a:buNone/>
              <a:defRPr/>
            </a:pPr>
            <a:endParaRPr lang="el-GR" altLang="el-GR" sz="24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l-GR" sz="28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92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τυπική απόκλιση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altLang="el-GR" sz="2800" dirty="0" smtClean="0"/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r>
              <a:rPr lang="el-GR" altLang="el-GR" sz="2800" dirty="0" smtClean="0"/>
              <a:t>εκφράζει </a:t>
            </a:r>
            <a:r>
              <a:rPr lang="el-GR" altLang="el-GR" sz="2800" dirty="0"/>
              <a:t>τη διασπορά σε μονάδες των παρατηρήσεων (ενώ η διακύμανση σε μονάδες στο </a:t>
            </a:r>
            <a:r>
              <a:rPr lang="el-GR" altLang="el-GR" sz="2800" dirty="0" smtClean="0"/>
              <a:t>τετράγωνο)</a:t>
            </a: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806690"/>
              </p:ext>
            </p:extLst>
          </p:nvPr>
        </p:nvGraphicFramePr>
        <p:xfrm>
          <a:off x="899593" y="1489348"/>
          <a:ext cx="1584176" cy="75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36" r:id="rId3" imgW="491231" imgH="253853" progId="">
                  <p:embed/>
                </p:oleObj>
              </mc:Choice>
              <mc:Fallback>
                <p:oleObj r:id="rId3" imgW="491231" imgH="25385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3" y="1489348"/>
                        <a:ext cx="1584176" cy="754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042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διάστημα του </a:t>
            </a:r>
            <a:r>
              <a:rPr lang="en-US" dirty="0" err="1" smtClean="0"/>
              <a:t>Chebychev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Για οποιοδήποτε </a:t>
            </a:r>
            <a:r>
              <a:rPr lang="el-GR" sz="2800" dirty="0" smtClean="0"/>
              <a:t>σύνολο </a:t>
            </a:r>
            <a:r>
              <a:rPr lang="el-GR" sz="2800" dirty="0"/>
              <a:t>δεδομένων ισχύει</a:t>
            </a:r>
            <a:r>
              <a:rPr lang="el-GR" sz="2800" dirty="0" smtClean="0"/>
              <a:t>: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l-GR" altLang="el-GR" sz="2400" dirty="0"/>
              <a:t>Το διάστημα                          </a:t>
            </a:r>
          </a:p>
          <a:p>
            <a:pPr>
              <a:lnSpc>
                <a:spcPct val="90000"/>
              </a:lnSpc>
              <a:buNone/>
            </a:pPr>
            <a:endParaRPr lang="en-US" altLang="el-GR" sz="2400" dirty="0" smtClean="0"/>
          </a:p>
          <a:p>
            <a:pPr>
              <a:lnSpc>
                <a:spcPct val="90000"/>
              </a:lnSpc>
              <a:buNone/>
            </a:pPr>
            <a:r>
              <a:rPr lang="en-US" altLang="el-GR" sz="2400" dirty="0" smtClean="0"/>
              <a:t>	</a:t>
            </a:r>
            <a:r>
              <a:rPr lang="el-GR" altLang="el-GR" sz="2400" dirty="0" smtClean="0"/>
              <a:t>περιλαμβάνει </a:t>
            </a:r>
            <a:r>
              <a:rPr lang="el-GR" altLang="el-GR" sz="2400" dirty="0"/>
              <a:t>τουλάχιστον το 75% των</a:t>
            </a:r>
            <a:r>
              <a:rPr lang="en-US" altLang="el-GR" sz="2400" dirty="0"/>
              <a:t> </a:t>
            </a:r>
            <a:r>
              <a:rPr lang="el-GR" altLang="el-GR" sz="2400" dirty="0" smtClean="0"/>
              <a:t>παρατηρήσεων</a:t>
            </a:r>
            <a:endParaRPr lang="en-US" altLang="el-GR" sz="2400" dirty="0" smtClean="0"/>
          </a:p>
          <a:p>
            <a:r>
              <a:rPr lang="el-GR" altLang="el-GR" sz="2400" dirty="0"/>
              <a:t>Το διάστημα </a:t>
            </a:r>
          </a:p>
          <a:p>
            <a:pPr>
              <a:buNone/>
            </a:pPr>
            <a:r>
              <a:rPr lang="en-US" altLang="el-GR" sz="2400" dirty="0" smtClean="0"/>
              <a:t>	</a:t>
            </a:r>
            <a:endParaRPr lang="el-GR" altLang="el-GR" sz="2400" dirty="0"/>
          </a:p>
          <a:p>
            <a:pPr>
              <a:buNone/>
            </a:pPr>
            <a:r>
              <a:rPr lang="en-US" altLang="el-GR" sz="2400" dirty="0" smtClean="0"/>
              <a:t>	</a:t>
            </a:r>
            <a:r>
              <a:rPr lang="el-GR" altLang="el-GR" sz="2400" dirty="0" smtClean="0"/>
              <a:t>περιλαμβάνει </a:t>
            </a:r>
            <a:r>
              <a:rPr lang="el-GR" altLang="el-GR" sz="2400" dirty="0"/>
              <a:t>τουλάχιστον το </a:t>
            </a:r>
            <a:r>
              <a:rPr lang="el-GR" altLang="el-GR" sz="2400" dirty="0" smtClean="0"/>
              <a:t>89%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των </a:t>
            </a:r>
            <a:r>
              <a:rPr lang="el-GR" altLang="el-GR" sz="2400" dirty="0"/>
              <a:t>παρατηρήσεων</a:t>
            </a:r>
          </a:p>
          <a:p>
            <a:pPr>
              <a:lnSpc>
                <a:spcPct val="90000"/>
              </a:lnSpc>
              <a:buNone/>
            </a:pPr>
            <a:endParaRPr lang="el-GR" altLang="el-GR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863761"/>
              </p:ext>
            </p:extLst>
          </p:nvPr>
        </p:nvGraphicFramePr>
        <p:xfrm>
          <a:off x="1115616" y="2353444"/>
          <a:ext cx="3716361" cy="504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6" name="Equation" r:id="rId3" imgW="1497950" imgH="203112" progId="Equation.3">
                  <p:embed/>
                </p:oleObj>
              </mc:Choice>
              <mc:Fallback>
                <p:oleObj name="Equation" r:id="rId3" imgW="149795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353444"/>
                        <a:ext cx="3716361" cy="504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058927"/>
              </p:ext>
            </p:extLst>
          </p:nvPr>
        </p:nvGraphicFramePr>
        <p:xfrm>
          <a:off x="1187624" y="3865612"/>
          <a:ext cx="3600400" cy="49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7" name="Equation" r:id="rId5" imgW="1473200" imgH="203200" progId="Equation.3">
                  <p:embed/>
                </p:oleObj>
              </mc:Choice>
              <mc:Fallback>
                <p:oleObj name="Equation" r:id="rId5" imgW="1473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865612"/>
                        <a:ext cx="3600400" cy="496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8245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altLang="el-GR" sz="3000" dirty="0"/>
              <a:t>Ο μέσος μισθός σε μεγάλη  επιχείρηση </a:t>
            </a:r>
            <a:r>
              <a:rPr lang="el-GR" altLang="el-GR" sz="3000" dirty="0" smtClean="0"/>
              <a:t>δημόσιου χαρακτήρα </a:t>
            </a:r>
            <a:r>
              <a:rPr lang="el-GR" altLang="el-GR" sz="3000" dirty="0"/>
              <a:t>ισούται με 4.388 ευρώ με τυπική απόκλιση 1245ευρώ. </a:t>
            </a:r>
            <a:r>
              <a:rPr lang="el-GR" altLang="el-GR" sz="3000" dirty="0" smtClean="0"/>
              <a:t>Άρα:</a:t>
            </a:r>
          </a:p>
          <a:p>
            <a:r>
              <a:rPr lang="el-GR" altLang="el-GR" sz="2600" dirty="0"/>
              <a:t>Τουλάχιστον το 89% των εργαζομένων έχει μισθό  στο </a:t>
            </a:r>
            <a:r>
              <a:rPr lang="el-GR" altLang="el-GR" sz="2600" dirty="0" smtClean="0"/>
              <a:t>διάστημα</a:t>
            </a:r>
          </a:p>
          <a:p>
            <a:pPr marL="0" indent="0">
              <a:buNone/>
            </a:pPr>
            <a:r>
              <a:rPr lang="el-GR" altLang="el-GR" sz="2600" dirty="0" smtClean="0"/>
              <a:t>						ή στο διάστημα</a:t>
            </a:r>
          </a:p>
          <a:p>
            <a:pPr>
              <a:buNone/>
            </a:pPr>
            <a:r>
              <a:rPr lang="el-GR" altLang="el-GR" sz="2600" dirty="0" smtClean="0"/>
              <a:t>							ή </a:t>
            </a:r>
          </a:p>
          <a:p>
            <a:pPr>
              <a:buNone/>
            </a:pPr>
            <a:r>
              <a:rPr lang="el-GR" altLang="el-GR" sz="2600" dirty="0"/>
              <a:t>	</a:t>
            </a:r>
            <a:r>
              <a:rPr lang="el-GR" altLang="el-GR" sz="2600" dirty="0" smtClean="0"/>
              <a:t>		  από 1898 μέχρι 6878 ευρώ</a:t>
            </a:r>
            <a:endParaRPr lang="el-GR" altLang="el-GR" sz="2600" dirty="0"/>
          </a:p>
          <a:p>
            <a:pPr>
              <a:buNone/>
            </a:pPr>
            <a:r>
              <a:rPr lang="el-GR" altLang="el-GR" sz="2400" dirty="0"/>
              <a:t>  </a:t>
            </a:r>
            <a:endParaRPr lang="el-GR" altLang="el-GR" sz="2400" dirty="0" smtClean="0"/>
          </a:p>
          <a:p>
            <a:endParaRPr lang="el-GR" altLang="el-GR" sz="2400" dirty="0" smtClean="0"/>
          </a:p>
          <a:p>
            <a:pPr marL="0" indent="0">
              <a:buNone/>
            </a:pPr>
            <a:endParaRPr lang="el-GR" altLang="el-GR" sz="2400" dirty="0"/>
          </a:p>
          <a:p>
            <a:pPr>
              <a:buNone/>
            </a:pP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47337"/>
              </p:ext>
            </p:extLst>
          </p:nvPr>
        </p:nvGraphicFramePr>
        <p:xfrm>
          <a:off x="2534617" y="3223806"/>
          <a:ext cx="3380724" cy="466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0" name="Equation" r:id="rId3" imgW="1473200" imgH="203200" progId="Equation.3">
                  <p:embed/>
                </p:oleObj>
              </mc:Choice>
              <mc:Fallback>
                <p:oleObj name="Equation" r:id="rId3" imgW="1473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617" y="3223806"/>
                        <a:ext cx="3380724" cy="466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208596"/>
              </p:ext>
            </p:extLst>
          </p:nvPr>
        </p:nvGraphicFramePr>
        <p:xfrm>
          <a:off x="2460783" y="3690084"/>
          <a:ext cx="3528392" cy="400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1" name="Equation" r:id="rId5" imgW="1790700" imgH="203200" progId="Equation.3">
                  <p:embed/>
                </p:oleObj>
              </mc:Choice>
              <mc:Fallback>
                <p:oleObj name="Equation" r:id="rId5" imgW="1790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783" y="3690084"/>
                        <a:ext cx="3528392" cy="400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552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Σχετική διασπορά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altLang="el-GR" sz="2800" dirty="0"/>
              <a:t>όταν διαφέρει ό μέσος ή/και οι μονάδες μέτρησης</a:t>
            </a:r>
            <a:endParaRPr lang="en-GB" altLang="el-GR" sz="2800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647685"/>
              </p:ext>
            </p:extLst>
          </p:nvPr>
        </p:nvGraphicFramePr>
        <p:xfrm>
          <a:off x="486482" y="1329277"/>
          <a:ext cx="1352214" cy="1085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8" name="Equation" r:id="rId3" imgW="571252" imgH="444307" progId="Equation.3">
                  <p:embed/>
                </p:oleObj>
              </mc:Choice>
              <mc:Fallback>
                <p:oleObj name="Equation" r:id="rId3" imgW="57125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82" y="1329277"/>
                        <a:ext cx="1352214" cy="10855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691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Σχετική διασπορά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Παράδειγμα</a:t>
            </a:r>
          </a:p>
          <a:p>
            <a:r>
              <a:rPr lang="el-GR" sz="2400" dirty="0" smtClean="0"/>
              <a:t>Στη </a:t>
            </a:r>
            <a:r>
              <a:rPr lang="el-GR" sz="2400" dirty="0"/>
              <a:t>νηματουργία η αξιοπιστία του νήματος αξιολογείται με βάση την ομοιογένεια στο </a:t>
            </a:r>
            <a:r>
              <a:rPr lang="el-GR" sz="2400" dirty="0" smtClean="0"/>
              <a:t>πάχος (ιδανικά </a:t>
            </a:r>
            <a:r>
              <a:rPr lang="el-GR" sz="2400" dirty="0"/>
              <a:t>η διακύμανση του πάχους θα είναι </a:t>
            </a:r>
            <a:r>
              <a:rPr lang="el-GR" sz="2400" dirty="0" smtClean="0"/>
              <a:t>μηδενική)</a:t>
            </a:r>
          </a:p>
          <a:p>
            <a:r>
              <a:rPr lang="el-GR" altLang="el-GR" sz="2400" dirty="0"/>
              <a:t>Η σχετική αξιοπιστία των διαφόρων τύπων νήματος αξιολογείται με βάση τους αντίστοιχους συντελεστές </a:t>
            </a:r>
            <a:r>
              <a:rPr lang="en-US" altLang="el-GR" sz="2400" dirty="0"/>
              <a:t>CV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6308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Τυποποιημένες τιμές ή </a:t>
            </a:r>
            <a:r>
              <a:rPr lang="en-US" dirty="0" smtClean="0"/>
              <a:t>z-scores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l-GR" altLang="el-GR" dirty="0" smtClean="0"/>
          </a:p>
          <a:p>
            <a:pPr>
              <a:lnSpc>
                <a:spcPct val="9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altLang="el-GR" sz="2800" dirty="0" smtClean="0"/>
              <a:t>Για </a:t>
            </a:r>
            <a:r>
              <a:rPr lang="el-GR" altLang="el-GR" sz="2800" dirty="0"/>
              <a:t>τη σύγκριση τιμών </a:t>
            </a:r>
            <a:r>
              <a:rPr lang="el-GR" altLang="el-GR" sz="2800" dirty="0" smtClean="0"/>
              <a:t>απ</a:t>
            </a:r>
            <a:r>
              <a:rPr lang="el-GR" altLang="el-GR" sz="2800" dirty="0"/>
              <a:t>ό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διαφορετικά </a:t>
            </a:r>
            <a:r>
              <a:rPr lang="el-GR" altLang="el-GR" sz="2800" dirty="0" smtClean="0"/>
              <a:t>σύνολα δεδομένων</a:t>
            </a:r>
            <a:endParaRPr lang="en-GB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322437"/>
              </p:ext>
            </p:extLst>
          </p:nvPr>
        </p:nvGraphicFramePr>
        <p:xfrm>
          <a:off x="611560" y="1320451"/>
          <a:ext cx="1628586" cy="96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8" r:id="rId3" imgW="491279" imgH="406208" progId="">
                  <p:embed/>
                </p:oleObj>
              </mc:Choice>
              <mc:Fallback>
                <p:oleObj r:id="rId3" imgW="491279" imgH="4062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20451"/>
                        <a:ext cx="1628586" cy="960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063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sz="2800" dirty="0"/>
              <a:t>Οι Α και Β με βαθμό πτυχίου 8.5 και 7.3, αντίστοιχα είναι υποψήφιοι για την ίδια θέση.</a:t>
            </a:r>
          </a:p>
          <a:p>
            <a:r>
              <a:rPr lang="el-GR" altLang="el-GR" sz="2800" dirty="0" smtClean="0"/>
              <a:t>Ο </a:t>
            </a:r>
            <a:r>
              <a:rPr lang="el-GR" altLang="el-GR" sz="2800" dirty="0"/>
              <a:t>Β όμως φαίνεται πως τα πήγε σχετικά   καλύτερα </a:t>
            </a:r>
            <a:r>
              <a:rPr lang="el-GR" altLang="el-GR" sz="2800" dirty="0" smtClean="0"/>
              <a:t>διότι</a:t>
            </a:r>
            <a:r>
              <a:rPr lang="el-GR" altLang="el-GR" sz="2800" b="1" dirty="0"/>
              <a:t> </a:t>
            </a:r>
            <a:r>
              <a:rPr lang="el-GR" altLang="el-GR" sz="2800" dirty="0" smtClean="0"/>
              <a:t>στο </a:t>
            </a:r>
            <a:r>
              <a:rPr lang="el-GR" altLang="el-GR" sz="2800" dirty="0"/>
              <a:t>τμήμα τους, τη χρονιά που αποφοίτησαν, η μέση βαθμολογία και η </a:t>
            </a:r>
            <a:r>
              <a:rPr lang="el-GR" altLang="el-GR" sz="2800" dirty="0" err="1"/>
              <a:t>τυπ.απόκλιση</a:t>
            </a:r>
            <a:r>
              <a:rPr lang="el-GR" altLang="el-GR" sz="2800" dirty="0"/>
              <a:t> ήταν αντίστοιχα ως </a:t>
            </a:r>
            <a:r>
              <a:rPr lang="el-GR" altLang="el-GR" sz="2800" dirty="0" smtClean="0"/>
              <a:t>εξής</a:t>
            </a:r>
            <a:r>
              <a:rPr lang="el-GR" altLang="el-GR" sz="2800" dirty="0"/>
              <a:t>:</a:t>
            </a:r>
            <a:endParaRPr lang="el-GR" altLang="el-GR" sz="1200" dirty="0"/>
          </a:p>
          <a:p>
            <a:pPr marL="0" indent="0">
              <a:buNone/>
            </a:pPr>
            <a:r>
              <a:rPr lang="el-GR" sz="2400" dirty="0" smtClean="0"/>
              <a:t>		με</a:t>
            </a:r>
          </a:p>
          <a:p>
            <a:pPr marL="0" indent="0">
              <a:buNone/>
            </a:pPr>
            <a:r>
              <a:rPr lang="el-GR" sz="2400" dirty="0" smtClean="0"/>
              <a:t>		με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756341"/>
              </p:ext>
            </p:extLst>
          </p:nvPr>
        </p:nvGraphicFramePr>
        <p:xfrm>
          <a:off x="2768394" y="3899913"/>
          <a:ext cx="939510" cy="46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38" name="Equation" r:id="rId3" imgW="431613" imgH="215806" progId="Equation.3">
                  <p:embed/>
                </p:oleObj>
              </mc:Choice>
              <mc:Fallback>
                <p:oleObj name="Equation" r:id="rId3" imgW="43161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394" y="3899913"/>
                        <a:ext cx="939510" cy="469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617433"/>
              </p:ext>
            </p:extLst>
          </p:nvPr>
        </p:nvGraphicFramePr>
        <p:xfrm>
          <a:off x="1403650" y="3937620"/>
          <a:ext cx="892534" cy="446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39" name="Equation" r:id="rId5" imgW="431613" imgH="215806" progId="Equation.3">
                  <p:embed/>
                </p:oleObj>
              </mc:Choice>
              <mc:Fallback>
                <p:oleObj name="Equation" r:id="rId5" imgW="43161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50" y="3937620"/>
                        <a:ext cx="892534" cy="446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06162"/>
              </p:ext>
            </p:extLst>
          </p:nvPr>
        </p:nvGraphicFramePr>
        <p:xfrm>
          <a:off x="1403650" y="4439200"/>
          <a:ext cx="892536" cy="43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40" name="Equation" r:id="rId7" imgW="444114" imgH="215713" progId="Equation.3">
                  <p:embed/>
                </p:oleObj>
              </mc:Choice>
              <mc:Fallback>
                <p:oleObj name="Equation" r:id="rId7" imgW="44411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50" y="4439200"/>
                        <a:ext cx="892536" cy="434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050550"/>
              </p:ext>
            </p:extLst>
          </p:nvPr>
        </p:nvGraphicFramePr>
        <p:xfrm>
          <a:off x="2884288" y="4453880"/>
          <a:ext cx="751608" cy="419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41" name="Equation" r:id="rId9" imgW="532937" imgH="215713" progId="Equation.3">
                  <p:embed/>
                </p:oleObj>
              </mc:Choice>
              <mc:Fallback>
                <p:oleObj name="Equation" r:id="rId9" imgW="532937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288" y="4453880"/>
                        <a:ext cx="751608" cy="419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2343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sz="2800" dirty="0"/>
              <a:t>Ο Β  ήταν σχετικά καλύτερος  φοιτητής</a:t>
            </a:r>
            <a:br>
              <a:rPr lang="el-GR" sz="2800" dirty="0"/>
            </a:br>
            <a:r>
              <a:rPr lang="el-GR" sz="2800" dirty="0"/>
              <a:t>Και η σχετική τους βαθμολογία υπολογίζεται ως </a:t>
            </a:r>
            <a:r>
              <a:rPr lang="el-GR" sz="2800" dirty="0" smtClean="0"/>
              <a:t>εξής: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800" dirty="0"/>
              <a:t>δηλαδή ο Β ήταν μια τυπική απόκλιση πάνω </a:t>
            </a:r>
            <a:r>
              <a:rPr lang="el-GR" sz="2800" dirty="0" smtClean="0"/>
              <a:t>από </a:t>
            </a:r>
            <a:r>
              <a:rPr lang="el-GR" sz="2800" dirty="0"/>
              <a:t>τον μέσο όρο του έτους του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970521"/>
              </p:ext>
            </p:extLst>
          </p:nvPr>
        </p:nvGraphicFramePr>
        <p:xfrm>
          <a:off x="683568" y="2281436"/>
          <a:ext cx="2472131" cy="806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6" name="Equation" r:id="rId3" imgW="1205977" imgH="393529" progId="Equation.3">
                  <p:embed/>
                </p:oleObj>
              </mc:Choice>
              <mc:Fallback>
                <p:oleObj name="Equation" r:id="rId3" imgW="120597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281436"/>
                        <a:ext cx="2472131" cy="8061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53809"/>
              </p:ext>
            </p:extLst>
          </p:nvPr>
        </p:nvGraphicFramePr>
        <p:xfrm>
          <a:off x="531011" y="3154209"/>
          <a:ext cx="2620144" cy="869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27" name="Equation" r:id="rId5" imgW="1002865" imgH="393529" progId="Equation.3">
                  <p:embed/>
                </p:oleObj>
              </mc:Choice>
              <mc:Fallback>
                <p:oleObj name="Equation" r:id="rId5" imgW="100286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11" y="3154209"/>
                        <a:ext cx="2620144" cy="8691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066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Για τους μισθούς (σε ευρώ) σε ορισμένο κλάδο, για το 2009, έχουμε τις εξής στατιστικές</a:t>
            </a:r>
            <a:r>
              <a:rPr lang="el-GR" sz="2800" dirty="0" smtClean="0"/>
              <a:t>: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22303"/>
              </p:ext>
            </p:extLst>
          </p:nvPr>
        </p:nvGraphicFramePr>
        <p:xfrm>
          <a:off x="1320805" y="2353144"/>
          <a:ext cx="1277757" cy="38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66" name="Equation" r:id="rId3" imgW="583693" imgH="177646" progId="Equation.3">
                  <p:embed/>
                </p:oleObj>
              </mc:Choice>
              <mc:Fallback>
                <p:oleObj name="Equation" r:id="rId3" imgW="583693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5" y="2353144"/>
                        <a:ext cx="1277757" cy="388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891253"/>
              </p:ext>
            </p:extLst>
          </p:nvPr>
        </p:nvGraphicFramePr>
        <p:xfrm>
          <a:off x="2945932" y="2353144"/>
          <a:ext cx="1032469" cy="36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67" name="Equation" r:id="rId5" imgW="507780" imgH="177723" progId="Equation.3">
                  <p:embed/>
                </p:oleObj>
              </mc:Choice>
              <mc:Fallback>
                <p:oleObj name="Equation" r:id="rId5" imgW="507780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5932" y="2353144"/>
                        <a:ext cx="1032469" cy="36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556303"/>
              </p:ext>
            </p:extLst>
          </p:nvPr>
        </p:nvGraphicFramePr>
        <p:xfrm>
          <a:off x="1213785" y="2880077"/>
          <a:ext cx="1379362" cy="442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68" name="Equation" r:id="rId7" imgW="672808" imgH="215806" progId="Equation.3">
                  <p:embed/>
                </p:oleObj>
              </mc:Choice>
              <mc:Fallback>
                <p:oleObj name="Equation" r:id="rId7" imgW="67280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785" y="2880077"/>
                        <a:ext cx="1379362" cy="442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955730"/>
              </p:ext>
            </p:extLst>
          </p:nvPr>
        </p:nvGraphicFramePr>
        <p:xfrm>
          <a:off x="2945743" y="2880343"/>
          <a:ext cx="1477888" cy="443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69" name="Equation" r:id="rId9" imgW="761669" imgH="228501" progId="Equation.3">
                  <p:embed/>
                </p:oleObj>
              </mc:Choice>
              <mc:Fallback>
                <p:oleObj name="Equation" r:id="rId9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5743" y="2880343"/>
                        <a:ext cx="1477888" cy="443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821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Τυποποιούμε τον κατώτερο και ανώτερο </a:t>
            </a:r>
            <a:r>
              <a:rPr lang="el-GR" sz="2800" dirty="0" smtClean="0"/>
              <a:t>μισθό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17313"/>
              </p:ext>
            </p:extLst>
          </p:nvPr>
        </p:nvGraphicFramePr>
        <p:xfrm>
          <a:off x="539552" y="1947305"/>
          <a:ext cx="4546893" cy="84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4" name="Equation" r:id="rId3" imgW="2120900" imgH="393700" progId="Equation.3">
                  <p:embed/>
                </p:oleObj>
              </mc:Choice>
              <mc:Fallback>
                <p:oleObj name="Equation" r:id="rId3" imgW="2120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47305"/>
                        <a:ext cx="4546893" cy="844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925260"/>
              </p:ext>
            </p:extLst>
          </p:nvPr>
        </p:nvGraphicFramePr>
        <p:xfrm>
          <a:off x="539552" y="2850360"/>
          <a:ext cx="4968552" cy="916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5" name="Equation" r:id="rId5" imgW="2133600" imgH="393700" progId="Equation.3">
                  <p:embed/>
                </p:oleObj>
              </mc:Choice>
              <mc:Fallback>
                <p:oleObj name="Equation" r:id="rId5" imgW="2133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850360"/>
                        <a:ext cx="4968552" cy="916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501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l-GR" altLang="el-GR" sz="2800" dirty="0"/>
              <a:t>1.  Η διαφορά του κατώτερου 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τον ανώτερο είναι </a:t>
            </a:r>
            <a:r>
              <a:rPr lang="el-GR" altLang="el-GR" sz="2800" dirty="0" smtClean="0"/>
              <a:t>2500 ευρώ </a:t>
            </a:r>
            <a:endParaRPr lang="el-GR" altLang="el-GR" sz="2800" dirty="0"/>
          </a:p>
          <a:p>
            <a:pPr marL="609600" indent="-609600">
              <a:lnSpc>
                <a:spcPct val="90000"/>
              </a:lnSpc>
              <a:buNone/>
            </a:pPr>
            <a:r>
              <a:rPr lang="el-GR" altLang="el-GR" sz="2800" dirty="0" smtClean="0"/>
              <a:t>2</a:t>
            </a:r>
            <a:r>
              <a:rPr lang="el-GR" altLang="el-GR" sz="2800" dirty="0"/>
              <a:t>. Ο κατώτερος απέχει 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τον μέσο 4 τυπικές αποκλίσεις και ο ανώτερος 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4193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Μέχρι το τέλος του 2011 </a:t>
            </a:r>
            <a:r>
              <a:rPr lang="el-GR" altLang="el-GR" sz="2800" dirty="0" smtClean="0"/>
              <a:t>επιβλήθηκαν </a:t>
            </a:r>
            <a:r>
              <a:rPr lang="el-GR" altLang="el-GR" sz="2800" dirty="0"/>
              <a:t>οι ακόλουθες περικοπές στους μισθούς</a:t>
            </a:r>
            <a:r>
              <a:rPr lang="el-GR" altLang="el-GR" sz="2800" dirty="0" smtClean="0"/>
              <a:t>:</a:t>
            </a:r>
          </a:p>
          <a:p>
            <a:r>
              <a:rPr lang="el-GR" altLang="el-GR" sz="2400" dirty="0" smtClean="0"/>
              <a:t>Μία </a:t>
            </a:r>
            <a:r>
              <a:rPr lang="el-GR" altLang="el-GR" sz="2400" dirty="0"/>
              <a:t>εφάπαξ εισφορά 150 ευρώ  </a:t>
            </a:r>
          </a:p>
          <a:p>
            <a:r>
              <a:rPr lang="el-GR" altLang="el-GR" sz="2400" dirty="0" smtClean="0"/>
              <a:t>Μία </a:t>
            </a:r>
            <a:r>
              <a:rPr lang="el-GR" altLang="el-GR" sz="2400" dirty="0"/>
              <a:t>επιπλέον ποσοστιαία μείωση 30% </a:t>
            </a:r>
            <a:endParaRPr lang="el-GR" altLang="el-GR" sz="2400" dirty="0" smtClean="0"/>
          </a:p>
          <a:p>
            <a:pPr>
              <a:buNone/>
            </a:pPr>
            <a:endParaRPr lang="el-GR" altLang="el-GR" sz="2800" dirty="0" smtClean="0"/>
          </a:p>
          <a:p>
            <a:pPr>
              <a:buNone/>
            </a:pPr>
            <a:r>
              <a:rPr lang="el-GR" altLang="el-GR" sz="2800" dirty="0" smtClean="0"/>
              <a:t>Ερώτηση: Πώς διαμορφώνεται </a:t>
            </a:r>
            <a:r>
              <a:rPr lang="el-GR" altLang="el-GR" sz="2800" dirty="0"/>
              <a:t>η εικόνα;  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8288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 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Η σχέση των νέων </a:t>
            </a:r>
            <a:r>
              <a:rPr lang="el-GR" altLang="el-GR" sz="2800" dirty="0" smtClean="0"/>
              <a:t>μισθών       προς </a:t>
            </a:r>
            <a:r>
              <a:rPr lang="el-GR" altLang="el-GR" sz="2800" dirty="0"/>
              <a:t>τους παλιούς είναι η </a:t>
            </a:r>
            <a:r>
              <a:rPr lang="el-GR" altLang="el-GR" sz="2800" dirty="0" smtClean="0"/>
              <a:t>εξής: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796703"/>
              </p:ext>
            </p:extLst>
          </p:nvPr>
        </p:nvGraphicFramePr>
        <p:xfrm>
          <a:off x="1187624" y="2281436"/>
          <a:ext cx="5562600" cy="565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6" name="Equation" r:id="rId3" imgW="2374900" imgH="241300" progId="Equation.3">
                  <p:embed/>
                </p:oleObj>
              </mc:Choice>
              <mc:Fallback>
                <p:oleObj name="Equation" r:id="rId3" imgW="2374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281436"/>
                        <a:ext cx="5562600" cy="565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538499"/>
              </p:ext>
            </p:extLst>
          </p:nvPr>
        </p:nvGraphicFramePr>
        <p:xfrm>
          <a:off x="4355976" y="1252321"/>
          <a:ext cx="576064" cy="66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667" name="Equation" r:id="rId5" imgW="177646" imgH="241091" progId="Equation.3">
                  <p:embed/>
                </p:oleObj>
              </mc:Choice>
              <mc:Fallback>
                <p:oleObj name="Equation" r:id="rId5" imgW="177646" imgH="2410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1252321"/>
                        <a:ext cx="576064" cy="66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1546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 (6)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Επομένως έχουμε: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974738"/>
              </p:ext>
            </p:extLst>
          </p:nvPr>
        </p:nvGraphicFramePr>
        <p:xfrm>
          <a:off x="630289" y="1919337"/>
          <a:ext cx="4568684" cy="598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4" name="Equation" r:id="rId3" imgW="1841500" imgH="241300" progId="Equation.3">
                  <p:embed/>
                </p:oleObj>
              </mc:Choice>
              <mc:Fallback>
                <p:oleObj name="Equation" r:id="rId3" imgW="1841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89" y="1919337"/>
                        <a:ext cx="4568684" cy="5986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235448"/>
              </p:ext>
            </p:extLst>
          </p:nvPr>
        </p:nvGraphicFramePr>
        <p:xfrm>
          <a:off x="631875" y="2641476"/>
          <a:ext cx="4684942" cy="608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5" name="Equation" r:id="rId5" imgW="1954951" imgH="253890" progId="Equation.3">
                  <p:embed/>
                </p:oleObj>
              </mc:Choice>
              <mc:Fallback>
                <p:oleObj name="Equation" r:id="rId5" imgW="1954951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75" y="2641476"/>
                        <a:ext cx="4684942" cy="608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013764"/>
              </p:ext>
            </p:extLst>
          </p:nvPr>
        </p:nvGraphicFramePr>
        <p:xfrm>
          <a:off x="683568" y="3361556"/>
          <a:ext cx="4274329" cy="534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6" name="Equation" r:id="rId7" imgW="1625600" imgH="203200" progId="Equation.3">
                  <p:embed/>
                </p:oleObj>
              </mc:Choice>
              <mc:Fallback>
                <p:oleObj name="Equation" r:id="rId7" imgW="162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361556"/>
                        <a:ext cx="4274329" cy="534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408133"/>
              </p:ext>
            </p:extLst>
          </p:nvPr>
        </p:nvGraphicFramePr>
        <p:xfrm>
          <a:off x="683568" y="3937620"/>
          <a:ext cx="3397448" cy="59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7" name="Equation" r:id="rId9" imgW="1308100" imgH="228600" progId="Equation.3">
                  <p:embed/>
                </p:oleObj>
              </mc:Choice>
              <mc:Fallback>
                <p:oleObj name="Equation" r:id="rId9" imgW="1308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937620"/>
                        <a:ext cx="3397448" cy="593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634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 (7)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l-GR" altLang="el-GR" sz="2800" dirty="0"/>
              <a:t>Το μισθολογικό εύρος </a:t>
            </a:r>
            <a:r>
              <a:rPr lang="el-GR" altLang="el-GR" sz="2800" dirty="0" smtClean="0"/>
              <a:t>από 2500 </a:t>
            </a:r>
            <a:r>
              <a:rPr lang="el-GR" altLang="el-GR" sz="2800" dirty="0"/>
              <a:t>(=3250-350) ευρώ</a:t>
            </a:r>
          </a:p>
          <a:p>
            <a:pPr>
              <a:lnSpc>
                <a:spcPct val="90000"/>
              </a:lnSpc>
              <a:buNone/>
            </a:pPr>
            <a:r>
              <a:rPr lang="el-GR" altLang="el-GR" sz="2800" dirty="0" smtClean="0"/>
              <a:t>μειώνεται </a:t>
            </a:r>
            <a:r>
              <a:rPr lang="el-GR" altLang="el-GR" sz="2800" dirty="0"/>
              <a:t>στα </a:t>
            </a:r>
            <a:r>
              <a:rPr lang="el-GR" altLang="el-GR" sz="2800" dirty="0" smtClean="0"/>
              <a:t>1750 </a:t>
            </a:r>
            <a:r>
              <a:rPr lang="el-GR" altLang="el-GR" sz="2800" dirty="0"/>
              <a:t>(=2125-375</a:t>
            </a:r>
            <a:r>
              <a:rPr lang="el-GR" altLang="el-GR" sz="2800" dirty="0" smtClean="0"/>
              <a:t>) ευρώ</a:t>
            </a:r>
          </a:p>
          <a:p>
            <a:pPr>
              <a:lnSpc>
                <a:spcPct val="90000"/>
              </a:lnSpc>
              <a:buNone/>
            </a:pPr>
            <a:endParaRPr lang="el-GR" altLang="el-GR" sz="2800" dirty="0"/>
          </a:p>
          <a:p>
            <a:pPr>
              <a:lnSpc>
                <a:spcPct val="90000"/>
              </a:lnSpc>
              <a:buNone/>
            </a:pPr>
            <a:r>
              <a:rPr lang="el-GR" altLang="el-GR" sz="2800" dirty="0" smtClean="0"/>
              <a:t>Αλλά επειδή:</a:t>
            </a:r>
          </a:p>
          <a:p>
            <a:pPr>
              <a:lnSpc>
                <a:spcPct val="90000"/>
              </a:lnSpc>
              <a:buNone/>
            </a:pPr>
            <a:endParaRPr lang="el-GR" altLang="el-GR" sz="2800" dirty="0"/>
          </a:p>
          <a:p>
            <a:pPr>
              <a:lnSpc>
                <a:spcPct val="90000"/>
              </a:lnSpc>
              <a:buNone/>
            </a:pP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828485"/>
              </p:ext>
            </p:extLst>
          </p:nvPr>
        </p:nvGraphicFramePr>
        <p:xfrm>
          <a:off x="899592" y="3408100"/>
          <a:ext cx="4908894" cy="90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04" name="Equation" r:id="rId3" imgW="2286000" imgH="419040" progId="Equation.3">
                  <p:embed/>
                </p:oleObj>
              </mc:Choice>
              <mc:Fallback>
                <p:oleObj name="Equation" r:id="rId3" imgW="2286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408100"/>
                        <a:ext cx="4908894" cy="900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172182"/>
              </p:ext>
            </p:extLst>
          </p:nvPr>
        </p:nvGraphicFramePr>
        <p:xfrm>
          <a:off x="899592" y="4244383"/>
          <a:ext cx="4602088" cy="83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05" name="Equation" r:id="rId5" imgW="2298700" imgH="419100" progId="Equation.3">
                  <p:embed/>
                </p:oleObj>
              </mc:Choice>
              <mc:Fallback>
                <p:oleObj name="Equation" r:id="rId5" imgW="2298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244383"/>
                        <a:ext cx="4602088" cy="839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3445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4 (8)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Συμπεραίνουμε ότι αυτό </a:t>
            </a:r>
            <a:r>
              <a:rPr lang="el-GR" altLang="el-GR" sz="2800" dirty="0"/>
              <a:t>το σχήμα περικοπών δεν άλλαξε τη σχετική μισθολογική </a:t>
            </a:r>
            <a:r>
              <a:rPr lang="el-GR" altLang="el-GR" sz="2800" dirty="0" smtClean="0"/>
              <a:t>θέση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r>
              <a:rPr lang="el-GR" sz="2800" dirty="0" smtClean="0"/>
              <a:t>«Κι </a:t>
            </a:r>
            <a:r>
              <a:rPr lang="el-GR" sz="2800" dirty="0"/>
              <a:t>αν φτωχύνω εγώ τι με νοιάζει που θα φτωχύνουν όλοι </a:t>
            </a:r>
            <a:r>
              <a:rPr lang="el-GR" sz="2800" dirty="0" smtClean="0"/>
              <a:t>ανάλογα»</a:t>
            </a:r>
            <a:endParaRPr lang="el-GR" sz="2800" dirty="0"/>
          </a:p>
          <a:p>
            <a:pPr marL="0" indent="0"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32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Άλλα μέτρα διασποράς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Η σύνοψη 5 αριθμών</a:t>
            </a:r>
            <a:endParaRPr lang="el-GR" altLang="el-GR" sz="2800" dirty="0" smtClean="0"/>
          </a:p>
          <a:p>
            <a:r>
              <a:rPr lang="el-GR" altLang="el-GR" sz="2800" dirty="0" smtClean="0"/>
              <a:t>εύρος </a:t>
            </a:r>
            <a:r>
              <a:rPr lang="el-GR" altLang="el-GR" sz="2800" dirty="0"/>
              <a:t>(</a:t>
            </a:r>
            <a:r>
              <a:rPr lang="en-US" altLang="el-GR" sz="2800" dirty="0"/>
              <a:t> </a:t>
            </a:r>
            <a:r>
              <a:rPr lang="el-GR" altLang="el-GR" sz="2800" dirty="0"/>
              <a:t>=</a:t>
            </a:r>
            <a:r>
              <a:rPr lang="en-US" altLang="el-GR" sz="2800" dirty="0"/>
              <a:t> </a:t>
            </a:r>
            <a:r>
              <a:rPr lang="el-GR" altLang="el-GR" sz="2800" dirty="0"/>
              <a:t>μέγιστη</a:t>
            </a:r>
            <a:r>
              <a:rPr lang="en-US" altLang="el-GR" sz="2800" dirty="0"/>
              <a:t> </a:t>
            </a:r>
            <a:r>
              <a:rPr lang="el-GR" altLang="el-GR" sz="2800" dirty="0"/>
              <a:t>-</a:t>
            </a:r>
            <a:r>
              <a:rPr lang="en-US" altLang="el-GR" sz="2800" dirty="0"/>
              <a:t> </a:t>
            </a:r>
            <a:r>
              <a:rPr lang="el-GR" altLang="el-GR" sz="2800" dirty="0"/>
              <a:t>ελάχιστη τιμή)</a:t>
            </a:r>
          </a:p>
          <a:p>
            <a:r>
              <a:rPr lang="el-GR" altLang="el-GR" sz="2800" dirty="0" smtClean="0"/>
              <a:t>πρώτο</a:t>
            </a:r>
            <a:r>
              <a:rPr lang="el-GR" altLang="el-GR" sz="2800" dirty="0"/>
              <a:t>, δεύτερο, τρίτο τεταρτημόριο</a:t>
            </a: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2936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τεταρτημόρια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Διαιρούν το πλήθος των παρατηρήσεων σε 4,  (περίπου) ίσα </a:t>
            </a:r>
            <a:r>
              <a:rPr lang="el-GR" sz="2800" dirty="0" smtClean="0"/>
              <a:t>μέρη</a:t>
            </a:r>
          </a:p>
          <a:p>
            <a:pPr marL="0" indent="0">
              <a:buNone/>
            </a:pPr>
            <a:endParaRPr lang="el-GR" sz="2800" dirty="0"/>
          </a:p>
          <a:p>
            <a:pPr marL="0" indent="0">
              <a:buNone/>
            </a:pPr>
            <a:r>
              <a:rPr lang="el-GR" sz="2800" dirty="0"/>
              <a:t>Προσοχή! </a:t>
            </a: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Οι </a:t>
            </a:r>
            <a:r>
              <a:rPr lang="el-GR" sz="2800" dirty="0"/>
              <a:t>παρατηρήσεις να είναι διατεταγμένες κατά τάξη μεγέθους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0154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τεταρτημόρια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l-GR" sz="2800" dirty="0" err="1"/>
              <a:t>Πρώτο</a:t>
            </a:r>
            <a:r>
              <a:rPr lang="en-GB" altLang="el-GR" sz="2800" dirty="0"/>
              <a:t> </a:t>
            </a:r>
            <a:r>
              <a:rPr lang="en-GB" altLang="el-GR" sz="2800" dirty="0" err="1"/>
              <a:t>τετ</a:t>
            </a:r>
            <a:r>
              <a:rPr lang="en-GB" altLang="el-GR" sz="2800" dirty="0"/>
              <a:t>αρτημόριο      </a:t>
            </a:r>
            <a:r>
              <a:rPr lang="el-GR" altLang="el-GR" sz="2800" dirty="0" smtClean="0"/>
              <a:t>: </a:t>
            </a:r>
            <a:r>
              <a:rPr lang="en-GB" altLang="el-GR" sz="2800" dirty="0"/>
              <a:t>β</a:t>
            </a:r>
            <a:r>
              <a:rPr lang="en-GB" altLang="el-GR" sz="2800" dirty="0" err="1"/>
              <a:t>ρίσκετ</a:t>
            </a:r>
            <a:r>
              <a:rPr lang="en-GB" altLang="el-GR" sz="2800" dirty="0"/>
              <a:t>αι στη</a:t>
            </a:r>
            <a:r>
              <a:rPr lang="el-GR" altLang="el-GR" sz="2800" dirty="0"/>
              <a:t> </a:t>
            </a:r>
            <a:r>
              <a:rPr lang="en-GB" altLang="el-GR" sz="2800" dirty="0" err="1" smtClean="0"/>
              <a:t>θέση</a:t>
            </a:r>
            <a:endParaRPr lang="el-GR" altLang="el-GR" sz="2800" dirty="0" smtClean="0"/>
          </a:p>
          <a:p>
            <a:pPr marL="0" indent="0">
              <a:buNone/>
            </a:pPr>
            <a:endParaRPr lang="en-GB" altLang="el-GR" sz="2800" dirty="0"/>
          </a:p>
          <a:p>
            <a:r>
              <a:rPr lang="en-GB" altLang="el-GR" sz="2800" dirty="0" err="1"/>
              <a:t>Δεύτερο</a:t>
            </a:r>
            <a:r>
              <a:rPr lang="en-GB" altLang="el-GR" sz="2800" dirty="0"/>
              <a:t> </a:t>
            </a:r>
            <a:r>
              <a:rPr lang="en-GB" altLang="el-GR" sz="2800" dirty="0" err="1"/>
              <a:t>τετ</a:t>
            </a:r>
            <a:r>
              <a:rPr lang="en-GB" altLang="el-GR" sz="2800" dirty="0"/>
              <a:t>αρτημόριο      </a:t>
            </a:r>
            <a:r>
              <a:rPr lang="el-GR" altLang="el-GR" sz="2800" dirty="0"/>
              <a:t>      </a:t>
            </a:r>
            <a:r>
              <a:rPr lang="en-GB" altLang="el-GR" sz="2800" dirty="0" err="1"/>
              <a:t>Διάμεσος</a:t>
            </a:r>
            <a:r>
              <a:rPr lang="el-GR" altLang="el-GR" sz="2800" dirty="0"/>
              <a:t> ή</a:t>
            </a:r>
            <a:r>
              <a:rPr lang="en-GB" altLang="el-GR" sz="2800" dirty="0"/>
              <a:t> m</a:t>
            </a:r>
            <a:r>
              <a:rPr lang="el-GR" altLang="el-GR" sz="2800" dirty="0"/>
              <a:t>.</a:t>
            </a:r>
            <a:r>
              <a:rPr lang="en-GB" altLang="el-GR" sz="2800" dirty="0"/>
              <a:t> </a:t>
            </a:r>
            <a:r>
              <a:rPr lang="el-GR" altLang="el-GR" sz="2800" dirty="0"/>
              <a:t>Σ</a:t>
            </a:r>
            <a:r>
              <a:rPr lang="en-GB" altLang="el-GR" sz="2800" dirty="0" err="1"/>
              <a:t>τη</a:t>
            </a:r>
            <a:r>
              <a:rPr lang="en-GB" altLang="el-GR" sz="2800" dirty="0"/>
              <a:t> </a:t>
            </a:r>
            <a:r>
              <a:rPr lang="en-GB" altLang="el-GR" sz="2800" dirty="0" err="1" smtClean="0"/>
              <a:t>θέση</a:t>
            </a:r>
            <a:r>
              <a:rPr lang="el-GR" altLang="el-GR" sz="2800" dirty="0" smtClean="0"/>
              <a:t> </a:t>
            </a:r>
          </a:p>
          <a:p>
            <a:pPr marL="0" indent="0">
              <a:buNone/>
            </a:pPr>
            <a:endParaRPr lang="en-GB" altLang="el-GR" sz="2800" dirty="0"/>
          </a:p>
          <a:p>
            <a:r>
              <a:rPr lang="en-GB" altLang="el-GR" sz="2800" dirty="0" err="1"/>
              <a:t>Τρίτο</a:t>
            </a:r>
            <a:r>
              <a:rPr lang="en-GB" altLang="el-GR" sz="2800" dirty="0"/>
              <a:t> </a:t>
            </a:r>
            <a:r>
              <a:rPr lang="en-GB" altLang="el-GR" sz="2800" dirty="0" err="1"/>
              <a:t>τετ</a:t>
            </a:r>
            <a:r>
              <a:rPr lang="en-GB" altLang="el-GR" sz="2800" dirty="0"/>
              <a:t>αρτημόριο       </a:t>
            </a:r>
            <a:r>
              <a:rPr lang="el-GR" altLang="el-GR" sz="2800" dirty="0"/>
              <a:t>  </a:t>
            </a:r>
            <a:r>
              <a:rPr lang="el-GR" altLang="el-GR" sz="2800" dirty="0" smtClean="0"/>
              <a:t>σ</a:t>
            </a:r>
            <a:r>
              <a:rPr lang="en-GB" altLang="el-GR" sz="2800" dirty="0" err="1"/>
              <a:t>τη</a:t>
            </a:r>
            <a:r>
              <a:rPr lang="en-GB" altLang="el-GR" sz="2800" dirty="0"/>
              <a:t> </a:t>
            </a:r>
            <a:r>
              <a:rPr lang="en-GB" altLang="el-GR" sz="2800" dirty="0" err="1"/>
              <a:t>θέση</a:t>
            </a:r>
            <a:endParaRPr lang="en-GB" altLang="el-GR" sz="2800" dirty="0"/>
          </a:p>
          <a:p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923051"/>
              </p:ext>
            </p:extLst>
          </p:nvPr>
        </p:nvGraphicFramePr>
        <p:xfrm>
          <a:off x="3995936" y="1311057"/>
          <a:ext cx="5334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6" r:id="rId3" imgW="190353" imgH="215729" progId="">
                  <p:embed/>
                </p:oleObj>
              </mc:Choice>
              <mc:Fallback>
                <p:oleObj r:id="rId3" imgW="190353" imgH="2157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311057"/>
                        <a:ext cx="5334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109294"/>
              </p:ext>
            </p:extLst>
          </p:nvPr>
        </p:nvGraphicFramePr>
        <p:xfrm>
          <a:off x="3430339" y="1775799"/>
          <a:ext cx="1218059" cy="812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7" r:id="rId5" imgW="491215" imgH="393473" progId="">
                  <p:embed/>
                </p:oleObj>
              </mc:Choice>
              <mc:Fallback>
                <p:oleObj r:id="rId5" imgW="491215" imgH="39347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0339" y="1775799"/>
                        <a:ext cx="1218059" cy="812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930259"/>
              </p:ext>
            </p:extLst>
          </p:nvPr>
        </p:nvGraphicFramePr>
        <p:xfrm>
          <a:off x="4262636" y="2497460"/>
          <a:ext cx="771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8" name="Equation" r:id="rId7" imgW="342603" imgH="215713" progId="Equation.3">
                  <p:embed/>
                </p:oleObj>
              </mc:Choice>
              <mc:Fallback>
                <p:oleObj name="Equation" r:id="rId7" imgW="342603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636" y="2497460"/>
                        <a:ext cx="7715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01583"/>
              </p:ext>
            </p:extLst>
          </p:nvPr>
        </p:nvGraphicFramePr>
        <p:xfrm>
          <a:off x="3501256" y="3182995"/>
          <a:ext cx="1076223" cy="766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59" r:id="rId9" imgW="491207" imgH="393466" progId="">
                  <p:embed/>
                </p:oleObj>
              </mc:Choice>
              <mc:Fallback>
                <p:oleObj r:id="rId9" imgW="491207" imgH="3934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1256" y="3182995"/>
                        <a:ext cx="1076223" cy="766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674559"/>
              </p:ext>
            </p:extLst>
          </p:nvPr>
        </p:nvGraphicFramePr>
        <p:xfrm>
          <a:off x="3851920" y="3971839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0" r:id="rId11" imgW="190472" imgH="228566" progId="">
                  <p:embed/>
                </p:oleObj>
              </mc:Choice>
              <mc:Fallback>
                <p:oleObj r:id="rId11" imgW="190472" imgH="2285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971839"/>
                        <a:ext cx="571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282304"/>
              </p:ext>
            </p:extLst>
          </p:nvPr>
        </p:nvGraphicFramePr>
        <p:xfrm>
          <a:off x="3569945" y="4622580"/>
          <a:ext cx="1078453" cy="777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1" r:id="rId13" imgW="491207" imgH="393466" progId="">
                  <p:embed/>
                </p:oleObj>
              </mc:Choice>
              <mc:Fallback>
                <p:oleObj r:id="rId13" imgW="491207" imgH="3934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945" y="4622580"/>
                        <a:ext cx="1078453" cy="7775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797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Σύνοψη 5 αριθμών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>
                <a:solidFill>
                  <a:srgbClr val="000000"/>
                </a:solidFill>
                <a:cs typeface="Arial" charset="0"/>
              </a:rPr>
              <a:t>Π</a:t>
            </a:r>
            <a:r>
              <a:rPr lang="el-GR" sz="2800" dirty="0" smtClean="0">
                <a:solidFill>
                  <a:srgbClr val="000000"/>
                </a:solidFill>
                <a:cs typeface="Arial" charset="0"/>
              </a:rPr>
              <a:t>ροσδιορίζει </a:t>
            </a:r>
            <a:r>
              <a:rPr lang="el-GR" sz="2800" dirty="0">
                <a:solidFill>
                  <a:srgbClr val="000000"/>
                </a:solidFill>
                <a:cs typeface="Arial" charset="0"/>
              </a:rPr>
              <a:t>τη θέση αλλά και τη διασπορά των παρατηρήσεων:</a:t>
            </a:r>
            <a:endParaRPr lang="en-GB" sz="2800" dirty="0">
              <a:solidFill>
                <a:srgbClr val="000000"/>
              </a:solidFill>
              <a:cs typeface="Arial" charset="0"/>
            </a:endParaRP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9840813"/>
              </p:ext>
            </p:extLst>
          </p:nvPr>
        </p:nvGraphicFramePr>
        <p:xfrm>
          <a:off x="973088" y="3687408"/>
          <a:ext cx="745864" cy="610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1" r:id="rId3" imgW="266394" imgH="215647" progId="">
                  <p:embed/>
                </p:oleObj>
              </mc:Choice>
              <mc:Fallback>
                <p:oleObj r:id="rId3" imgW="266394" imgH="21564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088" y="3687408"/>
                        <a:ext cx="745864" cy="610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582984"/>
              </p:ext>
            </p:extLst>
          </p:nvPr>
        </p:nvGraphicFramePr>
        <p:xfrm>
          <a:off x="2344688" y="2849208"/>
          <a:ext cx="532559" cy="610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2" r:id="rId5" imgW="190353" imgH="215729" progId="">
                  <p:embed/>
                </p:oleObj>
              </mc:Choice>
              <mc:Fallback>
                <p:oleObj r:id="rId5" imgW="190353" imgH="2157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688" y="2849208"/>
                        <a:ext cx="532559" cy="610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448116"/>
              </p:ext>
            </p:extLst>
          </p:nvPr>
        </p:nvGraphicFramePr>
        <p:xfrm>
          <a:off x="6419801" y="3592158"/>
          <a:ext cx="816495" cy="645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3" r:id="rId7" imgW="292018" imgH="228540" progId="">
                  <p:embed/>
                </p:oleObj>
              </mc:Choice>
              <mc:Fallback>
                <p:oleObj r:id="rId7" imgW="292018" imgH="2285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01" y="3592158"/>
                        <a:ext cx="816495" cy="645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191587"/>
              </p:ext>
            </p:extLst>
          </p:nvPr>
        </p:nvGraphicFramePr>
        <p:xfrm>
          <a:off x="3563889" y="2468208"/>
          <a:ext cx="461928" cy="395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4" r:id="rId9" imgW="164975" imgH="139585" progId="">
                  <p:embed/>
                </p:oleObj>
              </mc:Choice>
              <mc:Fallback>
                <p:oleObj r:id="rId9" imgW="164975" imgH="13958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9" y="2468208"/>
                        <a:ext cx="461928" cy="395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902737"/>
              </p:ext>
            </p:extLst>
          </p:nvPr>
        </p:nvGraphicFramePr>
        <p:xfrm>
          <a:off x="5087888" y="2849208"/>
          <a:ext cx="532559" cy="645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25" r:id="rId11" imgW="190472" imgH="228566" progId="">
                  <p:embed/>
                </p:oleObj>
              </mc:Choice>
              <mc:Fallback>
                <p:oleObj r:id="rId11" imgW="190472" imgH="2285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888" y="2849208"/>
                        <a:ext cx="532559" cy="6455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3318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486400" cy="84584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l-GR" sz="2400" dirty="0" smtClean="0"/>
              <a:t>Δίνεται </a:t>
            </a:r>
            <a:r>
              <a:rPr lang="en-GB" sz="2400" dirty="0" smtClean="0"/>
              <a:t>ο </a:t>
            </a:r>
            <a:r>
              <a:rPr lang="en-GB" sz="2400" dirty="0"/>
              <a:t>αριθμός των απασχολουμένων σε τυχαίο  δείγμα 25 βιοτεχνιών ετοίμου ενδύματος με το σύστημα «φασόν</a:t>
            </a:r>
            <a:r>
              <a:rPr lang="en-GB" sz="2400" dirty="0" smtClean="0"/>
              <a:t>»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</a:t>
            </a:r>
            <a:endParaRPr lang="el-GR" dirty="0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97156"/>
              </p:ext>
            </p:extLst>
          </p:nvPr>
        </p:nvGraphicFramePr>
        <p:xfrm>
          <a:off x="1799256" y="2209428"/>
          <a:ext cx="5544616" cy="1080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8" name="Document" r:id="rId4" imgW="4912656" imgH="746307" progId="Word.Document.8">
                  <p:embed/>
                </p:oleObj>
              </mc:Choice>
              <mc:Fallback>
                <p:oleObj name="Document" r:id="rId4" imgW="4912656" imgH="74630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9256" y="2209428"/>
                        <a:ext cx="5544616" cy="1080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1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sz="2400" dirty="0"/>
              <a:t>Για τη σύνοψη πέντε </a:t>
            </a:r>
            <a:r>
              <a:rPr lang="el-GR" altLang="el-GR" sz="2400" dirty="0" smtClean="0"/>
              <a:t>αριθμών αρχικά </a:t>
            </a:r>
            <a:r>
              <a:rPr lang="el-GR" altLang="el-GR" sz="2400" dirty="0"/>
              <a:t>διατάσσουμε τις 25 παρατηρήσεις σε αύξουσα </a:t>
            </a:r>
            <a:r>
              <a:rPr lang="el-GR" altLang="el-GR" sz="2400" dirty="0" smtClean="0"/>
              <a:t>σειρά</a:t>
            </a:r>
            <a:endParaRPr lang="el-GR" altLang="el-GR" sz="24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 (2)</a:t>
            </a:r>
            <a:endParaRPr 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52482"/>
              </p:ext>
            </p:extLst>
          </p:nvPr>
        </p:nvGraphicFramePr>
        <p:xfrm>
          <a:off x="1403648" y="1182000"/>
          <a:ext cx="6067592" cy="298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38" name="Document" r:id="rId3" imgW="4843905" imgH="2384006" progId="Word.Document.8">
                  <p:embed/>
                </p:oleObj>
              </mc:Choice>
              <mc:Fallback>
                <p:oleObj name="Document" r:id="rId3" imgW="4843905" imgH="23840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182000"/>
                        <a:ext cx="6067592" cy="298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5575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 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Το πρώτο τεταρτημόριο </a:t>
            </a:r>
            <a:r>
              <a:rPr lang="el-GR" altLang="el-GR" sz="2800" dirty="0" smtClean="0"/>
              <a:t>βρίσκεται </a:t>
            </a:r>
            <a:r>
              <a:rPr lang="el-GR" altLang="el-GR" sz="2800" dirty="0"/>
              <a:t>στη </a:t>
            </a:r>
            <a:r>
              <a:rPr lang="el-GR" altLang="el-GR" sz="2800" dirty="0" smtClean="0"/>
              <a:t>θέση: </a:t>
            </a:r>
            <a:r>
              <a:rPr lang="el-GR" altLang="el-GR" sz="2800" dirty="0"/>
              <a:t>0.25(25+1) = </a:t>
            </a:r>
            <a:r>
              <a:rPr lang="el-GR" altLang="el-GR" sz="2800" dirty="0" smtClean="0"/>
              <a:t>6.5. Οπότε:</a:t>
            </a:r>
          </a:p>
          <a:p>
            <a:r>
              <a:rPr lang="el-GR" altLang="el-GR" sz="2800" dirty="0"/>
              <a:t>Ως πρώτο τεταρτημόριο θα πάρουμε το </a:t>
            </a:r>
            <a:r>
              <a:rPr lang="el-GR" altLang="el-GR" sz="2800" dirty="0" err="1"/>
              <a:t>ημιάθροισμα</a:t>
            </a:r>
            <a:r>
              <a:rPr lang="el-GR" altLang="el-GR" sz="2800" dirty="0"/>
              <a:t> της 6</a:t>
            </a:r>
            <a:r>
              <a:rPr lang="el-GR" altLang="el-GR" sz="2800" baseline="30000" dirty="0"/>
              <a:t>ης</a:t>
            </a:r>
            <a:r>
              <a:rPr lang="el-GR" altLang="el-GR" sz="2800" dirty="0"/>
              <a:t> και 7</a:t>
            </a:r>
            <a:r>
              <a:rPr lang="el-GR" altLang="el-GR" sz="2800" baseline="30000" dirty="0"/>
              <a:t>ης</a:t>
            </a:r>
            <a:r>
              <a:rPr lang="el-GR" altLang="el-GR" sz="2800" dirty="0"/>
              <a:t> παρατήρησης </a:t>
            </a:r>
            <a:r>
              <a:rPr lang="el-GR" altLang="el-GR" sz="2800" dirty="0" smtClean="0"/>
              <a:t>δηλαδή: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l-GR" altLang="el-GR" sz="2800" b="1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655858"/>
              </p:ext>
            </p:extLst>
          </p:nvPr>
        </p:nvGraphicFramePr>
        <p:xfrm>
          <a:off x="2555776" y="3505572"/>
          <a:ext cx="2620888" cy="86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0" r:id="rId3" imgW="1117600" imgH="368300" progId="Equation.DSMT4">
                  <p:embed/>
                </p:oleObj>
              </mc:Choice>
              <mc:Fallback>
                <p:oleObj r:id="rId3" imgW="1117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505572"/>
                        <a:ext cx="2620888" cy="863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7775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πρώτο τεταρτημόριο</a:t>
            </a:r>
            <a:endParaRPr lang="el-GR" alt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 (4)</a:t>
            </a:r>
            <a:endParaRPr lang="en-US" dirty="0"/>
          </a:p>
        </p:txBody>
      </p:sp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341734"/>
              </p:ext>
            </p:extLst>
          </p:nvPr>
        </p:nvGraphicFramePr>
        <p:xfrm>
          <a:off x="1547664" y="1335459"/>
          <a:ext cx="5976664" cy="2942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3" name="Document" r:id="rId3" imgW="4843905" imgH="2384006" progId="Word.Document.8">
                  <p:embed/>
                </p:oleObj>
              </mc:Choice>
              <mc:Fallback>
                <p:oleObj name="Document" r:id="rId3" imgW="4843905" imgH="23840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335459"/>
                        <a:ext cx="5976664" cy="2942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86268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 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Το δεύτερο τεταρτημόριο ή διάμεσος </a:t>
            </a:r>
            <a:r>
              <a:rPr lang="el-GR" altLang="el-GR" sz="2800" dirty="0" smtClean="0"/>
              <a:t>βρίσκεται </a:t>
            </a:r>
            <a:r>
              <a:rPr lang="el-GR" altLang="el-GR" sz="2800" dirty="0"/>
              <a:t>στη θέση 0.50(25+1) = 13, </a:t>
            </a:r>
            <a:r>
              <a:rPr lang="el-GR" altLang="el-GR" sz="2800" dirty="0" smtClean="0"/>
              <a:t>οπότε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l-GR" altLang="el-GR" sz="2800" b="1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780954"/>
              </p:ext>
            </p:extLst>
          </p:nvPr>
        </p:nvGraphicFramePr>
        <p:xfrm>
          <a:off x="4716016" y="1777380"/>
          <a:ext cx="1165629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3" r:id="rId3" imgW="469696" imgH="203112" progId="Equation.DSMT4">
                  <p:embed/>
                </p:oleObj>
              </mc:Choice>
              <mc:Fallback>
                <p:oleObj r:id="rId3" imgW="469696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777380"/>
                        <a:ext cx="1165629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886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πρώτο και δεύτερο τεταρτημόριο</a:t>
            </a:r>
            <a:endParaRPr lang="el-GR" alt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 (6)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583574"/>
              </p:ext>
            </p:extLst>
          </p:nvPr>
        </p:nvGraphicFramePr>
        <p:xfrm>
          <a:off x="1151112" y="1182000"/>
          <a:ext cx="6768752" cy="296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25" name="Document" r:id="rId3" imgW="4843905" imgH="2384006" progId="Word.Document.8">
                  <p:embed/>
                </p:oleObj>
              </mc:Choice>
              <mc:Fallback>
                <p:oleObj name="Document" r:id="rId3" imgW="4843905" imgH="23840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112" y="1182000"/>
                        <a:ext cx="6768752" cy="296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365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sz="2800" dirty="0" smtClean="0"/>
              <a:t>Μελέτη των </a:t>
            </a:r>
            <a:r>
              <a:rPr lang="el-GR" sz="2800" smtClean="0"/>
              <a:t>βασικών μέτρων </a:t>
            </a:r>
            <a:r>
              <a:rPr lang="el-GR" sz="2800" dirty="0" smtClean="0"/>
              <a:t>διασποράς</a:t>
            </a:r>
            <a:endParaRPr lang="el-G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 (7)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Το τρίτο τεταρτημόριο βρίσκεται στη θέση 0.75(25+1) = 19.5, οπότε θα πάρουμε ως τρίτο τεταρτημόριο το </a:t>
            </a:r>
            <a:r>
              <a:rPr lang="el-GR" sz="2800" dirty="0" err="1"/>
              <a:t>ημιάθροισμα</a:t>
            </a:r>
            <a:r>
              <a:rPr lang="el-GR" sz="2800" dirty="0"/>
              <a:t> της 19</a:t>
            </a:r>
            <a:r>
              <a:rPr lang="el-GR" sz="2800" baseline="30000" dirty="0"/>
              <a:t>ης</a:t>
            </a:r>
            <a:r>
              <a:rPr lang="el-GR" sz="2800" dirty="0"/>
              <a:t> και 20</a:t>
            </a:r>
            <a:r>
              <a:rPr lang="el-GR" sz="2800" baseline="30000" dirty="0"/>
              <a:t>ης</a:t>
            </a:r>
            <a:r>
              <a:rPr lang="el-GR" sz="2800" dirty="0"/>
              <a:t> παρατήρησης, </a:t>
            </a:r>
            <a:r>
              <a:rPr lang="el-GR" sz="2800" dirty="0" smtClean="0"/>
              <a:t>δηλαδή:</a:t>
            </a:r>
          </a:p>
          <a:p>
            <a:pPr marL="0" indent="0">
              <a:buNone/>
            </a:pPr>
            <a:r>
              <a:rPr lang="el-GR" sz="2800" dirty="0" smtClean="0"/>
              <a:t> </a:t>
            </a:r>
            <a:endParaRPr lang="el-GR" altLang="el-GR" sz="2800" dirty="0" smtClean="0"/>
          </a:p>
          <a:p>
            <a:pPr marL="0" indent="0">
              <a:buNone/>
            </a:pPr>
            <a:endParaRPr lang="el-GR" altLang="el-GR" sz="2800" b="1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50</a:t>
            </a:fld>
            <a:endParaRPr lang="el-GR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298667"/>
              </p:ext>
            </p:extLst>
          </p:nvPr>
        </p:nvGraphicFramePr>
        <p:xfrm>
          <a:off x="3059832" y="2842836"/>
          <a:ext cx="2180456" cy="75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46" r:id="rId3" imgW="1066800" imgH="368300" progId="Equation.2">
                  <p:embed/>
                </p:oleObj>
              </mc:Choice>
              <mc:Fallback>
                <p:oleObj r:id="rId3" imgW="1066800" imgH="368300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842836"/>
                        <a:ext cx="2180456" cy="75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02742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πρώτο, δεύτερο και τρίτο τεταρτημόριο</a:t>
            </a:r>
            <a:endParaRPr lang="el-GR" alt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 (8)</a:t>
            </a:r>
            <a:endParaRPr lang="en-US" dirty="0"/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09495"/>
              </p:ext>
            </p:extLst>
          </p:nvPr>
        </p:nvGraphicFramePr>
        <p:xfrm>
          <a:off x="1289956" y="1152957"/>
          <a:ext cx="6491064" cy="3144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67" name="Document" r:id="rId3" imgW="4843905" imgH="2385086" progId="Word.Document.8">
                  <p:embed/>
                </p:oleObj>
              </mc:Choice>
              <mc:Fallback>
                <p:oleObj name="Document" r:id="rId3" imgW="4843905" imgH="238508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956" y="1152957"/>
                        <a:ext cx="6491064" cy="3144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449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5 (9)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altLang="el-GR" sz="2800" dirty="0"/>
              <a:t>Για τα δεδομένα του παραδείγματος αυτού </a:t>
            </a:r>
            <a:r>
              <a:rPr lang="el-GR" altLang="el-GR" sz="2800" dirty="0" smtClean="0"/>
              <a:t>λοιπόν ισχύει</a:t>
            </a:r>
            <a:r>
              <a:rPr lang="el-GR" altLang="el-GR" sz="2800" dirty="0"/>
              <a:t>:</a:t>
            </a:r>
          </a:p>
          <a:p>
            <a:pPr>
              <a:buNone/>
            </a:pPr>
            <a:r>
              <a:rPr lang="el-GR" altLang="el-GR" sz="2800" dirty="0" smtClean="0"/>
              <a:t>«το </a:t>
            </a:r>
            <a:r>
              <a:rPr lang="el-GR" altLang="el-GR" sz="2800" dirty="0"/>
              <a:t>25% των επιχειρήσεων έχουν λιγότερους από 12 εργαζόμενους ενώ 25% έχουν τουλάχιστον </a:t>
            </a:r>
            <a:r>
              <a:rPr lang="el-GR" altLang="el-GR" sz="2800" dirty="0" smtClean="0"/>
              <a:t>41»</a:t>
            </a:r>
            <a:endParaRPr lang="el-GR" altLang="el-GR" sz="2800" dirty="0"/>
          </a:p>
          <a:p>
            <a:pPr marL="0" indent="0">
              <a:buNone/>
            </a:pPr>
            <a:r>
              <a:rPr lang="el-GR" sz="2800" dirty="0" smtClean="0"/>
              <a:t> </a:t>
            </a:r>
            <a:endParaRPr lang="el-GR" altLang="el-GR" sz="2800" dirty="0" smtClean="0"/>
          </a:p>
          <a:p>
            <a:pPr marL="0" indent="0">
              <a:buNone/>
            </a:pPr>
            <a:endParaRPr lang="el-GR" altLang="el-GR" sz="2800" b="1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28501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5 </a:t>
            </a:r>
            <a:r>
              <a:rPr lang="el-GR" dirty="0" smtClean="0"/>
              <a:t>(10)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και η σύνοψη 5 </a:t>
            </a:r>
            <a:r>
              <a:rPr lang="el-GR" altLang="el-GR" sz="2800" dirty="0" smtClean="0"/>
              <a:t>αριθμών: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53</a:t>
            </a:fld>
            <a:endParaRPr lang="el-GR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055836"/>
              </p:ext>
            </p:extLst>
          </p:nvPr>
        </p:nvGraphicFramePr>
        <p:xfrm>
          <a:off x="395536" y="1921396"/>
          <a:ext cx="6291808" cy="1904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7" name="Document" r:id="rId3" imgW="5095377" imgH="923793" progId="Word.Document.8">
                  <p:embed/>
                </p:oleObj>
              </mc:Choice>
              <mc:Fallback>
                <p:oleObj name="Document" r:id="rId3" imgW="5095377" imgH="92379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21396"/>
                        <a:ext cx="6291808" cy="19048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961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ενδοτεταρτημοριακό</a:t>
            </a:r>
            <a:r>
              <a:rPr lang="el-GR" dirty="0" smtClean="0"/>
              <a:t> εύρος ή </a:t>
            </a:r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800" dirty="0" smtClean="0"/>
              <a:t>H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διαφορά του πρώτου από το τρίτο τεταρτημόριο </a:t>
            </a:r>
          </a:p>
          <a:p>
            <a:r>
              <a:rPr lang="en-US" altLang="el-GR" sz="2800" dirty="0" smtClean="0"/>
              <a:t>E</a:t>
            </a:r>
            <a:r>
              <a:rPr lang="el-GR" altLang="el-GR" sz="2800" dirty="0" err="1" smtClean="0"/>
              <a:t>ίναι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μέτρο της διασποράς των μισών κεντρικών </a:t>
            </a:r>
            <a:r>
              <a:rPr lang="el-GR" altLang="el-GR" sz="2800" dirty="0" smtClean="0"/>
              <a:t>τιμών</a:t>
            </a: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22600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Το </a:t>
            </a:r>
            <a:r>
              <a:rPr lang="el-GR" dirty="0" err="1" smtClean="0"/>
              <a:t>ενδοτεταρτημοριακό</a:t>
            </a:r>
            <a:r>
              <a:rPr lang="el-GR" dirty="0" smtClean="0"/>
              <a:t> εύρος ή </a:t>
            </a:r>
            <a:r>
              <a:rPr lang="en-US" dirty="0" smtClean="0"/>
              <a:t>H</a:t>
            </a:r>
            <a:r>
              <a:rPr lang="el-GR" dirty="0" smtClean="0"/>
              <a:t>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Ακραίες </a:t>
            </a:r>
            <a:r>
              <a:rPr lang="el-GR" altLang="el-GR" sz="2800" dirty="0"/>
              <a:t>ή ασυνήθιστες ή παράτυπες </a:t>
            </a:r>
            <a:r>
              <a:rPr lang="el-GR" altLang="el-GR" sz="2800" dirty="0" smtClean="0"/>
              <a:t>τιμές:</a:t>
            </a:r>
            <a:endParaRPr lang="en-US" altLang="el-GR" sz="2800" dirty="0" smtClean="0"/>
          </a:p>
          <a:p>
            <a:r>
              <a:rPr lang="el-GR" altLang="el-GR" sz="2400" dirty="0" smtClean="0"/>
              <a:t>Τιμές </a:t>
            </a:r>
            <a:r>
              <a:rPr lang="el-GR" altLang="el-GR" sz="2400" dirty="0"/>
              <a:t>μακριά </a:t>
            </a:r>
            <a:r>
              <a:rPr lang="el-GR" altLang="el-GR" sz="2400" dirty="0" smtClean="0"/>
              <a:t>απ</a:t>
            </a:r>
            <a:r>
              <a:rPr lang="el-GR" altLang="el-GR" sz="2400" dirty="0"/>
              <a:t>ό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τον κύριο όγκο των    δεδομένων. Οφείλονται σε λάθος </a:t>
            </a:r>
            <a:r>
              <a:rPr lang="el-GR" altLang="el-GR" sz="2400" dirty="0" smtClean="0"/>
              <a:t>καταχώρηση; Ανήκουν </a:t>
            </a:r>
            <a:r>
              <a:rPr lang="el-GR" altLang="el-GR" sz="2400" dirty="0"/>
              <a:t>σε άλλο πληθυσμό?</a:t>
            </a:r>
          </a:p>
          <a:p>
            <a:r>
              <a:rPr lang="el-GR" altLang="el-GR" sz="2400" dirty="0" smtClean="0"/>
              <a:t>Μπορεί </a:t>
            </a:r>
            <a:r>
              <a:rPr lang="el-GR" altLang="el-GR" sz="2400" dirty="0"/>
              <a:t>να αλλοιώσουν ουσιωδώς τα </a:t>
            </a:r>
            <a:r>
              <a:rPr lang="el-GR" altLang="el-GR" sz="2400" dirty="0" smtClean="0"/>
              <a:t>αποτελέσματα</a:t>
            </a:r>
          </a:p>
          <a:p>
            <a:pPr marL="0" indent="0">
              <a:buNone/>
            </a:pPr>
            <a:r>
              <a:rPr lang="el-GR" altLang="el-GR" sz="2800" dirty="0"/>
              <a:t>Το </a:t>
            </a:r>
            <a:r>
              <a:rPr lang="el-GR" altLang="el-GR" sz="2800" dirty="0" err="1" smtClean="0"/>
              <a:t>ενδοτεταρτημοριακό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εύρος χρησιμοποιείται για την ανίχνευση ακραίων τιμών</a:t>
            </a:r>
          </a:p>
          <a:p>
            <a:pPr marL="0" indent="0">
              <a:buNone/>
            </a:pPr>
            <a:endParaRPr lang="el-GR" altLang="el-GR" sz="2400" dirty="0"/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32018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</a:t>
            </a:r>
            <a:r>
              <a:rPr lang="el-GR" dirty="0" err="1"/>
              <a:t>ενδοτεταρτημοριακό</a:t>
            </a:r>
            <a:r>
              <a:rPr lang="el-GR" dirty="0"/>
              <a:t> εύρος ή </a:t>
            </a:r>
            <a:r>
              <a:rPr lang="en-US" dirty="0"/>
              <a:t>H</a:t>
            </a:r>
            <a:r>
              <a:rPr lang="el-GR" dirty="0"/>
              <a:t> </a:t>
            </a:r>
            <a:r>
              <a:rPr lang="el-GR" dirty="0" smtClean="0"/>
              <a:t>(3)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Ορίζουμε:</a:t>
            </a:r>
            <a:endParaRPr lang="el-GR" sz="2800" dirty="0" smtClean="0"/>
          </a:p>
          <a:p>
            <a:r>
              <a:rPr lang="el-GR" sz="2800" dirty="0" smtClean="0"/>
              <a:t>Εσωτερικός φράχτης</a:t>
            </a:r>
            <a:r>
              <a:rPr lang="en-US" sz="2800" dirty="0" smtClean="0"/>
              <a:t>:</a:t>
            </a:r>
          </a:p>
          <a:p>
            <a:endParaRPr lang="en-US" sz="2800" dirty="0"/>
          </a:p>
          <a:p>
            <a:r>
              <a:rPr lang="en-US" altLang="el-GR" sz="2800" dirty="0" smtClean="0"/>
              <a:t>E</a:t>
            </a:r>
            <a:r>
              <a:rPr lang="el-GR" altLang="el-GR" sz="2800" dirty="0" err="1" smtClean="0"/>
              <a:t>ξωτερικός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φράχτης (δε χρειάζεται πάντα</a:t>
            </a:r>
            <a:r>
              <a:rPr lang="el-GR" altLang="el-GR" sz="2800" dirty="0" smtClean="0"/>
              <a:t>)</a:t>
            </a:r>
            <a:endParaRPr lang="en-US" altLang="el-GR" sz="2800" dirty="0" smtClean="0"/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56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303677"/>
              </p:ext>
            </p:extLst>
          </p:nvPr>
        </p:nvGraphicFramePr>
        <p:xfrm>
          <a:off x="1475656" y="2569468"/>
          <a:ext cx="1582458" cy="51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2" name="Equation" r:id="rId3" imgW="660113" imgH="215806" progId="Equation.3">
                  <p:embed/>
                </p:oleObj>
              </mc:Choice>
              <mc:Fallback>
                <p:oleObj name="Equation" r:id="rId3" imgW="660113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569468"/>
                        <a:ext cx="1582458" cy="517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911711"/>
              </p:ext>
            </p:extLst>
          </p:nvPr>
        </p:nvGraphicFramePr>
        <p:xfrm>
          <a:off x="3265240" y="2569468"/>
          <a:ext cx="1855297" cy="491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3" name="Equation" r:id="rId5" imgW="672808" imgH="228501" progId="Equation.3">
                  <p:embed/>
                </p:oleObj>
              </mc:Choice>
              <mc:Fallback>
                <p:oleObj name="Equation" r:id="rId5" imgW="67280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240" y="2569468"/>
                        <a:ext cx="1855297" cy="4911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570800"/>
              </p:ext>
            </p:extLst>
          </p:nvPr>
        </p:nvGraphicFramePr>
        <p:xfrm>
          <a:off x="1475359" y="3653779"/>
          <a:ext cx="1221534" cy="50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4" name="Equation" r:id="rId7" imgW="558558" imgH="215806" progId="Equation.3">
                  <p:embed/>
                </p:oleObj>
              </mc:Choice>
              <mc:Fallback>
                <p:oleObj name="Equation" r:id="rId7" imgW="55855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359" y="3653779"/>
                        <a:ext cx="1221534" cy="506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049578"/>
              </p:ext>
            </p:extLst>
          </p:nvPr>
        </p:nvGraphicFramePr>
        <p:xfrm>
          <a:off x="3275856" y="3649588"/>
          <a:ext cx="149915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75" name="Equation" r:id="rId9" imgW="558800" imgH="228600" progId="Equation.3">
                  <p:embed/>
                </p:oleObj>
              </mc:Choice>
              <mc:Fallback>
                <p:oleObj name="Equation" r:id="rId9" imgW="55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649588"/>
                        <a:ext cx="1499156" cy="5760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66340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</a:t>
            </a:r>
            <a:r>
              <a:rPr lang="el-GR" dirty="0" err="1"/>
              <a:t>ενδοτεταρτημοριακό</a:t>
            </a:r>
            <a:r>
              <a:rPr lang="el-GR" dirty="0"/>
              <a:t> εύρος ή </a:t>
            </a:r>
            <a:r>
              <a:rPr lang="en-US" dirty="0"/>
              <a:t>H</a:t>
            </a:r>
            <a:r>
              <a:rPr lang="el-GR" dirty="0"/>
              <a:t> </a:t>
            </a:r>
            <a:r>
              <a:rPr lang="el-GR" dirty="0" smtClean="0"/>
              <a:t>(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sz="2800" dirty="0"/>
              <a:t>Οι τιμές ανάμεσα στον εξωτερικό και τον εξωτερικό φράχτη θεωρούνται ύποπτες για ακρότητα</a:t>
            </a:r>
          </a:p>
          <a:p>
            <a:r>
              <a:rPr lang="el-GR" altLang="el-GR" sz="2800" dirty="0"/>
              <a:t>Οι τιμές έξω </a:t>
            </a:r>
            <a:r>
              <a:rPr lang="el-GR" altLang="el-GR" sz="2800" dirty="0" smtClean="0"/>
              <a:t>απ</a:t>
            </a:r>
            <a:r>
              <a:rPr lang="el-GR" altLang="el-GR" sz="2800" dirty="0"/>
              <a:t>ό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τον εξωτερικό φράχτη κρίνονται ακραίες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85234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</a:t>
            </a:r>
            <a:r>
              <a:rPr lang="el-GR" dirty="0" err="1"/>
              <a:t>ενδοτεταρτημοριακό</a:t>
            </a:r>
            <a:r>
              <a:rPr lang="el-GR" dirty="0"/>
              <a:t> εύρος ή </a:t>
            </a:r>
            <a:r>
              <a:rPr lang="en-US" dirty="0"/>
              <a:t>H</a:t>
            </a:r>
            <a:r>
              <a:rPr lang="el-GR" dirty="0"/>
              <a:t> </a:t>
            </a:r>
            <a:r>
              <a:rPr lang="el-GR" dirty="0" smtClean="0"/>
              <a:t>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altLang="el-GR" sz="2800" dirty="0" smtClean="0"/>
              <a:t>Παράδειγμα</a:t>
            </a:r>
            <a:endParaRPr lang="el-GR" altLang="el-GR" sz="2800" dirty="0"/>
          </a:p>
          <a:p>
            <a:pPr>
              <a:buNone/>
            </a:pPr>
            <a:r>
              <a:rPr lang="el-GR" altLang="el-GR" sz="2800" dirty="0" smtClean="0"/>
              <a:t>Για </a:t>
            </a:r>
            <a:r>
              <a:rPr lang="el-GR" altLang="el-GR" sz="2800" dirty="0"/>
              <a:t>τα δεδομένα των 25 βιοτεχνιών </a:t>
            </a:r>
            <a:r>
              <a:rPr lang="el-GR" altLang="el-GR" sz="2800" dirty="0" smtClean="0"/>
              <a:t>υπολογίζουμε:</a:t>
            </a:r>
          </a:p>
          <a:p>
            <a:pPr>
              <a:buNone/>
            </a:pPr>
            <a:r>
              <a:rPr lang="el-GR" altLang="el-GR" sz="2800" dirty="0" smtClean="0"/>
              <a:t>Η </a:t>
            </a:r>
            <a:r>
              <a:rPr lang="el-GR" altLang="el-GR" sz="2800" dirty="0"/>
              <a:t>= 41–11.5 = 29.5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87288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</a:t>
            </a:r>
            <a:r>
              <a:rPr lang="el-GR" dirty="0" err="1"/>
              <a:t>ενδοτεταρτημοριακό</a:t>
            </a:r>
            <a:r>
              <a:rPr lang="el-GR" dirty="0"/>
              <a:t> εύρος ή </a:t>
            </a:r>
            <a:r>
              <a:rPr lang="en-US" dirty="0"/>
              <a:t>H</a:t>
            </a:r>
            <a:r>
              <a:rPr lang="el-GR" dirty="0"/>
              <a:t> </a:t>
            </a:r>
            <a:r>
              <a:rPr lang="el-GR" dirty="0" smtClean="0"/>
              <a:t>(6)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dirty="0"/>
              <a:t>Υπολογίζουμε</a:t>
            </a:r>
            <a:r>
              <a:rPr lang="el-GR" altLang="el-GR" sz="2800" dirty="0" smtClean="0"/>
              <a:t>:</a:t>
            </a:r>
          </a:p>
          <a:p>
            <a:r>
              <a:rPr lang="el-GR" altLang="el-GR" sz="2800" dirty="0"/>
              <a:t> </a:t>
            </a:r>
            <a:r>
              <a:rPr lang="el-GR" altLang="el-GR" sz="2800" dirty="0" err="1"/>
              <a:t>ενδοτεταρτημοριακό</a:t>
            </a:r>
            <a:r>
              <a:rPr lang="el-GR" altLang="el-GR" sz="2800" dirty="0"/>
              <a:t> εύρος</a:t>
            </a:r>
          </a:p>
          <a:p>
            <a:pPr>
              <a:buNone/>
            </a:pPr>
            <a:r>
              <a:rPr lang="el-GR" altLang="el-GR" sz="2800" dirty="0"/>
              <a:t>      Η = 41-11.5 = </a:t>
            </a:r>
            <a:r>
              <a:rPr lang="el-GR" altLang="el-GR" sz="2800" dirty="0" smtClean="0"/>
              <a:t>29.5</a:t>
            </a:r>
          </a:p>
          <a:p>
            <a:r>
              <a:rPr lang="el-GR" altLang="el-GR" sz="2800" dirty="0" smtClean="0"/>
              <a:t>εσωτερικός φράχτης</a:t>
            </a:r>
          </a:p>
          <a:p>
            <a:pPr lvl="1"/>
            <a:r>
              <a:rPr lang="el-GR" altLang="el-GR" sz="2400" dirty="0" smtClean="0"/>
              <a:t>κάτω </a:t>
            </a:r>
            <a:r>
              <a:rPr lang="el-GR" altLang="el-GR" sz="2400" dirty="0"/>
              <a:t>όριο = 0, (</a:t>
            </a:r>
            <a:r>
              <a:rPr lang="el-GR" altLang="el-GR" sz="2400" i="1" dirty="0"/>
              <a:t>διότι αυτή η μεταβλητή </a:t>
            </a:r>
            <a:r>
              <a:rPr lang="el-GR" altLang="el-GR" sz="2400" i="1" dirty="0" smtClean="0"/>
              <a:t>δε </a:t>
            </a:r>
            <a:r>
              <a:rPr lang="el-GR" altLang="el-GR" sz="2400" i="1" dirty="0"/>
              <a:t>μπορεί να πάρει αρνητικές </a:t>
            </a:r>
            <a:r>
              <a:rPr lang="el-GR" altLang="el-GR" sz="2400" i="1" dirty="0" smtClean="0"/>
              <a:t>τιμές)</a:t>
            </a:r>
          </a:p>
          <a:p>
            <a:pPr lvl="1"/>
            <a:r>
              <a:rPr lang="el-GR" altLang="el-GR" sz="2400" dirty="0" smtClean="0"/>
              <a:t>άνω </a:t>
            </a:r>
            <a:r>
              <a:rPr lang="el-GR" altLang="el-GR" sz="2400" dirty="0"/>
              <a:t>όριο = 41+(1.5)Η</a:t>
            </a:r>
            <a:r>
              <a:rPr lang="el-GR" altLang="el-GR" sz="2400" baseline="30000" dirty="0"/>
              <a:t> </a:t>
            </a:r>
            <a:r>
              <a:rPr lang="el-GR" altLang="el-GR" sz="2400" dirty="0"/>
              <a:t>= 85.25</a:t>
            </a:r>
            <a:endParaRPr lang="en-US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929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Διακύμανση</a:t>
            </a:r>
          </a:p>
          <a:p>
            <a:r>
              <a:rPr lang="el-GR" sz="2800" dirty="0" smtClean="0"/>
              <a:t>Τυπική απόκλιση</a:t>
            </a:r>
          </a:p>
          <a:p>
            <a:r>
              <a:rPr lang="el-GR" sz="2800" dirty="0" smtClean="0"/>
              <a:t>Σχετική Διασπορά</a:t>
            </a:r>
          </a:p>
          <a:p>
            <a:r>
              <a:rPr lang="el-GR" sz="2800" dirty="0" smtClean="0"/>
              <a:t>Τεταρτημόρια</a:t>
            </a:r>
          </a:p>
          <a:p>
            <a:r>
              <a:rPr lang="el-GR" sz="2800" dirty="0" err="1" smtClean="0"/>
              <a:t>Ενδοτεταρτημοριακό</a:t>
            </a:r>
            <a:r>
              <a:rPr lang="el-GR" sz="2800" dirty="0" smtClean="0"/>
              <a:t> εύρος</a:t>
            </a:r>
          </a:p>
          <a:p>
            <a:r>
              <a:rPr lang="el-GR" sz="2800" dirty="0" err="1" smtClean="0"/>
              <a:t>Θηκόγραμμα</a:t>
            </a:r>
            <a:endParaRPr lang="el-GR" sz="2800" dirty="0" smtClean="0"/>
          </a:p>
          <a:p>
            <a:endParaRPr lang="el-GR" sz="2800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</a:t>
            </a:r>
            <a:r>
              <a:rPr lang="el-GR" dirty="0" err="1"/>
              <a:t>ενδοτεταρτημοριακό</a:t>
            </a:r>
            <a:r>
              <a:rPr lang="el-GR" dirty="0"/>
              <a:t> εύρος ή </a:t>
            </a:r>
            <a:r>
              <a:rPr lang="en-US" dirty="0"/>
              <a:t>H</a:t>
            </a:r>
            <a:r>
              <a:rPr lang="el-GR" dirty="0"/>
              <a:t> </a:t>
            </a:r>
            <a:r>
              <a:rPr lang="el-GR" dirty="0" smtClean="0"/>
              <a:t>(7)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Υπάρχει μια τιμή μεγαλύτερη 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85.25 και είναι ύποπτη για ακρότητα. Καλό θα είναι η περίπτωση να εξεταστεί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30003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θηκόγραμμα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/>
              <a:t>Το</a:t>
            </a:r>
            <a:r>
              <a:rPr lang="en-GB" sz="2800" dirty="0"/>
              <a:t> </a:t>
            </a:r>
            <a:r>
              <a:rPr lang="en-GB" sz="2800" dirty="0" err="1"/>
              <a:t>θηκόγρ</a:t>
            </a:r>
            <a:r>
              <a:rPr lang="en-GB" sz="2800" dirty="0"/>
              <a:t>αμμα </a:t>
            </a:r>
            <a:r>
              <a:rPr lang="el-GR" sz="2800" dirty="0"/>
              <a:t>είναι ένα ορθογώνιο </a:t>
            </a:r>
            <a:r>
              <a:rPr lang="el-GR" sz="2800" dirty="0" smtClean="0"/>
              <a:t>κουτί</a:t>
            </a:r>
            <a:endParaRPr lang="el-GR" sz="2800" dirty="0"/>
          </a:p>
          <a:p>
            <a:pPr lvl="1"/>
            <a:r>
              <a:rPr lang="el-GR" altLang="el-GR" sz="2400" dirty="0"/>
              <a:t>Έχει μήκος ίσο </a:t>
            </a:r>
            <a:r>
              <a:rPr lang="el-GR" altLang="el-GR" sz="2400" dirty="0" smtClean="0"/>
              <a:t>με </a:t>
            </a:r>
            <a:endParaRPr lang="el-GR" sz="2400" dirty="0" smtClean="0"/>
          </a:p>
          <a:p>
            <a:pPr lvl="1"/>
            <a:r>
              <a:rPr lang="el-GR" altLang="el-GR" sz="2400" dirty="0" smtClean="0"/>
              <a:t>Στο </a:t>
            </a:r>
            <a:r>
              <a:rPr lang="el-GR" altLang="el-GR" sz="2400" dirty="0"/>
              <a:t>σημείο της διαμέσου υψώνεται κάθετος ίση με το πλάτος του </a:t>
            </a:r>
            <a:r>
              <a:rPr lang="el-GR" altLang="el-GR" sz="2400" dirty="0" smtClean="0"/>
              <a:t>κουτιού</a:t>
            </a:r>
          </a:p>
          <a:p>
            <a:pPr lvl="1"/>
            <a:r>
              <a:rPr lang="el-GR" altLang="el-GR" sz="2400" dirty="0"/>
              <a:t>Από τις πλαϊνές πλευρές του προεκτείνονται οι μύστακες δηλαδή δύο γραμμές με μήκος 1.5 φορές το </a:t>
            </a:r>
            <a:r>
              <a:rPr lang="el-GR" altLang="el-GR" sz="2400" dirty="0" smtClean="0"/>
              <a:t>Η</a:t>
            </a:r>
          </a:p>
          <a:p>
            <a:pPr lvl="1"/>
            <a:r>
              <a:rPr lang="el-GR" sz="2400" dirty="0"/>
              <a:t>Αν η ανώτερη ή/και η κατώτερη τιμή είναι μικρότερες </a:t>
            </a:r>
            <a:r>
              <a:rPr lang="el-GR" sz="2400" dirty="0" smtClean="0"/>
              <a:t>από </a:t>
            </a:r>
            <a:r>
              <a:rPr lang="el-GR" sz="2400" dirty="0"/>
              <a:t>τις άκρες των μυστάκων αυτοί ψαλιδίζονται  </a:t>
            </a:r>
            <a:r>
              <a:rPr lang="el-GR" sz="2400" dirty="0" smtClean="0"/>
              <a:t>αντίστοιχα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61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524247"/>
              </p:ext>
            </p:extLst>
          </p:nvPr>
        </p:nvGraphicFramePr>
        <p:xfrm>
          <a:off x="3491880" y="1969400"/>
          <a:ext cx="1152128" cy="384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49" r:id="rId3" imgW="710891" imgH="203112" progId="Equation.3">
                  <p:embed/>
                </p:oleObj>
              </mc:Choice>
              <mc:Fallback>
                <p:oleObj r:id="rId3" imgW="71089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969400"/>
                        <a:ext cx="1152128" cy="384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5308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</a:t>
            </a:r>
            <a:r>
              <a:rPr lang="el-GR" altLang="el-GR" dirty="0" err="1" smtClean="0"/>
              <a:t>θηκόγραμμα</a:t>
            </a:r>
            <a:r>
              <a:rPr lang="el-GR" altLang="el-GR" dirty="0" smtClean="0"/>
              <a:t> </a:t>
            </a:r>
            <a:r>
              <a:rPr lang="el-GR" dirty="0"/>
              <a:t>στα δεδομένα </a:t>
            </a:r>
            <a:r>
              <a:rPr lang="el-GR" dirty="0" smtClean="0"/>
              <a:t>των </a:t>
            </a:r>
            <a:r>
              <a:rPr lang="el-GR" dirty="0"/>
              <a:t>25 βιοτεχνιών </a:t>
            </a:r>
            <a:endParaRPr lang="el-GR" alt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62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θηκόγραμμα</a:t>
            </a:r>
            <a:r>
              <a:rPr lang="el-GR" dirty="0" smtClean="0"/>
              <a:t> (2)</a:t>
            </a:r>
            <a:endParaRPr lang="en-US" dirty="0"/>
          </a:p>
        </p:txBody>
      </p:sp>
      <p:pic>
        <p:nvPicPr>
          <p:cNvPr id="6" name="Picture 7" descr="4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12" y="1358849"/>
            <a:ext cx="6506752" cy="244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56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l-GR" dirty="0" err="1"/>
              <a:t>Σ’αυτό</a:t>
            </a:r>
            <a:r>
              <a:rPr lang="el-GR" dirty="0"/>
              <a:t> το παράδειγμα η </a:t>
            </a:r>
            <a:r>
              <a:rPr lang="el-GR" dirty="0" smtClean="0"/>
              <a:t>17</a:t>
            </a:r>
            <a:r>
              <a:rPr lang="el-GR" baseline="30000" dirty="0" smtClean="0"/>
              <a:t>η</a:t>
            </a:r>
            <a:r>
              <a:rPr lang="el-GR" dirty="0" smtClean="0"/>
              <a:t> παρατήρηση </a:t>
            </a:r>
            <a:r>
              <a:rPr lang="el-GR" dirty="0"/>
              <a:t>είναι ύποπτη για ακρότητα. Μήπως  η αντίστοιχη επιχείρηση </a:t>
            </a:r>
            <a:r>
              <a:rPr lang="el-GR" dirty="0" err="1" smtClean="0"/>
              <a:t>ανήκεισε</a:t>
            </a:r>
            <a:r>
              <a:rPr lang="el-GR" dirty="0" smtClean="0"/>
              <a:t> </a:t>
            </a:r>
            <a:r>
              <a:rPr lang="el-GR" dirty="0"/>
              <a:t>διαφορετική κατηγορία ;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θηκόγραμμα</a:t>
            </a:r>
            <a:r>
              <a:rPr lang="el-GR" dirty="0" smtClean="0"/>
              <a:t> (3)</a:t>
            </a:r>
            <a:endParaRPr lang="en-US" dirty="0"/>
          </a:p>
        </p:txBody>
      </p:sp>
      <p:pic>
        <p:nvPicPr>
          <p:cNvPr id="6" name="Picture 7" descr="4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12" y="1358849"/>
            <a:ext cx="6506752" cy="244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6287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θηκόγραμμα</a:t>
            </a:r>
            <a:r>
              <a:rPr lang="el-GR" dirty="0" smtClean="0"/>
              <a:t> 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Τι άλλη πληροφόρηση δίνει το </a:t>
            </a:r>
            <a:r>
              <a:rPr lang="el-GR" sz="2800" dirty="0" err="1" smtClean="0"/>
              <a:t>θηκόγραμμα</a:t>
            </a:r>
            <a:r>
              <a:rPr lang="el-GR" sz="2800" dirty="0" smtClean="0"/>
              <a:t>;</a:t>
            </a:r>
          </a:p>
          <a:p>
            <a:r>
              <a:rPr lang="el-GR" altLang="el-GR" sz="2400" dirty="0" smtClean="0"/>
              <a:t>Τη </a:t>
            </a:r>
            <a:r>
              <a:rPr lang="el-GR" altLang="el-GR" sz="2400" dirty="0"/>
              <a:t>θέση των δεδομένων- με τη διάμεσο</a:t>
            </a:r>
          </a:p>
          <a:p>
            <a:r>
              <a:rPr lang="el-GR" altLang="el-GR" sz="2400" dirty="0"/>
              <a:t>Τη διασπορά τους- με το Η και το εύρος</a:t>
            </a:r>
          </a:p>
          <a:p>
            <a:r>
              <a:rPr lang="el-GR" altLang="el-GR" sz="2400" dirty="0"/>
              <a:t>Τη λοξότητα</a:t>
            </a:r>
          </a:p>
          <a:p>
            <a:pPr marL="0" indent="0">
              <a:buNone/>
            </a:pPr>
            <a:endParaRPr lang="el-GR" sz="28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72869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l-GR" dirty="0"/>
              <a:t>Τα δεδομένα αυτά παρουσιάζουν έντονη δεξιά λοξότητα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θηκόγραμμα</a:t>
            </a:r>
            <a:r>
              <a:rPr lang="el-GR" dirty="0" smtClean="0"/>
              <a:t> (5)</a:t>
            </a:r>
            <a:endParaRPr lang="en-US" dirty="0"/>
          </a:p>
        </p:txBody>
      </p:sp>
      <p:pic>
        <p:nvPicPr>
          <p:cNvPr id="6" name="Picture 7" descr="4-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112" y="1358849"/>
            <a:ext cx="6506752" cy="244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0303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Το</a:t>
            </a:r>
            <a:r>
              <a:rPr lang="en-GB" dirty="0" smtClean="0"/>
              <a:t> </a:t>
            </a:r>
            <a:r>
              <a:rPr lang="en-GB" dirty="0"/>
              <a:t>θηκόγραμμα </a:t>
            </a:r>
            <a:r>
              <a:rPr lang="el-GR" dirty="0"/>
              <a:t>του</a:t>
            </a:r>
            <a:r>
              <a:rPr lang="en-GB" dirty="0"/>
              <a:t> </a:t>
            </a:r>
            <a:r>
              <a:rPr lang="el-GR" dirty="0"/>
              <a:t>ύψους</a:t>
            </a:r>
            <a:r>
              <a:rPr lang="en-GB" dirty="0"/>
              <a:t> </a:t>
            </a:r>
            <a:r>
              <a:rPr lang="el-GR" dirty="0" smtClean="0"/>
              <a:t>δείγματος </a:t>
            </a:r>
            <a:r>
              <a:rPr lang="en-GB" dirty="0" smtClean="0"/>
              <a:t>507 </a:t>
            </a:r>
            <a:r>
              <a:rPr lang="el-GR" dirty="0" smtClean="0"/>
              <a:t>ενηλίκων</a:t>
            </a:r>
            <a:r>
              <a:rPr lang="en-GB" dirty="0" smtClean="0"/>
              <a:t> </a:t>
            </a:r>
            <a:r>
              <a:rPr lang="el-GR" dirty="0"/>
              <a:t>(εκτύπωση </a:t>
            </a:r>
            <a:r>
              <a:rPr lang="el-GR" dirty="0" smtClean="0"/>
              <a:t>από </a:t>
            </a:r>
            <a:r>
              <a:rPr lang="el-GR" dirty="0"/>
              <a:t>το </a:t>
            </a:r>
            <a:r>
              <a:rPr lang="en-US" sz="1800" dirty="0"/>
              <a:t>SPSS</a:t>
            </a:r>
            <a:r>
              <a:rPr lang="el-GR" sz="1800" dirty="0"/>
              <a:t>)</a:t>
            </a:r>
            <a:r>
              <a:rPr lang="en-GB" sz="1800" dirty="0"/>
              <a:t> 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l-GR" dirty="0" err="1"/>
              <a:t>θηκόγραμμα</a:t>
            </a:r>
            <a:r>
              <a:rPr lang="el-GR" dirty="0"/>
              <a:t> </a:t>
            </a:r>
            <a:r>
              <a:rPr lang="el-GR" dirty="0" smtClean="0"/>
              <a:t>(6)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03440"/>
            <a:ext cx="2629716" cy="326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3292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θηκόγραμμα</a:t>
            </a:r>
            <a:r>
              <a:rPr lang="el-GR" dirty="0" smtClean="0"/>
              <a:t> (7)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800" dirty="0"/>
              <a:t>Τι πληροφόρηση παίρνουμε </a:t>
            </a:r>
            <a:r>
              <a:rPr lang="el-GR" altLang="el-GR" sz="2800" dirty="0" smtClean="0"/>
              <a:t>από το προηγούμενο </a:t>
            </a:r>
            <a:r>
              <a:rPr lang="el-GR" altLang="el-GR" sz="2800" dirty="0" err="1" smtClean="0"/>
              <a:t>θηκόγραμμα</a:t>
            </a:r>
            <a:r>
              <a:rPr lang="el-GR" altLang="el-GR" sz="2800" dirty="0" smtClean="0"/>
              <a:t>;</a:t>
            </a:r>
          </a:p>
          <a:p>
            <a:r>
              <a:rPr lang="el-GR" altLang="el-GR" sz="2400" dirty="0"/>
              <a:t>Οι μισοί ενήλικες του δείγματος έχουν ύψος μέχρι </a:t>
            </a:r>
            <a:r>
              <a:rPr lang="el-GR" altLang="el-GR" sz="2400" dirty="0" smtClean="0"/>
              <a:t>170 εκ </a:t>
            </a:r>
            <a:r>
              <a:rPr lang="el-GR" altLang="el-GR" sz="2400" dirty="0"/>
              <a:t>και το 75% μέχρι 178 </a:t>
            </a:r>
            <a:r>
              <a:rPr lang="el-GR" altLang="el-GR" sz="2400" dirty="0" smtClean="0"/>
              <a:t>εκ</a:t>
            </a:r>
          </a:p>
          <a:p>
            <a:r>
              <a:rPr lang="el-GR" altLang="el-GR" sz="2400" dirty="0"/>
              <a:t>Η κατανομή είναι μάλλον συμμετρική και δεν έχει ακραίες τιμές</a:t>
            </a:r>
            <a:endParaRPr lang="el-GR" sz="24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55917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Συγκρίσεις με </a:t>
            </a:r>
            <a:r>
              <a:rPr lang="el-GR" dirty="0" err="1" smtClean="0"/>
              <a:t>θηκογράμματα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Παράδειγμα: </a:t>
            </a: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 smtClean="0"/>
              <a:t>Συγκρίνουμε </a:t>
            </a:r>
            <a:r>
              <a:rPr lang="el-GR" altLang="el-GR" sz="2800" dirty="0"/>
              <a:t>τη βαθμολογία στα μαθήματα Στατιστική Ι, Στατιστική ΙΙ και Μαθηματικά Ι στους πρωτοετείς του Οικονομικού Τμήματος του ΑΠΘ (2006</a:t>
            </a:r>
            <a:r>
              <a:rPr lang="el-GR" altLang="el-GR" sz="2800" dirty="0" smtClean="0"/>
              <a:t>)</a:t>
            </a:r>
            <a:endParaRPr lang="el-GR" altLang="el-GR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955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Ανάλογα με την κατεύθυνση στο Λύκειο (έδωσαν και παλαιότεροι </a:t>
            </a:r>
            <a:r>
              <a:rPr lang="el-GR" altLang="el-GR" dirty="0" smtClean="0"/>
              <a:t>- σύστημα </a:t>
            </a:r>
            <a:r>
              <a:rPr lang="el-GR" altLang="el-GR" dirty="0"/>
              <a:t>της Δέσμης</a:t>
            </a:r>
            <a:r>
              <a:rPr lang="el-GR" altLang="el-GR" dirty="0" smtClean="0"/>
              <a:t>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Συγκρίσεις με </a:t>
            </a:r>
            <a:r>
              <a:rPr lang="el-GR" dirty="0" err="1" smtClean="0"/>
              <a:t>θηκογράμματα</a:t>
            </a:r>
            <a:r>
              <a:rPr lang="el-GR" dirty="0" smtClean="0"/>
              <a:t> (2)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75687"/>
            <a:ext cx="3888432" cy="334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37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Μέτρα Διασποράς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altLang="el-GR" sz="2800" dirty="0" smtClean="0"/>
              <a:t>1. Διακύμανση </a:t>
            </a:r>
            <a:r>
              <a:rPr lang="el-GR" altLang="el-GR" sz="2800" dirty="0"/>
              <a:t>και τυπική απόκλιση</a:t>
            </a:r>
          </a:p>
          <a:p>
            <a:pPr>
              <a:buNone/>
            </a:pPr>
            <a:r>
              <a:rPr lang="el-GR" altLang="el-GR" sz="2800" dirty="0" smtClean="0"/>
              <a:t>2.</a:t>
            </a:r>
            <a:r>
              <a:rPr lang="en-GB" altLang="el-GR" sz="2800" dirty="0" smtClean="0"/>
              <a:t> </a:t>
            </a:r>
            <a:r>
              <a:rPr lang="el-GR" altLang="el-GR" sz="2800" dirty="0"/>
              <a:t>Σύνοψη 5 αριθμών </a:t>
            </a:r>
          </a:p>
          <a:p>
            <a:pPr>
              <a:buNone/>
            </a:pPr>
            <a:r>
              <a:rPr lang="el-GR" altLang="el-GR" sz="2800" dirty="0" smtClean="0"/>
              <a:t>	</a:t>
            </a:r>
            <a:r>
              <a:rPr lang="el-GR" altLang="el-GR" sz="2400" dirty="0" smtClean="0"/>
              <a:t>α. </a:t>
            </a:r>
            <a:r>
              <a:rPr lang="el-GR" altLang="el-GR" sz="2400" dirty="0"/>
              <a:t>Τα τεταρτημόρια</a:t>
            </a:r>
          </a:p>
          <a:p>
            <a:pPr>
              <a:buNone/>
            </a:pPr>
            <a:r>
              <a:rPr lang="el-GR" altLang="el-GR" sz="2400" dirty="0" smtClean="0"/>
              <a:t>	β. </a:t>
            </a:r>
            <a:r>
              <a:rPr lang="el-GR" altLang="el-GR" sz="2400" dirty="0"/>
              <a:t>Το </a:t>
            </a:r>
            <a:r>
              <a:rPr lang="el-GR" altLang="el-GR" sz="2400" dirty="0" err="1"/>
              <a:t>ενδοτεταρτημοριακό</a:t>
            </a:r>
            <a:r>
              <a:rPr lang="el-GR" altLang="el-GR" sz="2400" dirty="0"/>
              <a:t> εύρος </a:t>
            </a:r>
          </a:p>
          <a:p>
            <a:pPr>
              <a:buNone/>
            </a:pPr>
            <a:r>
              <a:rPr lang="el-GR" altLang="el-GR" sz="2400" dirty="0" smtClean="0"/>
              <a:t>	γ. </a:t>
            </a:r>
            <a:r>
              <a:rPr lang="el-GR" altLang="el-GR" sz="2400" dirty="0"/>
              <a:t>Το εύρος των δεδομένων</a:t>
            </a:r>
          </a:p>
          <a:p>
            <a:pPr>
              <a:buNone/>
            </a:pPr>
            <a:r>
              <a:rPr lang="el-GR" altLang="el-GR" sz="2800" dirty="0" smtClean="0"/>
              <a:t>3. </a:t>
            </a:r>
            <a:r>
              <a:rPr lang="el-GR" altLang="el-GR" sz="2800" dirty="0"/>
              <a:t>Το </a:t>
            </a:r>
            <a:r>
              <a:rPr lang="el-GR" altLang="el-GR" sz="2800" dirty="0" err="1"/>
              <a:t>θηκόγραμμα</a:t>
            </a:r>
            <a:endParaRPr lang="el-GR" altLang="el-GR" sz="28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7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l-GR" altLang="el-GR" dirty="0"/>
              <a:t>Ταυτόχρονη σύγκριση βαθμολογίας στα μαθήματα Στατιστική Ι, Μαθηματικά Ι, Στατιστική </a:t>
            </a:r>
            <a:r>
              <a:rPr lang="el-GR" altLang="el-GR" dirty="0" smtClean="0"/>
              <a:t>ΙΙ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Συγκρίσεις με </a:t>
            </a:r>
            <a:r>
              <a:rPr lang="el-GR" dirty="0" err="1" smtClean="0"/>
              <a:t>θηκογράμματα</a:t>
            </a:r>
            <a:r>
              <a:rPr lang="el-GR" dirty="0" smtClean="0"/>
              <a:t> (3)</a:t>
            </a:r>
            <a:endParaRPr lang="en-US" dirty="0"/>
          </a:p>
        </p:txBody>
      </p:sp>
      <p:pic>
        <p:nvPicPr>
          <p:cNvPr id="6" name="Picture 4" descr="4-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7300"/>
            <a:ext cx="4179680" cy="324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8293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GB" altLang="el-GR" dirty="0"/>
              <a:t>Η </a:t>
            </a:r>
            <a:r>
              <a:rPr lang="el-GR" altLang="el-GR" dirty="0" smtClean="0"/>
              <a:t>βαθμολογία στη Στατιστική</a:t>
            </a:r>
            <a:r>
              <a:rPr lang="en-GB" altLang="el-GR" dirty="0" smtClean="0"/>
              <a:t> </a:t>
            </a:r>
            <a:r>
              <a:rPr lang="en-GB" altLang="el-GR" dirty="0"/>
              <a:t>Ι </a:t>
            </a:r>
            <a:r>
              <a:rPr lang="en-GB" altLang="el-GR" dirty="0" smtClean="0"/>
              <a:t>και </a:t>
            </a:r>
            <a:r>
              <a:rPr lang="en-GB" altLang="el-GR" dirty="0"/>
              <a:t>ΙΙ ανα </a:t>
            </a:r>
            <a:r>
              <a:rPr lang="en-GB" altLang="el-GR" dirty="0" smtClean="0"/>
              <a:t>διδάσκοντα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Συγκρίσεις με </a:t>
            </a:r>
            <a:r>
              <a:rPr lang="el-GR" dirty="0" err="1" smtClean="0"/>
              <a:t>θηκογράμματα</a:t>
            </a:r>
            <a:r>
              <a:rPr lang="el-GR" dirty="0" smtClean="0"/>
              <a:t> (4)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62" y="1038316"/>
            <a:ext cx="4479652" cy="324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6865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Συγκρίσεις με </a:t>
            </a:r>
            <a:r>
              <a:rPr lang="el-GR" dirty="0" err="1" smtClean="0"/>
              <a:t>θηκογράμματα</a:t>
            </a:r>
            <a:r>
              <a:rPr lang="el-GR" dirty="0" smtClean="0"/>
              <a:t> 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altLang="el-GR" sz="2800" dirty="0"/>
              <a:t>Παράδειγμα: </a:t>
            </a:r>
            <a:endParaRPr lang="el-GR" altLang="el-GR" sz="2800" dirty="0" smtClean="0"/>
          </a:p>
          <a:p>
            <a:pPr marL="0" indent="0">
              <a:buNone/>
            </a:pPr>
            <a:r>
              <a:rPr lang="el-GR" altLang="el-GR" sz="2800" dirty="0"/>
              <a:t>Ο προσδόκιμος χρόνος ζωής για άνδρες και γυναίκες, σε δείγμα 40 χωρών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54876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l-GR" altLang="el-GR" dirty="0" smtClean="0"/>
              <a:t>Τα </a:t>
            </a:r>
            <a:r>
              <a:rPr lang="el-GR" altLang="el-GR" dirty="0" err="1" smtClean="0"/>
              <a:t>θηκογράμματα</a:t>
            </a:r>
            <a:r>
              <a:rPr lang="el-GR" altLang="el-GR" dirty="0" smtClean="0"/>
              <a:t> των γυναικών και των ανδρών αντίστοιχα</a:t>
            </a:r>
            <a:endParaRPr lang="el-GR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Συγκρίσεις με </a:t>
            </a:r>
            <a:r>
              <a:rPr lang="el-GR" dirty="0" err="1" smtClean="0"/>
              <a:t>θηκογράμματα</a:t>
            </a:r>
            <a:r>
              <a:rPr lang="el-GR" dirty="0" smtClean="0"/>
              <a:t> (6)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765" y="1020728"/>
            <a:ext cx="4671435" cy="329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2023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Μωυσιάδης Ν. 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Χατζηπαντελής (1999) Ανάλυση δεδομένων με τη βοήθεια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	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στατιστικών 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πακέτων : SPSS 7.5, Excel 97, S-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dirty="0" smtClean="0"/>
              <a:t>M.R</a:t>
            </a:r>
            <a:r>
              <a:rPr lang="el-GR" sz="1400" dirty="0"/>
              <a:t>. </a:t>
            </a:r>
            <a:r>
              <a:rPr lang="el-GR" sz="1400" dirty="0" err="1"/>
              <a:t>Spiegel</a:t>
            </a:r>
            <a:r>
              <a:rPr lang="el-GR" sz="1400" dirty="0"/>
              <a:t>: Πιθανότητες και Στατιστική (</a:t>
            </a:r>
            <a:r>
              <a:rPr lang="el-GR" sz="1400" dirty="0" err="1"/>
              <a:t>Schaum’s</a:t>
            </a:r>
            <a:r>
              <a:rPr lang="el-GR" sz="1400" dirty="0"/>
              <a:t> </a:t>
            </a:r>
            <a:r>
              <a:rPr lang="el-GR" sz="1400" dirty="0" err="1"/>
              <a:t>Outline</a:t>
            </a:r>
            <a:r>
              <a:rPr lang="el-GR" sz="1400" dirty="0"/>
              <a:t> </a:t>
            </a:r>
            <a:r>
              <a:rPr lang="el-GR" sz="1400" dirty="0" err="1"/>
              <a:t>Series</a:t>
            </a:r>
            <a:r>
              <a:rPr lang="el-GR" sz="1400" dirty="0"/>
              <a:t>), ελληνική μετάφραση Αθήνα, ΕΣΠΙ 1977 </a:t>
            </a:r>
          </a:p>
        </p:txBody>
      </p:sp>
    </p:spTree>
    <p:extLst>
      <p:ext uri="{BB962C8B-B14F-4D97-AF65-F5344CB8AC3E}">
        <p14:creationId xmlns:p14="http://schemas.microsoft.com/office/powerpoint/2010/main" val="27550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5,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75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Γεράσιμος Μελετίου.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Βιομετρία - Γεωργικός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Πειραματισμός.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://eclass.teiep.gr/courses/TEXG118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1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Δημήτριος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5, 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78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27860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5, 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79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Διακύμανση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altLang="el-GR" sz="2800" dirty="0" smtClean="0"/>
              <a:t>Δεδομένα πληθυσμού</a:t>
            </a:r>
          </a:p>
          <a:p>
            <a:r>
              <a:rPr lang="el-GR" sz="2800" dirty="0"/>
              <a:t>Συμβολίζουμε: </a:t>
            </a:r>
            <a:endParaRPr lang="el-GR" sz="2800" dirty="0" smtClean="0"/>
          </a:p>
          <a:p>
            <a:pPr lvl="1"/>
            <a:r>
              <a:rPr lang="el-GR" sz="2000" dirty="0"/>
              <a:t>πλήθος παρατηρήσεων Ν</a:t>
            </a:r>
          </a:p>
          <a:p>
            <a:pPr lvl="1"/>
            <a:r>
              <a:rPr lang="el-GR" sz="2000" dirty="0"/>
              <a:t>μέσος μ</a:t>
            </a:r>
          </a:p>
          <a:p>
            <a:pPr lvl="1"/>
            <a:r>
              <a:rPr lang="el-GR" sz="2000" dirty="0" smtClean="0"/>
              <a:t>διακύμανση </a:t>
            </a:r>
            <a:endParaRPr lang="el-GR" sz="2000" dirty="0"/>
          </a:p>
          <a:p>
            <a:r>
              <a:rPr lang="el-GR" sz="2800" dirty="0" smtClean="0"/>
              <a:t>Υπολογίζουμε:</a:t>
            </a:r>
          </a:p>
          <a:p>
            <a:pPr marL="0" indent="0">
              <a:buNone/>
            </a:pPr>
            <a:r>
              <a:rPr lang="el-GR" sz="2800" dirty="0"/>
              <a:t>	</a:t>
            </a:r>
          </a:p>
          <a:p>
            <a:pPr lvl="1"/>
            <a:endParaRPr lang="el-GR" altLang="el-GR" sz="24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547605"/>
              </p:ext>
            </p:extLst>
          </p:nvPr>
        </p:nvGraphicFramePr>
        <p:xfrm>
          <a:off x="3203848" y="3433564"/>
          <a:ext cx="1957252" cy="1063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20" r:id="rId3" imgW="1028700" imgH="558800" progId="Equation.2">
                  <p:embed/>
                </p:oleObj>
              </mc:Choice>
              <mc:Fallback>
                <p:oleObj r:id="rId3" imgW="1028700" imgH="558800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433564"/>
                        <a:ext cx="1957252" cy="10637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180087"/>
              </p:ext>
            </p:extLst>
          </p:nvPr>
        </p:nvGraphicFramePr>
        <p:xfrm>
          <a:off x="2555776" y="3361556"/>
          <a:ext cx="347977" cy="405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21" name="Equation" r:id="rId5" imgW="203024" imgH="203024" progId="Equation.3">
                  <p:embed/>
                </p:oleObj>
              </mc:Choice>
              <mc:Fallback>
                <p:oleObj name="Equation" r:id="rId5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361556"/>
                        <a:ext cx="347977" cy="405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Διακύμανση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dirty="0" smtClean="0"/>
              <a:t>Από </a:t>
            </a:r>
            <a:r>
              <a:rPr lang="el-GR" altLang="el-GR" sz="2800" dirty="0"/>
              <a:t>τον τύπο προκύπτει </a:t>
            </a:r>
            <a:r>
              <a:rPr lang="el-GR" altLang="el-GR" sz="2800" dirty="0" smtClean="0"/>
              <a:t>ότι </a:t>
            </a:r>
            <a:r>
              <a:rPr lang="el-GR" altLang="el-GR" sz="2800" dirty="0"/>
              <a:t>διακύμανση είναι ο μέσος όρος των τετραγωνικών αποκλίσεων </a:t>
            </a:r>
            <a:r>
              <a:rPr lang="el-GR" altLang="el-GR" sz="2800" dirty="0" smtClean="0"/>
              <a:t>(= διαφορών από το </a:t>
            </a:r>
            <a:r>
              <a:rPr lang="el-GR" altLang="el-GR" sz="2800" dirty="0"/>
              <a:t>μέσο</a:t>
            </a:r>
            <a:r>
              <a:rPr lang="el-GR" altLang="el-GR" sz="2800" dirty="0" smtClean="0"/>
              <a:t>)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buNone/>
            </a:pPr>
            <a:endParaRPr lang="el-GR" sz="2800" dirty="0"/>
          </a:p>
          <a:p>
            <a:pPr lvl="1"/>
            <a:endParaRPr lang="el-GR" altLang="el-GR" sz="24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324341"/>
              </p:ext>
            </p:extLst>
          </p:nvPr>
        </p:nvGraphicFramePr>
        <p:xfrm>
          <a:off x="611560" y="2785492"/>
          <a:ext cx="2713112" cy="1159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5" r:id="rId3" imgW="1028700" imgH="558800" progId="Equation.2">
                  <p:embed/>
                </p:oleObj>
              </mc:Choice>
              <mc:Fallback>
                <p:oleObj r:id="rId3" imgW="1028700" imgH="558800" progId="Equation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785492"/>
                        <a:ext cx="2713112" cy="1159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5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2634</TotalTime>
  <Words>2055</Words>
  <Application>Microsoft Office PowerPoint</Application>
  <PresentationFormat>Προβολή στην οθόνη (16:10)</PresentationFormat>
  <Paragraphs>430</Paragraphs>
  <Slides>80</Slides>
  <Notes>17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5</vt:i4>
      </vt:variant>
      <vt:variant>
        <vt:lpstr>Τίτλοι διαφανειών</vt:lpstr>
      </vt:variant>
      <vt:variant>
        <vt:i4>80</vt:i4>
      </vt:variant>
    </vt:vector>
  </HeadingPairs>
  <TitlesOfParts>
    <vt:vector size="92" baseType="lpstr">
      <vt:lpstr>Arial Unicode MS</vt:lpstr>
      <vt:lpstr>Arial</vt:lpstr>
      <vt:lpstr>Calibri</vt:lpstr>
      <vt:lpstr>Calibri Light</vt:lpstr>
      <vt:lpstr>Times New Roman</vt:lpstr>
      <vt:lpstr>Θέμα του Office</vt:lpstr>
      <vt:lpstr>Προσαρμοσμένη σχεδίαση</vt:lpstr>
      <vt:lpstr>Microsoft Equation 2.0</vt:lpstr>
      <vt:lpstr>Equation</vt:lpstr>
      <vt:lpstr>Document</vt:lpstr>
      <vt:lpstr>Equation.DSMT4</vt:lpstr>
      <vt:lpstr>Microsoft Equation 3.0</vt:lpstr>
      <vt:lpstr>Βιομετρία - Γεωργικός Πειραματισμός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Μέτρα Διασποράς</vt:lpstr>
      <vt:lpstr>Η Διακύμανση</vt:lpstr>
      <vt:lpstr>Η Διακύμανση (2)</vt:lpstr>
      <vt:lpstr>Η Διακύμανση (3)</vt:lpstr>
      <vt:lpstr>Η Διακύμανση (4)</vt:lpstr>
      <vt:lpstr>Η Διακύμανση (5)</vt:lpstr>
      <vt:lpstr>Η Διακύμανση (6)</vt:lpstr>
      <vt:lpstr>Η Διακύμανση (7)</vt:lpstr>
      <vt:lpstr>Η Διακύμανση (8)</vt:lpstr>
      <vt:lpstr>Παράδειγμα 1</vt:lpstr>
      <vt:lpstr>Παράδειγμα 1 (2)</vt:lpstr>
      <vt:lpstr>Παράδειγμα 1 (3)</vt:lpstr>
      <vt:lpstr>Παράδειγμα 1 (4)</vt:lpstr>
      <vt:lpstr>Παράδειγμα 1 (5)</vt:lpstr>
      <vt:lpstr>Παράδειγμα 1 (6)</vt:lpstr>
      <vt:lpstr>Παράδειγμα 1 (7)</vt:lpstr>
      <vt:lpstr>Ιδιότητες της διακύμανσης</vt:lpstr>
      <vt:lpstr>Η τυπική απόκλιση</vt:lpstr>
      <vt:lpstr>Το διάστημα του Chebychev</vt:lpstr>
      <vt:lpstr>Παράδειγμα 2</vt:lpstr>
      <vt:lpstr>Σχετική διασπορά</vt:lpstr>
      <vt:lpstr>Σχετική διασπορά (2)</vt:lpstr>
      <vt:lpstr>Τυποποιημένες τιμές ή z-scores</vt:lpstr>
      <vt:lpstr>Παράδειγμα 2</vt:lpstr>
      <vt:lpstr>Παράδειγμα 2 (2)</vt:lpstr>
      <vt:lpstr>Παράδειγμα 3</vt:lpstr>
      <vt:lpstr>Παράδειγμα 3 (2)</vt:lpstr>
      <vt:lpstr>Παράδειγμα 3 (3)</vt:lpstr>
      <vt:lpstr>Παράδειγμα 3 (4)</vt:lpstr>
      <vt:lpstr>Παράδειγμα 4 (5)</vt:lpstr>
      <vt:lpstr>Παράδειγμα 4 (6)</vt:lpstr>
      <vt:lpstr>Παράδειγμα 4 (7)</vt:lpstr>
      <vt:lpstr>Παράδειγμα 4 (8)</vt:lpstr>
      <vt:lpstr>Άλλα μέτρα διασποράς</vt:lpstr>
      <vt:lpstr>Τα τεταρτημόρια</vt:lpstr>
      <vt:lpstr>Τα τεταρτημόρια (2)</vt:lpstr>
      <vt:lpstr>Σύνοψη 5 αριθμών</vt:lpstr>
      <vt:lpstr>Παράδειγμα 5</vt:lpstr>
      <vt:lpstr>Παράδειγμα 5 (2)</vt:lpstr>
      <vt:lpstr>Παράδειγμα 5 (3)</vt:lpstr>
      <vt:lpstr>Παράδειγμα 5 (4)</vt:lpstr>
      <vt:lpstr>Παράδειγμα 5 (5)</vt:lpstr>
      <vt:lpstr>Παράδειγμα 5 (6)</vt:lpstr>
      <vt:lpstr>Παράδειγμα 5 (7)</vt:lpstr>
      <vt:lpstr>Παράδειγμα 5 (8)</vt:lpstr>
      <vt:lpstr>Παράδειγμα 5 (9)</vt:lpstr>
      <vt:lpstr>Παράδειγμα 5 (10)</vt:lpstr>
      <vt:lpstr>Το ενδοτεταρτημοριακό εύρος ή H</vt:lpstr>
      <vt:lpstr>Το ενδοτεταρτημοριακό εύρος ή H (2)</vt:lpstr>
      <vt:lpstr>Το ενδοτεταρτημοριακό εύρος ή H (3)</vt:lpstr>
      <vt:lpstr>Το ενδοτεταρτημοριακό εύρος ή H (4)</vt:lpstr>
      <vt:lpstr>Το ενδοτεταρτημοριακό εύρος ή H (5)</vt:lpstr>
      <vt:lpstr>Το ενδοτεταρτημοριακό εύρος ή H (6)</vt:lpstr>
      <vt:lpstr>Το ενδοτεταρτημοριακό εύρος ή H (7)</vt:lpstr>
      <vt:lpstr>Το θηκόγραμμα</vt:lpstr>
      <vt:lpstr>Το θηκόγραμμα (2)</vt:lpstr>
      <vt:lpstr>Το θηκόγραμμα (3)</vt:lpstr>
      <vt:lpstr>Το θηκόγραμμα (4)</vt:lpstr>
      <vt:lpstr>Το θηκόγραμμα (5)</vt:lpstr>
      <vt:lpstr>Το θηκόγραμμα (6)</vt:lpstr>
      <vt:lpstr>Το θηκόγραμμα (7)</vt:lpstr>
      <vt:lpstr>Συγκρίσεις με θηκογράμματα</vt:lpstr>
      <vt:lpstr>Συγκρίσεις με θηκογράμματα (2)</vt:lpstr>
      <vt:lpstr>Συγκρίσεις με θηκογράμματα (3)</vt:lpstr>
      <vt:lpstr>Συγκρίσεις με θηκογράμματα (4)</vt:lpstr>
      <vt:lpstr>Συγκρίσεις με θηκογράμματα (5)</vt:lpstr>
      <vt:lpstr>Συγκρίσεις με θηκογράμματα (6)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dimitris</cp:lastModifiedBy>
  <cp:revision>902</cp:revision>
  <dcterms:created xsi:type="dcterms:W3CDTF">2012-09-06T09:03:05Z</dcterms:created>
  <dcterms:modified xsi:type="dcterms:W3CDTF">2015-09-30T09:06:01Z</dcterms:modified>
</cp:coreProperties>
</file>