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257" r:id="rId4"/>
    <p:sldId id="259" r:id="rId5"/>
    <p:sldId id="261" r:id="rId6"/>
    <p:sldId id="324" r:id="rId7"/>
    <p:sldId id="325" r:id="rId8"/>
    <p:sldId id="326" r:id="rId9"/>
    <p:sldId id="327" r:id="rId10"/>
    <p:sldId id="338" r:id="rId11"/>
    <p:sldId id="337" r:id="rId12"/>
    <p:sldId id="336" r:id="rId13"/>
    <p:sldId id="335" r:id="rId14"/>
    <p:sldId id="334" r:id="rId15"/>
    <p:sldId id="333" r:id="rId16"/>
    <p:sldId id="332" r:id="rId17"/>
    <p:sldId id="331" r:id="rId18"/>
    <p:sldId id="330" r:id="rId19"/>
    <p:sldId id="329" r:id="rId20"/>
    <p:sldId id="342" r:id="rId21"/>
    <p:sldId id="341" r:id="rId22"/>
    <p:sldId id="340" r:id="rId23"/>
    <p:sldId id="339" r:id="rId24"/>
    <p:sldId id="290" r:id="rId25"/>
    <p:sldId id="291" r:id="rId26"/>
    <p:sldId id="292" r:id="rId27"/>
    <p:sldId id="293" r:id="rId28"/>
    <p:sldId id="294" r:id="rId29"/>
    <p:sldId id="295" r:id="rId30"/>
    <p:sldId id="280" r:id="rId31"/>
  </p:sldIdLst>
  <p:sldSz cx="9144000" cy="5715000" type="screen16x10"/>
  <p:notesSz cx="6858000" cy="9144000"/>
  <p:custDataLst>
    <p:tags r:id="rId3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9322" autoAdjust="0"/>
  </p:normalViewPr>
  <p:slideViewPr>
    <p:cSldViewPr>
      <p:cViewPr>
        <p:scale>
          <a:sx n="106" d="100"/>
          <a:sy n="106" d="100"/>
        </p:scale>
        <p:origin x="-228" y="5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31/10/2015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31/10/2015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000" dirty="0" err="1" smtClean="0">
                <a:cs typeface="Segoe UI" pitchFamily="18" charset="0"/>
              </a:rPr>
              <a:t>Οικονοµική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Εργασίας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smtClean="0">
                <a:cs typeface="Segoe UI" pitchFamily="18" charset="0"/>
              </a:rPr>
              <a:t>και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Εργασιακές</a:t>
            </a:r>
            <a:r>
              <a:rPr lang="en-US" altLang="zh-CN" sz="4000" dirty="0" smtClean="0"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Σχέσεις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3145532"/>
            <a:ext cx="7776864" cy="1112461"/>
          </a:xfrm>
        </p:spPr>
        <p:txBody>
          <a:bodyPr>
            <a:noAutofit/>
          </a:bodyPr>
          <a:lstStyle/>
          <a:p>
            <a:r>
              <a:rPr lang="en-US" altLang="zh-CN" sz="3400" b="1" dirty="0" smtClean="0">
                <a:cs typeface="Segoe UI" pitchFamily="18" charset="0"/>
              </a:rPr>
              <a:t>Απασχόληση</a:t>
            </a:r>
            <a:r>
              <a:rPr lang="en-US" altLang="zh-CN" sz="3400" b="1" dirty="0" smtClean="0">
                <a:cs typeface="Times New Roman" pitchFamily="18" charset="0"/>
              </a:rPr>
              <a:t> </a:t>
            </a:r>
            <a:r>
              <a:rPr lang="en-US" altLang="zh-CN" sz="3400" b="1" dirty="0" smtClean="0">
                <a:cs typeface="Segoe UI" pitchFamily="18" charset="0"/>
              </a:rPr>
              <a:t>και</a:t>
            </a:r>
            <a:r>
              <a:rPr lang="en-US" altLang="zh-CN" sz="3400" b="1" dirty="0" smtClean="0">
                <a:cs typeface="Times New Roman" pitchFamily="18" charset="0"/>
              </a:rPr>
              <a:t> </a:t>
            </a:r>
            <a:r>
              <a:rPr lang="en-US" altLang="zh-CN" sz="3400" b="1" dirty="0" smtClean="0">
                <a:cs typeface="Segoe UI" pitchFamily="18" charset="0"/>
              </a:rPr>
              <a:t>Ανεργία</a:t>
            </a:r>
            <a:endParaRPr lang="el-GR" sz="3400" b="1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2800" dirty="0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tabLst>
                <a:tab pos="393700" algn="l"/>
              </a:tabLst>
            </a:pPr>
            <a:r>
              <a:rPr lang="en-US" altLang="zh-CN" sz="2800" b="1" dirty="0" smtClean="0">
                <a:cs typeface="Segoe UI" pitchFamily="18" charset="0"/>
              </a:rPr>
              <a:t>Καµπύλη </a:t>
            </a:r>
            <a:r>
              <a:rPr lang="en-US" altLang="zh-CN" sz="2800" b="1" dirty="0" err="1" smtClean="0">
                <a:cs typeface="Segoe UI" pitchFamily="18" charset="0"/>
              </a:rPr>
              <a:t>PhIllIPs</a:t>
            </a:r>
            <a:r>
              <a:rPr lang="en-US" altLang="zh-CN" sz="2800" b="1" dirty="0" smtClean="0">
                <a:cs typeface="Segoe UI" pitchFamily="18" charset="0"/>
              </a:rPr>
              <a:t>: </a:t>
            </a:r>
            <a:r>
              <a:rPr lang="en-US" altLang="zh-CN" sz="2800" b="1" dirty="0" err="1" smtClean="0">
                <a:cs typeface="Segoe UI" pitchFamily="18" charset="0"/>
              </a:rPr>
              <a:t>Συµπεράσµατα</a:t>
            </a:r>
            <a:endParaRPr lang="en-US" altLang="zh-CN" sz="2800" b="1" dirty="0" smtClean="0"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1549400" algn="l"/>
              </a:tabLst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αρνητική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σχέση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ονοµαστικών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ισθών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ρυθµού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πληθωρισµού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ισχύει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όνο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βραχυχρόνια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προσπάθεια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είωσης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κάτω του φυσικού ποσοστού θα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προκαλέσει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αύξηση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πληθωρισµού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ποσοστό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ακροχρόνια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πορεί</a:t>
            </a:r>
            <a:r>
              <a:rPr lang="el-GR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200" dirty="0" smtClean="0">
                <a:cs typeface="Times New Roman" pitchFamily="18" charset="0"/>
              </a:rPr>
              <a:t>  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ειωθεί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κάτω</a:t>
            </a:r>
            <a:r>
              <a:rPr lang="el-GR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φυσικού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ποσοστού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όνο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εάν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βελτιωθεί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δοµή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τηςοικονοµίας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λειτουργία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αγοράς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 marL="0" indent="0">
              <a:lnSpc>
                <a:spcPct val="80000"/>
              </a:lnSpc>
              <a:buNone/>
              <a:tabLst>
                <a:tab pos="393700" algn="l"/>
              </a:tabLst>
            </a:pPr>
            <a:endParaRPr lang="en-US" altLang="zh-CN" sz="20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 smtClean="0">
                <a:latin typeface="Segoe UI" pitchFamily="18" charset="0"/>
                <a:cs typeface="Segoe UI" pitchFamily="18" charset="0"/>
              </a:rPr>
              <a:t>Φυσικό</a:t>
            </a:r>
            <a:r>
              <a:rPr lang="en-US" altLang="zh-CN" sz="4000" dirty="0" smtClean="0"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4000" dirty="0" err="1" smtClean="0">
                <a:latin typeface="Segoe UI" pitchFamily="18" charset="0"/>
                <a:cs typeface="Segoe UI" pitchFamily="18" charset="0"/>
              </a:rPr>
              <a:t>ποσοστό</a:t>
            </a:r>
            <a:r>
              <a:rPr lang="en-US" altLang="zh-CN" sz="4000" dirty="0" smtClean="0"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4000" dirty="0" err="1" smtClean="0">
                <a:latin typeface="Segoe UI" pitchFamily="18" charset="0"/>
                <a:cs typeface="Segoe UI" pitchFamily="18" charset="0"/>
              </a:rPr>
              <a:t>ανεργίας</a:t>
            </a:r>
            <a:endParaRPr lang="en-US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None/>
              <a:tabLst>
                <a:tab pos="1612900" algn="l"/>
              </a:tabLst>
            </a:pPr>
            <a:r>
              <a:rPr lang="el-GR" sz="2200" dirty="0" smtClean="0"/>
              <a:t>Ιδανική αγορά εργασίας: οι μισθοί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προσαρµόζονται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ώστε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l-GR" altLang="zh-CN" sz="2200" dirty="0" smtClean="0">
                <a:cs typeface="Times New Roman" pitchFamily="18" charset="0"/>
              </a:rPr>
              <a:t>ν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α</a:t>
            </a:r>
            <a:r>
              <a:rPr lang="en-US" altLang="zh-CN" sz="2200" dirty="0" smtClean="0">
                <a:cs typeface="Times New Roman" pitchFamily="18" charset="0"/>
              </a:rPr>
              <a:t>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οδηγούν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πλήρη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απασχόληση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όλων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προσφορά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=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ζήτηση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).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Ιδανική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κατάσταση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δεν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υπάρχει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200" dirty="0" smtClean="0">
                <a:cs typeface="Times New Roman" pitchFamily="18" charset="0"/>
              </a:rPr>
              <a:t>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ποσοστό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ποτέ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δεν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ηδενίζεται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φυσικό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ποσοστό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διότι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endParaRPr lang="el-GR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tabLst>
                <a:tab pos="1612900" algn="l"/>
              </a:tabLst>
            </a:pP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χρειάζεται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χρόνος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αναζητήσουν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εργαζόµενοι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l-GR" altLang="zh-CN" sz="2200" dirty="0" smtClean="0">
                <a:cs typeface="Times New Roman" pitchFamily="18" charset="0"/>
              </a:rPr>
              <a:t>τ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ις</a:t>
            </a:r>
            <a:r>
              <a:rPr lang="en-US" altLang="zh-CN" sz="2200" dirty="0" smtClean="0">
                <a:cs typeface="Times New Roman" pitchFamily="18" charset="0"/>
              </a:rPr>
              <a:t>  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δουλειές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πιο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κατάλληλες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αυτούς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τριβής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),</a:t>
            </a:r>
            <a:endParaRPr lang="el-GR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tabLst>
                <a:tab pos="1612900" algn="l"/>
              </a:tabLst>
            </a:pPr>
            <a:r>
              <a:rPr lang="el-GR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ποσότητα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προσφερόµενης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δεν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είναι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ίση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l-GR" altLang="zh-CN" sz="2200" dirty="0" smtClean="0">
                <a:cs typeface="Times New Roman" pitchFamily="18" charset="0"/>
              </a:rPr>
              <a:t>μ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n-US" altLang="zh-CN" sz="2200" dirty="0" smtClean="0">
                <a:cs typeface="Times New Roman" pitchFamily="18" charset="0"/>
              </a:rPr>
              <a:t>     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ζητούµενη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ποσότητ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α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διαρθρωτική</a:t>
            </a:r>
            <a:r>
              <a:rPr lang="en-US" altLang="zh-CN" sz="2200" dirty="0" smtClean="0">
                <a:cs typeface="Times New Roman" pitchFamily="18" charset="0"/>
              </a:rPr>
              <a:t> 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).</a:t>
            </a:r>
          </a:p>
          <a:p>
            <a:pPr algn="just">
              <a:buNone/>
            </a:pPr>
            <a:endParaRPr lang="en-US" altLang="zh-CN" sz="2000" u="sng" dirty="0" smtClean="0">
              <a:solidFill>
                <a:srgbClr val="572314"/>
              </a:solidFill>
              <a:cs typeface="Segoe UI" pitchFamily="18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Γιατί υπάρχουν πάντα άνεργοι;</a:t>
            </a:r>
          </a:p>
          <a:p>
            <a:pPr>
              <a:buNone/>
            </a:pPr>
            <a:r>
              <a:rPr lang="el-GR" dirty="0" smtClean="0"/>
              <a:t>                                        </a:t>
            </a:r>
          </a:p>
          <a:p>
            <a:pPr algn="ctr">
              <a:buNone/>
            </a:pPr>
            <a:r>
              <a:rPr lang="el-GR" dirty="0" smtClean="0"/>
              <a:t>+</a:t>
            </a:r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5" name="4 - Βέλος προς τα κάτω"/>
          <p:cNvSpPr/>
          <p:nvPr/>
        </p:nvSpPr>
        <p:spPr>
          <a:xfrm>
            <a:off x="1691680" y="1921396"/>
            <a:ext cx="136815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5076056" y="1921396"/>
            <a:ext cx="129614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Διάγραμμα ροής: Εναλλακτική διεργασία"/>
          <p:cNvSpPr/>
          <p:nvPr/>
        </p:nvSpPr>
        <p:spPr>
          <a:xfrm>
            <a:off x="1619672" y="3649588"/>
            <a:ext cx="1656184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Διάγραμμα ροής: Εναλλακτική διεργασία"/>
          <p:cNvSpPr/>
          <p:nvPr/>
        </p:nvSpPr>
        <p:spPr>
          <a:xfrm>
            <a:off x="4932040" y="3577580"/>
            <a:ext cx="1656184" cy="10801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- Ορθογώνιο"/>
          <p:cNvSpPr/>
          <p:nvPr/>
        </p:nvSpPr>
        <p:spPr>
          <a:xfrm>
            <a:off x="1691680" y="1849388"/>
            <a:ext cx="1440160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tabLst>
                <a:tab pos="228600" algn="l"/>
                <a:tab pos="342900" algn="l"/>
                <a:tab pos="469900" algn="l"/>
                <a:tab pos="546100" algn="l"/>
              </a:tabLst>
            </a:pPr>
            <a:r>
              <a:rPr lang="en-US" altLang="zh-CN" sz="2000" dirty="0" err="1" smtClean="0">
                <a:latin typeface="Segoe UI" pitchFamily="18" charset="0"/>
                <a:cs typeface="Segoe UI" pitchFamily="18" charset="0"/>
              </a:rPr>
              <a:t>ανεργία</a:t>
            </a:r>
            <a:endParaRPr lang="en-US" altLang="zh-CN" sz="2000" dirty="0" smtClean="0">
              <a:latin typeface="Segoe UI" pitchFamily="18" charset="0"/>
              <a:cs typeface="Segoe UI" pitchFamily="18" charset="0"/>
            </a:endParaRPr>
          </a:p>
          <a:p>
            <a:pPr algn="ctr">
              <a:lnSpc>
                <a:spcPts val="3300"/>
              </a:lnSpc>
              <a:tabLst>
                <a:tab pos="228600" algn="l"/>
                <a:tab pos="342900" algn="l"/>
                <a:tab pos="469900" algn="l"/>
                <a:tab pos="546100" algn="l"/>
              </a:tabLst>
            </a:pPr>
            <a:r>
              <a:rPr lang="en-US" altLang="zh-CN" sz="2000" dirty="0" err="1" smtClean="0">
                <a:latin typeface="Segoe UI" pitchFamily="18" charset="0"/>
                <a:cs typeface="Segoe UI" pitchFamily="18" charset="0"/>
              </a:rPr>
              <a:t>τριβής</a:t>
            </a:r>
            <a:endParaRPr lang="en-US" altLang="zh-CN" sz="2000" dirty="0" smtClean="0">
              <a:latin typeface="Segoe UI" pitchFamily="18" charset="0"/>
              <a:cs typeface="Segoe U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228600" algn="l"/>
                <a:tab pos="342900" algn="l"/>
                <a:tab pos="469900" algn="l"/>
                <a:tab pos="546100" algn="l"/>
              </a:tabLst>
            </a:pPr>
            <a:r>
              <a:rPr lang="el-GR" altLang="zh-CN" dirty="0" smtClean="0"/>
              <a:t>δ</a:t>
            </a:r>
            <a:r>
              <a:rPr lang="en-US" altLang="zh-CN" dirty="0" err="1" smtClean="0">
                <a:latin typeface="Segoe UI" pitchFamily="18" charset="0"/>
                <a:cs typeface="Segoe UI" pitchFamily="18" charset="0"/>
              </a:rPr>
              <a:t>ιαδικασία</a:t>
            </a:r>
            <a:endParaRPr lang="en-US" altLang="zh-CN" dirty="0" smtClean="0">
              <a:latin typeface="Segoe UI" pitchFamily="18" charset="0"/>
              <a:cs typeface="Segoe UI" pitchFamily="18" charset="0"/>
            </a:endParaRPr>
          </a:p>
          <a:p>
            <a:pPr>
              <a:lnSpc>
                <a:spcPts val="3300"/>
              </a:lnSpc>
              <a:tabLst>
                <a:tab pos="228600" algn="l"/>
                <a:tab pos="342900" algn="l"/>
                <a:tab pos="469900" algn="l"/>
                <a:tab pos="546100" algn="l"/>
              </a:tabLst>
            </a:pPr>
            <a:r>
              <a:rPr lang="el-GR" altLang="zh-CN" dirty="0" smtClean="0">
                <a:latin typeface="Segoe UI" pitchFamily="18" charset="0"/>
                <a:cs typeface="Segoe UI" pitchFamily="18" charset="0"/>
              </a:rPr>
              <a:t>αναζήτηση</a:t>
            </a:r>
          </a:p>
          <a:p>
            <a:pPr>
              <a:lnSpc>
                <a:spcPts val="3300"/>
              </a:lnSpc>
              <a:tabLst>
                <a:tab pos="228600" algn="l"/>
                <a:tab pos="342900" algn="l"/>
                <a:tab pos="469900" algn="l"/>
                <a:tab pos="546100" algn="l"/>
              </a:tabLst>
            </a:pPr>
            <a:r>
              <a:rPr lang="en-US" altLang="zh-CN" dirty="0" smtClean="0">
                <a:latin typeface="Segoe UI" pitchFamily="18" charset="0"/>
                <a:cs typeface="Segoe UI" pitchFamily="18" charset="0"/>
              </a:rPr>
              <a:t>ε</a:t>
            </a:r>
            <a:r>
              <a:rPr lang="el-GR" altLang="zh-CN" dirty="0" smtClean="0">
                <a:latin typeface="Segoe UI" pitchFamily="18" charset="0"/>
                <a:cs typeface="Segoe UI" pitchFamily="18" charset="0"/>
              </a:rPr>
              <a:t>ρ</a:t>
            </a:r>
            <a:r>
              <a:rPr lang="en-US" altLang="zh-CN" dirty="0" err="1" smtClean="0">
                <a:latin typeface="Segoe UI" pitchFamily="18" charset="0"/>
                <a:cs typeface="Segoe UI" pitchFamily="18" charset="0"/>
              </a:rPr>
              <a:t>γασίας</a:t>
            </a:r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1772072" y="2001788"/>
            <a:ext cx="1512168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tabLst>
                <a:tab pos="228600" algn="l"/>
                <a:tab pos="342900" algn="l"/>
                <a:tab pos="469900" algn="l"/>
                <a:tab pos="546100" algn="l"/>
              </a:tabLst>
            </a:pPr>
            <a:endParaRPr lang="en-US" altLang="zh-CN" sz="2000" dirty="0" smtClean="0">
              <a:latin typeface="Segoe UI" pitchFamily="18" charset="0"/>
              <a:cs typeface="Segoe UI" pitchFamily="18" charset="0"/>
            </a:endParaRPr>
          </a:p>
          <a:p>
            <a:pPr algn="ctr">
              <a:lnSpc>
                <a:spcPts val="3300"/>
              </a:lnSpc>
              <a:tabLst>
                <a:tab pos="228600" algn="l"/>
                <a:tab pos="342900" algn="l"/>
                <a:tab pos="469900" algn="l"/>
                <a:tab pos="546100" algn="l"/>
              </a:tabLst>
            </a:pPr>
            <a:endParaRPr lang="en-US" altLang="zh-CN" sz="2000" dirty="0" smtClean="0">
              <a:latin typeface="Segoe UI" pitchFamily="18" charset="0"/>
              <a:cs typeface="Segoe U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228600" algn="l"/>
                <a:tab pos="342900" algn="l"/>
                <a:tab pos="469900" algn="l"/>
                <a:tab pos="546100" algn="l"/>
              </a:tabLst>
            </a:pPr>
            <a:endParaRPr lang="en-US" altLang="zh-CN" dirty="0" smtClean="0">
              <a:latin typeface="Segoe UI" pitchFamily="18" charset="0"/>
              <a:cs typeface="Segoe UI" pitchFamily="18" charset="0"/>
            </a:endParaRPr>
          </a:p>
          <a:p>
            <a:pPr>
              <a:lnSpc>
                <a:spcPts val="3300"/>
              </a:lnSpc>
              <a:tabLst>
                <a:tab pos="228600" algn="l"/>
                <a:tab pos="342900" algn="l"/>
                <a:tab pos="469900" algn="l"/>
                <a:tab pos="546100" algn="l"/>
              </a:tabLst>
            </a:pPr>
            <a:endParaRPr lang="en-US" altLang="zh-CN" dirty="0" smtClean="0">
              <a:latin typeface="Segoe UI" pitchFamily="18" charset="0"/>
              <a:cs typeface="Segoe UI" pitchFamily="18" charset="0"/>
            </a:endParaRPr>
          </a:p>
          <a:p>
            <a:pPr>
              <a:lnSpc>
                <a:spcPts val="3300"/>
              </a:lnSpc>
              <a:tabLst>
                <a:tab pos="228600" algn="l"/>
                <a:tab pos="342900" algn="l"/>
                <a:tab pos="469900" algn="l"/>
                <a:tab pos="546100" algn="l"/>
              </a:tabLst>
            </a:pPr>
            <a:r>
              <a:rPr lang="en-US" altLang="zh-CN" dirty="0" smtClean="0"/>
              <a:t>	</a:t>
            </a: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4788024" y="2065412"/>
            <a:ext cx="2376264" cy="325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tabLst>
                <a:tab pos="228600" algn="l"/>
                <a:tab pos="342900" algn="l"/>
                <a:tab pos="469900" algn="l"/>
                <a:tab pos="546100" algn="l"/>
              </a:tabLst>
            </a:pPr>
            <a:r>
              <a:rPr lang="el-GR" altLang="zh-CN" sz="2000" dirty="0" smtClean="0">
                <a:latin typeface="Segoe UI" pitchFamily="18" charset="0"/>
                <a:cs typeface="Segoe UI" pitchFamily="18" charset="0"/>
              </a:rPr>
              <a:t>διαρθρωτική</a:t>
            </a:r>
            <a:endParaRPr lang="en-US" altLang="zh-CN" sz="2000" dirty="0" smtClean="0">
              <a:latin typeface="Segoe UI" pitchFamily="18" charset="0"/>
              <a:cs typeface="Segoe UI" pitchFamily="18" charset="0"/>
            </a:endParaRPr>
          </a:p>
          <a:p>
            <a:pPr algn="ctr">
              <a:lnSpc>
                <a:spcPts val="3300"/>
              </a:lnSpc>
              <a:tabLst>
                <a:tab pos="228600" algn="l"/>
                <a:tab pos="342900" algn="l"/>
                <a:tab pos="469900" algn="l"/>
                <a:tab pos="546100" algn="l"/>
              </a:tabLst>
            </a:pPr>
            <a:r>
              <a:rPr lang="el-GR" altLang="zh-CN" sz="2000" dirty="0" smtClean="0">
                <a:latin typeface="Segoe UI" pitchFamily="18" charset="0"/>
                <a:cs typeface="Segoe UI" pitchFamily="18" charset="0"/>
              </a:rPr>
              <a:t>ανεργία</a:t>
            </a:r>
            <a:endParaRPr lang="en-US" altLang="zh-CN" sz="2000" dirty="0" smtClean="0">
              <a:latin typeface="Segoe UI" pitchFamily="18" charset="0"/>
              <a:cs typeface="Segoe U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marL="342900" indent="-342900">
              <a:lnSpc>
                <a:spcPts val="3300"/>
              </a:lnSpc>
              <a:buAutoNum type="arabicPeriod"/>
              <a:tabLst>
                <a:tab pos="228600" algn="l"/>
                <a:tab pos="342900" algn="l"/>
                <a:tab pos="469900" algn="l"/>
                <a:tab pos="546100" algn="l"/>
              </a:tabLst>
            </a:pPr>
            <a:r>
              <a:rPr lang="el-GR" dirty="0" smtClean="0"/>
              <a:t>Κατώτατοι μισθοί</a:t>
            </a:r>
          </a:p>
          <a:p>
            <a:pPr marL="342900" indent="-342900">
              <a:lnSpc>
                <a:spcPts val="3300"/>
              </a:lnSpc>
              <a:buAutoNum type="arabicPeriod"/>
              <a:tabLst>
                <a:tab pos="228600" algn="l"/>
                <a:tab pos="342900" algn="l"/>
                <a:tab pos="469900" algn="l"/>
                <a:tab pos="546100" algn="l"/>
              </a:tabLst>
            </a:pPr>
            <a:r>
              <a:rPr lang="el-GR" dirty="0" smtClean="0"/>
              <a:t>Μισθοί αποδοτικότητας</a:t>
            </a:r>
          </a:p>
          <a:p>
            <a:pPr marL="342900" indent="-342900">
              <a:lnSpc>
                <a:spcPts val="3300"/>
              </a:lnSpc>
              <a:buAutoNum type="arabicPeriod"/>
              <a:tabLst>
                <a:tab pos="228600" algn="l"/>
                <a:tab pos="342900" algn="l"/>
                <a:tab pos="469900" algn="l"/>
                <a:tab pos="546100" algn="l"/>
              </a:tabLst>
            </a:pPr>
            <a:r>
              <a:rPr lang="el-GR" dirty="0" smtClean="0"/>
              <a:t>Εργατικά σωματεία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ts val="3500"/>
              </a:lnSpc>
              <a:tabLst>
                <a:tab pos="50800" algn="l"/>
              </a:tabLst>
            </a:pPr>
            <a:r>
              <a:rPr lang="en-US" altLang="zh-CN" sz="3400" dirty="0" smtClean="0">
                <a:latin typeface="Segoe UI" pitchFamily="18" charset="0"/>
                <a:cs typeface="Segoe UI" pitchFamily="18" charset="0"/>
              </a:rPr>
              <a:t>1.</a:t>
            </a:r>
            <a:r>
              <a:rPr lang="en-US" altLang="zh-CN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3400" dirty="0" err="1" smtClean="0">
                <a:latin typeface="Segoe UI" pitchFamily="18" charset="0"/>
                <a:cs typeface="Segoe UI" pitchFamily="18" charset="0"/>
              </a:rPr>
              <a:t>Αναζήτηση</a:t>
            </a:r>
            <a:r>
              <a:rPr lang="en-US" altLang="zh-CN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3400" dirty="0" smtClean="0">
                <a:latin typeface="Segoe UI" pitchFamily="18" charset="0"/>
                <a:cs typeface="Segoe UI" pitchFamily="18" charset="0"/>
              </a:rPr>
              <a:t>:</a:t>
            </a:r>
            <a:endParaRPr lang="en-US" sz="3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800" b="1" dirty="0" err="1" smtClean="0">
                <a:cs typeface="Segoe UI" pitchFamily="18" charset="0"/>
              </a:rPr>
              <a:t>Από</a:t>
            </a:r>
            <a:r>
              <a:rPr lang="en-US" altLang="zh-CN" sz="2800" b="1" dirty="0" smtClean="0">
                <a:cs typeface="Times New Roman" pitchFamily="18" charset="0"/>
              </a:rPr>
              <a:t>  </a:t>
            </a:r>
            <a:r>
              <a:rPr lang="en-US" altLang="zh-CN" sz="2800" b="1" dirty="0" err="1" smtClean="0">
                <a:cs typeface="Segoe UI" pitchFamily="18" charset="0"/>
              </a:rPr>
              <a:t>τους</a:t>
            </a:r>
            <a:r>
              <a:rPr lang="en-US" altLang="zh-CN" sz="2800" b="1" dirty="0" smtClean="0">
                <a:cs typeface="Times New Roman" pitchFamily="18" charset="0"/>
              </a:rPr>
              <a:t>  </a:t>
            </a:r>
            <a:r>
              <a:rPr lang="en-US" altLang="zh-CN" sz="2800" b="1" dirty="0" err="1" smtClean="0">
                <a:cs typeface="Segoe UI" pitchFamily="18" charset="0"/>
              </a:rPr>
              <a:t>εργαζόµενους</a:t>
            </a:r>
            <a:endParaRPr lang="el-GR" altLang="zh-CN" sz="2800" b="1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/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Α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ρχίζουν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αναζήτηση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έχοντας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συγκεκριµένες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προσδοκίες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l-GR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είδος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ισθό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κ.λπ.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ανάλογα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πληροφορίες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l-GR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έχουν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συνθήκες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επικρατούν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αγορά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εάν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δεν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βρίσκου</a:t>
            </a:r>
            <a:r>
              <a:rPr lang="el-GR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την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εργασία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που</a:t>
            </a:r>
            <a:r>
              <a:rPr lang="el-GR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προσδοκούν</a:t>
            </a:r>
            <a:r>
              <a:rPr lang="el-GR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τότε</a:t>
            </a:r>
            <a:r>
              <a:rPr lang="el-GR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αναπροσαρµόζουν</a:t>
            </a:r>
            <a:r>
              <a:rPr lang="el-GR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τις</a:t>
            </a:r>
            <a:r>
              <a:rPr lang="el-GR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απαιτήσεις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τους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προς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τα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κάτω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.</a:t>
            </a:r>
            <a:endParaRPr lang="el-GR" altLang="zh-CN" sz="2400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/>
            </a:pP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Κόστος</a:t>
            </a:r>
            <a:r>
              <a:rPr lang="el-GR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αναζήτησης</a:t>
            </a:r>
            <a:r>
              <a:rPr lang="el-GR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:</a:t>
            </a:r>
            <a:r>
              <a:rPr lang="el-GR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διαφυγόντα</a:t>
            </a:r>
            <a:r>
              <a:rPr lang="el-GR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εισοδήµατα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,</a:t>
            </a:r>
            <a:r>
              <a:rPr lang="el-GR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τηλεφωνήµα</a:t>
            </a:r>
            <a:r>
              <a:rPr lang="el-GR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τ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α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αιτήσεις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επισκέψεις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κ.λπ.</a:t>
            </a:r>
          </a:p>
          <a:p>
            <a:pPr marL="0" indent="0" algn="just">
              <a:lnSpc>
                <a:spcPct val="80000"/>
              </a:lnSpc>
              <a:tabLst/>
            </a:pPr>
            <a:endParaRPr lang="en-US" altLang="zh-CN" sz="2200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/>
            </a:pPr>
            <a:endParaRPr lang="el-GR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/>
            </a:pPr>
            <a:endParaRPr lang="en-US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1. Αναζήτηση εργασίας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800" b="1" dirty="0" smtClean="0"/>
              <a:t>Από τους εργοδότες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sz="2400" dirty="0" smtClean="0"/>
              <a:t>Αρχίζουν τη διαδικασία αναζητώντας τους καλύτερους εργαζόμενους προσφέροντας τους χαμηλότερους μισθούς. Εάν δεν βρίσκουν τους κατάλληλους εργαζόμενους τότε αναπροσαρμόζονται προσφέροντας υψηλότερους μισθούς απαιτώντας λιγότερα προσόντα κλπ.</a:t>
            </a: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>
                <a:latin typeface="Segoe UI" pitchFamily="18" charset="0"/>
                <a:cs typeface="Segoe UI" pitchFamily="18" charset="0"/>
              </a:rPr>
              <a:t>1. </a:t>
            </a:r>
            <a:r>
              <a:rPr lang="en-US" altLang="zh-CN" sz="3200" dirty="0" err="1" smtClean="0">
                <a:latin typeface="Segoe UI" pitchFamily="18" charset="0"/>
                <a:cs typeface="Segoe UI" pitchFamily="18" charset="0"/>
              </a:rPr>
              <a:t>Αναζήτηση</a:t>
            </a:r>
            <a:r>
              <a:rPr lang="en-US" altLang="zh-CN" sz="3200" dirty="0" smtClean="0"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2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3200" dirty="0" smtClean="0">
                <a:latin typeface="Segoe UI" pitchFamily="18" charset="0"/>
                <a:cs typeface="Segoe UI" pitchFamily="18" charset="0"/>
              </a:rPr>
              <a:t> και εργαζοµένων</a:t>
            </a:r>
            <a:endParaRPr lang="en-US" sz="3200" dirty="0"/>
          </a:p>
        </p:txBody>
      </p:sp>
      <p:pic>
        <p:nvPicPr>
          <p:cNvPr id="5" name="4 - Θέση περιεχομένου" descr="σελ 29 ενοτ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85292"/>
            <a:ext cx="7210425" cy="3552825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755576" y="4225652"/>
            <a:ext cx="770485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tabLst>
                <a:tab pos="228600" algn="l"/>
                <a:tab pos="355600" algn="l"/>
                <a:tab pos="36830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↑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χρόνου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αναζήτησης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(Χ)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l-GR" altLang="zh-CN" sz="2000" b="1" dirty="0" smtClean="0">
                <a:solidFill>
                  <a:srgbClr val="000000"/>
                </a:solidFill>
                <a:cs typeface="Segoe UI" pitchFamily="18" charset="0"/>
              </a:rPr>
              <a:t>α.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πτωτική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l-GR" altLang="zh-CN" sz="2000" dirty="0" smtClean="0">
                <a:cs typeface="Times New Roman" pitchFamily="18" charset="0"/>
              </a:rPr>
              <a:t>α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ναπροσαρµογή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ζητούν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εργαζόµενοι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l-GR" altLang="zh-CN" sz="2000" b="1" dirty="0" smtClean="0">
                <a:solidFill>
                  <a:srgbClr val="000000"/>
                </a:solidFill>
                <a:cs typeface="Segoe UI" pitchFamily="18" charset="0"/>
              </a:rPr>
              <a:t>β.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αυξητική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αναπροσαρµογή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προσφέρουν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ο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εργοδότες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χρονική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διάρκεια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αναζήτησης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εξαρτάται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ταχύτητα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αναπροσαρµογής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000" dirty="0" smtClean="0">
                <a:cs typeface="Times New Roman" pitchFamily="18" charset="0"/>
              </a:rPr>
              <a:t> 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αιτήσεων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2600" dirty="0" smtClean="0">
                <a:latin typeface="Segoe UI" pitchFamily="18" charset="0"/>
                <a:cs typeface="Segoe UI" pitchFamily="18" charset="0"/>
              </a:rPr>
              <a:t>1. </a:t>
            </a:r>
            <a:r>
              <a:rPr lang="en-US" altLang="zh-CN" sz="2600" dirty="0" err="1" smtClean="0">
                <a:latin typeface="Segoe UI" pitchFamily="18" charset="0"/>
                <a:cs typeface="Segoe UI" pitchFamily="18" charset="0"/>
              </a:rPr>
              <a:t>Αναζήτηση</a:t>
            </a:r>
            <a:r>
              <a:rPr lang="en-US" altLang="zh-CN" sz="2600" dirty="0" smtClean="0"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6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2600" dirty="0" smtClean="0">
                <a:latin typeface="Segoe UI" pitchFamily="18" charset="0"/>
                <a:cs typeface="Segoe UI" pitchFamily="18" charset="0"/>
              </a:rPr>
              <a:t> και εργαζοµένων</a:t>
            </a:r>
            <a:endParaRPr lang="en-US" sz="2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ταχύτητα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εύρεσης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τουςεργαζόµενους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l-GR" altLang="zh-CN" sz="2400" dirty="0" smtClean="0">
                <a:cs typeface="Times New Roman" pitchFamily="18" charset="0"/>
              </a:rPr>
              <a:t>κ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κάλυψης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κενών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θέσεων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εργοδότες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κόστος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αναζήτησης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εξαρτώνται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είδος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επαγγέλµατος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είδος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επιχείρησης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lnSpc>
                <a:spcPct val="800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Ένας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οικοδόµος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βρει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πιο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εύκολα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δουλειά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πηγαίνοντας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πλατεία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καφενείο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συχνάζουν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συνάδελφοι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έσω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διαδικτύου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lnSpc>
                <a:spcPct val="80000"/>
              </a:lnSpc>
              <a:tabLst/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Ένα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σουπερµάρκετ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βρει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πιο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εύκολα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πωλήτριες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αγγελία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στην</a:t>
            </a:r>
            <a:r>
              <a:rPr lang="en-US" altLang="zh-CN" sz="2400" dirty="0" smtClean="0">
                <a:cs typeface="Times New Roman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είσοδο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καταστήµατος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παρά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έσω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ενός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γραφείου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ευρέσεως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algn="just">
              <a:lnSpc>
                <a:spcPts val="2900"/>
              </a:lnSpc>
              <a:tabLst/>
            </a:pPr>
            <a:endParaRPr lang="en-US" altLang="zh-CN" sz="2400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</a:pP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400" dirty="0" smtClean="0">
                <a:latin typeface="Segoe UI" pitchFamily="18" charset="0"/>
                <a:cs typeface="Segoe UI" pitchFamily="18" charset="0"/>
              </a:rPr>
              <a:t>2. </a:t>
            </a:r>
            <a:r>
              <a:rPr lang="en-US" altLang="zh-CN" sz="3400" dirty="0" err="1" smtClean="0">
                <a:latin typeface="Segoe UI" pitchFamily="18" charset="0"/>
                <a:cs typeface="Segoe UI" pitchFamily="18" charset="0"/>
              </a:rPr>
              <a:t>Νοµοθεσία</a:t>
            </a:r>
            <a:r>
              <a:rPr lang="en-US" altLang="zh-CN" sz="3400" dirty="0" smtClean="0"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400" dirty="0" err="1" smtClean="0">
                <a:latin typeface="Segoe UI" pitchFamily="18" charset="0"/>
                <a:cs typeface="Segoe UI" pitchFamily="18" charset="0"/>
              </a:rPr>
              <a:t>Κατώτατων</a:t>
            </a:r>
            <a:r>
              <a:rPr lang="en-US" altLang="zh-CN" sz="3400" dirty="0" smtClean="0"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400" dirty="0" err="1" smtClean="0">
                <a:latin typeface="Segoe UI" pitchFamily="18" charset="0"/>
                <a:cs typeface="Segoe UI" pitchFamily="18" charset="0"/>
              </a:rPr>
              <a:t>Μισθών</a:t>
            </a:r>
            <a:endParaRPr lang="en-US" sz="3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pic>
        <p:nvPicPr>
          <p:cNvPr id="5" name="4 - Εικόνα" descr="31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13284"/>
            <a:ext cx="6408713" cy="46870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400" dirty="0" smtClean="0">
                <a:cs typeface="Segoe UI" pitchFamily="18" charset="0"/>
              </a:rPr>
              <a:t>3.</a:t>
            </a:r>
            <a:r>
              <a:rPr lang="en-US" altLang="zh-CN" sz="3400" dirty="0" smtClean="0">
                <a:cs typeface="Times New Roman" pitchFamily="18" charset="0"/>
              </a:rPr>
              <a:t>  </a:t>
            </a:r>
            <a:r>
              <a:rPr lang="en-US" altLang="zh-CN" sz="3400" dirty="0" err="1" smtClean="0">
                <a:cs typeface="Segoe UI" pitchFamily="18" charset="0"/>
              </a:rPr>
              <a:t>Θεωρία</a:t>
            </a:r>
            <a:r>
              <a:rPr lang="en-US" altLang="zh-CN" sz="3400" dirty="0" smtClean="0">
                <a:cs typeface="Times New Roman" pitchFamily="18" charset="0"/>
              </a:rPr>
              <a:t>  </a:t>
            </a:r>
            <a:r>
              <a:rPr lang="en-US" altLang="zh-CN" sz="3400" dirty="0" err="1" smtClean="0">
                <a:cs typeface="Segoe UI" pitchFamily="18" charset="0"/>
              </a:rPr>
              <a:t>Μισθών</a:t>
            </a:r>
            <a:r>
              <a:rPr lang="en-US" altLang="zh-CN" sz="3400" dirty="0" smtClean="0">
                <a:cs typeface="Times New Roman" pitchFamily="18" charset="0"/>
              </a:rPr>
              <a:t>  </a:t>
            </a:r>
            <a:r>
              <a:rPr lang="en-US" altLang="zh-CN" sz="3400" dirty="0" err="1" smtClean="0">
                <a:cs typeface="Segoe UI" pitchFamily="18" charset="0"/>
              </a:rPr>
              <a:t>Αποδοτικότητας</a:t>
            </a:r>
            <a:endParaRPr lang="en-US" sz="3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επιχειρήσεις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πορεί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προκαλέσουν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όταν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αυξάνουν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200" dirty="0" smtClean="0">
                <a:cs typeface="Times New Roman" pitchFamily="18" charset="0"/>
              </a:rPr>
              <a:t>  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ισθούς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πάνω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επίπεδο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ισορροπίας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  <a:endParaRPr lang="el-GR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/>
            </a:pP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Πληρώνοντας υψηλότερο μισθό: </a:t>
            </a:r>
          </a:p>
          <a:p>
            <a:pPr>
              <a:lnSpc>
                <a:spcPct val="80000"/>
              </a:lnSpc>
              <a:tabLst/>
            </a:pP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προσελκύουν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καλύτερους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εργαζόµενους</a:t>
            </a:r>
            <a:endParaRPr lang="en-US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80000"/>
              </a:lnSpc>
              <a:tabLst/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ειώνουν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συχνότητα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αποχώρησης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αντικατάστασης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εργαζοµένων</a:t>
            </a:r>
            <a:endParaRPr lang="el-GR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80000"/>
              </a:lnSpc>
              <a:tabLst/>
            </a:pP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παρακινού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εργαζόµενους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διατηρήσουν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τη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θέση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endParaRPr lang="el-GR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80000"/>
              </a:lnSpc>
              <a:tabLst/>
            </a:pP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δίνουν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στους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εργαζόµενους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κίνητρο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προσπαθούν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όσο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περισσότερο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πορούν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>
              <a:lnSpc>
                <a:spcPct val="80000"/>
              </a:lnSpc>
              <a:tabLst/>
            </a:pPr>
            <a:endParaRPr lang="en-US" altLang="zh-CN" sz="2000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 marL="0" indent="0">
              <a:lnSpc>
                <a:spcPct val="80000"/>
              </a:lnSpc>
            </a:pPr>
            <a:endParaRPr lang="en-US" altLang="zh-CN" sz="20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cs typeface="Segoe UI" pitchFamily="18" charset="0"/>
              </a:rPr>
              <a:t>4. </a:t>
            </a:r>
            <a:r>
              <a:rPr lang="en-US" altLang="zh-CN" sz="4000" dirty="0" err="1" smtClean="0">
                <a:cs typeface="Segoe UI" pitchFamily="18" charset="0"/>
              </a:rPr>
              <a:t>Εργατικά</a:t>
            </a:r>
            <a:r>
              <a:rPr lang="en-US" altLang="zh-CN" sz="4000" dirty="0" smtClean="0">
                <a:cs typeface="Segoe UI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Σωµατεία</a:t>
            </a:r>
            <a:endParaRPr lang="en-US" sz="4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p:pic>
        <p:nvPicPr>
          <p:cNvPr id="5" name="4 - Εικόνα" descr="σελ 33 ενοτ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13284"/>
            <a:ext cx="6461224" cy="3672408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467544" y="4225652"/>
            <a:ext cx="7560840" cy="162352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165100" algn="l"/>
                <a:tab pos="1689100" algn="l"/>
              </a:tabLst>
            </a:pP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Πολλές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φορές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όχι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όνο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δηµιουργούν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r>
              <a:rPr lang="el-GR" altLang="zh-CN" sz="20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αλλά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αυξάνουν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</a:p>
          <a:p>
            <a:pPr>
              <a:lnSpc>
                <a:spcPts val="3800"/>
              </a:lnSpc>
              <a:tabLst>
                <a:tab pos="165100" algn="l"/>
                <a:tab pos="16891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000" dirty="0" err="1" smtClean="0">
                <a:solidFill>
                  <a:srgbClr val="3891A7"/>
                </a:solidFill>
                <a:cs typeface="Times New Roman" pitchFamily="18" charset="0"/>
              </a:rPr>
              <a:t>o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πίεση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↑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W1⇒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ΑΒ</a:t>
            </a:r>
          </a:p>
          <a:p>
            <a:pPr>
              <a:lnSpc>
                <a:spcPts val="3600"/>
              </a:lnSpc>
              <a:tabLst>
                <a:tab pos="165100" algn="l"/>
                <a:tab pos="16891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000" dirty="0" err="1" smtClean="0">
                <a:solidFill>
                  <a:srgbClr val="3891A7"/>
                </a:solidFill>
                <a:cs typeface="Times New Roman" pitchFamily="18" charset="0"/>
              </a:rPr>
              <a:t>o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περαιτέρω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πίεση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↑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W2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r>
              <a:rPr lang="en-US" altLang="zh-CN" sz="2000" dirty="0" smtClean="0"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cs typeface="Segoe UI" pitchFamily="18" charset="0"/>
              </a:rPr>
              <a:t>Γ</a:t>
            </a:r>
          </a:p>
          <a:p>
            <a:pPr>
              <a:lnSpc>
                <a:spcPts val="1900"/>
              </a:lnSpc>
              <a:tabLst>
                <a:tab pos="165100" algn="l"/>
                <a:tab pos="1689100" algn="l"/>
              </a:tabLst>
            </a:pPr>
            <a:r>
              <a:rPr lang="en-US" altLang="zh-CN" sz="2000" dirty="0" smtClean="0"/>
              <a:t>		</a:t>
            </a:r>
            <a:endParaRPr lang="en-US" altLang="zh-CN" sz="2000" dirty="0" smtClean="0">
              <a:solidFill>
                <a:srgbClr val="000000"/>
              </a:solidFill>
              <a:cs typeface="Segoe UI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n-US" altLang="zh-CN" sz="2800" dirty="0" err="1" smtClean="0">
                <a:cs typeface="Segoe UI" pitchFamily="18" charset="0"/>
              </a:rPr>
              <a:t>Οικονοµική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Εργασίας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και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Εργασιακές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Σχέσεις</a:t>
            </a:r>
            <a:endParaRPr lang="el-GR" sz="3000" b="1" dirty="0" smtClean="0"/>
          </a:p>
          <a:p>
            <a:pPr algn="l"/>
            <a:r>
              <a:rPr lang="el-GR" sz="2800" b="1" dirty="0" smtClean="0"/>
              <a:t>Ενότητα</a:t>
            </a:r>
            <a:r>
              <a:rPr lang="en-US" sz="2800" b="1" dirty="0" smtClean="0"/>
              <a:t> </a:t>
            </a:r>
            <a:r>
              <a:rPr lang="el-GR" sz="2800" b="1" dirty="0" smtClean="0"/>
              <a:t>10: </a:t>
            </a:r>
            <a:r>
              <a:rPr lang="en-US" altLang="zh-CN" sz="2800" dirty="0" smtClean="0">
                <a:cs typeface="Segoe UI" pitchFamily="18" charset="0"/>
              </a:rPr>
              <a:t>Απασχόληση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και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smtClean="0">
                <a:cs typeface="Segoe UI" pitchFamily="18" charset="0"/>
              </a:rPr>
              <a:t>Ανεργία</a:t>
            </a:r>
            <a:endParaRPr lang="en-US" sz="2800" dirty="0" smtClean="0"/>
          </a:p>
          <a:p>
            <a:pPr algn="l">
              <a:lnSpc>
                <a:spcPts val="2400"/>
              </a:lnSpc>
              <a:tabLst/>
            </a:pPr>
            <a:r>
              <a:rPr lang="en-US" altLang="zh-CN" sz="2800" dirty="0" err="1" smtClean="0">
                <a:cs typeface="Segoe UI" pitchFamily="18" charset="0"/>
              </a:rPr>
              <a:t>Καραµάνης</a:t>
            </a:r>
            <a:r>
              <a:rPr lang="en-US" altLang="zh-CN" sz="2800" dirty="0" smtClean="0"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cs typeface="Segoe UI" pitchFamily="18" charset="0"/>
              </a:rPr>
              <a:t>Κώστας</a:t>
            </a:r>
            <a:endParaRPr lang="en-US" altLang="zh-CN" sz="2800" dirty="0" smtClean="0">
              <a:cs typeface="Segoe UI" pitchFamily="18" charset="0"/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</a:t>
            </a:r>
            <a:r>
              <a:rPr lang="el-GR" sz="2400" dirty="0" smtClean="0"/>
              <a:t>, </a:t>
            </a:r>
            <a:r>
              <a:rPr lang="el-GR" sz="2400" dirty="0" smtClean="0"/>
              <a:t>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Συνέπειες Ανεργίας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Οικονομικές συνέπειες:</a:t>
            </a:r>
          </a:p>
          <a:p>
            <a:r>
              <a:rPr lang="el-GR" sz="2400" dirty="0" smtClean="0"/>
              <a:t>Απώλεια παραγωγικών δυνάμεων,</a:t>
            </a:r>
          </a:p>
          <a:p>
            <a:r>
              <a:rPr lang="el-GR" sz="2400" dirty="0" smtClean="0"/>
              <a:t>Απώλεια εισοδήματος για τον άνεργο και την οικογένειά του,</a:t>
            </a:r>
          </a:p>
          <a:p>
            <a:r>
              <a:rPr lang="el-GR" sz="2400" dirty="0" smtClean="0"/>
              <a:t>Επιβάρυνση του κρατικού προϋπολογισμού, λόγω της παροχής επιδομάτων ανεργίας</a:t>
            </a:r>
          </a:p>
          <a:p>
            <a:pPr>
              <a:buNone/>
            </a:pPr>
            <a:r>
              <a:rPr lang="el-GR" sz="2400" dirty="0" smtClean="0"/>
              <a:t>Κοινωνικές συνέπειες: μείωση κοινωνικής θέσης, προβλήματα αυτοεκτίμησης, άγχος κλπ.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 smtClean="0">
                <a:cs typeface="Segoe UI" pitchFamily="18" charset="0"/>
              </a:rPr>
              <a:t>Μέτρα</a:t>
            </a:r>
            <a:r>
              <a:rPr lang="en-US" altLang="zh-CN" sz="4000" dirty="0" smtClean="0">
                <a:cs typeface="Segoe UI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κατά</a:t>
            </a:r>
            <a:r>
              <a:rPr lang="en-US" altLang="zh-CN" sz="4000" dirty="0" smtClean="0">
                <a:cs typeface="Segoe UI" pitchFamily="18" charset="0"/>
              </a:rPr>
              <a:t> της </a:t>
            </a:r>
            <a:r>
              <a:rPr lang="en-US" altLang="zh-CN" sz="4000" dirty="0" err="1" smtClean="0">
                <a:cs typeface="Segoe UI" pitchFamily="18" charset="0"/>
              </a:rPr>
              <a:t>Ανεργίας</a:t>
            </a:r>
            <a:endParaRPr lang="en-US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tabLst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Επαγγελµατική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κατάρτιση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επανεκπαίδευση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των</a:t>
            </a:r>
            <a:r>
              <a:rPr lang="en-US" altLang="zh-CN" sz="2400" dirty="0" smtClean="0">
                <a:cs typeface="Times New Roman" pitchFamily="18" charset="0"/>
              </a:rPr>
              <a:t>        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εργαζοµένων,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προκειµένου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να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αποκτήσουν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γνώσεις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   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ειδικεύσεις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απαραίτητες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χρήσιµες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υπάρχουσες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κενές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θέσεις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l-GR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είωση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διαρθρωτικής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).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/>
            </a:pP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Αύξηση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συνολικής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ζήτησης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είωση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κυκλικής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):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800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µε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δηµοσιονοµικά</a:t>
            </a:r>
            <a:r>
              <a:rPr lang="el-GR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έτρα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(π.χ.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αύξηση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των</a:t>
            </a:r>
            <a:r>
              <a:rPr lang="el-GR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κρατικών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δαπανών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για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δηµόσια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έργα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κ.λπ.)</a:t>
            </a:r>
          </a:p>
          <a:p>
            <a:pPr>
              <a:lnSpc>
                <a:spcPct val="800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µε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νοµισµατικά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έτρα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(π.χ.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µ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είωση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επιτοκίου</a:t>
            </a:r>
            <a:r>
              <a:rPr lang="el-GR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ενίσχυση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επενδύσεων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Segoe UI" pitchFamily="18" charset="0"/>
                <a:cs typeface="Segoe UI" pitchFamily="18" charset="0"/>
              </a:rPr>
              <a:t>κ.λπ.).</a:t>
            </a:r>
          </a:p>
          <a:p>
            <a:pPr>
              <a:lnSpc>
                <a:spcPts val="3000"/>
              </a:lnSpc>
            </a:pPr>
            <a:endParaRPr lang="en-US" altLang="zh-CN" sz="20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  <a:tabLst/>
            </a:pPr>
            <a:endParaRPr lang="en-US" altLang="zh-CN" sz="20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4000" dirty="0" err="1" smtClean="0">
                <a:cs typeface="Segoe UI" pitchFamily="18" charset="0"/>
              </a:rPr>
              <a:t>Μέτρα</a:t>
            </a:r>
            <a:r>
              <a:rPr lang="en-US" altLang="zh-CN" sz="4000" dirty="0" smtClean="0">
                <a:cs typeface="Segoe UI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κατά</a:t>
            </a:r>
            <a:r>
              <a:rPr lang="en-US" altLang="zh-CN" sz="4000" dirty="0" smtClean="0">
                <a:cs typeface="Segoe UI" pitchFamily="18" charset="0"/>
              </a:rPr>
              <a:t> της </a:t>
            </a:r>
            <a:r>
              <a:rPr lang="en-US" altLang="zh-CN" sz="4000" dirty="0" err="1" smtClean="0">
                <a:cs typeface="Segoe UI" pitchFamily="18" charset="0"/>
              </a:rPr>
              <a:t>Ανεργίας</a:t>
            </a:r>
            <a:endParaRPr lang="en-US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  <a:tabLst>
                <a:tab pos="165100" algn="l"/>
                <a:tab pos="177800" algn="l"/>
                <a:tab pos="304800" algn="l"/>
                <a:tab pos="1143000" algn="l"/>
              </a:tabLst>
            </a:pP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Δ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ιευκόλυνση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αναζήτηση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(µ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είωση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τριβής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):</a:t>
            </a:r>
            <a:endParaRPr lang="el-GR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ts val="4100"/>
              </a:lnSpc>
              <a:tabLst>
                <a:tab pos="165100" algn="l"/>
                <a:tab pos="177800" algn="l"/>
                <a:tab pos="304800" algn="l"/>
                <a:tab pos="11430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κυβερνητική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πολιτική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τιςκρατικές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υπηρεσίες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απασχόλησης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ή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γραφείων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οι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οποίες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δίνουν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πληροφορίες για τις κενές θέσεις</a:t>
            </a:r>
          </a:p>
          <a:p>
            <a:pPr>
              <a:lnSpc>
                <a:spcPts val="4200"/>
              </a:lnSpc>
              <a:tabLst>
                <a:tab pos="1447800" algn="l"/>
              </a:tabLst>
            </a:pP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διαφηµίσεις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εφηµερίδες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ιστοσελίδες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θέσεων</a:t>
            </a:r>
            <a:r>
              <a:rPr lang="en-US" altLang="zh-CN" sz="2400" dirty="0" smtClean="0">
                <a:cs typeface="Times New Roman" pitchFamily="18" charset="0"/>
              </a:rPr>
              <a:t>   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στ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ο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διαδίκτυο</a:t>
            </a:r>
            <a:r>
              <a:rPr lang="en-US" altLang="zh-CN" sz="2400" dirty="0" smtClean="0"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προφορική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διάδοση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πληροφοριών</a:t>
            </a:r>
            <a:r>
              <a:rPr lang="en-US" altLang="zh-CN" sz="2400" dirty="0" smtClean="0">
                <a:cs typeface="Times New Roman" pitchFamily="18" charset="0"/>
              </a:rPr>
              <a:t>    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τις</a:t>
            </a:r>
            <a:r>
              <a:rPr lang="en-US" altLang="zh-CN" sz="2400" dirty="0" smtClean="0"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κενές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θέσεις</a:t>
            </a:r>
            <a:r>
              <a:rPr lang="el-GR" altLang="zh-CN" sz="2400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>
              <a:lnSpc>
                <a:spcPts val="4100"/>
              </a:lnSpc>
              <a:tabLst>
                <a:tab pos="165100" algn="l"/>
                <a:tab pos="177800" algn="l"/>
                <a:tab pos="304800" algn="l"/>
                <a:tab pos="1143000" algn="l"/>
              </a:tabLst>
            </a:pPr>
            <a:endParaRPr lang="en-US" altLang="zh-CN" sz="2400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 marL="0" indent="0">
              <a:lnSpc>
                <a:spcPct val="80000"/>
              </a:lnSpc>
              <a:tabLst>
                <a:tab pos="165100" algn="l"/>
                <a:tab pos="177800" algn="l"/>
                <a:tab pos="304800" algn="l"/>
                <a:tab pos="1143000" algn="l"/>
              </a:tabLst>
            </a:pPr>
            <a:endParaRPr lang="en-US" altLang="zh-CN" sz="2400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err="1" smtClean="0">
                <a:cs typeface="Segoe UI" pitchFamily="18" charset="0"/>
              </a:rPr>
              <a:t>Χαρακτηριστικά</a:t>
            </a:r>
            <a:r>
              <a:rPr lang="en-US" altLang="zh-CN" sz="4000" dirty="0" smtClean="0">
                <a:cs typeface="Segoe UI" pitchFamily="18" charset="0"/>
              </a:rPr>
              <a:t> </a:t>
            </a:r>
            <a:r>
              <a:rPr lang="en-US" altLang="zh-CN" sz="4000" dirty="0" err="1" smtClean="0">
                <a:cs typeface="Segoe UI" pitchFamily="18" charset="0"/>
              </a:rPr>
              <a:t>Ανέργων</a:t>
            </a:r>
            <a:endParaRPr lang="en-US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  <a:tabLst>
                <a:tab pos="1308100" algn="l"/>
              </a:tabLst>
            </a:pP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Μεγαλύτερο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ποσοστό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συνήθως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παρατηρείται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:</a:t>
            </a:r>
            <a:endParaRPr lang="el-GR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tabLst>
                <a:tab pos="1308100" algn="l"/>
              </a:tabLst>
            </a:pP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Στις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νέες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ηλικίες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cs typeface="Times New Roman" pitchFamily="18" charset="0"/>
              </a:rPr>
              <a:t>1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5-24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ετών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(µ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ικρή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εµπειρία,συχνή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αλλαγή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επαγγελµάτων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έχρι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την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εύρεση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εργοδότη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τόπου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που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τους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ικανοποιεί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κ.α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.)</a:t>
            </a:r>
            <a:endParaRPr lang="el-GR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tabLst>
                <a:tab pos="1689100" algn="l"/>
              </a:tabLst>
            </a:pP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Στους ανειδίκευτους εργάτες ( εύκολη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αντικατάσταση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ικρότερη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δυνατότητα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απόκτησης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νέων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γνώσεων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ειδικεύσεων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κ.α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.)</a:t>
            </a:r>
          </a:p>
          <a:p>
            <a:pPr algn="just">
              <a:tabLst>
                <a:tab pos="1689100" algn="l"/>
              </a:tabLst>
            </a:pP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Στις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γυναίκες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σύνθεση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της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παραγωγής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µε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περισσότερες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θέσεις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άνδρες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,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εγαλύτερη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διάρκεια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αναζήτησης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λόγω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του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οικογενειακού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εισοδήµατος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κ.α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.</a:t>
            </a:r>
          </a:p>
          <a:p>
            <a:pPr algn="just">
              <a:lnSpc>
                <a:spcPts val="3800"/>
              </a:lnSpc>
              <a:tabLst>
                <a:tab pos="1308100" algn="l"/>
              </a:tabLst>
            </a:pPr>
            <a:endParaRPr lang="en-US" altLang="zh-CN" sz="2400" dirty="0" smtClean="0">
              <a:solidFill>
                <a:srgbClr val="000000"/>
              </a:solidFill>
              <a:latin typeface="Segoe UI" pitchFamily="18" charset="0"/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tabLst>
                <a:tab pos="1308100" algn="l"/>
              </a:tabLst>
            </a:pPr>
            <a:endParaRPr lang="en-US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en-US" sz="2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Οικονοµική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(1998),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Λιανός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Νταούλη-Ντεµούση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Α.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Οικονοµικής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και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Εργασιακές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Σχέσεις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(2001),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Κατσανέβας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Θ.</a:t>
            </a:r>
          </a:p>
          <a:p>
            <a:pPr marL="448056" indent="-448056">
              <a:lnSpc>
                <a:spcPts val="2000"/>
              </a:lnSpc>
              <a:buNone/>
              <a:tabLst>
                <a:tab pos="165100" algn="l"/>
                <a:tab pos="266700" algn="l"/>
                <a:tab pos="495300" algn="l"/>
                <a:tab pos="622300" algn="l"/>
                <a:tab pos="977900" algn="l"/>
                <a:tab pos="1092200" algn="l"/>
                <a:tab pos="1473200" algn="l"/>
                <a:tab pos="2374900" algn="l"/>
                <a:tab pos="2425700" algn="l"/>
                <a:tab pos="3136900" algn="l"/>
                <a:tab pos="4064000" algn="l"/>
              </a:tabLst>
            </a:pP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Οικονοµικά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της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Εργασίας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(2013),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err="1" smtClean="0">
                <a:latin typeface="Segoe UI" pitchFamily="18" charset="0"/>
                <a:cs typeface="Segoe UI" pitchFamily="18" charset="0"/>
              </a:rPr>
              <a:t>Boeri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T.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and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van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Ours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Segoe UI" pitchFamily="18" charset="0"/>
                <a:cs typeface="Segoe UI" pitchFamily="18" charset="0"/>
              </a:rPr>
              <a:t>J.</a:t>
            </a: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Καραμάνης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Κ. (2015)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Οικονοµική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Εργασίας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και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Εργασιακές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cs typeface="Segoe UI" pitchFamily="18" charset="0"/>
              </a:rPr>
              <a:t>Σχέσεις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oc-web.ioa.teiep.gr/OpenClass/courses/LOGO125/</a:t>
            </a:r>
            <a:endParaRPr lang="el-GR" sz="240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</a:t>
            </a:r>
            <a:r>
              <a:rPr lang="el-GR" sz="2900" smtClean="0"/>
              <a:t>, </a:t>
            </a:r>
            <a:r>
              <a:rPr lang="el-GR" sz="2900" smtClean="0"/>
              <a:t>2015</a:t>
            </a:r>
            <a:endParaRPr lang="el-GR" sz="290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algn="just">
              <a:buNone/>
            </a:pPr>
            <a:r>
              <a:rPr lang="el-GR" dirty="0" smtClean="0"/>
              <a:t>Η ενότητα παρουσιάζει την βραχυχρόνια και μακροχρόνια σχέση του τρίπτυχου ανεργίας,</a:t>
            </a:r>
            <a:r>
              <a:rPr lang="en-US" dirty="0" smtClean="0"/>
              <a:t> </a:t>
            </a:r>
            <a:r>
              <a:rPr lang="el-GR" dirty="0" smtClean="0"/>
              <a:t>ονομαστικού μισθού και πληθωρισμού, όπως η τελευταία εκφράζεται από την καμπύλη </a:t>
            </a:r>
            <a:r>
              <a:rPr lang="el-GR" dirty="0" err="1" smtClean="0"/>
              <a:t>Phillips</a:t>
            </a:r>
            <a:r>
              <a:rPr lang="el-GR" dirty="0" smtClean="0"/>
              <a:t>. Παράλληλα αξιολογούνται τα σημεία της καμπύλης σε σχέση με τις επιλογές της εφαρμοζόμενης οικονομικής πολιτικής. Η ενότητα κλείνει με την έννοια του φυσικού ποσοστού ανεργίας, την παρουσίαση της θεωρίας για τον μισθό ανταποδοτικότητας, ενώ τέλος γίνεται αναφορά στις οικονομικές και κοινωνικές συνέπειες της ανεργίας.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cs typeface="Segoe UI" pitchFamily="18" charset="0"/>
              </a:rPr>
              <a:t>Απ</a:t>
            </a:r>
            <a:r>
              <a:rPr lang="el-GR" altLang="zh-CN" dirty="0" smtClean="0">
                <a:cs typeface="Segoe UI" pitchFamily="18" charset="0"/>
              </a:rPr>
              <a:t>α</a:t>
            </a:r>
            <a:r>
              <a:rPr lang="en-US" altLang="zh-CN" dirty="0" err="1" smtClean="0">
                <a:cs typeface="Segoe UI" pitchFamily="18" charset="0"/>
              </a:rPr>
              <a:t>σχόληση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cs typeface="Segoe UI" pitchFamily="18" charset="0"/>
              </a:rPr>
              <a:t>Ανεργία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ts val="3500"/>
              </a:lnSpc>
              <a:buNone/>
              <a:tabLst>
                <a:tab pos="1828800" algn="l"/>
              </a:tabLst>
            </a:pPr>
            <a:r>
              <a:rPr lang="en-US" altLang="zh-CN" sz="2800" b="1" dirty="0" smtClean="0">
                <a:cs typeface="Segoe UI" pitchFamily="18" charset="0"/>
              </a:rPr>
              <a:t>Καµπύλη </a:t>
            </a:r>
            <a:r>
              <a:rPr lang="en-US" altLang="zh-CN" sz="2800" b="1" dirty="0" err="1" smtClean="0">
                <a:cs typeface="Segoe UI" pitchFamily="18" charset="0"/>
              </a:rPr>
              <a:t>PhIllIPs</a:t>
            </a:r>
            <a:endParaRPr lang="el-GR" altLang="zh-CN" sz="2800" b="1" dirty="0" smtClean="0">
              <a:cs typeface="Segoe UI" pitchFamily="18" charset="0"/>
            </a:endParaRPr>
          </a:p>
          <a:p>
            <a:pPr marL="0" indent="0" algn="just">
              <a:lnSpc>
                <a:spcPct val="80000"/>
              </a:lnSpc>
              <a:buNone/>
              <a:tabLst>
                <a:tab pos="1828800" algn="l"/>
              </a:tabLst>
            </a:pP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Υπερβάλλουσα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προσφορά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err="1" smtClean="0">
                <a:solidFill>
                  <a:srgbClr val="000000"/>
                </a:solidFill>
                <a:cs typeface="Segoe UI" pitchFamily="18" charset="0"/>
              </a:rPr>
              <a:t>εργασίας</a:t>
            </a:r>
            <a:r>
              <a:rPr lang="en-US" altLang="zh-CN" sz="2200" dirty="0" smtClean="0"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 ανεργίας: μικρή πίεση για αύξηση των ονομαστικών μισθών και συνεπώς μικρές αυξήσεις του κόστους εργασίας και των προϊόντων ( μείωση ρυθμού πληθωρισμού ).</a:t>
            </a:r>
          </a:p>
          <a:p>
            <a:pPr marL="0" indent="0" algn="just">
              <a:lnSpc>
                <a:spcPct val="80000"/>
              </a:lnSpc>
              <a:buNone/>
              <a:tabLst>
                <a:tab pos="1828800" algn="l"/>
              </a:tabLst>
            </a:pPr>
            <a:r>
              <a:rPr lang="el-GR" altLang="zh-CN" sz="2200" dirty="0" smtClean="0">
                <a:solidFill>
                  <a:srgbClr val="000000"/>
                </a:solidFill>
                <a:cs typeface="Segoe UI" pitchFamily="18" charset="0"/>
              </a:rPr>
              <a:t>Αύξηση της ζήτησης της εργασίας και μικρό ποσοστό ανεργίας: αύξηση των ονομαστικών μισθών και κατ επέκταση αύξηση του κόστους εργασίας και των τιμών των προϊόντων ( αύξηση ρυθμού πληθωρισμού ).</a:t>
            </a:r>
            <a:endParaRPr lang="en-US" altLang="zh-CN" sz="2200" dirty="0" smtClean="0">
              <a:solidFill>
                <a:srgbClr val="000000"/>
              </a:solidFill>
              <a:cs typeface="Segoe UI" pitchFamily="18" charset="0"/>
            </a:endParaRP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εικόνας" descr="σελ 21 ενοτ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26" r="1126"/>
          <a:stretch>
            <a:fillRect/>
          </a:stretch>
        </p:blipFill>
        <p:spPr>
          <a:xfrm>
            <a:off x="1691680" y="1129308"/>
            <a:ext cx="5486400" cy="2808312"/>
          </a:xfrm>
        </p:spPr>
      </p:pic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63688" y="3649588"/>
            <a:ext cx="5486400" cy="8458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ΦΦ: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σχέση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ισθών</a:t>
            </a:r>
            <a:endParaRPr lang="en-US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800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ΡΡ: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σχέση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τιµών</a:t>
            </a:r>
            <a:endParaRPr lang="en-US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800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↑%U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↓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ονοµαστικών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ισθών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ρυθµού</a:t>
            </a:r>
            <a:endParaRPr lang="en-US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80000"/>
              </a:lnSpc>
              <a:tabLst/>
            </a:pP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πληθωρισµού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αντίστροφα</a:t>
            </a:r>
            <a:endParaRPr lang="en-US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80000"/>
              </a:lnSpc>
              <a:tabLst/>
            </a:pP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Μεταβολή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Κ.W/W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ΤΕΙΜεταβολή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P/P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800" dirty="0" smtClean="0">
                <a:latin typeface="Segoe UI" pitchFamily="18" charset="0"/>
                <a:cs typeface="Segoe UI" pitchFamily="18" charset="0"/>
              </a:rPr>
              <a:t>Καµπύλη </a:t>
            </a:r>
            <a:r>
              <a:rPr lang="en-US" altLang="zh-CN" sz="3800" dirty="0" err="1" smtClean="0">
                <a:latin typeface="Segoe UI" pitchFamily="18" charset="0"/>
                <a:cs typeface="Segoe UI" pitchFamily="18" charset="0"/>
              </a:rPr>
              <a:t>PhIllIPs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εικόνας" descr="σελ 22 ενοτ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755" r="7755"/>
          <a:stretch>
            <a:fillRect/>
          </a:stretch>
        </p:blipFill>
        <p:spPr>
          <a:xfrm>
            <a:off x="1763688" y="1129308"/>
            <a:ext cx="5486400" cy="2880320"/>
          </a:xfrm>
        </p:spPr>
      </p:pic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9552" y="3937620"/>
            <a:ext cx="7920880" cy="8458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Επιλογή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σηµείου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Α: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l-GR" altLang="zh-CN" dirty="0" smtClean="0">
                <a:cs typeface="Times New Roman" pitchFamily="18" charset="0"/>
              </a:rPr>
              <a:t>α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ξιολογείται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ως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σοβαρότερο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πρόβληµα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ο</a:t>
            </a:r>
            <a:r>
              <a:rPr lang="el-GR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πληθωρισµός</a:t>
            </a:r>
            <a:endParaRPr lang="en-US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800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Επιλογή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σηµείου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Β: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αξιολογείται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ως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σοβαρότερο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πρόβληµα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η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ανεργία</a:t>
            </a:r>
            <a:endParaRPr lang="en-US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800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Επιλογή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σηµείου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Γ: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συνδυασµός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ανεργίας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πληθωρισµού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100" dirty="0" smtClean="0">
                <a:latin typeface="Segoe UI" pitchFamily="18" charset="0"/>
                <a:cs typeface="Segoe UI" pitchFamily="18" charset="0"/>
              </a:rPr>
              <a:t>Καµπύλη </a:t>
            </a:r>
            <a:r>
              <a:rPr lang="en-US" altLang="zh-CN" sz="3100" dirty="0" err="1" smtClean="0">
                <a:latin typeface="Segoe UI" pitchFamily="18" charset="0"/>
                <a:cs typeface="Segoe UI" pitchFamily="18" charset="0"/>
              </a:rPr>
              <a:t>PhIllIPs</a:t>
            </a:r>
            <a:r>
              <a:rPr lang="en-US" altLang="zh-CN" sz="3100" dirty="0" smtClean="0">
                <a:latin typeface="Segoe UI" pitchFamily="18" charset="0"/>
                <a:cs typeface="Segoe UI" pitchFamily="18" charset="0"/>
              </a:rPr>
              <a:t>: </a:t>
            </a:r>
            <a:r>
              <a:rPr lang="en-US" altLang="zh-CN" sz="3100" dirty="0" err="1" smtClean="0">
                <a:latin typeface="Segoe UI" pitchFamily="18" charset="0"/>
                <a:cs typeface="Segoe UI" pitchFamily="18" charset="0"/>
              </a:rPr>
              <a:t>Εφαρµοζόµενη</a:t>
            </a:r>
            <a:r>
              <a:rPr lang="en-US" altLang="zh-CN" sz="3100" dirty="0" smtClean="0">
                <a:latin typeface="Segoe UI" pitchFamily="18" charset="0"/>
                <a:cs typeface="Segoe UI" pitchFamily="18" charset="0"/>
              </a:rPr>
              <a:t> </a:t>
            </a:r>
            <a:r>
              <a:rPr lang="en-US" altLang="zh-CN" sz="3100" dirty="0" err="1" smtClean="0">
                <a:latin typeface="Segoe UI" pitchFamily="18" charset="0"/>
                <a:cs typeface="Segoe UI" pitchFamily="18" charset="0"/>
              </a:rPr>
              <a:t>Πολιτική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95536" y="4081636"/>
            <a:ext cx="8136904" cy="10618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tabLst/>
            </a:pP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↓%U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6%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4%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↑P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0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3%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σηµείο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Β)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↑P</a:t>
            </a:r>
            <a:r>
              <a:rPr lang="en-US" altLang="zh-CN" dirty="0" smtClean="0"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dirty="0" smtClean="0"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↓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πραγµατικών</a:t>
            </a:r>
            <a:r>
              <a:rPr lang="en-US" altLang="zh-CN" dirty="0" smtClean="0"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W</a:t>
            </a:r>
            <a:r>
              <a:rPr lang="en-US" altLang="zh-CN" dirty="0" smtClean="0">
                <a:cs typeface="Times New Roman" pitchFamily="18" charset="0"/>
              </a:rPr>
              <a:t> 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dirty="0" smtClean="0">
                <a:cs typeface="Times New Roman" pitchFamily="18" charset="0"/>
              </a:rPr>
              <a:t> 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διεκδικήσεις</a:t>
            </a:r>
            <a:r>
              <a:rPr lang="en-US" altLang="zh-CN" dirty="0" smtClean="0">
                <a:cs typeface="Times New Roman" pitchFamily="18" charset="0"/>
              </a:rPr>
              <a:t> 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εργατικών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σωµατείων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για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↑W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↓Ld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ετατόπιση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καµπύλης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Ρ2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↑%U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4%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6%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και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Ρ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3%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σηµείο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Γ)</a:t>
            </a:r>
          </a:p>
          <a:p>
            <a:pPr>
              <a:lnSpc>
                <a:spcPct val="80000"/>
              </a:lnSpc>
              <a:tabLst/>
            </a:pP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Νέα</a:t>
            </a:r>
            <a:r>
              <a:rPr lang="en-US" altLang="zh-CN" dirty="0" smtClean="0">
                <a:cs typeface="Times New Roman" pitchFamily="18" charset="0"/>
              </a:rPr>
              <a:t>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προσπάθεια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↓%U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6%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4,5%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⇒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↑P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από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3%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σε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5%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(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σηµείο</a:t>
            </a:r>
            <a:r>
              <a:rPr lang="en-US" altLang="zh-CN" dirty="0" smtClean="0"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)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Νέα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µ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ετατόπιση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προς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νέο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σηµείο</a:t>
            </a:r>
            <a:r>
              <a:rPr lang="en-US" altLang="zh-CN" dirty="0" smtClean="0">
                <a:cs typeface="Times New Roman" pitchFamily="18" charset="0"/>
              </a:rPr>
              <a:t>    </a:t>
            </a:r>
            <a:r>
              <a:rPr lang="en-US" altLang="zh-CN" dirty="0" err="1" smtClean="0">
                <a:solidFill>
                  <a:srgbClr val="000000"/>
                </a:solidFill>
                <a:cs typeface="Segoe UI" pitchFamily="18" charset="0"/>
              </a:rPr>
              <a:t>ισορροπίας</a:t>
            </a:r>
            <a:r>
              <a:rPr lang="en-US" altLang="zh-CN" dirty="0" smtClean="0">
                <a:cs typeface="Times New Roman" pitchFamily="18" charset="0"/>
              </a:rPr>
              <a:t>    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Ε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cs typeface="Segoe UI" pitchFamily="18" charset="0"/>
              </a:rPr>
              <a:t>(U6%,P5</a:t>
            </a:r>
            <a:r>
              <a:rPr lang="el-GR" altLang="zh-CN" dirty="0" smtClean="0">
                <a:solidFill>
                  <a:srgbClr val="000000"/>
                </a:solidFill>
                <a:cs typeface="Segoe UI" pitchFamily="18" charset="0"/>
              </a:rPr>
              <a:t>%)</a:t>
            </a:r>
            <a:endParaRPr lang="en-US" altLang="zh-CN" dirty="0" smtClean="0">
              <a:solidFill>
                <a:srgbClr val="000000"/>
              </a:solidFill>
              <a:cs typeface="Segoe UI" pitchFamily="18" charset="0"/>
            </a:endParaRPr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613276"/>
          </a:xfrm>
        </p:spPr>
        <p:txBody>
          <a:bodyPr>
            <a:noAutofit/>
          </a:bodyPr>
          <a:lstStyle/>
          <a:p>
            <a:r>
              <a:rPr lang="en-US" altLang="zh-CN" sz="3600" dirty="0" err="1" smtClean="0">
                <a:latin typeface="Segoe UI" pitchFamily="18" charset="0"/>
                <a:cs typeface="Segoe UI" pitchFamily="18" charset="0"/>
              </a:rPr>
              <a:t>Μακροχρόνια</a:t>
            </a:r>
            <a:r>
              <a:rPr lang="en-US" altLang="zh-CN" sz="3600" dirty="0" smtClean="0">
                <a:latin typeface="Segoe UI" pitchFamily="18" charset="0"/>
                <a:cs typeface="Segoe UI" pitchFamily="18" charset="0"/>
              </a:rPr>
              <a:t> Καµπύλη </a:t>
            </a:r>
            <a:r>
              <a:rPr lang="en-US" altLang="zh-CN" sz="3600" dirty="0" err="1" smtClean="0">
                <a:latin typeface="Segoe UI" pitchFamily="18" charset="0"/>
                <a:cs typeface="Segoe UI" pitchFamily="18" charset="0"/>
              </a:rPr>
              <a:t>PhIllIPs</a:t>
            </a:r>
            <a:endParaRPr lang="en-US" sz="3600" dirty="0"/>
          </a:p>
        </p:txBody>
      </p:sp>
      <p:pic>
        <p:nvPicPr>
          <p:cNvPr id="12" name="11 - Εικόνα" descr="σελ 23 α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13284"/>
            <a:ext cx="5472608" cy="31780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1829</TotalTime>
  <Words>1458</Words>
  <Application>Microsoft Office PowerPoint</Application>
  <PresentationFormat>Προβολή στην οθόνη (16:10)</PresentationFormat>
  <Paragraphs>203</Paragraphs>
  <Slides>30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Οικονοµική Εργασίας και Εργασιακές Σχέσεις</vt:lpstr>
      <vt:lpstr>Διαφάνεια 2</vt:lpstr>
      <vt:lpstr>Άδειες Χρήσης</vt:lpstr>
      <vt:lpstr>Χρηματοδότηση</vt:lpstr>
      <vt:lpstr>Σκοποί  ενότητας</vt:lpstr>
      <vt:lpstr>Απασχόληση και Ανεργία</vt:lpstr>
      <vt:lpstr>Καµπύλη PhIllIPs</vt:lpstr>
      <vt:lpstr>Καµπύλη PhIllIPs: Εφαρµοζόµενη Πολιτική</vt:lpstr>
      <vt:lpstr>Μακροχρόνια Καµπύλη PhIllIPs</vt:lpstr>
      <vt:lpstr>Διαφάνεια 10</vt:lpstr>
      <vt:lpstr>Φυσικό ποσοστό ανεργίας</vt:lpstr>
      <vt:lpstr>Διαφάνεια 12</vt:lpstr>
      <vt:lpstr>1.  Αναζήτηση εργασίας:</vt:lpstr>
      <vt:lpstr>1. Αναζήτηση εργασίας</vt:lpstr>
      <vt:lpstr>1. Αναζήτηση εργασίας και εργαζοµένων</vt:lpstr>
      <vt:lpstr>1. Αναζήτηση εργασίας και εργαζοµένων</vt:lpstr>
      <vt:lpstr>2. Νοµοθεσία Κατώτατων Μισθών</vt:lpstr>
      <vt:lpstr>3.  Θεωρία  Μισθών  Αποδοτικότητας</vt:lpstr>
      <vt:lpstr>4. Εργατικά Σωµατεία</vt:lpstr>
      <vt:lpstr>Συνέπειες Ανεργίας</vt:lpstr>
      <vt:lpstr>Μέτρα κατά της Ανεργίας</vt:lpstr>
      <vt:lpstr>Μέτρα κατά της Ανεργίας</vt:lpstr>
      <vt:lpstr>Χαρακτηριστικά Ανέργων</vt:lpstr>
      <vt:lpstr>Βιβλιογραφία</vt:lpstr>
      <vt:lpstr>Σημείωμα Αναφοράς</vt:lpstr>
      <vt:lpstr>Σημείωμα Αδειοδότησης</vt:lpstr>
      <vt:lpstr>Διαφάνεια 27</vt:lpstr>
      <vt:lpstr>Διαφάνεια 28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300</cp:revision>
  <dcterms:created xsi:type="dcterms:W3CDTF">2012-09-06T09:03:05Z</dcterms:created>
  <dcterms:modified xsi:type="dcterms:W3CDTF">2015-10-31T19:57:48Z</dcterms:modified>
</cp:coreProperties>
</file>