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90" r:id="rId13"/>
    <p:sldId id="295" r:id="rId14"/>
    <p:sldId id="291" r:id="rId15"/>
    <p:sldId id="292" r:id="rId16"/>
    <p:sldId id="293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Ένζυμα: Αλκαλική </a:t>
            </a:r>
            <a:r>
              <a:rPr lang="el-GR" sz="800" dirty="0" err="1" smtClean="0">
                <a:solidFill>
                  <a:schemeClr val="bg1"/>
                </a:solidFill>
              </a:rPr>
              <a:t>φωσφατάση</a:t>
            </a:r>
            <a:r>
              <a:rPr lang="el-GR" sz="800" dirty="0" smtClean="0">
                <a:solidFill>
                  <a:schemeClr val="bg1"/>
                </a:solidFill>
              </a:rPr>
              <a:t>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9420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freeman.com/Berg7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Ένζυμα: Αλκαλική </a:t>
            </a:r>
            <a:r>
              <a:rPr lang="el-GR" sz="2800" b="1" dirty="0" err="1"/>
              <a:t>φωσφατάση</a:t>
            </a:r>
            <a:endParaRPr lang="el-GR" sz="2800" b="1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800" b="1" dirty="0"/>
              <a:t>Προσθήκη διαλύματος </a:t>
            </a:r>
            <a:r>
              <a:rPr lang="en-US" sz="1800" b="1" dirty="0"/>
              <a:t>EDTA </a:t>
            </a:r>
            <a:r>
              <a:rPr lang="el-GR" sz="1800" b="1" dirty="0"/>
              <a:t>1Μ</a:t>
            </a:r>
            <a:r>
              <a:rPr lang="el-GR" sz="1800" dirty="0"/>
              <a:t> . Προσθέτουμε 1 μ</a:t>
            </a:r>
            <a:r>
              <a:rPr lang="en-US" sz="1800" dirty="0"/>
              <a:t>L</a:t>
            </a:r>
            <a:r>
              <a:rPr lang="el-GR" sz="1800" dirty="0"/>
              <a:t>, 5 μ</a:t>
            </a:r>
            <a:r>
              <a:rPr lang="en-US" sz="1800" dirty="0"/>
              <a:t>L </a:t>
            </a:r>
            <a:r>
              <a:rPr lang="el-GR" sz="1800" dirty="0"/>
              <a:t>και 25 μ</a:t>
            </a:r>
            <a:r>
              <a:rPr lang="en-US" sz="1800" dirty="0"/>
              <a:t>L </a:t>
            </a:r>
            <a:r>
              <a:rPr lang="el-GR" sz="1800" dirty="0"/>
              <a:t>σε τρία μικρά πλαστικά σωληνάκια </a:t>
            </a:r>
            <a:r>
              <a:rPr lang="en-US" sz="1800" dirty="0"/>
              <a:t>Eppendorf </a:t>
            </a:r>
            <a:r>
              <a:rPr lang="el-GR" sz="1800" dirty="0"/>
              <a:t>και διάλυμα με ένζυμο (20 μ</a:t>
            </a:r>
            <a:r>
              <a:rPr lang="en-US" sz="1800" dirty="0"/>
              <a:t>L</a:t>
            </a:r>
            <a:r>
              <a:rPr lang="el-GR" sz="1800" dirty="0"/>
              <a:t>) και επώαση για 15’-20’. </a:t>
            </a:r>
            <a:endParaRPr lang="el-GR" sz="1800" dirty="0" smtClean="0"/>
          </a:p>
          <a:p>
            <a:pPr>
              <a:spcBef>
                <a:spcPts val="600"/>
              </a:spcBef>
            </a:pPr>
            <a:r>
              <a:rPr lang="el-GR" sz="1800" dirty="0" smtClean="0"/>
              <a:t>Στη </a:t>
            </a:r>
            <a:r>
              <a:rPr lang="el-GR" sz="1800" dirty="0"/>
              <a:t>συνέχεια προστίθεται υπόστρωμα (1.5 </a:t>
            </a:r>
            <a:r>
              <a:rPr lang="en-US" sz="1800" dirty="0"/>
              <a:t>mL</a:t>
            </a:r>
            <a:r>
              <a:rPr lang="el-GR" sz="1800" dirty="0"/>
              <a:t>/σωλήνα), αναδεύεται καλά το περιεχόμενο και γίνεται καταγραφή της απορρόφησης ανά 30 </a:t>
            </a:r>
            <a:r>
              <a:rPr lang="en-US" sz="1800" dirty="0"/>
              <a:t>sec</a:t>
            </a:r>
            <a:r>
              <a:rPr lang="el-GR" sz="1800" dirty="0"/>
              <a:t>. σε τρεις διαφορετικούς δοκιμαστικούς σωλήνες, ο κάθε ένας από τους οποίους περιέχει ένζυμο. </a:t>
            </a:r>
            <a:endParaRPr lang="el-GR" sz="1800" dirty="0" smtClean="0"/>
          </a:p>
          <a:p>
            <a:pPr>
              <a:spcBef>
                <a:spcPts val="600"/>
              </a:spcBef>
            </a:pPr>
            <a:r>
              <a:rPr lang="el-GR" sz="1800" dirty="0" smtClean="0"/>
              <a:t>Ένας </a:t>
            </a:r>
            <a:r>
              <a:rPr lang="el-GR" sz="1800" dirty="0"/>
              <a:t>τέταρτος σωλήνας περιέχει μόνο ίδια ποσότητα ενζύμου και ένας πέμπτος σωλήνας έχει υπόστρωμα χωρίς ένζυμο. </a:t>
            </a:r>
            <a:endParaRPr lang="el-GR" sz="1800" dirty="0" smtClean="0"/>
          </a:p>
          <a:p>
            <a:pPr>
              <a:spcBef>
                <a:spcPts val="600"/>
              </a:spcBef>
            </a:pPr>
            <a:r>
              <a:rPr lang="el-GR" sz="1800" dirty="0" smtClean="0"/>
              <a:t>Για </a:t>
            </a:r>
            <a:r>
              <a:rPr lang="el-GR" sz="1800" dirty="0"/>
              <a:t>τον 4</a:t>
            </a:r>
            <a:r>
              <a:rPr lang="el-GR" sz="1800" baseline="30000" dirty="0"/>
              <a:t>ο</a:t>
            </a:r>
            <a:r>
              <a:rPr lang="el-GR" sz="1800" dirty="0"/>
              <a:t> σωλήνα μπορείτε να πάρετε τα δεδομένα από συναδέλφους σας που χρησιμοποίησαν την ίδια ποσότητα ενζύμου. </a:t>
            </a:r>
            <a:endParaRPr lang="el-GR" sz="1800" dirty="0" smtClean="0"/>
          </a:p>
          <a:p>
            <a:pPr>
              <a:spcBef>
                <a:spcPts val="600"/>
              </a:spcBef>
            </a:pPr>
            <a:r>
              <a:rPr lang="el-GR" sz="1800" dirty="0" smtClean="0"/>
              <a:t>Μετράμε </a:t>
            </a:r>
            <a:r>
              <a:rPr lang="el-GR" sz="1800" dirty="0"/>
              <a:t>σε όλους τους σωλήνες την εξέλιξη της </a:t>
            </a:r>
            <a:r>
              <a:rPr lang="el-GR" sz="1800" dirty="0" err="1"/>
              <a:t>ενζυμικής</a:t>
            </a:r>
            <a:r>
              <a:rPr lang="el-GR" sz="1800" dirty="0"/>
              <a:t> αντίδρασης. Και πάλι θα γίνει γραφική παράσταση της πορείας της αντίδρασης (Α</a:t>
            </a:r>
            <a:r>
              <a:rPr lang="el-GR" sz="1800" baseline="-25000" dirty="0"/>
              <a:t>405</a:t>
            </a:r>
            <a:r>
              <a:rPr lang="el-GR" sz="1800" dirty="0"/>
              <a:t>) ως συνάρτηση του χρόνου</a:t>
            </a:r>
            <a:r>
              <a:rPr lang="el-GR" sz="1800" dirty="0" smtClean="0"/>
              <a:t>.</a:t>
            </a: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851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dirty="0"/>
              <a:t>Μελέτη της σταθερότητας του ενζύμου</a:t>
            </a:r>
            <a:r>
              <a:rPr lang="el-GR" dirty="0"/>
              <a:t>. Προσθέτουμε ποσότητες ενζύμου (π.χ. 20 μ</a:t>
            </a:r>
            <a:r>
              <a:rPr lang="en-US" dirty="0"/>
              <a:t>L </a:t>
            </a:r>
            <a:r>
              <a:rPr lang="el-GR" dirty="0"/>
              <a:t>μαζί με 100 μ</a:t>
            </a:r>
            <a:r>
              <a:rPr lang="en-US" dirty="0"/>
              <a:t>L </a:t>
            </a:r>
            <a:r>
              <a:rPr lang="el-GR" dirty="0"/>
              <a:t>ρυθμιστικού διαλύματος χωρίς υπόστρωμα σε πλαστικούς δοκιμαστικούς σωλήνες του 1 </a:t>
            </a:r>
            <a:r>
              <a:rPr lang="en-US" dirty="0"/>
              <a:t>mL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Θα </a:t>
            </a:r>
            <a:r>
              <a:rPr lang="el-GR" dirty="0"/>
              <a:t>κάνουμε 4 δοκιμασίες σε θερμοκρασία δωματίου (~25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l-GR" dirty="0"/>
              <a:t>), σε 37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l-GR" dirty="0"/>
              <a:t>, 55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</a:t>
            </a:r>
            <a:r>
              <a:rPr lang="el-GR" dirty="0"/>
              <a:t>και 90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l-GR" dirty="0"/>
              <a:t>. Έχουμε </a:t>
            </a:r>
            <a:r>
              <a:rPr lang="el-GR" dirty="0" err="1"/>
              <a:t>υδατόλουτρα</a:t>
            </a:r>
            <a:r>
              <a:rPr lang="el-GR" dirty="0"/>
              <a:t> (για  37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l-GR" dirty="0"/>
              <a:t>, και  55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l-GR" dirty="0"/>
              <a:t>) και δοχείο ζέσεως των 100 </a:t>
            </a:r>
            <a:r>
              <a:rPr lang="en-US" dirty="0"/>
              <a:t>mL </a:t>
            </a:r>
            <a:r>
              <a:rPr lang="el-GR" dirty="0"/>
              <a:t>στα οποία προσθέτουμε τους πλαστικούς δοκιμαστικούς σωλήνες. </a:t>
            </a:r>
            <a:endParaRPr lang="el-GR" dirty="0" smtClean="0"/>
          </a:p>
          <a:p>
            <a:r>
              <a:rPr lang="el-GR" dirty="0" smtClean="0"/>
              <a:t>Στο </a:t>
            </a:r>
            <a:r>
              <a:rPr lang="el-GR" dirty="0"/>
              <a:t>δοχείο ζέσεως προσθέτουμε νερό μέχρι ύψους 1,5 </a:t>
            </a:r>
            <a:r>
              <a:rPr lang="en-US" dirty="0"/>
              <a:t>cm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Περιμένουμε </a:t>
            </a:r>
            <a:r>
              <a:rPr lang="el-GR" dirty="0"/>
              <a:t>μέχρι να φτάσει η θερμοκρασία την επιθυμητή τιμή και τότε προσθέτουμε τους δοκιμαστικούς σωλήνες με το ένζυμο. </a:t>
            </a:r>
            <a:endParaRPr lang="el-GR" dirty="0" smtClean="0"/>
          </a:p>
          <a:p>
            <a:r>
              <a:rPr lang="el-GR" dirty="0" smtClean="0"/>
              <a:t>Χρονομετρούμε </a:t>
            </a:r>
            <a:r>
              <a:rPr lang="el-GR" dirty="0"/>
              <a:t>για επώαση 10’ και στο τέλος αφήνουμε τους σωλήνες να φτάσουν σε θερμοκρασία δωματίου. </a:t>
            </a:r>
            <a:endParaRPr lang="el-GR" dirty="0" smtClean="0"/>
          </a:p>
          <a:p>
            <a:r>
              <a:rPr lang="el-GR" dirty="0" smtClean="0"/>
              <a:t>Προσθέτουμε </a:t>
            </a:r>
            <a:r>
              <a:rPr lang="el-GR" dirty="0"/>
              <a:t>στη κυψελίδα 1,5 </a:t>
            </a:r>
            <a:r>
              <a:rPr lang="en-US" dirty="0"/>
              <a:t>mL</a:t>
            </a:r>
            <a:r>
              <a:rPr lang="el-GR" dirty="0"/>
              <a:t> διαλύματος υποστρώματος και παρακολουθούμε την αντίδραση  μετρώντας  την απορροφητικότητα στα 405 </a:t>
            </a:r>
            <a:r>
              <a:rPr lang="en-US" dirty="0"/>
              <a:t>nm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08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64936"/>
            <a:ext cx="8496944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1. </a:t>
            </a:r>
            <a:r>
              <a:rPr lang="en-GB" sz="1600" dirty="0"/>
              <a:t>Bradford MM. </a:t>
            </a:r>
            <a:r>
              <a:rPr lang="en-GB" sz="1600" u="sng" dirty="0">
                <a:hlinkClick r:id="rId3"/>
              </a:rPr>
              <a:t>A rapid and sensitive method for the quantitation of microgram quantities of</a:t>
            </a:r>
            <a:r>
              <a:rPr lang="en-GB" sz="1600" dirty="0">
                <a:hlinkClick r:id="rId3"/>
              </a:rPr>
              <a:t> </a:t>
            </a:r>
            <a:r>
              <a:rPr lang="en-GB" sz="1600" u="sng" dirty="0">
                <a:hlinkClick r:id="rId3"/>
              </a:rPr>
              <a:t>protein</a:t>
            </a:r>
            <a:r>
              <a:rPr lang="en-GB" sz="1600" dirty="0">
                <a:hlinkClick r:id="rId3"/>
              </a:rPr>
              <a:t> </a:t>
            </a:r>
            <a:r>
              <a:rPr lang="en-GB" sz="1600" u="sng" dirty="0">
                <a:hlinkClick r:id="rId3"/>
              </a:rPr>
              <a:t>utilizing the principle of</a:t>
            </a:r>
            <a:r>
              <a:rPr lang="en-GB" sz="1600" dirty="0">
                <a:hlinkClick r:id="rId3"/>
              </a:rPr>
              <a:t> </a:t>
            </a:r>
            <a:r>
              <a:rPr lang="en-GB" sz="1600" u="sng" dirty="0">
                <a:hlinkClick r:id="rId3"/>
              </a:rPr>
              <a:t>protein-dye binding.</a:t>
            </a:r>
            <a:r>
              <a:rPr lang="el-GR" sz="1600" dirty="0"/>
              <a:t> </a:t>
            </a:r>
            <a:r>
              <a:rPr lang="el-GR" sz="1600" dirty="0" err="1"/>
              <a:t>Anal</a:t>
            </a:r>
            <a:r>
              <a:rPr lang="el-GR" sz="1600" dirty="0"/>
              <a:t> </a:t>
            </a:r>
            <a:r>
              <a:rPr lang="el-GR" sz="1600" dirty="0" err="1"/>
              <a:t>Biochem</a:t>
            </a:r>
            <a:r>
              <a:rPr lang="el-GR" sz="1600" dirty="0"/>
              <a:t>. 1976, 72:248-254. 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2</a:t>
            </a:r>
            <a:r>
              <a:rPr lang="el-GR" sz="1600" dirty="0"/>
              <a:t>. </a:t>
            </a:r>
            <a:r>
              <a:rPr lang="en-US" sz="1600" dirty="0"/>
              <a:t>John Clark</a:t>
            </a:r>
            <a:r>
              <a:rPr lang="el-GR" sz="1600" dirty="0"/>
              <a:t>, </a:t>
            </a:r>
            <a:r>
              <a:rPr lang="en-US" sz="1600" dirty="0"/>
              <a:t>Robert Switzer</a:t>
            </a:r>
            <a:r>
              <a:rPr lang="el-GR" sz="1600" dirty="0"/>
              <a:t>. ΠΕΙΡΑΜΑΤΙΚΗ ΒΙΟΧΗΜΕΙΑ.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1992, 2</a:t>
            </a:r>
            <a:r>
              <a:rPr lang="el-GR" sz="1600" baseline="30000" dirty="0"/>
              <a:t>η</a:t>
            </a:r>
            <a:r>
              <a:rPr lang="el-GR" sz="1600" dirty="0"/>
              <a:t> εκτύπωση, 2001. 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3</a:t>
            </a:r>
            <a:r>
              <a:rPr lang="el-GR" sz="1600" dirty="0"/>
              <a:t>. ΙΓ </a:t>
            </a:r>
            <a:r>
              <a:rPr lang="el-GR" sz="1600" dirty="0" err="1"/>
              <a:t>Γεωργάτσου</a:t>
            </a:r>
            <a:r>
              <a:rPr lang="el-GR" sz="1600" dirty="0"/>
              <a:t>, Δ. Κυριακίδης,</a:t>
            </a:r>
            <a:r>
              <a:rPr lang="en-GB" sz="1600" dirty="0"/>
              <a:t> </a:t>
            </a:r>
            <a:r>
              <a:rPr lang="el-GR" sz="1600" dirty="0"/>
              <a:t>Τ. </a:t>
            </a:r>
            <a:r>
              <a:rPr lang="el-GR" sz="1600" dirty="0" err="1"/>
              <a:t>Γιουψάνης</a:t>
            </a:r>
            <a:r>
              <a:rPr lang="el-GR" sz="1600" dirty="0"/>
              <a:t>, κ.ά. Εργαστηριακές Ασκήσεις Βιοχημείας. Εκδόσεις Ζήτη. Θεσσαλονίκη, 2004. 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4</a:t>
            </a:r>
            <a:r>
              <a:rPr lang="el-GR" sz="1600" dirty="0"/>
              <a:t>. </a:t>
            </a:r>
            <a:r>
              <a:rPr lang="en-US" sz="1600" dirty="0"/>
              <a:t>Jeremy M</a:t>
            </a:r>
            <a:r>
              <a:rPr lang="el-GR" sz="1600" dirty="0"/>
              <a:t>. </a:t>
            </a:r>
            <a:r>
              <a:rPr lang="en-US" sz="1600" dirty="0"/>
              <a:t>Berg</a:t>
            </a:r>
            <a:r>
              <a:rPr lang="el-GR" sz="1600" dirty="0"/>
              <a:t>, </a:t>
            </a:r>
            <a:r>
              <a:rPr lang="en-US" sz="1600" dirty="0"/>
              <a:t>John L</a:t>
            </a:r>
            <a:r>
              <a:rPr lang="el-GR" sz="1600" dirty="0"/>
              <a:t>. </a:t>
            </a:r>
            <a:r>
              <a:rPr lang="en-US" sz="1600" dirty="0" err="1"/>
              <a:t>Tymoczo</a:t>
            </a:r>
            <a:r>
              <a:rPr lang="el-GR" sz="1600" dirty="0"/>
              <a:t>, </a:t>
            </a:r>
            <a:r>
              <a:rPr lang="en-US" sz="1600" dirty="0" err="1"/>
              <a:t>Lubert</a:t>
            </a:r>
            <a:r>
              <a:rPr lang="en-US" sz="1600" dirty="0"/>
              <a:t> </a:t>
            </a:r>
            <a:r>
              <a:rPr lang="en-US" sz="1600" dirty="0" err="1"/>
              <a:t>Stryer</a:t>
            </a:r>
            <a:r>
              <a:rPr lang="el-GR" sz="1600" dirty="0"/>
              <a:t>, ΒΙΟΧΗΜΕΙΑ, 5</a:t>
            </a:r>
            <a:r>
              <a:rPr lang="el-GR" sz="1600" baseline="30000" dirty="0"/>
              <a:t>η</a:t>
            </a:r>
            <a:r>
              <a:rPr lang="el-GR" sz="1600" dirty="0"/>
              <a:t> έκδοση, Α τόμος,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2004. Βλέπε και διαδικτυακό τόπο του βιβλίου </a:t>
            </a:r>
            <a:r>
              <a:rPr lang="en-US" sz="1600" u="sng" dirty="0">
                <a:hlinkClick r:id="rId4"/>
              </a:rPr>
              <a:t>www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whfreeman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>
                <a:hlinkClick r:id="rId4"/>
              </a:rPr>
              <a:t>com</a:t>
            </a:r>
            <a:r>
              <a:rPr lang="el-GR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Berg</a:t>
            </a:r>
            <a:r>
              <a:rPr lang="el-GR" sz="1600" u="sng" dirty="0">
                <a:hlinkClick r:id="rId4"/>
              </a:rPr>
              <a:t>7</a:t>
            </a:r>
            <a:r>
              <a:rPr lang="en-US" sz="1600" u="sng" dirty="0">
                <a:hlinkClick r:id="rId4"/>
              </a:rPr>
              <a:t>e</a:t>
            </a:r>
            <a:r>
              <a:rPr lang="el-GR" sz="1600" u="sng" dirty="0">
                <a:hlinkClick r:id="rId4"/>
              </a:rPr>
              <a:t>/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5</a:t>
            </a:r>
            <a:r>
              <a:rPr lang="el-GR" sz="1600" dirty="0"/>
              <a:t>. </a:t>
            </a:r>
            <a:r>
              <a:rPr lang="el-GR" sz="1600" dirty="0" err="1"/>
              <a:t>Διαμαντίδη</a:t>
            </a:r>
            <a:r>
              <a:rPr lang="el-GR" sz="1600" dirty="0"/>
              <a:t> </a:t>
            </a:r>
            <a:r>
              <a:rPr lang="el-GR" sz="1600" dirty="0" err="1"/>
              <a:t>Γρ</a:t>
            </a:r>
            <a:r>
              <a:rPr lang="el-GR" sz="1600" dirty="0"/>
              <a:t>., ΕΙΣΑΓΩΓΗ ΣΤΗ ΒΙΟΧΗΜΕΙΑ, 3</a:t>
            </a:r>
            <a:r>
              <a:rPr lang="el-GR" sz="1600" baseline="30000" dirty="0"/>
              <a:t>η</a:t>
            </a:r>
            <a:r>
              <a:rPr lang="el-GR" sz="1600" dirty="0"/>
              <a:t> έκδοση, </a:t>
            </a:r>
            <a:r>
              <a:rPr lang="en-US" sz="1600" dirty="0"/>
              <a:t>University Studio Press</a:t>
            </a:r>
            <a:r>
              <a:rPr lang="el-GR" sz="1600" dirty="0"/>
              <a:t>, Θεσσαλονίκη, 2007/2010.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6</a:t>
            </a:r>
            <a:r>
              <a:rPr lang="el-GR" sz="1600" dirty="0"/>
              <a:t>. </a:t>
            </a:r>
            <a:r>
              <a:rPr lang="pt-BR" sz="1600" dirty="0"/>
              <a:t>Campbell NA</a:t>
            </a:r>
            <a:r>
              <a:rPr lang="el-GR" sz="1600" dirty="0"/>
              <a:t>, </a:t>
            </a:r>
            <a:r>
              <a:rPr lang="pt-BR" sz="1600" dirty="0"/>
              <a:t>Reece JB</a:t>
            </a:r>
            <a:r>
              <a:rPr lang="el-GR" sz="1600" dirty="0"/>
              <a:t>. </a:t>
            </a:r>
            <a:r>
              <a:rPr lang="el-GR" sz="1600" i="1" dirty="0"/>
              <a:t>Βιολογία</a:t>
            </a:r>
            <a:r>
              <a:rPr lang="el-GR" sz="1600" dirty="0"/>
              <a:t>, τόμος Ι. 8</a:t>
            </a:r>
            <a:r>
              <a:rPr lang="el-GR" sz="1600" baseline="30000" dirty="0"/>
              <a:t>η</a:t>
            </a:r>
            <a:r>
              <a:rPr lang="el-GR" sz="1600" dirty="0"/>
              <a:t> έκδοση, Πανεπιστημιακές Εκδόσεις Κρήτης, Ηράκλειο, 2010</a:t>
            </a:r>
            <a:r>
              <a:rPr lang="el-GR" sz="1600" dirty="0" smtClean="0"/>
              <a:t>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Ένζυμα: Αλκαλική </a:t>
            </a:r>
            <a:r>
              <a:rPr lang="el-GR" dirty="0" err="1"/>
              <a:t>φωσφατάση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4:</a:t>
            </a:r>
            <a:r>
              <a:rPr lang="en-US" sz="2800" dirty="0" smtClean="0"/>
              <a:t> </a:t>
            </a:r>
            <a:r>
              <a:rPr lang="el-GR" sz="2800" dirty="0"/>
              <a:t>Ένζυμα: Αλκαλική </a:t>
            </a:r>
            <a:r>
              <a:rPr lang="el-GR" sz="2800" dirty="0" err="1" smtClean="0"/>
              <a:t>φωσφατάση</a:t>
            </a:r>
            <a:endParaRPr lang="el-GR" sz="2800" dirty="0" smtClean="0"/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της άσκησης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Μελέτη του ενζύμου της αλκαλικής </a:t>
            </a:r>
            <a:r>
              <a:rPr lang="el-GR" dirty="0" err="1"/>
              <a:t>φωσφατάσης</a:t>
            </a:r>
            <a:r>
              <a:rPr lang="el-GR" dirty="0"/>
              <a:t> ως προς την επίδραση που ασκείται στην ταχύτητα της αντίδρασης όταν μεταβάλλεται η συγκέντρωση του ενζύμου ενώ η συγκέντρωση του υποστρώματος παραμένει σταθερή, καθώς και της αναστολής του ενζύμου από EDTA. Επίσης, θα μελετήσουμε τη θερμική σταθερότητα του ενζύμου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190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του ενζύμου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23596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l-GR" sz="2400" dirty="0"/>
              <a:t>Ανήκει στην κατηγορία των </a:t>
            </a:r>
            <a:r>
              <a:rPr lang="el-GR" sz="2400" dirty="0" err="1"/>
              <a:t>υδρολασών</a:t>
            </a:r>
            <a:r>
              <a:rPr lang="el-GR" sz="2400" dirty="0"/>
              <a:t>, δηλαδή, χρησιμοποιεί μόριο ύδατος για να διασπάσει έναν </a:t>
            </a:r>
            <a:r>
              <a:rPr lang="el-GR" sz="2400" dirty="0" err="1"/>
              <a:t>εστερικό</a:t>
            </a:r>
            <a:r>
              <a:rPr lang="el-GR" sz="2400" dirty="0"/>
              <a:t> δεσμό φωσφορικού οξέος. </a:t>
            </a:r>
          </a:p>
          <a:p>
            <a:pPr lvl="0"/>
            <a:r>
              <a:rPr lang="el-GR" sz="2400" dirty="0"/>
              <a:t>Καταλύει την αντίδραση υδρόλυσης του </a:t>
            </a:r>
            <a:r>
              <a:rPr lang="el-GR" sz="2400" dirty="0" err="1"/>
              <a:t>παρα</a:t>
            </a:r>
            <a:r>
              <a:rPr lang="el-GR" sz="2400" dirty="0"/>
              <a:t>-</a:t>
            </a:r>
            <a:r>
              <a:rPr lang="el-GR" sz="2400" dirty="0" err="1"/>
              <a:t>νιτρο</a:t>
            </a:r>
            <a:r>
              <a:rPr lang="el-GR" sz="2400" dirty="0"/>
              <a:t>-</a:t>
            </a:r>
            <a:r>
              <a:rPr lang="el-GR" sz="2400" dirty="0" err="1"/>
              <a:t>φαινυλοφωσφορικού</a:t>
            </a:r>
            <a:r>
              <a:rPr lang="el-GR" sz="2400" dirty="0"/>
              <a:t> εστέρα </a:t>
            </a:r>
            <a:r>
              <a:rPr lang="el-GR" sz="2400" dirty="0" smtClean="0"/>
              <a:t>(</a:t>
            </a:r>
            <a:r>
              <a:rPr lang="el-GR" sz="2400" dirty="0"/>
              <a:t>π-ΝΟ</a:t>
            </a:r>
            <a:r>
              <a:rPr lang="el-GR" sz="2400" baseline="-25000" dirty="0"/>
              <a:t>2</a:t>
            </a:r>
            <a:r>
              <a:rPr lang="el-GR" sz="2400" dirty="0"/>
              <a:t>-Φ-Ο-Ρ</a:t>
            </a:r>
            <a:r>
              <a:rPr lang="en-US" sz="2400" baseline="-25000" dirty="0" err="1"/>
              <a:t>i</a:t>
            </a:r>
            <a:r>
              <a:rPr lang="el-GR" sz="2400" dirty="0"/>
              <a:t>) σε βασικό </a:t>
            </a:r>
            <a:r>
              <a:rPr lang="en-US" sz="2400" dirty="0"/>
              <a:t>pH </a:t>
            </a:r>
            <a:r>
              <a:rPr lang="el-GR" sz="2400" dirty="0"/>
              <a:t>για τη παραγωγή ιοντισμένης π-</a:t>
            </a:r>
            <a:r>
              <a:rPr lang="el-GR" sz="2400" dirty="0" err="1"/>
              <a:t>νιτροφαινόλης</a:t>
            </a:r>
            <a:r>
              <a:rPr lang="el-GR" sz="2400" dirty="0"/>
              <a:t> και φωσφορικού.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5452"/>
            <a:ext cx="5273675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827584" y="387838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ιόν της π-</a:t>
            </a:r>
            <a:r>
              <a:rPr lang="el-GR" dirty="0" err="1"/>
              <a:t>νιτροφαινόλης</a:t>
            </a:r>
            <a:r>
              <a:rPr lang="el-GR" dirty="0"/>
              <a:t> (π-ΝΟ</a:t>
            </a:r>
            <a:r>
              <a:rPr lang="el-GR" baseline="-25000" dirty="0"/>
              <a:t>2</a:t>
            </a:r>
            <a:r>
              <a:rPr lang="el-GR" dirty="0"/>
              <a:t>-Φ-Ο</a:t>
            </a:r>
            <a:r>
              <a:rPr lang="el-GR" baseline="30000" dirty="0"/>
              <a:t>-</a:t>
            </a:r>
            <a:r>
              <a:rPr lang="el-GR" baseline="-25000" dirty="0"/>
              <a:t> </a:t>
            </a:r>
            <a:r>
              <a:rPr lang="el-GR" dirty="0"/>
              <a:t>) έχει κίτρινο χρώμα και απορροφά έντονα στα 405 </a:t>
            </a:r>
            <a:r>
              <a:rPr lang="en-GB" dirty="0"/>
              <a:t>nm</a:t>
            </a:r>
            <a:r>
              <a:rPr lang="el-GR" dirty="0"/>
              <a:t> (e</a:t>
            </a:r>
            <a:r>
              <a:rPr lang="el-GR" baseline="-25000" dirty="0"/>
              <a:t>405</a:t>
            </a:r>
            <a:r>
              <a:rPr lang="en-GB" dirty="0"/>
              <a:t> </a:t>
            </a:r>
            <a:r>
              <a:rPr lang="el-GR" dirty="0"/>
              <a:t>= 18.8 </a:t>
            </a:r>
            <a:r>
              <a:rPr lang="en-GB" dirty="0"/>
              <a:t>x</a:t>
            </a:r>
            <a:r>
              <a:rPr lang="el-GR" dirty="0"/>
              <a:t> 10</a:t>
            </a:r>
            <a:r>
              <a:rPr lang="el-GR" baseline="30000" dirty="0"/>
              <a:t>3</a:t>
            </a:r>
            <a:r>
              <a:rPr lang="en-GB" dirty="0"/>
              <a:t> M</a:t>
            </a:r>
            <a:r>
              <a:rPr lang="el-GR" baseline="30000" dirty="0"/>
              <a:t>-1</a:t>
            </a:r>
            <a:r>
              <a:rPr lang="en-GB" dirty="0"/>
              <a:t>cm</a:t>
            </a:r>
            <a:r>
              <a:rPr lang="el-GR" baseline="30000" dirty="0"/>
              <a:t>-1</a:t>
            </a:r>
            <a:r>
              <a:rPr lang="el-GR" dirty="0"/>
              <a:t>), πράγμα που είναι η βάση της παρακολούθησης της πορείας της αντίδρασης.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634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του ενζύμου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l-GR" dirty="0"/>
              <a:t>Το προϊόν που σχηματίζεται κατά την συγκεκριμένη </a:t>
            </a:r>
            <a:r>
              <a:rPr lang="el-GR" dirty="0" err="1"/>
              <a:t>ενζυμική</a:t>
            </a:r>
            <a:r>
              <a:rPr lang="el-GR" dirty="0"/>
              <a:t> αντίδραση (πάντα σε βασικό </a:t>
            </a:r>
            <a:r>
              <a:rPr lang="en-US" dirty="0"/>
              <a:t>pH</a:t>
            </a:r>
            <a:r>
              <a:rPr lang="el-GR" dirty="0"/>
              <a:t>) είναι έγχρωμο με απορρόφηση στα 405 </a:t>
            </a:r>
            <a:r>
              <a:rPr lang="en-US" dirty="0"/>
              <a:t>nm</a:t>
            </a:r>
            <a:r>
              <a:rPr lang="el-GR" dirty="0"/>
              <a:t>.</a:t>
            </a:r>
          </a:p>
          <a:p>
            <a:pPr lvl="0"/>
            <a:r>
              <a:rPr lang="el-GR" dirty="0"/>
              <a:t>Το ένζυμο δεν βρίσκεται στους φυτικούς, αλλά στους ζωικούς οργανισμούς και σε μικροοργανισμούς. Το ένζυμο που θα χρησιμοποιήσουμε σήμερα προέρχεται από το λεπτό έντερο αγελάδας.</a:t>
            </a:r>
          </a:p>
          <a:p>
            <a:pPr lvl="0"/>
            <a:r>
              <a:rPr lang="el-GR" dirty="0"/>
              <a:t>Λειτουργεί σε αλκαλικό </a:t>
            </a:r>
            <a:r>
              <a:rPr lang="en-US" dirty="0"/>
              <a:t>p</a:t>
            </a:r>
            <a:r>
              <a:rPr lang="el-GR" dirty="0"/>
              <a:t>Η (10,3) και έχει αρκετό εύρος βέλτιστης λειτουργίας (από </a:t>
            </a:r>
            <a:r>
              <a:rPr lang="en-US" dirty="0"/>
              <a:t>pH</a:t>
            </a:r>
            <a:r>
              <a:rPr lang="el-GR" dirty="0"/>
              <a:t> 8 μέχρι 11!)</a:t>
            </a:r>
          </a:p>
          <a:p>
            <a:pPr lvl="0"/>
            <a:r>
              <a:rPr lang="el-GR" dirty="0"/>
              <a:t>Είναι </a:t>
            </a:r>
            <a:r>
              <a:rPr lang="el-GR" dirty="0" err="1"/>
              <a:t>μεταλλοένζυμο</a:t>
            </a:r>
            <a:r>
              <a:rPr lang="el-GR" dirty="0"/>
              <a:t> με μεταλλικούς </a:t>
            </a:r>
            <a:r>
              <a:rPr lang="el-GR" dirty="0" err="1"/>
              <a:t>ενεργοποιητές</a:t>
            </a:r>
            <a:r>
              <a:rPr lang="el-GR" dirty="0"/>
              <a:t> τα </a:t>
            </a:r>
            <a:r>
              <a:rPr lang="en-US" dirty="0"/>
              <a:t>Zn</a:t>
            </a:r>
            <a:r>
              <a:rPr lang="el-GR" baseline="30000" dirty="0"/>
              <a:t>+2</a:t>
            </a:r>
            <a:r>
              <a:rPr lang="el-GR" dirty="0"/>
              <a:t> και </a:t>
            </a:r>
            <a:r>
              <a:rPr lang="en-US" dirty="0"/>
              <a:t>Mg</a:t>
            </a:r>
            <a:r>
              <a:rPr lang="el-GR" baseline="30000" dirty="0"/>
              <a:t>+2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558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Σκεύη - Αντιδραστήρια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Ένζυμο (διάλυμα), </a:t>
            </a:r>
          </a:p>
          <a:p>
            <a:pPr marL="571500" indent="-514350">
              <a:buFont typeface="+mj-lt"/>
              <a:buAutoNum type="arabicPeriod"/>
            </a:pPr>
            <a:r>
              <a:rPr lang="el-GR" dirty="0" err="1"/>
              <a:t>μικροσιφώνια</a:t>
            </a:r>
            <a:r>
              <a:rPr lang="el-GR" dirty="0"/>
              <a:t> 1-10 μ</a:t>
            </a:r>
            <a:r>
              <a:rPr lang="en-US" dirty="0"/>
              <a:t>L </a:t>
            </a:r>
            <a:r>
              <a:rPr lang="el-GR" dirty="0"/>
              <a:t>και σιφώνια 1 </a:t>
            </a:r>
            <a:r>
              <a:rPr lang="en-US" dirty="0"/>
              <a:t>mL</a:t>
            </a:r>
            <a:r>
              <a:rPr lang="el-GR" dirty="0"/>
              <a:t>.</a:t>
            </a:r>
          </a:p>
          <a:p>
            <a:pPr marL="571500" indent="-514350">
              <a:buFont typeface="+mj-lt"/>
              <a:buAutoNum type="arabicPeriod"/>
            </a:pPr>
            <a:r>
              <a:rPr lang="el-GR" dirty="0"/>
              <a:t>Υπόστρωμα (</a:t>
            </a:r>
            <a:r>
              <a:rPr lang="el-GR" dirty="0" err="1"/>
              <a:t>παρα</a:t>
            </a:r>
            <a:r>
              <a:rPr lang="el-GR" dirty="0"/>
              <a:t>-</a:t>
            </a:r>
            <a:r>
              <a:rPr lang="el-GR" dirty="0" err="1"/>
              <a:t>νιτρο</a:t>
            </a:r>
            <a:r>
              <a:rPr lang="el-GR" dirty="0"/>
              <a:t>-φωσφορικός εστέρας) σε ταμπλέτες</a:t>
            </a:r>
          </a:p>
          <a:p>
            <a:pPr marL="571500" indent="-514350">
              <a:buFont typeface="+mj-lt"/>
              <a:buAutoNum type="arabicPeriod"/>
            </a:pPr>
            <a:r>
              <a:rPr lang="el-GR" dirty="0"/>
              <a:t>Ρυθμιστικό διάλυμα </a:t>
            </a:r>
            <a:r>
              <a:rPr lang="el-GR" dirty="0" err="1"/>
              <a:t>αιθυλενοδιαμίνης</a:t>
            </a:r>
            <a:r>
              <a:rPr lang="el-GR" dirty="0"/>
              <a:t>, </a:t>
            </a:r>
            <a:r>
              <a:rPr lang="en-US" dirty="0"/>
              <a:t>pH</a:t>
            </a:r>
            <a:r>
              <a:rPr lang="el-GR" dirty="0"/>
              <a:t> = , 100 </a:t>
            </a:r>
            <a:r>
              <a:rPr lang="en-US" dirty="0"/>
              <a:t>mL </a:t>
            </a:r>
            <a:r>
              <a:rPr lang="el-GR" dirty="0"/>
              <a:t>για όλα τα τμήματα. </a:t>
            </a:r>
            <a:r>
              <a:rPr lang="el-GR" b="1" dirty="0"/>
              <a:t>Προσοχή! Το διάλυμα αυτό είναι διαβρωτικό. Όλα τα διαλύματα ενζύμου θα είναι σε τέτοιο διάλυμα οπότε δεν σηκώνει ραθυμία!</a:t>
            </a:r>
            <a:endParaRPr lang="el-GR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EDTA</a:t>
            </a:r>
            <a:r>
              <a:rPr lang="el-GR" dirty="0"/>
              <a:t>, διάλυμα 1 Μ</a:t>
            </a:r>
          </a:p>
          <a:p>
            <a:pPr marL="571500" indent="-514350">
              <a:buFont typeface="+mj-lt"/>
              <a:buAutoNum type="arabicPeriod"/>
            </a:pPr>
            <a:r>
              <a:rPr lang="el-GR" dirty="0" err="1"/>
              <a:t>Φασματοφωτόμετρο</a:t>
            </a:r>
            <a:endParaRPr lang="el-GR" dirty="0"/>
          </a:p>
          <a:p>
            <a:pPr marL="571500" indent="-514350">
              <a:buFont typeface="+mj-lt"/>
              <a:buAutoNum type="arabicPeriod"/>
            </a:pPr>
            <a:r>
              <a:rPr lang="el-GR" dirty="0" err="1"/>
              <a:t>Υδατόλουτρο</a:t>
            </a:r>
            <a:endParaRPr lang="el-GR" dirty="0"/>
          </a:p>
          <a:p>
            <a:pPr marL="571500" indent="-514350">
              <a:buFont typeface="+mj-lt"/>
              <a:buAutoNum type="arabicPeriod"/>
            </a:pPr>
            <a:r>
              <a:rPr lang="el-GR" dirty="0"/>
              <a:t>Μαγνητικοί αναδευτήρες/θερμαινόμενες πλάκες </a:t>
            </a:r>
          </a:p>
          <a:p>
            <a:pPr marL="571500" indent="-514350">
              <a:buFont typeface="+mj-lt"/>
              <a:buAutoNum type="arabicPeriod"/>
            </a:pPr>
            <a:r>
              <a:rPr lang="el-GR" dirty="0"/>
              <a:t>Δοκιμαστικοί σωλήνες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350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/>
              <a:t>Παρασκευή του υποστρώματος</a:t>
            </a:r>
            <a:r>
              <a:rPr lang="el-GR" dirty="0"/>
              <a:t> : Διάλυση μιας ταμπλέτας υποστρώματος σε 10 </a:t>
            </a:r>
            <a:r>
              <a:rPr lang="en-US" dirty="0"/>
              <a:t>mL </a:t>
            </a:r>
            <a:r>
              <a:rPr lang="el-GR" dirty="0"/>
              <a:t>ρυθμιστικό διάλυμα.</a:t>
            </a:r>
          </a:p>
          <a:p>
            <a:r>
              <a:rPr lang="el-GR" b="1" dirty="0"/>
              <a:t> </a:t>
            </a:r>
            <a:r>
              <a:rPr lang="el-GR" b="1" dirty="0" smtClean="0"/>
              <a:t>Προσθήκη </a:t>
            </a:r>
            <a:r>
              <a:rPr lang="el-GR" b="1" dirty="0"/>
              <a:t>διαφόρων συγκεντρώσεων ενζύμου</a:t>
            </a:r>
            <a:r>
              <a:rPr lang="el-GR" dirty="0"/>
              <a:t> : 10 </a:t>
            </a:r>
            <a:r>
              <a:rPr lang="el-GR" dirty="0" err="1"/>
              <a:t>μL</a:t>
            </a:r>
            <a:r>
              <a:rPr lang="el-GR" dirty="0"/>
              <a:t>, 20 </a:t>
            </a:r>
            <a:r>
              <a:rPr lang="el-GR" dirty="0" err="1"/>
              <a:t>μL</a:t>
            </a:r>
            <a:r>
              <a:rPr lang="el-GR" dirty="0"/>
              <a:t> και 40 </a:t>
            </a:r>
            <a:r>
              <a:rPr lang="el-GR" dirty="0" err="1"/>
              <a:t>μL</a:t>
            </a:r>
            <a:r>
              <a:rPr lang="el-GR" dirty="0"/>
              <a:t> ενζύμου (ή κάποιων άλλων που θα σας υποδειχθούν). Μέτρηση της απορρόφησης στα 405 </a:t>
            </a:r>
            <a:r>
              <a:rPr lang="en-US" dirty="0"/>
              <a:t>nm </a:t>
            </a:r>
            <a:r>
              <a:rPr lang="el-GR" dirty="0"/>
              <a:t>για τις διάφορες συγκεντρώσεις ανά 30 </a:t>
            </a:r>
            <a:r>
              <a:rPr lang="en-US" dirty="0"/>
              <a:t>sec </a:t>
            </a:r>
            <a:r>
              <a:rPr lang="el-GR" dirty="0"/>
              <a:t>έως 8 </a:t>
            </a:r>
            <a:r>
              <a:rPr lang="en-US" dirty="0"/>
              <a:t>min </a:t>
            </a:r>
            <a:r>
              <a:rPr lang="el-GR" dirty="0"/>
              <a:t>και καταγραφή των τιμών. </a:t>
            </a:r>
            <a:r>
              <a:rPr lang="el-GR" b="1" dirty="0"/>
              <a:t>Κατασκευή γραφικής παράστασης</a:t>
            </a:r>
            <a:r>
              <a:rPr lang="el-GR" dirty="0"/>
              <a:t> της απορρόφησης σε συνάρτηση με το χρόνο για τις τρεις συγκεντρώσεις (στο ίδιο σύστημα).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5664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1392</TotalTime>
  <Words>909</Words>
  <Application>Microsoft Office PowerPoint</Application>
  <PresentationFormat>Προβολή στην οθόνη (16:10)</PresentationFormat>
  <Paragraphs>106</Paragraphs>
  <Slides>17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Σκοπός της άσκησης </vt:lpstr>
      <vt:lpstr>Χαρακτηριστικά του ενζύμου </vt:lpstr>
      <vt:lpstr>Χαρακτηριστικά του ενζύμου </vt:lpstr>
      <vt:lpstr>Σκεύη - Αντιδραστήρια</vt:lpstr>
      <vt:lpstr>Πορεία εργασίας</vt:lpstr>
      <vt:lpstr>Πορεία εργασίας</vt:lpstr>
      <vt:lpstr>Πορεία εργασίας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180</cp:revision>
  <dcterms:created xsi:type="dcterms:W3CDTF">2012-09-06T09:03:05Z</dcterms:created>
  <dcterms:modified xsi:type="dcterms:W3CDTF">2015-11-20T18:04:18Z</dcterms:modified>
</cp:coreProperties>
</file>