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9" r:id="rId3"/>
    <p:sldId id="257" r:id="rId4"/>
    <p:sldId id="259" r:id="rId5"/>
    <p:sldId id="261" r:id="rId6"/>
    <p:sldId id="302" r:id="rId7"/>
    <p:sldId id="303" r:id="rId8"/>
    <p:sldId id="304" r:id="rId9"/>
    <p:sldId id="316" r:id="rId10"/>
    <p:sldId id="317" r:id="rId11"/>
    <p:sldId id="318" r:id="rId12"/>
    <p:sldId id="319" r:id="rId13"/>
    <p:sldId id="320" r:id="rId14"/>
    <p:sldId id="321" r:id="rId15"/>
    <p:sldId id="322" r:id="rId16"/>
    <p:sldId id="323" r:id="rId17"/>
    <p:sldId id="324" r:id="rId18"/>
    <p:sldId id="325" r:id="rId19"/>
    <p:sldId id="290" r:id="rId20"/>
    <p:sldId id="327" r:id="rId21"/>
    <p:sldId id="326" r:id="rId22"/>
    <p:sldId id="291" r:id="rId23"/>
    <p:sldId id="292" r:id="rId24"/>
    <p:sldId id="293" r:id="rId25"/>
    <p:sldId id="294" r:id="rId26"/>
    <p:sldId id="295" r:id="rId27"/>
    <p:sldId id="280" r:id="rId28"/>
  </p:sldIdLst>
  <p:sldSz cx="9144000" cy="5715000" type="screen16x10"/>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altLang="zh-CN" sz="3800" b="1" kern="0" dirty="0" smtClean="0">
                <a:latin typeface="+mj-lt"/>
              </a:rPr>
              <a:t>Δείκτης Ρευστότητας</a:t>
            </a:r>
            <a:endParaRPr lang="en-US" altLang="zh-CN" sz="3800" b="1" kern="0" dirty="0" smtClean="0">
              <a:latin typeface="Calibri" pitchFamily="34" charset="0"/>
            </a:endParaRPr>
          </a:p>
          <a:p>
            <a:pPr>
              <a:defRPr/>
            </a:pPr>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Δείκτης Ρευστότητας</a:t>
            </a:r>
            <a:endParaRPr lang="en-US" sz="4000" dirty="0"/>
          </a:p>
        </p:txBody>
      </p:sp>
      <p:sp>
        <p:nvSpPr>
          <p:cNvPr id="3" name="2 - Θέση περιεχομένου"/>
          <p:cNvSpPr>
            <a:spLocks noGrp="1"/>
          </p:cNvSpPr>
          <p:nvPr>
            <p:ph idx="1"/>
          </p:nvPr>
        </p:nvSpPr>
        <p:spPr/>
        <p:txBody>
          <a:bodyPr>
            <a:normAutofit fontScale="92500"/>
          </a:bodyPr>
          <a:lstStyle/>
          <a:p>
            <a:pPr marL="609600" indent="-609600" algn="ctr">
              <a:lnSpc>
                <a:spcPct val="90000"/>
              </a:lnSpc>
              <a:buNone/>
            </a:pPr>
            <a:r>
              <a:rPr lang="el-GR" altLang="zh-CN" sz="3000" b="1" u="sng" dirty="0" err="1" smtClean="0"/>
              <a:t>Κυκλ</a:t>
            </a:r>
            <a:r>
              <a:rPr lang="el-GR" altLang="zh-CN" sz="3000" b="1" u="sng" dirty="0" smtClean="0"/>
              <a:t>/</a:t>
            </a:r>
            <a:r>
              <a:rPr lang="el-GR" altLang="zh-CN" sz="3000" b="1" u="sng" dirty="0" err="1" smtClean="0"/>
              <a:t>ρούν</a:t>
            </a:r>
            <a:r>
              <a:rPr lang="el-GR" altLang="zh-CN" sz="3000" b="1" u="sng" dirty="0" smtClean="0"/>
              <a:t> Ενεργητικό – αποθέματα</a:t>
            </a:r>
          </a:p>
          <a:p>
            <a:pPr marL="609600" indent="-609600" algn="ctr">
              <a:lnSpc>
                <a:spcPct val="90000"/>
              </a:lnSpc>
              <a:buNone/>
            </a:pPr>
            <a:r>
              <a:rPr lang="el-GR" altLang="zh-CN" sz="3000" b="1" dirty="0" smtClean="0"/>
              <a:t>Βραχυπρόθεσμες Υποχρεώσεις</a:t>
            </a:r>
          </a:p>
          <a:p>
            <a:pPr>
              <a:buNone/>
            </a:pPr>
            <a:r>
              <a:rPr lang="el-GR" dirty="0" smtClean="0"/>
              <a:t>ή </a:t>
            </a:r>
          </a:p>
          <a:p>
            <a:pPr marL="609600" indent="-609600" algn="ctr">
              <a:lnSpc>
                <a:spcPct val="90000"/>
              </a:lnSpc>
              <a:buNone/>
            </a:pPr>
            <a:r>
              <a:rPr lang="el-GR" altLang="zh-CN" sz="2800" b="1" dirty="0" err="1" smtClean="0"/>
              <a:t>Κυκλ</a:t>
            </a:r>
            <a:r>
              <a:rPr lang="el-GR" altLang="zh-CN" sz="2800" b="1" dirty="0" smtClean="0"/>
              <a:t>/</a:t>
            </a:r>
            <a:r>
              <a:rPr lang="el-GR" altLang="zh-CN" sz="2800" b="1" dirty="0" err="1" smtClean="0"/>
              <a:t>ρούν</a:t>
            </a:r>
            <a:r>
              <a:rPr lang="el-GR" altLang="zh-CN" sz="2800" b="1" dirty="0" smtClean="0"/>
              <a:t> Ενεργητικό –(</a:t>
            </a:r>
            <a:r>
              <a:rPr lang="el-GR" altLang="zh-CN" sz="2800" b="1" dirty="0" err="1" smtClean="0"/>
              <a:t>αποθέματα+προκαταβολές</a:t>
            </a:r>
            <a:r>
              <a:rPr lang="el-GR" altLang="zh-CN" sz="2800" b="1" dirty="0" smtClean="0"/>
              <a:t> για</a:t>
            </a:r>
          </a:p>
          <a:p>
            <a:pPr marL="609600" indent="-609600" algn="ctr">
              <a:lnSpc>
                <a:spcPct val="90000"/>
              </a:lnSpc>
              <a:buNone/>
            </a:pPr>
            <a:r>
              <a:rPr lang="el-GR" altLang="zh-CN" sz="2800" b="1" u="sng" dirty="0" err="1" smtClean="0"/>
              <a:t>αποθέμ</a:t>
            </a:r>
            <a:r>
              <a:rPr lang="el-GR" altLang="zh-CN" sz="2800" b="1" u="sng" dirty="0" smtClean="0"/>
              <a:t>. και πάγια)                                                                                                      </a:t>
            </a:r>
          </a:p>
          <a:p>
            <a:pPr marL="609600" indent="-609600" algn="ctr">
              <a:lnSpc>
                <a:spcPct val="90000"/>
              </a:lnSpc>
              <a:buNone/>
            </a:pPr>
            <a:r>
              <a:rPr lang="el-GR" altLang="zh-CN" sz="2800" b="1" dirty="0" smtClean="0"/>
              <a:t>Βραχυπρόθεσμες Υποχρεώσεις + Μεταβατικοί </a:t>
            </a:r>
            <a:r>
              <a:rPr lang="el-GR" altLang="zh-CN" sz="2800" b="1" dirty="0" err="1" smtClean="0"/>
              <a:t>Λογ</a:t>
            </a:r>
            <a:r>
              <a:rPr lang="el-GR" altLang="zh-CN" sz="2800" b="1" dirty="0" smtClean="0"/>
              <a:t>/</a:t>
            </a:r>
            <a:r>
              <a:rPr lang="el-GR" altLang="zh-CN" sz="2800" b="1" dirty="0" err="1" smtClean="0"/>
              <a:t>σμοί</a:t>
            </a:r>
            <a:endParaRPr lang="el-GR" altLang="zh-CN" sz="2800" b="1" dirty="0" smtClean="0"/>
          </a:p>
          <a:p>
            <a:pPr marL="609600" indent="-609600" algn="ctr">
              <a:lnSpc>
                <a:spcPct val="90000"/>
              </a:lnSpc>
              <a:buNone/>
            </a:pPr>
            <a:r>
              <a:rPr lang="el-GR" altLang="zh-CN" sz="2800" b="1" dirty="0" smtClean="0"/>
              <a:t>Παθητικού</a:t>
            </a:r>
            <a:endParaRPr lang="en-GB" sz="2800" b="1" dirty="0" smtClean="0"/>
          </a:p>
          <a:p>
            <a:pPr>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Δείκτης Ρευστότητας</a:t>
            </a:r>
            <a:endParaRPr lang="en-US" sz="4000" dirty="0"/>
          </a:p>
        </p:txBody>
      </p:sp>
      <p:sp>
        <p:nvSpPr>
          <p:cNvPr id="3" name="2 - Θέση περιεχομένου"/>
          <p:cNvSpPr>
            <a:spLocks noGrp="1"/>
          </p:cNvSpPr>
          <p:nvPr>
            <p:ph idx="1"/>
          </p:nvPr>
        </p:nvSpPr>
        <p:spPr/>
        <p:txBody>
          <a:bodyPr>
            <a:normAutofit fontScale="92500" lnSpcReduction="10000"/>
          </a:bodyPr>
          <a:lstStyle/>
          <a:p>
            <a:pPr>
              <a:buNone/>
            </a:pPr>
            <a:r>
              <a:rPr lang="el-GR" altLang="zh-CN" b="1" dirty="0" smtClean="0"/>
              <a:t>Δείκτης Άμεσης Ρευστότητας </a:t>
            </a:r>
            <a:r>
              <a:rPr lang="el-GR" altLang="zh-CN" dirty="0" smtClean="0"/>
              <a:t>(</a:t>
            </a:r>
            <a:r>
              <a:rPr lang="en-US" altLang="zh-CN" dirty="0" smtClean="0">
                <a:ea typeface="SimSun" pitchFamily="2" charset="-122"/>
              </a:rPr>
              <a:t>quick ratio</a:t>
            </a:r>
            <a:r>
              <a:rPr lang="el-GR" altLang="zh-CN" dirty="0" smtClean="0"/>
              <a:t>)</a:t>
            </a:r>
          </a:p>
          <a:p>
            <a:pPr marL="609600" indent="-609600" algn="ctr">
              <a:lnSpc>
                <a:spcPct val="90000"/>
              </a:lnSpc>
              <a:buNone/>
            </a:pPr>
            <a:r>
              <a:rPr lang="el-GR" altLang="zh-CN" sz="2600" b="1" u="sng" dirty="0" err="1" smtClean="0"/>
              <a:t>Κυκλ</a:t>
            </a:r>
            <a:r>
              <a:rPr lang="el-GR" altLang="zh-CN" sz="2600" b="1" u="sng" dirty="0" smtClean="0"/>
              <a:t>/</a:t>
            </a:r>
            <a:r>
              <a:rPr lang="el-GR" altLang="zh-CN" sz="2600" b="1" u="sng" dirty="0" err="1" smtClean="0"/>
              <a:t>ρούν</a:t>
            </a:r>
            <a:r>
              <a:rPr lang="el-GR" altLang="zh-CN" sz="2600" b="1" u="sng" dirty="0" smtClean="0"/>
              <a:t> Ενεργητικό – αποθέματα</a:t>
            </a:r>
          </a:p>
          <a:p>
            <a:pPr marL="609600" indent="-609600" algn="ctr">
              <a:lnSpc>
                <a:spcPct val="90000"/>
              </a:lnSpc>
              <a:buNone/>
            </a:pPr>
            <a:r>
              <a:rPr lang="el-GR" altLang="zh-CN" sz="2600" b="1" dirty="0" smtClean="0"/>
              <a:t>Βραχυπρόθεσμες Υποχρεώσεις</a:t>
            </a:r>
          </a:p>
          <a:p>
            <a:pPr marL="609600" indent="-609600" algn="ctr">
              <a:lnSpc>
                <a:spcPct val="90000"/>
              </a:lnSpc>
              <a:buNone/>
            </a:pPr>
            <a:r>
              <a:rPr lang="el-GR" altLang="zh-CN" sz="2600" b="1" dirty="0" smtClean="0"/>
              <a:t>ή</a:t>
            </a:r>
          </a:p>
          <a:p>
            <a:pPr marL="609600" indent="-609600" algn="ctr">
              <a:lnSpc>
                <a:spcPct val="90000"/>
              </a:lnSpc>
              <a:buNone/>
            </a:pPr>
            <a:r>
              <a:rPr lang="el-GR" altLang="zh-CN" sz="2600" b="1" dirty="0" err="1" smtClean="0"/>
              <a:t>Κυκλ</a:t>
            </a:r>
            <a:r>
              <a:rPr lang="el-GR" altLang="zh-CN" sz="2600" b="1" dirty="0" smtClean="0"/>
              <a:t>/</a:t>
            </a:r>
            <a:r>
              <a:rPr lang="el-GR" altLang="zh-CN" sz="2600" b="1" dirty="0" err="1" smtClean="0"/>
              <a:t>ρούν</a:t>
            </a:r>
            <a:r>
              <a:rPr lang="el-GR" altLang="zh-CN" sz="2600" b="1" dirty="0" smtClean="0"/>
              <a:t> Ενεργητικό –(</a:t>
            </a:r>
            <a:r>
              <a:rPr lang="el-GR" altLang="zh-CN" sz="2600" b="1" dirty="0" err="1" smtClean="0"/>
              <a:t>αποθέματα+προκαταβολές</a:t>
            </a:r>
            <a:r>
              <a:rPr lang="el-GR" altLang="zh-CN" sz="2600" b="1" dirty="0" smtClean="0"/>
              <a:t> για</a:t>
            </a:r>
          </a:p>
          <a:p>
            <a:pPr marL="609600" indent="-609600" algn="ctr">
              <a:lnSpc>
                <a:spcPct val="90000"/>
              </a:lnSpc>
              <a:buNone/>
            </a:pPr>
            <a:r>
              <a:rPr lang="el-GR" altLang="zh-CN" sz="2600" b="1" u="sng" dirty="0" err="1" smtClean="0"/>
              <a:t>αποθέμ</a:t>
            </a:r>
            <a:r>
              <a:rPr lang="el-GR" altLang="zh-CN" sz="2600" b="1" u="sng" dirty="0" smtClean="0"/>
              <a:t>. και πάγια)</a:t>
            </a:r>
            <a:r>
              <a:rPr lang="el-GR" altLang="zh-CN" sz="2600" b="1" dirty="0" smtClean="0"/>
              <a:t> </a:t>
            </a:r>
            <a:r>
              <a:rPr lang="el-GR" altLang="zh-CN" sz="2600" b="1" u="sng" dirty="0" smtClean="0"/>
              <a:t>                                                                                                     </a:t>
            </a:r>
          </a:p>
          <a:p>
            <a:pPr marL="609600" indent="-609600" algn="ctr">
              <a:lnSpc>
                <a:spcPct val="90000"/>
              </a:lnSpc>
              <a:buNone/>
            </a:pPr>
            <a:r>
              <a:rPr lang="el-GR" altLang="zh-CN" sz="2600" b="1" dirty="0" smtClean="0"/>
              <a:t>Βραχυπρόθεσμες Υποχρεώσεις + Μεταβατικοί </a:t>
            </a:r>
            <a:r>
              <a:rPr lang="el-GR" altLang="zh-CN" sz="2600" b="1" dirty="0" err="1" smtClean="0"/>
              <a:t>Λογ</a:t>
            </a:r>
            <a:r>
              <a:rPr lang="el-GR" altLang="zh-CN" sz="2600" b="1" dirty="0" smtClean="0"/>
              <a:t>/</a:t>
            </a:r>
            <a:r>
              <a:rPr lang="el-GR" altLang="zh-CN" sz="2600" b="1" dirty="0" err="1" smtClean="0"/>
              <a:t>σμοί</a:t>
            </a:r>
            <a:endParaRPr lang="el-GR" altLang="zh-CN" sz="2600" b="1" dirty="0" smtClean="0"/>
          </a:p>
          <a:p>
            <a:pPr marL="609600" indent="-609600" algn="ctr">
              <a:lnSpc>
                <a:spcPct val="90000"/>
              </a:lnSpc>
              <a:buNone/>
            </a:pPr>
            <a:r>
              <a:rPr lang="el-GR" altLang="zh-CN" sz="2600" b="1" dirty="0" smtClean="0"/>
              <a:t>Παθητικού</a:t>
            </a:r>
            <a:endParaRPr lang="en-GB" sz="2600" b="1" dirty="0" smtClean="0"/>
          </a:p>
          <a:p>
            <a:pPr marL="609600" indent="-609600" algn="ctr">
              <a:lnSpc>
                <a:spcPct val="90000"/>
              </a:lnSpc>
              <a:buNone/>
            </a:pPr>
            <a:endParaRPr lang="el-GR" altLang="zh-CN" sz="2800" b="1" dirty="0" smtClean="0"/>
          </a:p>
          <a:p>
            <a:pPr marL="609600" indent="-609600" algn="ctr">
              <a:lnSpc>
                <a:spcPct val="90000"/>
              </a:lnSpc>
              <a:buNone/>
            </a:pPr>
            <a:endParaRPr lang="el-GR" altLang="zh-CN" sz="2800" b="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Δείκτης Ρευστότητας</a:t>
            </a:r>
            <a:endParaRPr lang="en-US" dirty="0"/>
          </a:p>
        </p:txBody>
      </p:sp>
      <p:sp>
        <p:nvSpPr>
          <p:cNvPr id="3" name="2 - Θέση περιεχομένου"/>
          <p:cNvSpPr>
            <a:spLocks noGrp="1"/>
          </p:cNvSpPr>
          <p:nvPr>
            <p:ph idx="1"/>
          </p:nvPr>
        </p:nvSpPr>
        <p:spPr/>
        <p:txBody>
          <a:bodyPr>
            <a:normAutofit fontScale="62500" lnSpcReduction="20000"/>
          </a:bodyPr>
          <a:lstStyle/>
          <a:p>
            <a:pPr marL="609600" indent="-609600" algn="just">
              <a:lnSpc>
                <a:spcPct val="80000"/>
              </a:lnSpc>
              <a:buNone/>
            </a:pPr>
            <a:r>
              <a:rPr lang="el-GR" altLang="zh-CN" sz="4500" b="1" dirty="0" smtClean="0"/>
              <a:t>Δείκτης Άμεσης Ρευστότητας </a:t>
            </a:r>
            <a:r>
              <a:rPr lang="el-GR" altLang="zh-CN" sz="4500" dirty="0" smtClean="0"/>
              <a:t>(</a:t>
            </a:r>
            <a:r>
              <a:rPr lang="en-US" altLang="zh-CN" sz="4500" dirty="0" smtClean="0">
                <a:ea typeface="SimSun" pitchFamily="2" charset="-122"/>
              </a:rPr>
              <a:t>quick ratio</a:t>
            </a:r>
            <a:r>
              <a:rPr lang="el-GR" altLang="zh-CN" sz="4500" dirty="0" smtClean="0"/>
              <a:t>)</a:t>
            </a:r>
            <a:endParaRPr lang="el-GR" altLang="zh-CN" dirty="0" smtClean="0"/>
          </a:p>
          <a:p>
            <a:pPr marL="609600" indent="-609600" algn="just">
              <a:lnSpc>
                <a:spcPct val="90000"/>
              </a:lnSpc>
            </a:pPr>
            <a:r>
              <a:rPr lang="el-GR" altLang="zh-CN" dirty="0" smtClean="0"/>
              <a:t>Ο δείκτης αυτός διαφέρει από τον προηγούμενο στο ότι από το κυκλοφορούν ενεργητικό αφαιρούνται τα αποθέματα, μιας και είναι τα στοιχεία που ρευστοποιούνται πιο δύσκολα. Δείχνει έτσι τη ρευστότητα της επιχείρησης σε περίπτωση άμεσης ανάγκης. </a:t>
            </a:r>
          </a:p>
          <a:p>
            <a:pPr marL="609600" indent="-609600" algn="just">
              <a:lnSpc>
                <a:spcPct val="90000"/>
              </a:lnSpc>
            </a:pPr>
            <a:endParaRPr lang="el-GR" altLang="zh-CN" dirty="0" smtClean="0"/>
          </a:p>
          <a:p>
            <a:pPr marL="609600" indent="-609600" algn="just">
              <a:lnSpc>
                <a:spcPct val="90000"/>
              </a:lnSpc>
            </a:pPr>
            <a:r>
              <a:rPr lang="el-GR" altLang="zh-CN" dirty="0" smtClean="0"/>
              <a:t>Ο δείκτης χρησιμοποιείται για να δείξει την σχέση που έχουν οι απαιτήσεις , τα χρεόγραφα και τα διαθέσιμα στοιχεία του ενεργητικού με τις αντίστοιχες βραχυπρόθεσμες υποχρεώσεις του παθητικού , για να φανεί αν τα στοιχεία του ενεργητικού μπορούν να καλύψουν τις υποχρεώσεις του παθητικού. Σύμφωνα με τον δείκτη αυτόν οι υποχρεώσεις πρέπει να καλύπτονται εξ ολοκλήρου από τα ρευστοποιήσιμα στοιχεία του Ενεργητικού δηλαδή από τις πραγματικές απαιτήσεις και τα ταμειακά διαθέσιμα (</a:t>
            </a:r>
            <a:r>
              <a:rPr lang="el-GR" altLang="zh-CN" dirty="0" err="1" smtClean="0"/>
              <a:t>Κιόχος</a:t>
            </a:r>
            <a:r>
              <a:rPr lang="el-GR" altLang="zh-CN" dirty="0" smtClean="0"/>
              <a:t> </a:t>
            </a:r>
            <a:r>
              <a:rPr lang="el-GR" altLang="zh-CN" dirty="0" err="1" smtClean="0"/>
              <a:t>κ.συν</a:t>
            </a:r>
            <a:r>
              <a:rPr lang="el-GR" altLang="zh-CN" dirty="0" smtClean="0"/>
              <a:t>., 2002 :197).</a:t>
            </a:r>
            <a:endParaRPr lang="en-GB"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Δείκτης Ρευστότητας</a:t>
            </a:r>
            <a:endParaRPr lang="en-US" dirty="0"/>
          </a:p>
        </p:txBody>
      </p:sp>
      <p:sp>
        <p:nvSpPr>
          <p:cNvPr id="3" name="2 - Θέση περιεχομένου"/>
          <p:cNvSpPr>
            <a:spLocks noGrp="1"/>
          </p:cNvSpPr>
          <p:nvPr>
            <p:ph idx="1"/>
          </p:nvPr>
        </p:nvSpPr>
        <p:spPr>
          <a:xfrm>
            <a:off x="457200" y="1333500"/>
            <a:ext cx="8229600" cy="3180184"/>
          </a:xfrm>
        </p:spPr>
        <p:txBody>
          <a:bodyPr>
            <a:normAutofit fontScale="25000" lnSpcReduction="20000"/>
          </a:bodyPr>
          <a:lstStyle/>
          <a:p>
            <a:pPr>
              <a:buNone/>
            </a:pPr>
            <a:r>
              <a:rPr lang="el-GR" altLang="zh-CN" sz="11200" b="1" dirty="0" smtClean="0"/>
              <a:t>Δείκτης Ταμειακής Ρευστότητας </a:t>
            </a:r>
            <a:r>
              <a:rPr lang="el-GR" altLang="zh-CN" sz="11200" dirty="0" smtClean="0"/>
              <a:t>(</a:t>
            </a:r>
            <a:r>
              <a:rPr lang="en-GB" altLang="zh-CN" sz="11200" dirty="0" smtClean="0">
                <a:ea typeface="SimSun" pitchFamily="2" charset="-122"/>
              </a:rPr>
              <a:t>cash ratio)</a:t>
            </a:r>
            <a:endParaRPr lang="el-GR" altLang="zh-CN" sz="11200" dirty="0" smtClean="0">
              <a:ea typeface="SimSun" pitchFamily="2" charset="-122"/>
            </a:endParaRPr>
          </a:p>
          <a:p>
            <a:pPr marL="0" indent="0" algn="just">
              <a:lnSpc>
                <a:spcPct val="110000"/>
              </a:lnSpc>
              <a:buNone/>
            </a:pPr>
            <a:r>
              <a:rPr lang="el-GR" altLang="zh-CN" sz="8000" dirty="0" smtClean="0"/>
              <a:t>Δηλώνει την ικανότητα της επιχείρησης, να ανταποκρίνεται στις ληξιπρόθεσμες υποχρεώσεις της με τα διαθέσιμα της και την αποδοτικότητα του τμήματος εισπράξεων και πληρωμών.</a:t>
            </a:r>
            <a:r>
              <a:rPr lang="el-GR" altLang="zh-CN" sz="8000" b="1" dirty="0" smtClean="0"/>
              <a:t> </a:t>
            </a:r>
            <a:endParaRPr lang="el-GR" altLang="zh-CN" sz="8000" b="1" dirty="0" smtClean="0">
              <a:ea typeface="SimSun" pitchFamily="2" charset="-122"/>
            </a:endParaRPr>
          </a:p>
          <a:p>
            <a:pPr marL="0" indent="0" algn="just">
              <a:lnSpc>
                <a:spcPct val="110000"/>
              </a:lnSpc>
            </a:pPr>
            <a:r>
              <a:rPr lang="el-GR" sz="8000" b="1" dirty="0" smtClean="0"/>
              <a:t> Οι Ληξιπρόθεσμες Υποχρεώσεις προκύπτουν αν από τις βραχυπρόθεσμες</a:t>
            </a:r>
            <a:r>
              <a:rPr lang="en-US" sz="8000" b="1" dirty="0" smtClean="0"/>
              <a:t> </a:t>
            </a:r>
            <a:r>
              <a:rPr lang="el-GR" sz="8000" b="1" dirty="0" smtClean="0"/>
              <a:t>υποχρεώσεις και τα δεδουλευμένα έξοδα αφαιρέσουμε τις προκαταβολές πελατών.</a:t>
            </a:r>
          </a:p>
          <a:p>
            <a:pPr marL="0" indent="0" algn="just">
              <a:lnSpc>
                <a:spcPct val="110000"/>
              </a:lnSpc>
            </a:pPr>
            <a:r>
              <a:rPr lang="el-GR" altLang="zh-CN" sz="8000" b="1" dirty="0" smtClean="0"/>
              <a:t> Εάν δεν υπάρχουν Ληξιπρόθεσμες Υποχρεώσεις, χρησιμοποιούνται οι Βραχυπρόθεσμες Υποχρεώσεις</a:t>
            </a:r>
          </a:p>
          <a:p>
            <a:pPr algn="ctr">
              <a:lnSpc>
                <a:spcPct val="80000"/>
              </a:lnSpc>
              <a:buNone/>
            </a:pPr>
            <a:r>
              <a:rPr lang="el-GR" altLang="zh-CN" sz="8000" b="1" u="sng" dirty="0" smtClean="0"/>
              <a:t>Ταμειακά + ισοδύναμα +διαπραγματεύσιμα χρεόγραφα                                                                                                                      </a:t>
            </a:r>
          </a:p>
          <a:p>
            <a:pPr algn="ctr">
              <a:lnSpc>
                <a:spcPct val="80000"/>
              </a:lnSpc>
              <a:buNone/>
            </a:pPr>
            <a:r>
              <a:rPr lang="el-GR" altLang="zh-CN" sz="8000" b="1" dirty="0" smtClean="0"/>
              <a:t>Βραχυπρόθεσμες Υποχρεώσεις +Μεταβατικοί </a:t>
            </a:r>
            <a:r>
              <a:rPr lang="el-GR" altLang="zh-CN" sz="8000" b="1" dirty="0" err="1" smtClean="0"/>
              <a:t>Λογ</a:t>
            </a:r>
            <a:r>
              <a:rPr lang="el-GR" altLang="zh-CN" sz="8000" b="1" dirty="0" smtClean="0"/>
              <a:t>/</a:t>
            </a:r>
            <a:r>
              <a:rPr lang="el-GR" altLang="zh-CN" sz="8000" b="1" dirty="0" err="1" smtClean="0"/>
              <a:t>σμοί</a:t>
            </a:r>
            <a:r>
              <a:rPr lang="el-GR" altLang="zh-CN" sz="8000" b="1" dirty="0" smtClean="0"/>
              <a:t> Παθητικού</a:t>
            </a:r>
            <a:endParaRPr lang="en-US" sz="8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Δείκτης Ρευστότητας</a:t>
            </a:r>
            <a:endParaRPr lang="en-US" dirty="0"/>
          </a:p>
        </p:txBody>
      </p:sp>
      <p:sp>
        <p:nvSpPr>
          <p:cNvPr id="3" name="2 - Θέση περιεχομένου"/>
          <p:cNvSpPr>
            <a:spLocks noGrp="1"/>
          </p:cNvSpPr>
          <p:nvPr>
            <p:ph idx="1"/>
          </p:nvPr>
        </p:nvSpPr>
        <p:spPr/>
        <p:txBody>
          <a:bodyPr>
            <a:normAutofit fontScale="92500"/>
          </a:bodyPr>
          <a:lstStyle/>
          <a:p>
            <a:pPr>
              <a:buNone/>
            </a:pPr>
            <a:r>
              <a:rPr lang="el-GR" altLang="zh-CN" sz="2800" b="1" dirty="0" smtClean="0"/>
              <a:t>Δείκτης Ταμειακής Ρευστότητας </a:t>
            </a:r>
            <a:r>
              <a:rPr lang="el-GR" altLang="zh-CN" sz="2800" dirty="0" smtClean="0"/>
              <a:t>(</a:t>
            </a:r>
            <a:r>
              <a:rPr lang="en-GB" altLang="zh-CN" sz="2800" dirty="0" smtClean="0">
                <a:ea typeface="SimSun" pitchFamily="2" charset="-122"/>
              </a:rPr>
              <a:t>cash ratio)</a:t>
            </a:r>
            <a:endParaRPr lang="el-GR" altLang="zh-CN" sz="2800" dirty="0" smtClean="0">
              <a:ea typeface="SimSun" pitchFamily="2" charset="-122"/>
            </a:endParaRPr>
          </a:p>
          <a:p>
            <a:pPr marL="0" indent="0">
              <a:lnSpc>
                <a:spcPct val="80000"/>
              </a:lnSpc>
              <a:buNone/>
            </a:pPr>
            <a:r>
              <a:rPr lang="el-GR" altLang="zh-CN" sz="2400" dirty="0" smtClean="0"/>
              <a:t>Στην περίπτωση που οι δείκτες ρευστότητας δεν κυμαίνονται σε ικανοποιητικά επίπεδα για διάφορους λόγους η επιχείρησης λαμβάνει μέτρα όπως (</a:t>
            </a:r>
            <a:r>
              <a:rPr lang="el-GR" altLang="zh-CN" sz="2400" dirty="0" err="1" smtClean="0"/>
              <a:t>Κιόχος</a:t>
            </a:r>
            <a:r>
              <a:rPr lang="el-GR" altLang="zh-CN" sz="2400" dirty="0" smtClean="0"/>
              <a:t> Π. και συν. 2002:200-201) :</a:t>
            </a:r>
          </a:p>
          <a:p>
            <a:pPr lvl="1">
              <a:lnSpc>
                <a:spcPct val="80000"/>
              </a:lnSpc>
            </a:pPr>
            <a:r>
              <a:rPr lang="el-GR" altLang="zh-CN" sz="2400" dirty="0" smtClean="0"/>
              <a:t>Αύξηση μετοχικού κεφαλαίου και αποθεματικών</a:t>
            </a:r>
          </a:p>
          <a:p>
            <a:pPr lvl="1">
              <a:lnSpc>
                <a:spcPct val="80000"/>
              </a:lnSpc>
            </a:pPr>
            <a:r>
              <a:rPr lang="el-GR" altLang="zh-CN" sz="2400" dirty="0" smtClean="0"/>
              <a:t>Αύξηση όγκου πωλήσεων </a:t>
            </a:r>
          </a:p>
          <a:p>
            <a:pPr lvl="1">
              <a:lnSpc>
                <a:spcPct val="80000"/>
              </a:lnSpc>
            </a:pPr>
            <a:r>
              <a:rPr lang="el-GR" altLang="zh-CN" sz="2400" dirty="0" smtClean="0"/>
              <a:t>Ορθολογική διαχείριση των στοιχείων του Κυκλοφορούντος Ενεργητικού</a:t>
            </a:r>
          </a:p>
          <a:p>
            <a:pPr lvl="1">
              <a:lnSpc>
                <a:spcPct val="80000"/>
              </a:lnSpc>
            </a:pPr>
            <a:r>
              <a:rPr lang="el-GR" altLang="zh-CN" sz="2400" dirty="0" smtClean="0"/>
              <a:t>Μείωση των Βραχυπρόθεσμων υποχρεώσεων ή μετατροπή μέρους αυτών σε μακροπρόθεσμες υποχρεώσεις</a:t>
            </a:r>
            <a:r>
              <a:rPr lang="en-GB" altLang="zh-CN" sz="2400" dirty="0" smtClean="0">
                <a:ea typeface="SimSun" pitchFamily="2" charset="-122"/>
              </a:rPr>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Δείκτης Ρευστότητας</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altLang="zh-CN" sz="3600" b="1" dirty="0" smtClean="0"/>
              <a:t>Δείκτης Ταμειακής Ρευστότητας </a:t>
            </a:r>
            <a:r>
              <a:rPr lang="el-GR" altLang="zh-CN" sz="3600" dirty="0" smtClean="0"/>
              <a:t>(</a:t>
            </a:r>
            <a:r>
              <a:rPr lang="en-GB" altLang="zh-CN" sz="3600" dirty="0" smtClean="0">
                <a:ea typeface="SimSun" pitchFamily="2" charset="-122"/>
              </a:rPr>
              <a:t>cash ratio)</a:t>
            </a:r>
            <a:endParaRPr lang="el-GR" altLang="zh-CN" sz="3600" dirty="0" smtClean="0">
              <a:ea typeface="SimSun" pitchFamily="2" charset="-122"/>
            </a:endParaRPr>
          </a:p>
          <a:p>
            <a:pPr algn="just">
              <a:lnSpc>
                <a:spcPct val="80000"/>
              </a:lnSpc>
            </a:pPr>
            <a:r>
              <a:rPr lang="el-GR" altLang="zh-CN" sz="3100" dirty="0" smtClean="0"/>
              <a:t>Οι ταμειακές ροές από τη λειτουργία της επιχείρησης προς τις τρέχουσες υποχρεώσεις, είναι ο δείκτης που βασίζεται στην κατάσταση Ταμειακών Ροών, ξεπερνούν αυτήν την ανεπάρκεια, επειδή απαιτείται η σύγκριση μιας αξίας ταμειακών ροών από μια χρονική περίοδο προς το μέσο όρο των τρεχουσών υποχρεώσεων (</a:t>
            </a:r>
            <a:r>
              <a:rPr lang="en-GB" altLang="zh-CN" sz="3100" dirty="0" smtClean="0">
                <a:ea typeface="SimSun" pitchFamily="2" charset="-122"/>
              </a:rPr>
              <a:t>Mills</a:t>
            </a:r>
            <a:r>
              <a:rPr lang="el-GR" altLang="zh-CN" sz="3100" dirty="0" smtClean="0"/>
              <a:t> &amp; </a:t>
            </a:r>
            <a:r>
              <a:rPr lang="en-GB" altLang="zh-CN" sz="3100" dirty="0" smtClean="0">
                <a:ea typeface="SimSun" pitchFamily="2" charset="-122"/>
              </a:rPr>
              <a:t>Yamamura</a:t>
            </a:r>
            <a:r>
              <a:rPr lang="el-GR" altLang="zh-CN" sz="3100" dirty="0" smtClean="0"/>
              <a:t>, 1998; </a:t>
            </a:r>
            <a:r>
              <a:rPr lang="en-GB" altLang="zh-CN" sz="3100" dirty="0" err="1" smtClean="0">
                <a:ea typeface="SimSun" pitchFamily="2" charset="-122"/>
              </a:rPr>
              <a:t>Schmidgall</a:t>
            </a:r>
            <a:r>
              <a:rPr lang="el-GR" altLang="zh-CN" sz="3100" dirty="0" smtClean="0"/>
              <a:t>, </a:t>
            </a:r>
            <a:r>
              <a:rPr lang="en-GB" altLang="zh-CN" sz="3100" dirty="0" smtClean="0">
                <a:ea typeface="SimSun" pitchFamily="2" charset="-122"/>
              </a:rPr>
              <a:t>Geller</a:t>
            </a:r>
            <a:r>
              <a:rPr lang="el-GR" altLang="zh-CN" sz="3100" dirty="0" smtClean="0"/>
              <a:t>, &amp; </a:t>
            </a:r>
            <a:r>
              <a:rPr lang="en-GB" altLang="zh-CN" sz="3100" dirty="0" err="1" smtClean="0">
                <a:ea typeface="SimSun" pitchFamily="2" charset="-122"/>
              </a:rPr>
              <a:t>Ilvento</a:t>
            </a:r>
            <a:r>
              <a:rPr lang="el-GR" altLang="zh-CN" sz="3100" dirty="0" smtClean="0"/>
              <a:t>, 1993).</a:t>
            </a:r>
            <a:r>
              <a:rPr lang="en-GB" altLang="zh-CN" sz="3100" dirty="0" smtClean="0">
                <a:ea typeface="SimSun" pitchFamily="2" charset="-122"/>
              </a:rPr>
              <a:t> </a:t>
            </a:r>
            <a:endParaRPr lang="el-GR" altLang="zh-CN" sz="3100" dirty="0" smtClean="0"/>
          </a:p>
          <a:p>
            <a:pPr algn="just">
              <a:lnSpc>
                <a:spcPct val="80000"/>
              </a:lnSpc>
            </a:pPr>
            <a:endParaRPr lang="el-GR" altLang="zh-CN" sz="3100" dirty="0" smtClean="0"/>
          </a:p>
          <a:p>
            <a:pPr algn="just">
              <a:lnSpc>
                <a:spcPct val="80000"/>
              </a:lnSpc>
            </a:pPr>
            <a:r>
              <a:rPr lang="el-GR" altLang="zh-CN" sz="3100" dirty="0" smtClean="0"/>
              <a:t>Ο δείκτης μετρά τη δυνατότητα μιας επιχείρησης να αντλεί κεφάλαια για να καλύπτει τις τρέχουσες υποχρεώσεις της. Όσο μεγαλύτερος είναι ο δείκτης, τόσο μεγαλύτερη είναι η Ρευστότητα της επιχείρησης. </a:t>
            </a:r>
            <a:r>
              <a:rPr lang="el-GR" sz="3100" dirty="0" smtClean="0"/>
              <a:t>(</a:t>
            </a:r>
            <a:r>
              <a:rPr lang="en-GB" sz="3100" dirty="0" err="1" smtClean="0"/>
              <a:t>Coltman</a:t>
            </a:r>
            <a:r>
              <a:rPr lang="el-GR" sz="3100" dirty="0" smtClean="0"/>
              <a:t> &amp; </a:t>
            </a:r>
            <a:r>
              <a:rPr lang="en-GB" sz="3100" dirty="0" err="1" smtClean="0"/>
              <a:t>Jagels</a:t>
            </a:r>
            <a:r>
              <a:rPr lang="el-GR" sz="3100" dirty="0" smtClean="0"/>
              <a:t>, 2001)</a:t>
            </a:r>
            <a:endParaRPr lang="en-GB" sz="31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Δείκτης Ρευστότητας</a:t>
            </a:r>
            <a:endParaRPr lang="en-US" dirty="0"/>
          </a:p>
        </p:txBody>
      </p:sp>
      <p:sp>
        <p:nvSpPr>
          <p:cNvPr id="3" name="2 - Θέση περιεχομένου"/>
          <p:cNvSpPr>
            <a:spLocks noGrp="1"/>
          </p:cNvSpPr>
          <p:nvPr>
            <p:ph idx="1"/>
          </p:nvPr>
        </p:nvSpPr>
        <p:spPr/>
        <p:txBody>
          <a:bodyPr>
            <a:normAutofit fontScale="85000" lnSpcReduction="20000"/>
          </a:bodyPr>
          <a:lstStyle/>
          <a:p>
            <a:pPr marL="0" indent="0">
              <a:lnSpc>
                <a:spcPct val="90000"/>
              </a:lnSpc>
              <a:buNone/>
            </a:pPr>
            <a:r>
              <a:rPr lang="el-GR" sz="3600" b="1" dirty="0" smtClean="0"/>
              <a:t>Αριθμοδείκτης αμυντικού χρονικού διαστήματος</a:t>
            </a:r>
            <a:r>
              <a:rPr lang="el-GR" sz="3600" dirty="0" smtClean="0"/>
              <a:t> (</a:t>
            </a:r>
            <a:r>
              <a:rPr lang="en-GB" sz="3600" dirty="0" smtClean="0"/>
              <a:t>Defensive interval ratio)</a:t>
            </a:r>
            <a:endParaRPr lang="el-GR" sz="3600" dirty="0" smtClean="0"/>
          </a:p>
          <a:p>
            <a:pPr marL="0" indent="0" algn="just">
              <a:lnSpc>
                <a:spcPct val="110000"/>
              </a:lnSpc>
              <a:buNone/>
            </a:pPr>
            <a:r>
              <a:rPr lang="el-GR" sz="2800" dirty="0" smtClean="0"/>
              <a:t>Εκφράζεται σε ημέρες και υπολογίζεται εάν την διαφορά του μέσου όρου του κυκλοφορούντος ενεργητικού μείον τον μέσο όρο των αποθεμάτων την διαιρέσουμε με τον μέσο όρο των ημερήσιων λειτουργικών δαπανών</a:t>
            </a:r>
            <a:endParaRPr lang="en-GB" sz="2800" dirty="0" smtClean="0"/>
          </a:p>
          <a:p>
            <a:pPr algn="ctr">
              <a:lnSpc>
                <a:spcPct val="80000"/>
              </a:lnSpc>
              <a:buNone/>
            </a:pPr>
            <a:endParaRPr lang="el-GR" sz="2800" dirty="0" smtClean="0"/>
          </a:p>
          <a:p>
            <a:pPr algn="ctr">
              <a:lnSpc>
                <a:spcPct val="80000"/>
              </a:lnSpc>
              <a:buNone/>
            </a:pPr>
            <a:r>
              <a:rPr lang="en-GB" sz="2800" u="sng" dirty="0" smtClean="0"/>
              <a:t>=</a:t>
            </a:r>
            <a:r>
              <a:rPr lang="el-GR" sz="2800" u="sng" dirty="0" smtClean="0"/>
              <a:t> Κυκλοφορούν Ενεργητικό – Αποθέματα (ή Διαθέσιμα + Απαιτήσεις)</a:t>
            </a:r>
          </a:p>
          <a:p>
            <a:pPr algn="ctr">
              <a:lnSpc>
                <a:spcPct val="80000"/>
              </a:lnSpc>
              <a:buNone/>
            </a:pPr>
            <a:r>
              <a:rPr lang="el-GR" sz="2800" dirty="0" smtClean="0"/>
              <a:t>    Ημερήσιες Λειτουργικές Δαπάνες</a:t>
            </a:r>
            <a:endParaRPr lang="en-GB" sz="2800" dirty="0" smtClean="0"/>
          </a:p>
          <a:p>
            <a:pPr marL="0" indent="0">
              <a:lnSpc>
                <a:spcPct val="90000"/>
              </a:lnSpc>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Δείκτης Ρευστότητας</a:t>
            </a:r>
            <a:endParaRPr lang="en-US" dirty="0"/>
          </a:p>
        </p:txBody>
      </p:sp>
      <p:sp>
        <p:nvSpPr>
          <p:cNvPr id="3" name="2 - Θέση περιεχομένου"/>
          <p:cNvSpPr>
            <a:spLocks noGrp="1"/>
          </p:cNvSpPr>
          <p:nvPr>
            <p:ph idx="1"/>
          </p:nvPr>
        </p:nvSpPr>
        <p:spPr>
          <a:xfrm>
            <a:off x="457200" y="1333500"/>
            <a:ext cx="8229600" cy="3252192"/>
          </a:xfrm>
        </p:spPr>
        <p:txBody>
          <a:bodyPr>
            <a:normAutofit fontScale="25000" lnSpcReduction="20000"/>
          </a:bodyPr>
          <a:lstStyle/>
          <a:p>
            <a:pPr marL="0" indent="0">
              <a:lnSpc>
                <a:spcPct val="110000"/>
              </a:lnSpc>
              <a:buNone/>
            </a:pPr>
            <a:r>
              <a:rPr lang="el-GR" sz="11200" b="1" dirty="0" smtClean="0"/>
              <a:t>Αριθμοδείκτης αμυντικού χρονικού διαστήματος</a:t>
            </a:r>
            <a:r>
              <a:rPr lang="el-GR" sz="11200" dirty="0" smtClean="0"/>
              <a:t> (</a:t>
            </a:r>
            <a:r>
              <a:rPr lang="en-GB" sz="11200" dirty="0" smtClean="0"/>
              <a:t>Defensive interval ratio)</a:t>
            </a:r>
            <a:endParaRPr lang="el-GR" sz="11200" dirty="0" smtClean="0"/>
          </a:p>
          <a:p>
            <a:pPr marL="0" indent="0" algn="just">
              <a:buNone/>
            </a:pPr>
            <a:r>
              <a:rPr lang="el-GR" sz="8800" dirty="0" smtClean="0"/>
              <a:t>Ο δείκτης του αμυντικού χρονικού διαστήματος μετρά τον αριθμό των ημερών που οι ανάγκες των εργασιών της επιχείρησης για ρευστοποιήσιμα περιουσιακά στοιχεία μπορούν να ικανοποιηθούν από το απόθεμα των αμυντικών περιουσιακών στοιχείων της, χωρίς η επιχείρηση να βασίζεται σε επιπρόσθετες εισροές από τις πωλήσεις ή άλλες πηγές. Με τον όρο αμυντικά περιουσιακά στοιχεία εννοούμε τα μετρητά,  τα εμπορεύσιμα χρεόγραφα και τις απαιτήσεις. </a:t>
            </a:r>
          </a:p>
          <a:p>
            <a:pPr>
              <a:buNone/>
            </a:pPr>
            <a:endParaRPr lang="el-GR" sz="88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Δείκτης Ρευστότητας</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lnSpc>
                <a:spcPct val="110000"/>
              </a:lnSpc>
              <a:buNone/>
            </a:pPr>
            <a:r>
              <a:rPr lang="el-GR" sz="3400" b="1" dirty="0" smtClean="0"/>
              <a:t>Αριθμοδείκτης αμυντικού χρονικού διαστήματος</a:t>
            </a:r>
            <a:r>
              <a:rPr lang="el-GR" sz="3400" dirty="0" smtClean="0"/>
              <a:t> (</a:t>
            </a:r>
            <a:r>
              <a:rPr lang="en-GB" sz="3400" dirty="0" smtClean="0"/>
              <a:t>Defensive interval ratio)</a:t>
            </a:r>
            <a:endParaRPr lang="el-GR" sz="3400" dirty="0" smtClean="0"/>
          </a:p>
          <a:p>
            <a:pPr marL="0" indent="0" algn="just">
              <a:lnSpc>
                <a:spcPct val="110000"/>
              </a:lnSpc>
              <a:buNone/>
            </a:pPr>
            <a:r>
              <a:rPr lang="el-GR" dirty="0" smtClean="0"/>
              <a:t>Ο μέσος όρος των ημερησίων λειτουργικών δαπανών βρίσκεται εάν διαιρέσουμε το σύνολο των λειτουργικών δαπανών (κόστος πωληθέντων + δαπάνες διοικήσεως + δαπάνες διαθέσεως + διάφορες καθημερινές πληρωμές) με 365 ημέρες. </a:t>
            </a:r>
          </a:p>
          <a:p>
            <a:pPr marL="0" indent="0" algn="just">
              <a:lnSpc>
                <a:spcPct val="110000"/>
              </a:lnSpc>
              <a:buNone/>
            </a:pPr>
            <a:r>
              <a:rPr lang="el-GR" dirty="0" smtClean="0"/>
              <a:t>Στις λειτουργικές δαπάνες δεν περιλαμβάνονται εκείνες που δεν συνεπάγεται εκροή μετρητών, όπως αποσβέσεις, </a:t>
            </a:r>
            <a:r>
              <a:rPr lang="el-GR" dirty="0" err="1" smtClean="0"/>
              <a:t>προπληρωθέντα</a:t>
            </a:r>
            <a:r>
              <a:rPr lang="el-GR" dirty="0" smtClean="0"/>
              <a:t> έξοδα , προκαταβολές για αγορά πρώτων και βοηθητικών υλικών.</a:t>
            </a:r>
            <a:endParaRPr lang="en-GB" dirty="0" smtClean="0"/>
          </a:p>
          <a:p>
            <a:pPr>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a:t>
            </a:r>
            <a:r>
              <a:rPr lang="el-GR" sz="2800" b="1" dirty="0" smtClean="0"/>
              <a:t>7:</a:t>
            </a:r>
            <a:r>
              <a:rPr lang="en-US" sz="2800" dirty="0" smtClean="0"/>
              <a:t> </a:t>
            </a:r>
            <a:r>
              <a:rPr lang="el-GR" altLang="zh-CN" sz="2800" kern="0" dirty="0" smtClean="0">
                <a:latin typeface="+mj-lt"/>
              </a:rPr>
              <a:t>Δείκτης Ρευστότητας</a:t>
            </a:r>
            <a:endParaRPr lang="en-US" sz="2200" dirty="0" smtClean="0">
              <a:latin typeface="+mj-lt"/>
            </a:endParaRPr>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a:t>
            </a:r>
            <a:r>
              <a:rPr lang="en-GB" sz="1400" smtClean="0"/>
              <a:t>46-53</a:t>
            </a:r>
            <a:endParaRPr lang="el-GR" sz="1400" dirty="0">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μας εισάγει στους ορισμούς των δεικτών ρευστότητας και πως χρησιμοποιούνται για να ερμηνεύσουν την οικονομική κατάσταση της εκάστοτε εταιρείας σε σχέση με τα παρελθόντα στοιχεία της καθώς και με τα στοιχεία άλλης εταιρείας.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4000" dirty="0" smtClean="0"/>
              <a:t>Δείκτης Ρευστότητας</a:t>
            </a:r>
            <a:endParaRPr lang="en-US" sz="4000" dirty="0"/>
          </a:p>
        </p:txBody>
      </p:sp>
      <p:sp>
        <p:nvSpPr>
          <p:cNvPr id="3" name="2 - Θέση περιεχομένου"/>
          <p:cNvSpPr>
            <a:spLocks noGrp="1"/>
          </p:cNvSpPr>
          <p:nvPr>
            <p:ph idx="1"/>
          </p:nvPr>
        </p:nvSpPr>
        <p:spPr>
          <a:xfrm>
            <a:off x="457200" y="1333500"/>
            <a:ext cx="8229600" cy="4381500"/>
          </a:xfrm>
        </p:spPr>
        <p:txBody>
          <a:bodyPr>
            <a:normAutofit fontScale="70000" lnSpcReduction="20000"/>
          </a:bodyPr>
          <a:lstStyle/>
          <a:p>
            <a:pPr algn="just">
              <a:lnSpc>
                <a:spcPct val="90000"/>
              </a:lnSpc>
              <a:buNone/>
            </a:pPr>
            <a:r>
              <a:rPr lang="el-GR" altLang="zh-CN" sz="4000" b="1" dirty="0" smtClean="0"/>
              <a:t>    Δείκτης Γενικής ή Κυκλοφοριακής Ρευστότητας </a:t>
            </a:r>
            <a:r>
              <a:rPr lang="el-GR" altLang="zh-CN" sz="4000" dirty="0" smtClean="0"/>
              <a:t>(</a:t>
            </a:r>
            <a:r>
              <a:rPr lang="en-US" altLang="zh-CN" sz="4000" dirty="0" smtClean="0">
                <a:ea typeface="SimSun" pitchFamily="2" charset="-122"/>
              </a:rPr>
              <a:t>current ratio</a:t>
            </a:r>
            <a:r>
              <a:rPr lang="el-GR" altLang="zh-CN" sz="4000" dirty="0" smtClean="0"/>
              <a:t>)</a:t>
            </a:r>
          </a:p>
          <a:p>
            <a:pPr algn="just">
              <a:lnSpc>
                <a:spcPct val="90000"/>
              </a:lnSpc>
              <a:buNone/>
            </a:pPr>
            <a:endParaRPr lang="el-GR" altLang="zh-CN" sz="2800" dirty="0" smtClean="0"/>
          </a:p>
          <a:p>
            <a:pPr marL="609600" indent="-609600" algn="just">
              <a:lnSpc>
                <a:spcPct val="90000"/>
              </a:lnSpc>
            </a:pPr>
            <a:r>
              <a:rPr lang="el-GR" altLang="zh-CN" sz="3100" dirty="0" smtClean="0"/>
              <a:t>Ισούται με το κυκλοφορούν ενεργητικό προς τις βραχυπρόθεσμες υποχρεώσεις και φανερώνει κατά πόσες φορές η ρευστοποίηση των στοιχείων του κυκλοφορούντος ενεργητικού επαρκεί για να καλύψει τις υποχρεώσεις της επιχείρησης (</a:t>
            </a:r>
            <a:r>
              <a:rPr lang="en-US" altLang="zh-CN" sz="3100" dirty="0" err="1" smtClean="0">
                <a:ea typeface="SimSun" pitchFamily="2" charset="-122"/>
              </a:rPr>
              <a:t>Bodie</a:t>
            </a:r>
            <a:r>
              <a:rPr lang="el-GR" altLang="zh-CN" sz="3100" dirty="0" smtClean="0"/>
              <a:t>, </a:t>
            </a:r>
            <a:r>
              <a:rPr lang="en-US" altLang="zh-CN" sz="3100" dirty="0" smtClean="0">
                <a:ea typeface="SimSun" pitchFamily="2" charset="-122"/>
              </a:rPr>
              <a:t>Kane</a:t>
            </a:r>
            <a:r>
              <a:rPr lang="el-GR" altLang="zh-CN" sz="3100" dirty="0" smtClean="0"/>
              <a:t>, </a:t>
            </a:r>
            <a:r>
              <a:rPr lang="en-US" altLang="zh-CN" sz="3100" dirty="0" smtClean="0">
                <a:ea typeface="SimSun" pitchFamily="2" charset="-122"/>
              </a:rPr>
              <a:t>Marcus</a:t>
            </a:r>
            <a:r>
              <a:rPr lang="el-GR" altLang="zh-CN" sz="3100" dirty="0" smtClean="0"/>
              <a:t>, 2005). </a:t>
            </a:r>
          </a:p>
          <a:p>
            <a:pPr marL="609600" indent="-609600" algn="just">
              <a:lnSpc>
                <a:spcPct val="90000"/>
              </a:lnSpc>
            </a:pPr>
            <a:r>
              <a:rPr lang="el-GR" altLang="zh-CN" sz="3100" dirty="0" smtClean="0"/>
              <a:t>Στην ουσία δείχνει πόσο εύκολα και γρήγορα μπορεί να ρευστοποιήσει τα στοιχεία του ενεργητικού της (</a:t>
            </a:r>
            <a:r>
              <a:rPr lang="en-US" altLang="zh-CN" sz="3100" dirty="0" smtClean="0">
                <a:ea typeface="SimSun" pitchFamily="2" charset="-122"/>
              </a:rPr>
              <a:t>Ross</a:t>
            </a:r>
            <a:r>
              <a:rPr lang="el-GR" altLang="zh-CN" sz="3100" dirty="0" smtClean="0"/>
              <a:t>, </a:t>
            </a:r>
            <a:r>
              <a:rPr lang="en-US" altLang="zh-CN" sz="3100" dirty="0" err="1" smtClean="0">
                <a:ea typeface="SimSun" pitchFamily="2" charset="-122"/>
              </a:rPr>
              <a:t>Westerfeld</a:t>
            </a:r>
            <a:r>
              <a:rPr lang="el-GR" altLang="zh-CN" sz="3100" dirty="0" smtClean="0"/>
              <a:t>, </a:t>
            </a:r>
            <a:r>
              <a:rPr lang="en-US" altLang="zh-CN" sz="3100" dirty="0" smtClean="0">
                <a:ea typeface="SimSun" pitchFamily="2" charset="-122"/>
              </a:rPr>
              <a:t>Jaffe</a:t>
            </a:r>
            <a:r>
              <a:rPr lang="el-GR" altLang="zh-CN" sz="3100" dirty="0" smtClean="0"/>
              <a:t>, 2005). </a:t>
            </a:r>
          </a:p>
          <a:p>
            <a:pPr marL="609600" indent="-609600" algn="just">
              <a:lnSpc>
                <a:spcPct val="90000"/>
              </a:lnSpc>
            </a:pPr>
            <a:r>
              <a:rPr lang="el-GR" altLang="zh-CN" sz="3100" dirty="0" smtClean="0"/>
              <a:t>Όσο μεγαλύτερος είναι ο δείκτης τόσο μεγαλύτερη ρευστότητα διαθέτει. Υπερβολικά μεγάλος όμως δείκτης μπορεί να σημαίνει μεγάλη αποθεματοποίηση, ειδικά αν υπάρχει μεγάλη απόκλιση σε σχέση με τον επόμενο δείκτη.</a:t>
            </a:r>
            <a:endParaRPr lang="en-GB" sz="3100" dirty="0" smtClean="0"/>
          </a:p>
          <a:p>
            <a:pPr algn="just">
              <a:lnSpc>
                <a:spcPct val="90000"/>
              </a:lnSpc>
              <a:buNone/>
            </a:pPr>
            <a:endParaRPr lang="el-GR" altLang="zh-CN" sz="28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4000" dirty="0" smtClean="0"/>
              <a:t>Δείκτης Ρευστότητας</a:t>
            </a:r>
            <a:endParaRPr lang="en-US" sz="4000" dirty="0"/>
          </a:p>
        </p:txBody>
      </p:sp>
      <p:sp>
        <p:nvSpPr>
          <p:cNvPr id="3" name="2 - Θέση περιεχομένου"/>
          <p:cNvSpPr>
            <a:spLocks noGrp="1"/>
          </p:cNvSpPr>
          <p:nvPr>
            <p:ph idx="1"/>
          </p:nvPr>
        </p:nvSpPr>
        <p:spPr/>
        <p:txBody>
          <a:bodyPr>
            <a:normAutofit/>
          </a:bodyPr>
          <a:lstStyle/>
          <a:p>
            <a:pPr>
              <a:lnSpc>
                <a:spcPct val="80000"/>
              </a:lnSpc>
              <a:buNone/>
            </a:pPr>
            <a:r>
              <a:rPr lang="el-GR" altLang="zh-CN" sz="2400" dirty="0" smtClean="0"/>
              <a:t> </a:t>
            </a:r>
            <a:r>
              <a:rPr lang="el-GR" altLang="zh-CN" sz="2800" b="1" dirty="0" smtClean="0"/>
              <a:t>Δείκτης Γενικής ή Κυκλοφοριακής Ρευστότητας </a:t>
            </a:r>
            <a:r>
              <a:rPr lang="el-GR" altLang="zh-CN" sz="2800" dirty="0" smtClean="0"/>
              <a:t>(</a:t>
            </a:r>
            <a:r>
              <a:rPr lang="en-US" altLang="zh-CN" sz="2800" dirty="0" smtClean="0">
                <a:ea typeface="SimSun" pitchFamily="2" charset="-122"/>
              </a:rPr>
              <a:t>current ratio</a:t>
            </a:r>
            <a:r>
              <a:rPr lang="el-GR" altLang="zh-CN" sz="2800" dirty="0" smtClean="0"/>
              <a:t>)</a:t>
            </a:r>
          </a:p>
          <a:p>
            <a:pPr>
              <a:lnSpc>
                <a:spcPct val="80000"/>
              </a:lnSpc>
              <a:buNone/>
            </a:pPr>
            <a:endParaRPr lang="el-GR" altLang="zh-CN" sz="2400" dirty="0" smtClean="0"/>
          </a:p>
          <a:p>
            <a:pPr marL="609600" indent="-609600" algn="ctr">
              <a:buNone/>
            </a:pPr>
            <a:r>
              <a:rPr lang="el-GR" altLang="zh-CN" sz="2400" b="1" u="sng" dirty="0" smtClean="0"/>
              <a:t>Κυκλοφορούν Ενεργητικό                                                                                                                        </a:t>
            </a:r>
            <a:r>
              <a:rPr lang="el-GR" altLang="zh-CN" sz="2400" b="1" dirty="0" smtClean="0"/>
              <a:t>        </a:t>
            </a:r>
          </a:p>
          <a:p>
            <a:pPr marL="609600" indent="-609600" algn="ctr">
              <a:buNone/>
            </a:pPr>
            <a:r>
              <a:rPr lang="el-GR" altLang="zh-CN" sz="2400" b="1" dirty="0" smtClean="0"/>
              <a:t>Βραχυπρόθεσμες Υποχρεώσεις</a:t>
            </a:r>
          </a:p>
          <a:p>
            <a:pPr algn="ctr">
              <a:lnSpc>
                <a:spcPct val="80000"/>
              </a:lnSpc>
              <a:buNone/>
            </a:pPr>
            <a:r>
              <a:rPr lang="el-GR" altLang="zh-CN" sz="2400" b="1" dirty="0" smtClean="0"/>
              <a:t>ή</a:t>
            </a:r>
          </a:p>
          <a:p>
            <a:pPr marL="609600" indent="-609600" algn="ctr">
              <a:buNone/>
            </a:pPr>
            <a:r>
              <a:rPr lang="el-GR" altLang="zh-CN" sz="2000" b="1" u="sng" dirty="0" smtClean="0"/>
              <a:t>Κυκλοφορούν Ενεργητικό +Μεταβατικοί </a:t>
            </a:r>
            <a:r>
              <a:rPr lang="el-GR" altLang="zh-CN" sz="2000" b="1" u="sng" dirty="0" err="1" smtClean="0"/>
              <a:t>Λογ</a:t>
            </a:r>
            <a:r>
              <a:rPr lang="el-GR" altLang="zh-CN" sz="2000" b="1" u="sng" dirty="0" smtClean="0"/>
              <a:t>/</a:t>
            </a:r>
            <a:r>
              <a:rPr lang="el-GR" altLang="zh-CN" sz="2000" b="1" u="sng" dirty="0" err="1" smtClean="0"/>
              <a:t>σμοί</a:t>
            </a:r>
            <a:r>
              <a:rPr lang="el-GR" altLang="zh-CN" sz="2000" b="1" u="sng" dirty="0" smtClean="0"/>
              <a:t> Ενεργητικού </a:t>
            </a:r>
            <a:r>
              <a:rPr lang="el-GR" altLang="zh-CN" sz="2000" b="1" dirty="0" smtClean="0"/>
              <a:t>    </a:t>
            </a:r>
            <a:r>
              <a:rPr lang="el-GR" altLang="zh-CN" sz="2000" b="1" u="sng" dirty="0" smtClean="0"/>
              <a:t>                                                                                                               </a:t>
            </a:r>
            <a:r>
              <a:rPr lang="el-GR" altLang="zh-CN" sz="2000" b="1" dirty="0" smtClean="0"/>
              <a:t>       </a:t>
            </a:r>
          </a:p>
          <a:p>
            <a:pPr marL="609600" indent="-609600" algn="ctr">
              <a:buNone/>
            </a:pPr>
            <a:r>
              <a:rPr lang="el-GR" altLang="zh-CN" sz="2000" b="1" dirty="0" smtClean="0"/>
              <a:t>Βραχυπρόθεσμες Υποχρεώσεις +Μεταβατικοί </a:t>
            </a:r>
            <a:r>
              <a:rPr lang="el-GR" altLang="zh-CN" sz="2000" b="1" dirty="0" err="1" smtClean="0"/>
              <a:t>Λογ</a:t>
            </a:r>
            <a:r>
              <a:rPr lang="el-GR" altLang="zh-CN" sz="2000" b="1" dirty="0" smtClean="0"/>
              <a:t>/</a:t>
            </a:r>
            <a:r>
              <a:rPr lang="el-GR" altLang="zh-CN" sz="2000" b="1" dirty="0" err="1" smtClean="0"/>
              <a:t>σμοί</a:t>
            </a:r>
            <a:r>
              <a:rPr lang="el-GR" altLang="zh-CN" sz="2000" b="1" dirty="0" smtClean="0"/>
              <a:t> Παθητικού</a:t>
            </a:r>
            <a:endParaRPr lang="en-GB" sz="2000" b="1" dirty="0" smtClean="0"/>
          </a:p>
          <a:p>
            <a:pPr>
              <a:lnSpc>
                <a:spcPct val="80000"/>
              </a:lnSpc>
              <a:buNone/>
            </a:pPr>
            <a:endParaRPr lang="el-GR" altLang="zh-CN" sz="2400" dirty="0" smtClean="0"/>
          </a:p>
          <a:p>
            <a:pPr>
              <a:lnSpc>
                <a:spcPct val="80000"/>
              </a:lnSpc>
              <a:buNone/>
            </a:pPr>
            <a:endParaRPr lang="el-GR" altLang="zh-CN" sz="24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4000" dirty="0" smtClean="0"/>
              <a:t>Δείκτης Ρευστότητας</a:t>
            </a:r>
            <a:endParaRPr lang="en-US" sz="4000" dirty="0"/>
          </a:p>
        </p:txBody>
      </p:sp>
      <p:sp>
        <p:nvSpPr>
          <p:cNvPr id="3" name="2 - Θέση περιεχομένου"/>
          <p:cNvSpPr>
            <a:spLocks noGrp="1"/>
          </p:cNvSpPr>
          <p:nvPr>
            <p:ph idx="1"/>
          </p:nvPr>
        </p:nvSpPr>
        <p:spPr/>
        <p:txBody>
          <a:bodyPr>
            <a:normAutofit fontScale="47500" lnSpcReduction="20000"/>
          </a:bodyPr>
          <a:lstStyle/>
          <a:p>
            <a:pPr marL="0" indent="0" algn="just">
              <a:buNone/>
            </a:pPr>
            <a:r>
              <a:rPr lang="el-GR" altLang="zh-CN" sz="6300" b="1" dirty="0" smtClean="0"/>
              <a:t>Δείκτης Γενικής ή Κυκλοφοριακής Ρευστότητας </a:t>
            </a:r>
            <a:r>
              <a:rPr lang="el-GR" altLang="zh-CN" sz="6300" dirty="0" smtClean="0"/>
              <a:t>(</a:t>
            </a:r>
            <a:r>
              <a:rPr lang="en-US" altLang="zh-CN" sz="6300" dirty="0" smtClean="0">
                <a:ea typeface="SimSun" pitchFamily="2" charset="-122"/>
              </a:rPr>
              <a:t>current ratio</a:t>
            </a:r>
            <a:r>
              <a:rPr lang="el-GR" altLang="zh-CN" sz="6300" dirty="0" smtClean="0"/>
              <a:t>)</a:t>
            </a:r>
          </a:p>
          <a:p>
            <a:pPr marL="609600" indent="-609600" algn="just">
              <a:lnSpc>
                <a:spcPct val="110000"/>
              </a:lnSpc>
            </a:pPr>
            <a:r>
              <a:rPr lang="el-GR" altLang="zh-CN" sz="4200" dirty="0" smtClean="0"/>
              <a:t>Ο δείκτης χρησιμοποιείται στην αξιολόγηση της βραχυπρόθεσμης ρευστότητας της επιχείρησης και στην χορήγηση πίστωσης από προμηθευτές ή κεφαλαίων κίνησης από τις τράπεζες αλλά και στην</a:t>
            </a:r>
          </a:p>
          <a:p>
            <a:pPr marL="609600" indent="-609600" algn="just">
              <a:lnSpc>
                <a:spcPct val="110000"/>
              </a:lnSpc>
              <a:buNone/>
            </a:pPr>
            <a:r>
              <a:rPr lang="el-GR" altLang="zh-CN" sz="4200" dirty="0" smtClean="0"/>
              <a:t>	διατήρηση αυτής της ρευστότητας. </a:t>
            </a:r>
          </a:p>
          <a:p>
            <a:pPr marL="609600" indent="-609600" algn="just">
              <a:lnSpc>
                <a:spcPct val="110000"/>
              </a:lnSpc>
            </a:pPr>
            <a:r>
              <a:rPr lang="el-GR" altLang="zh-CN" sz="4200" dirty="0" smtClean="0"/>
              <a:t>Ο δείκτης πρέπει να είναι μεγαλύτερος από την μονάδα αν και ένας υπερβολικά μεγάλος δείκτης μπορεί να σημαίνει και μη αποδοτική συσσώρευση ρευστών διαθεσίμων. </a:t>
            </a:r>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Δείκτης Ρευστότητας</a:t>
            </a:r>
            <a:endParaRPr lang="en-US" sz="4000"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altLang="zh-CN" sz="4000" b="1" dirty="0" smtClean="0"/>
              <a:t>Δείκτης Γενικής ή Κυκλοφοριακής Ρευστότητας </a:t>
            </a:r>
            <a:r>
              <a:rPr lang="el-GR" altLang="zh-CN" sz="4000" dirty="0" smtClean="0"/>
              <a:t>(</a:t>
            </a:r>
            <a:r>
              <a:rPr lang="en-US" altLang="zh-CN" sz="4000" dirty="0" smtClean="0">
                <a:ea typeface="SimSun" pitchFamily="2" charset="-122"/>
              </a:rPr>
              <a:t>current ratio</a:t>
            </a:r>
            <a:r>
              <a:rPr lang="el-GR" altLang="zh-CN" sz="4000" dirty="0" smtClean="0"/>
              <a:t>)</a:t>
            </a:r>
          </a:p>
          <a:p>
            <a:pPr marL="609600" indent="-609600" algn="just">
              <a:lnSpc>
                <a:spcPct val="80000"/>
              </a:lnSpc>
            </a:pPr>
            <a:r>
              <a:rPr lang="el-GR" altLang="zh-CN" dirty="0" smtClean="0"/>
              <a:t>Ως Μ.Ο. λαμβάνεται ο μέσος όρος του αντίστοιχου μεγέθους σε κάθε όρο του κλάσματος, δηλαδή, λαμβάνεται υπόψη το μέσο ετήσιο άθροισμα των στοιχείων του κυκλοφορούντος ενεργητικού και το μέσο ετήσιο άθροισμα των βραχυπρόθεσμων υποχρεώσεων.</a:t>
            </a:r>
          </a:p>
          <a:p>
            <a:pPr marL="609600" indent="-609600" algn="just">
              <a:lnSpc>
                <a:spcPct val="80000"/>
              </a:lnSpc>
            </a:pPr>
            <a:endParaRPr lang="el-GR" altLang="zh-CN" dirty="0" smtClean="0"/>
          </a:p>
          <a:p>
            <a:pPr marL="609600" indent="-609600" algn="just">
              <a:lnSpc>
                <a:spcPct val="80000"/>
              </a:lnSpc>
            </a:pPr>
            <a:r>
              <a:rPr lang="el-GR" altLang="zh-CN" dirty="0" smtClean="0"/>
              <a:t>Η Γενική και η Άμεση ρευστότητα υπολογίζονται σε μια συγκεκριμένη χρονική στιγμή. Εάν οι λογαριασμοί των χρηματοοικονομικών καταστάσεων είναι κατ' ασυνήθιστο τρόπο μεγάλοι ή μικροί στη συγκεκριμένη ημερομηνία, αυτοί οι δείκτες μπορούν να μην απεικονίσουν μια κανονική κατάσταση.</a:t>
            </a:r>
            <a:endParaRPr lang="en-GB"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1488</TotalTime>
  <Words>1798</Words>
  <Application>Microsoft Office PowerPoint</Application>
  <PresentationFormat>Προβολή στην οθόνη (16:10)</PresentationFormat>
  <Paragraphs>177</Paragraphs>
  <Slides>27</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Δείκτης Ρευστότητας</vt:lpstr>
      <vt:lpstr>Βιβλιογραφία</vt:lpstr>
      <vt:lpstr>Βιβλιογραφία</vt:lpstr>
      <vt:lpstr>Βιβλιογραφία</vt:lpstr>
      <vt:lpstr>Σημείωμα Αναφοράς</vt:lpstr>
      <vt:lpstr>Σημείωμα Αδειοδότησης</vt:lpstr>
      <vt:lpstr>Διαφάνεια 24</vt:lpstr>
      <vt:lpstr>Διαφάνεια 25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221</cp:revision>
  <dcterms:created xsi:type="dcterms:W3CDTF">2012-09-06T09:03:05Z</dcterms:created>
  <dcterms:modified xsi:type="dcterms:W3CDTF">2015-11-02T18:33:25Z</dcterms:modified>
</cp:coreProperties>
</file>