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3"/>
  </p:notesMasterIdLst>
  <p:sldIdLst>
    <p:sldId id="295" r:id="rId2"/>
    <p:sldId id="256" r:id="rId3"/>
    <p:sldId id="286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4" r:id="rId16"/>
    <p:sldId id="289" r:id="rId17"/>
    <p:sldId id="290" r:id="rId18"/>
    <p:sldId id="291" r:id="rId19"/>
    <p:sldId id="292" r:id="rId20"/>
    <p:sldId id="293" r:id="rId21"/>
    <p:sldId id="294" r:id="rId22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2" autoAdjust="0"/>
    <p:restoredTop sz="94660"/>
  </p:normalViewPr>
  <p:slideViewPr>
    <p:cSldViewPr>
      <p:cViewPr varScale="1">
        <p:scale>
          <a:sx n="63" d="100"/>
          <a:sy n="63" d="100"/>
        </p:scale>
        <p:origin x="-12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9063-82AA-427B-8510-36F2D7BEFA64}" type="datetimeFigureOut">
              <a:rPr lang="el-GR" smtClean="0"/>
              <a:pPr/>
              <a:t>23/7/2015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ACB2-0EE4-4972-9FEB-C722EAB95F6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3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3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950F-2495-4D4E-B596-49DD6050BF8C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112-AA69-49A1-9032-CC467F015DED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067112" y="334100"/>
            <a:ext cx="2812588" cy="7103459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25639" y="334100"/>
            <a:ext cx="8263250" cy="710345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D397-1E85-4315-97FC-29F933B0D04E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4F2D-EAE0-4E2A-B949-9162CB5A5AFC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4855755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3202771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4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A52A-CC23-4E8A-A3A2-E3E11E25F0E0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25639" y="1943354"/>
            <a:ext cx="5537918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341785" y="1943354"/>
            <a:ext cx="5537919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3F5A-A2EF-4757-99D9-749558DEE08B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0" indent="0">
              <a:buNone/>
              <a:defRPr sz="2300" b="1"/>
            </a:lvl2pPr>
            <a:lvl3pPr marL="1042477" indent="0">
              <a:buNone/>
              <a:defRPr sz="2100" b="1"/>
            </a:lvl3pPr>
            <a:lvl4pPr marL="1563716" indent="0">
              <a:buNone/>
              <a:defRPr sz="1800" b="1"/>
            </a:lvl4pPr>
            <a:lvl5pPr marL="2084956" indent="0">
              <a:buNone/>
              <a:defRPr sz="1800" b="1"/>
            </a:lvl5pPr>
            <a:lvl6pPr marL="2606194" indent="0">
              <a:buNone/>
              <a:defRPr sz="1800" b="1"/>
            </a:lvl6pPr>
            <a:lvl7pPr marL="3127432" indent="0">
              <a:buNone/>
              <a:defRPr sz="1800" b="1"/>
            </a:lvl7pPr>
            <a:lvl8pPr marL="3648671" indent="0">
              <a:buNone/>
              <a:defRPr sz="1800" b="1"/>
            </a:lvl8pPr>
            <a:lvl9pPr marL="4169909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3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40" indent="0">
              <a:buNone/>
              <a:defRPr sz="2300" b="1"/>
            </a:lvl2pPr>
            <a:lvl3pPr marL="1042477" indent="0">
              <a:buNone/>
              <a:defRPr sz="2100" b="1"/>
            </a:lvl3pPr>
            <a:lvl4pPr marL="1563716" indent="0">
              <a:buNone/>
              <a:defRPr sz="1800" b="1"/>
            </a:lvl4pPr>
            <a:lvl5pPr marL="2084956" indent="0">
              <a:buNone/>
              <a:defRPr sz="1800" b="1"/>
            </a:lvl5pPr>
            <a:lvl6pPr marL="2606194" indent="0">
              <a:buNone/>
              <a:defRPr sz="1800" b="1"/>
            </a:lvl6pPr>
            <a:lvl7pPr marL="3127432" indent="0">
              <a:buNone/>
              <a:defRPr sz="1800" b="1"/>
            </a:lvl7pPr>
            <a:lvl8pPr marL="3648671" indent="0">
              <a:buNone/>
              <a:defRPr sz="1800" b="1"/>
            </a:lvl8pPr>
            <a:lvl9pPr marL="4169909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3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C03F-1194-4801-A239-46D3AD28372B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5AAF-1130-49D1-A131-CCFC7EA6FE30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2651-AC61-44DF-B1DE-BE23F37C8412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4" y="300864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2" y="300865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4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240" indent="0">
              <a:buNone/>
              <a:defRPr sz="1400"/>
            </a:lvl2pPr>
            <a:lvl3pPr marL="1042477" indent="0">
              <a:buNone/>
              <a:defRPr sz="1100"/>
            </a:lvl3pPr>
            <a:lvl4pPr marL="1563716" indent="0">
              <a:buNone/>
              <a:defRPr sz="1000"/>
            </a:lvl4pPr>
            <a:lvl5pPr marL="2084956" indent="0">
              <a:buNone/>
              <a:defRPr sz="1000"/>
            </a:lvl5pPr>
            <a:lvl6pPr marL="2606194" indent="0">
              <a:buNone/>
              <a:defRPr sz="1000"/>
            </a:lvl6pPr>
            <a:lvl7pPr marL="3127432" indent="0">
              <a:buNone/>
              <a:defRPr sz="1000"/>
            </a:lvl7pPr>
            <a:lvl8pPr marL="3648671" indent="0">
              <a:buNone/>
              <a:defRPr sz="1000"/>
            </a:lvl8pPr>
            <a:lvl9pPr marL="4169909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951-FD1F-42A1-BD4F-B6262EF815B9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240" indent="0">
              <a:buNone/>
              <a:defRPr sz="3200"/>
            </a:lvl2pPr>
            <a:lvl3pPr marL="1042477" indent="0">
              <a:buNone/>
              <a:defRPr sz="2700"/>
            </a:lvl3pPr>
            <a:lvl4pPr marL="1563716" indent="0">
              <a:buNone/>
              <a:defRPr sz="2300"/>
            </a:lvl4pPr>
            <a:lvl5pPr marL="2084956" indent="0">
              <a:buNone/>
              <a:defRPr sz="2300"/>
            </a:lvl5pPr>
            <a:lvl6pPr marL="2606194" indent="0">
              <a:buNone/>
              <a:defRPr sz="2300"/>
            </a:lvl6pPr>
            <a:lvl7pPr marL="3127432" indent="0">
              <a:buNone/>
              <a:defRPr sz="2300"/>
            </a:lvl7pPr>
            <a:lvl8pPr marL="3648671" indent="0">
              <a:buNone/>
              <a:defRPr sz="2300"/>
            </a:lvl8pPr>
            <a:lvl9pPr marL="4169909" indent="0">
              <a:buNone/>
              <a:defRPr sz="23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240" indent="0">
              <a:buNone/>
              <a:defRPr sz="1400"/>
            </a:lvl2pPr>
            <a:lvl3pPr marL="1042477" indent="0">
              <a:buNone/>
              <a:defRPr sz="1100"/>
            </a:lvl3pPr>
            <a:lvl4pPr marL="1563716" indent="0">
              <a:buNone/>
              <a:defRPr sz="1000"/>
            </a:lvl4pPr>
            <a:lvl5pPr marL="2084956" indent="0">
              <a:buNone/>
              <a:defRPr sz="1000"/>
            </a:lvl5pPr>
            <a:lvl6pPr marL="2606194" indent="0">
              <a:buNone/>
              <a:defRPr sz="1000"/>
            </a:lvl6pPr>
            <a:lvl7pPr marL="3127432" indent="0">
              <a:buNone/>
              <a:defRPr sz="1000"/>
            </a:lvl7pPr>
            <a:lvl8pPr marL="3648671" indent="0">
              <a:buNone/>
              <a:defRPr sz="1000"/>
            </a:lvl8pPr>
            <a:lvl9pPr marL="4169909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4E39-E46C-47EE-878E-7049311A8CF4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47" tIns="52123" rIns="104247" bIns="52123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0" y="1763187"/>
            <a:ext cx="9624060" cy="4986941"/>
          </a:xfrm>
          <a:prstGeom prst="rect">
            <a:avLst/>
          </a:prstGeom>
        </p:spPr>
        <p:txBody>
          <a:bodyPr vert="horz" lIns="104247" tIns="52123" rIns="104247" bIns="52123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7003756"/>
            <a:ext cx="2495127" cy="402314"/>
          </a:xfrm>
          <a:prstGeom prst="rect">
            <a:avLst/>
          </a:prstGeom>
        </p:spPr>
        <p:txBody>
          <a:bodyPr vert="horz" lIns="104247" tIns="52123" rIns="104247" bIns="5212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B8B1-DBFD-4138-8F17-95EA0FB66EE8}" type="datetime1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2" y="7003756"/>
            <a:ext cx="3386243" cy="402314"/>
          </a:xfrm>
          <a:prstGeom prst="rect">
            <a:avLst/>
          </a:prstGeom>
        </p:spPr>
        <p:txBody>
          <a:bodyPr vert="horz" lIns="104247" tIns="52123" rIns="104247" bIns="5212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47" tIns="52123" rIns="104247" bIns="5212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defTabSz="104247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0" indent="-390930" algn="l" defTabSz="104247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14" indent="-325774" algn="l" defTabSz="104247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097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34" indent="-260619" algn="l" defTabSz="104247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575" indent="-260619" algn="l" defTabSz="104247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14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052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291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529" indent="-260619" algn="l" defTabSz="10424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40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77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16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956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194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432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671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909" algn="l" defTabSz="1042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Μακροοικονομική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99395" y="3830698"/>
            <a:ext cx="9094610" cy="1931106"/>
          </a:xfrm>
        </p:spPr>
        <p:txBody>
          <a:bodyPr>
            <a:noAutofit/>
          </a:bodyPr>
          <a:lstStyle/>
          <a:p>
            <a:r>
              <a:rPr lang="el-GR" sz="3400" dirty="0" smtClean="0"/>
              <a:t>Ενότητα: Δείκτης τιμών καταναλωτή</a:t>
            </a:r>
            <a:endParaRPr lang="el-GR" sz="3400" b="1" dirty="0" smtClean="0"/>
          </a:p>
          <a:p>
            <a:endParaRPr lang="el-GR" sz="3400" dirty="0" smtClean="0"/>
          </a:p>
          <a:p>
            <a:r>
              <a:rPr lang="el-GR" sz="3400" dirty="0" err="1" smtClean="0"/>
              <a:t>Καραμάνης</a:t>
            </a:r>
            <a:r>
              <a:rPr lang="el-GR" sz="3400" dirty="0" smtClean="0"/>
              <a:t>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472" y="6421522"/>
            <a:ext cx="1849693" cy="609757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9638" y="6161220"/>
            <a:ext cx="5040644" cy="1130360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50968" y="737221"/>
            <a:ext cx="4932569" cy="1517029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3193"/>
                </a:lnSpc>
              </a:pPr>
              <a:r>
                <a:rPr lang="el-GR" sz="2500" dirty="0" smtClean="0"/>
                <a:t>Ελληνική Δημοκρατία</a:t>
              </a:r>
            </a:p>
            <a:p>
              <a:pPr>
                <a:lnSpc>
                  <a:spcPts val="3193"/>
                </a:lnSpc>
              </a:pPr>
              <a:r>
                <a:rPr lang="el-GR" sz="2500" dirty="0" smtClean="0"/>
                <a:t>Τεχνολογικό Εκπαιδευτικό Ίδρυμα Ηπείρου</a:t>
              </a:r>
              <a:endParaRPr lang="en-GB" sz="2500" dirty="0" smtClean="0"/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,Ενότητα : Δείκτης τιμών καταναλωτή και πληθωρισμός,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0" y="0"/>
            <a:ext cx="10693400" cy="654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77412" y="1353311"/>
            <a:ext cx="9122288" cy="5080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 algn="just">
              <a:lnSpc>
                <a:spcPct val="150000"/>
              </a:lnSpc>
            </a:pPr>
            <a:r>
              <a:rPr lang="el-GR" sz="3000" spc="-5" dirty="0" smtClean="0">
                <a:latin typeface="Comic Sans MS"/>
                <a:cs typeface="Comic Sans MS"/>
              </a:rPr>
              <a:t>4. </a:t>
            </a:r>
            <a:r>
              <a:rPr sz="3000" b="1" spc="-5" dirty="0" smtClean="0">
                <a:latin typeface="Comic Sans MS"/>
                <a:cs typeface="Comic Sans MS"/>
              </a:rPr>
              <a:t>Επι</a:t>
            </a:r>
            <a:r>
              <a:rPr sz="3000" b="1" dirty="0" smtClean="0">
                <a:latin typeface="Comic Sans MS"/>
                <a:cs typeface="Comic Sans MS"/>
              </a:rPr>
              <a:t>λ</a:t>
            </a:r>
            <a:r>
              <a:rPr sz="3000" b="1" spc="-15" dirty="0" smtClean="0">
                <a:latin typeface="Comic Sans MS"/>
                <a:cs typeface="Comic Sans MS"/>
              </a:rPr>
              <a:t>ο</a:t>
            </a:r>
            <a:r>
              <a:rPr sz="3000" b="1" spc="110" dirty="0" smtClean="0">
                <a:latin typeface="Comic Sans MS"/>
                <a:cs typeface="Comic Sans MS"/>
              </a:rPr>
              <a:t>γ</a:t>
            </a:r>
            <a:r>
              <a:rPr sz="3000" b="1" dirty="0" smtClean="0">
                <a:latin typeface="Comic Sans MS"/>
                <a:cs typeface="Comic Sans MS"/>
              </a:rPr>
              <a:t>ή </a:t>
            </a:r>
            <a:r>
              <a:rPr sz="3000" b="1" spc="-30" dirty="0" smtClean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υ </a:t>
            </a:r>
            <a:r>
              <a:rPr sz="3000" b="1" spc="-4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έ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υς</a:t>
            </a:r>
            <a:r>
              <a:rPr sz="3000" b="1" dirty="0">
                <a:latin typeface="Comic Sans MS"/>
                <a:cs typeface="Comic Sans MS"/>
              </a:rPr>
              <a:t> </a:t>
            </a:r>
            <a:r>
              <a:rPr sz="3000" b="1" spc="-50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β</a:t>
            </a:r>
            <a:r>
              <a:rPr sz="3000" b="1" spc="65" dirty="0">
                <a:latin typeface="Comic Sans MS"/>
                <a:cs typeface="Comic Sans MS"/>
              </a:rPr>
              <a:t>ά</a:t>
            </a:r>
            <a:r>
              <a:rPr sz="3000" b="1" spc="100" dirty="0">
                <a:latin typeface="Comic Sans MS"/>
                <a:cs typeface="Comic Sans MS"/>
              </a:rPr>
              <a:t>σ</a:t>
            </a:r>
            <a:r>
              <a:rPr sz="3000" b="1" dirty="0">
                <a:latin typeface="Comic Sans MS"/>
                <a:cs typeface="Comic Sans MS"/>
              </a:rPr>
              <a:t>η</a:t>
            </a:r>
            <a:r>
              <a:rPr sz="3000" b="1" spc="-5" dirty="0">
                <a:latin typeface="Comic Sans MS"/>
                <a:cs typeface="Comic Sans MS"/>
              </a:rPr>
              <a:t>ς</a:t>
            </a:r>
            <a:r>
              <a:rPr sz="3000" b="1" dirty="0">
                <a:latin typeface="Comic Sans MS"/>
                <a:cs typeface="Comic Sans MS"/>
              </a:rPr>
              <a:t> </a:t>
            </a:r>
            <a:r>
              <a:rPr sz="3000" b="1" spc="-5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κ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ι </a:t>
            </a:r>
            <a:r>
              <a:rPr sz="3000" b="1" spc="-3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υπ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λ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110" dirty="0">
                <a:latin typeface="Comic Sans MS"/>
                <a:cs typeface="Comic Sans MS"/>
              </a:rPr>
              <a:t>γ</a:t>
            </a:r>
            <a:r>
              <a:rPr sz="3000" b="1" spc="-5" dirty="0">
                <a:latin typeface="Comic Sans MS"/>
                <a:cs typeface="Comic Sans MS"/>
              </a:rPr>
              <a:t>ι</a:t>
            </a:r>
            <a:r>
              <a:rPr sz="3000" b="1" spc="100" dirty="0">
                <a:latin typeface="Comic Sans MS"/>
                <a:cs typeface="Comic Sans MS"/>
              </a:rPr>
              <a:t>σ</a:t>
            </a:r>
            <a:r>
              <a:rPr sz="3000" b="1" spc="-5" dirty="0">
                <a:latin typeface="Comic Sans MS"/>
                <a:cs typeface="Comic Sans MS"/>
              </a:rPr>
              <a:t>µ</a:t>
            </a:r>
            <a:r>
              <a:rPr sz="3000" b="1" spc="-15" dirty="0">
                <a:latin typeface="Comic Sans MS"/>
                <a:cs typeface="Comic Sans MS"/>
              </a:rPr>
              <a:t>ό</a:t>
            </a:r>
            <a:r>
              <a:rPr sz="3000" b="1" spc="-5" dirty="0">
                <a:latin typeface="Comic Sans MS"/>
                <a:cs typeface="Comic Sans MS"/>
              </a:rPr>
              <a:t>ς 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υ </a:t>
            </a:r>
            <a:r>
              <a:rPr sz="3000" b="1" spc="-260" dirty="0">
                <a:latin typeface="Comic Sans MS"/>
                <a:cs typeface="Comic Sans MS"/>
              </a:rPr>
              <a:t> </a:t>
            </a:r>
            <a:r>
              <a:rPr sz="3000" b="1" spc="-15" dirty="0">
                <a:latin typeface="Comic Sans MS"/>
                <a:cs typeface="Comic Sans MS"/>
              </a:rPr>
              <a:t>δ</a:t>
            </a:r>
            <a:r>
              <a:rPr sz="3000" b="1" spc="-5" dirty="0">
                <a:latin typeface="Comic Sans MS"/>
                <a:cs typeface="Comic Sans MS"/>
              </a:rPr>
              <a:t>εί</a:t>
            </a:r>
            <a:r>
              <a:rPr sz="3000" b="1" spc="10" dirty="0">
                <a:latin typeface="Comic Sans MS"/>
                <a:cs typeface="Comic Sans MS"/>
              </a:rPr>
              <a:t>κ</a:t>
            </a:r>
            <a:r>
              <a:rPr sz="3000" b="1" dirty="0">
                <a:latin typeface="Comic Sans MS"/>
                <a:cs typeface="Comic Sans MS"/>
              </a:rPr>
              <a:t>τη</a:t>
            </a:r>
            <a:r>
              <a:rPr sz="3000" spc="400" dirty="0">
                <a:latin typeface="Comic Sans MS"/>
                <a:cs typeface="Comic Sans MS"/>
              </a:rPr>
              <a:t>: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2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επι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υµε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24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2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25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0" dirty="0">
                <a:latin typeface="Comic Sans MS"/>
                <a:cs typeface="Comic Sans MS"/>
              </a:rPr>
              <a:t>ς</a:t>
            </a:r>
            <a:r>
              <a:rPr sz="3000" spc="-5" dirty="0">
                <a:latin typeface="Comic Sans MS"/>
                <a:cs typeface="Comic Sans MS"/>
              </a:rPr>
              <a:t>,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2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µε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spc="6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ίο</a:t>
            </a:r>
            <a:r>
              <a:rPr sz="3000" spc="8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λλ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τη</a:t>
            </a:r>
            <a:r>
              <a:rPr sz="3000" spc="7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τη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5" dirty="0">
                <a:latin typeface="Comic Sans MS"/>
                <a:cs typeface="Comic Sans MS"/>
              </a:rPr>
              <a:t>εια</a:t>
            </a:r>
            <a:r>
              <a:rPr sz="3000" spc="-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0" dirty="0">
                <a:latin typeface="Comic Sans MS"/>
                <a:cs typeface="Comic Sans MS"/>
              </a:rPr>
              <a:t>ζ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υµε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dirty="0" smtClean="0">
                <a:latin typeface="Comic Sans MS"/>
                <a:cs typeface="Comic Sans MS"/>
              </a:rPr>
              <a:t>τ</a:t>
            </a:r>
            <a:r>
              <a:rPr sz="3000" spc="-15" dirty="0" smtClean="0">
                <a:latin typeface="Comic Sans MS"/>
                <a:cs typeface="Comic Sans MS"/>
              </a:rPr>
              <a:t>ο</a:t>
            </a:r>
            <a:r>
              <a:rPr sz="3000" dirty="0" smtClean="0">
                <a:latin typeface="Comic Sans MS"/>
                <a:cs typeface="Comic Sans MS"/>
              </a:rPr>
              <a:t>ν</a:t>
            </a:r>
            <a:endParaRPr sz="3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711835" algn="ctr">
              <a:lnSpc>
                <a:spcPct val="100000"/>
              </a:lnSpc>
            </a:pPr>
            <a:r>
              <a:rPr lang="el-GR" sz="3000" b="1" spc="45" dirty="0" smtClean="0">
                <a:latin typeface="Comic Sans MS"/>
                <a:cs typeface="Comic Sans MS"/>
              </a:rPr>
              <a:t>Δ</a:t>
            </a:r>
            <a:r>
              <a:rPr sz="3000" b="1" spc="45" dirty="0" smtClean="0">
                <a:latin typeface="Comic Sans MS"/>
                <a:cs typeface="Comic Sans MS"/>
              </a:rPr>
              <a:t>Τ</a:t>
            </a:r>
            <a:r>
              <a:rPr sz="3000" b="1" spc="-5" dirty="0" smtClean="0">
                <a:latin typeface="Comic Sans MS"/>
                <a:cs typeface="Comic Sans MS"/>
              </a:rPr>
              <a:t>Κ</a:t>
            </a:r>
            <a:r>
              <a:rPr sz="3000" spc="300" dirty="0">
                <a:latin typeface="Comic Sans MS"/>
                <a:cs typeface="Comic Sans MS"/>
              </a:rPr>
              <a:t>=</a:t>
            </a:r>
            <a:endParaRPr sz="3000" dirty="0">
              <a:latin typeface="Comic Sans MS"/>
              <a:cs typeface="Comic Sans MS"/>
            </a:endParaRPr>
          </a:p>
          <a:p>
            <a:pPr marL="1061085" marR="341630" algn="ctr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latin typeface="Comic Sans MS"/>
                <a:cs typeface="Comic Sans MS"/>
              </a:rPr>
              <a:t>(</a:t>
            </a:r>
            <a:r>
              <a:rPr sz="3000" b="1" spc="-5" dirty="0">
                <a:latin typeface="Comic Sans MS"/>
                <a:cs typeface="Comic Sans MS"/>
              </a:rPr>
              <a:t>Τιµ</a:t>
            </a:r>
            <a:r>
              <a:rPr sz="3000" b="1" dirty="0">
                <a:latin typeface="Comic Sans MS"/>
                <a:cs typeface="Comic Sans MS"/>
              </a:rPr>
              <a:t>ή</a:t>
            </a:r>
            <a:r>
              <a:rPr sz="3000" b="1" spc="-1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κ</a:t>
            </a:r>
            <a:r>
              <a:rPr sz="3000" b="1" spc="-10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λ</a:t>
            </a:r>
            <a:r>
              <a:rPr sz="3000" b="1" spc="-10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θ</a:t>
            </a:r>
            <a:r>
              <a:rPr sz="3000" b="1" spc="-5" dirty="0">
                <a:latin typeface="Comic Sans MS"/>
                <a:cs typeface="Comic Sans MS"/>
              </a:rPr>
              <a:t>ι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ύ </a:t>
            </a:r>
            <a:r>
              <a:rPr sz="3000" b="1" spc="-5" dirty="0">
                <a:latin typeface="Comic Sans MS"/>
                <a:cs typeface="Comic Sans MS"/>
              </a:rPr>
              <a:t>έ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υς </a:t>
            </a:r>
            <a:r>
              <a:rPr sz="3000" b="1" dirty="0">
                <a:latin typeface="Comic Sans MS"/>
                <a:cs typeface="Comic Sans MS"/>
              </a:rPr>
              <a:t>Α</a:t>
            </a:r>
            <a:r>
              <a:rPr sz="3000" b="1" spc="1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/</a:t>
            </a:r>
            <a:r>
              <a:rPr sz="3000" b="1" spc="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Τιµ</a:t>
            </a:r>
            <a:r>
              <a:rPr sz="3000" b="1" dirty="0">
                <a:latin typeface="Comic Sans MS"/>
                <a:cs typeface="Comic Sans MS"/>
              </a:rPr>
              <a:t>ή </a:t>
            </a:r>
            <a:r>
              <a:rPr sz="3000" b="1" spc="-5" dirty="0">
                <a:latin typeface="Comic Sans MS"/>
                <a:cs typeface="Comic Sans MS"/>
              </a:rPr>
              <a:t>κ</a:t>
            </a:r>
            <a:r>
              <a:rPr sz="3000" b="1" spc="-10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λ</a:t>
            </a:r>
            <a:r>
              <a:rPr sz="3000" b="1" spc="-10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θ</a:t>
            </a:r>
            <a:r>
              <a:rPr sz="3000" b="1" spc="-5" dirty="0">
                <a:latin typeface="Comic Sans MS"/>
                <a:cs typeface="Comic Sans MS"/>
              </a:rPr>
              <a:t>ι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ύ </a:t>
            </a:r>
            <a:r>
              <a:rPr sz="3000" b="1" spc="-5" dirty="0">
                <a:latin typeface="Comic Sans MS"/>
                <a:cs typeface="Comic Sans MS"/>
              </a:rPr>
              <a:t>έ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υς</a:t>
            </a:r>
            <a:r>
              <a:rPr sz="3000" b="1" spc="-15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β</a:t>
            </a:r>
            <a:r>
              <a:rPr sz="3000" b="1" spc="-10" dirty="0">
                <a:latin typeface="Comic Sans MS"/>
                <a:cs typeface="Comic Sans MS"/>
              </a:rPr>
              <a:t>ά</a:t>
            </a:r>
            <a:r>
              <a:rPr sz="3000" b="1" spc="-15" dirty="0">
                <a:latin typeface="Comic Sans MS"/>
                <a:cs typeface="Comic Sans MS"/>
              </a:rPr>
              <a:t>σ</a:t>
            </a:r>
            <a:r>
              <a:rPr sz="3000" b="1" dirty="0">
                <a:latin typeface="Comic Sans MS"/>
                <a:cs typeface="Comic Sans MS"/>
              </a:rPr>
              <a:t>η</a:t>
            </a:r>
            <a:r>
              <a:rPr sz="3000" b="1" spc="-10" dirty="0">
                <a:latin typeface="Comic Sans MS"/>
                <a:cs typeface="Comic Sans MS"/>
              </a:rPr>
              <a:t>ς</a:t>
            </a:r>
            <a:r>
              <a:rPr sz="3000" b="1" dirty="0">
                <a:latin typeface="Comic Sans MS"/>
                <a:cs typeface="Comic Sans MS"/>
              </a:rPr>
              <a:t>)</a:t>
            </a:r>
            <a:r>
              <a:rPr sz="3000" b="1" spc="-10" dirty="0">
                <a:latin typeface="Comic Sans MS"/>
                <a:cs typeface="Comic Sans MS"/>
              </a:rPr>
              <a:t>*</a:t>
            </a:r>
            <a:r>
              <a:rPr sz="3000" b="1" dirty="0">
                <a:latin typeface="Comic Sans MS"/>
                <a:cs typeface="Comic Sans MS"/>
              </a:rPr>
              <a:t>100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spc="-5" dirty="0" smtClean="0">
                <a:latin typeface="Comic Sans MS" pitchFamily="66" charset="0"/>
              </a:rPr>
              <a:t>ΒΗ</a:t>
            </a:r>
            <a:r>
              <a:rPr lang="el-GR" sz="2800" b="1" dirty="0" smtClean="0">
                <a:latin typeface="Comic Sans MS" pitchFamily="66" charset="0"/>
              </a:rPr>
              <a:t>Μ</a:t>
            </a:r>
            <a:r>
              <a:rPr lang="el-GR" sz="2800" b="1" spc="-5" dirty="0" smtClean="0">
                <a:latin typeface="Comic Sans MS" pitchFamily="66" charset="0"/>
              </a:rPr>
              <a:t>Α</a:t>
            </a:r>
            <a:r>
              <a:rPr lang="el-GR" sz="2800" b="1" spc="50" dirty="0" smtClean="0">
                <a:latin typeface="Comic Sans MS" pitchFamily="66" charset="0"/>
              </a:rPr>
              <a:t>Τ</a:t>
            </a:r>
            <a:r>
              <a:rPr lang="el-GR" sz="2800" b="1" dirty="0" smtClean="0">
                <a:latin typeface="Comic Sans MS" pitchFamily="66" charset="0"/>
              </a:rPr>
              <a:t>Α</a:t>
            </a:r>
            <a:r>
              <a:rPr lang="el-GR" sz="2800" b="1" spc="395" dirty="0" smtClean="0">
                <a:latin typeface="Comic Sans MS" pitchFamily="66" charset="0"/>
              </a:rPr>
              <a:t> </a:t>
            </a:r>
            <a:r>
              <a:rPr lang="el-GR" sz="2800" b="1" dirty="0" smtClean="0">
                <a:latin typeface="Comic Sans MS" pitchFamily="66" charset="0"/>
              </a:rPr>
              <a:t>Υ</a:t>
            </a:r>
            <a:r>
              <a:rPr lang="el-GR" sz="2800" b="1" spc="-10" dirty="0" smtClean="0">
                <a:latin typeface="Comic Sans MS" pitchFamily="66" charset="0"/>
              </a:rPr>
              <a:t>Π</a:t>
            </a:r>
            <a:r>
              <a:rPr lang="el-GR" sz="2800" b="1" spc="-5" dirty="0" smtClean="0">
                <a:latin typeface="Comic Sans MS" pitchFamily="66" charset="0"/>
              </a:rPr>
              <a:t>ΟΛΟ</a:t>
            </a:r>
            <a:r>
              <a:rPr lang="el-GR" sz="2800" b="1" spc="-210" dirty="0" smtClean="0">
                <a:latin typeface="Comic Sans MS" pitchFamily="66" charset="0"/>
              </a:rPr>
              <a:t>Γ</a:t>
            </a:r>
            <a:r>
              <a:rPr lang="el-GR" sz="2800" b="1" dirty="0" smtClean="0">
                <a:latin typeface="Comic Sans MS" pitchFamily="66" charset="0"/>
              </a:rPr>
              <a:t>Ι</a:t>
            </a:r>
            <a:r>
              <a:rPr lang="el-GR" sz="2800" b="1" spc="-70" dirty="0" smtClean="0">
                <a:latin typeface="Comic Sans MS" pitchFamily="66" charset="0"/>
              </a:rPr>
              <a:t>Σ</a:t>
            </a:r>
            <a:r>
              <a:rPr lang="el-GR" sz="2800" b="1" dirty="0" smtClean="0">
                <a:latin typeface="Comic Sans MS" pitchFamily="66" charset="0"/>
              </a:rPr>
              <a:t>Μ</a:t>
            </a:r>
            <a:r>
              <a:rPr lang="el-GR" sz="2800" b="1" spc="-5" dirty="0" smtClean="0">
                <a:latin typeface="Comic Sans MS" pitchFamily="66" charset="0"/>
              </a:rPr>
              <a:t>Ο</a:t>
            </a:r>
            <a:r>
              <a:rPr lang="el-GR" sz="2800" b="1" dirty="0" smtClean="0">
                <a:latin typeface="Comic Sans MS" pitchFamily="66" charset="0"/>
              </a:rPr>
              <a:t>Υ</a:t>
            </a:r>
            <a:r>
              <a:rPr lang="el-GR" sz="2800" b="1" spc="409" dirty="0" smtClean="0">
                <a:latin typeface="Comic Sans MS" pitchFamily="66" charset="0"/>
              </a:rPr>
              <a:t> </a:t>
            </a:r>
            <a:r>
              <a:rPr lang="el-GR" sz="2800" b="1" spc="50" dirty="0" smtClean="0">
                <a:latin typeface="Comic Sans MS" pitchFamily="66" charset="0"/>
              </a:rPr>
              <a:t>Τ</a:t>
            </a:r>
            <a:r>
              <a:rPr lang="el-GR" sz="2800" b="1" spc="-5" dirty="0" smtClean="0">
                <a:latin typeface="Comic Sans MS" pitchFamily="66" charset="0"/>
              </a:rPr>
              <a:t>Ο</a:t>
            </a:r>
            <a:r>
              <a:rPr lang="el-GR" sz="2800" b="1" dirty="0" smtClean="0">
                <a:latin typeface="Comic Sans MS" pitchFamily="66" charset="0"/>
              </a:rPr>
              <a:t>Υ</a:t>
            </a:r>
            <a:r>
              <a:rPr lang="el-GR" sz="2800" b="1" spc="409" dirty="0" smtClean="0">
                <a:latin typeface="Comic Sans MS" pitchFamily="66" charset="0"/>
              </a:rPr>
              <a:t> </a:t>
            </a:r>
            <a:r>
              <a:rPr lang="el-GR" sz="2800" b="1" spc="585" dirty="0" smtClean="0">
                <a:latin typeface="Comic Sans MS" pitchFamily="66" charset="0"/>
              </a:rPr>
              <a:t>Δ</a:t>
            </a:r>
            <a:r>
              <a:rPr lang="el-GR" sz="2800" b="1" spc="50" dirty="0" smtClean="0">
                <a:latin typeface="Comic Sans MS" pitchFamily="66" charset="0"/>
              </a:rPr>
              <a:t>Τ</a:t>
            </a:r>
            <a:r>
              <a:rPr lang="el-GR" sz="2800" b="1" dirty="0" smtClean="0">
                <a:latin typeface="Comic Sans MS" pitchFamily="66" charset="0"/>
              </a:rPr>
              <a:t>Κ                   (3) από (3) </a:t>
            </a:r>
            <a:endParaRPr lang="el-GR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77412" y="1569719"/>
            <a:ext cx="9046088" cy="274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buFont typeface="Arial" pitchFamily="34" charset="0"/>
              <a:buChar char="•"/>
            </a:pPr>
            <a:r>
              <a:rPr sz="3000" b="1" spc="-5" dirty="0" smtClean="0">
                <a:latin typeface="Comic Sans MS"/>
                <a:cs typeface="Comic Sans MS"/>
              </a:rPr>
              <a:t>Με</a:t>
            </a:r>
            <a:r>
              <a:rPr sz="3000" b="1" spc="-15" dirty="0" smtClean="0">
                <a:latin typeface="Comic Sans MS"/>
                <a:cs typeface="Comic Sans MS"/>
              </a:rPr>
              <a:t>ρο</a:t>
            </a:r>
            <a:r>
              <a:rPr sz="3000" b="1" dirty="0" smtClean="0">
                <a:latin typeface="Comic Sans MS"/>
                <a:cs typeface="Comic Sans MS"/>
              </a:rPr>
              <a:t>λη</a:t>
            </a:r>
            <a:r>
              <a:rPr sz="3000" b="1" spc="114" dirty="0" smtClean="0">
                <a:latin typeface="Comic Sans MS"/>
                <a:cs typeface="Comic Sans MS"/>
              </a:rPr>
              <a:t>ψ</a:t>
            </a:r>
            <a:r>
              <a:rPr sz="3000" b="1" spc="-5" dirty="0" smtClean="0">
                <a:latin typeface="Comic Sans MS"/>
                <a:cs typeface="Comic Sans MS"/>
              </a:rPr>
              <a:t>ί</a:t>
            </a:r>
            <a:r>
              <a:rPr sz="3000" b="1" spc="65" dirty="0" smtClean="0">
                <a:latin typeface="Comic Sans MS"/>
                <a:cs typeface="Comic Sans MS"/>
              </a:rPr>
              <a:t>α</a:t>
            </a:r>
            <a:r>
              <a:rPr sz="3000" b="1" dirty="0" smtClean="0">
                <a:latin typeface="Comic Sans MS"/>
                <a:cs typeface="Comic Sans MS"/>
              </a:rPr>
              <a:t> </a:t>
            </a:r>
            <a:r>
              <a:rPr sz="3000" b="1" spc="160" dirty="0" smtClean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υπ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10" dirty="0">
                <a:latin typeface="Comic Sans MS"/>
                <a:cs typeface="Comic Sans MS"/>
              </a:rPr>
              <a:t>κ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55" dirty="0">
                <a:latin typeface="Comic Sans MS"/>
                <a:cs typeface="Comic Sans MS"/>
              </a:rPr>
              <a:t>ά</a:t>
            </a:r>
            <a:r>
              <a:rPr sz="3000" b="1" spc="100" dirty="0">
                <a:latin typeface="Comic Sans MS"/>
                <a:cs typeface="Comic Sans MS"/>
              </a:rPr>
              <a:t>σ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55" dirty="0">
                <a:latin typeface="Comic Sans MS"/>
                <a:cs typeface="Comic Sans MS"/>
              </a:rPr>
              <a:t>α</a:t>
            </a:r>
            <a:r>
              <a:rPr sz="3000" b="1" spc="90" dirty="0">
                <a:latin typeface="Comic Sans MS"/>
                <a:cs typeface="Comic Sans MS"/>
              </a:rPr>
              <a:t>σ</a:t>
            </a:r>
            <a:r>
              <a:rPr sz="3000" b="1" dirty="0">
                <a:latin typeface="Comic Sans MS"/>
                <a:cs typeface="Comic Sans MS"/>
              </a:rPr>
              <a:t>η</a:t>
            </a:r>
            <a:r>
              <a:rPr sz="3000" b="1" spc="-10" dirty="0">
                <a:latin typeface="Comic Sans MS"/>
                <a:cs typeface="Comic Sans MS"/>
              </a:rPr>
              <a:t>ς</a:t>
            </a:r>
            <a:r>
              <a:rPr sz="3000" spc="400" dirty="0">
                <a:latin typeface="Comic Sans MS"/>
                <a:cs typeface="Comic Sans MS"/>
              </a:rPr>
              <a:t>: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16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ν </a:t>
            </a:r>
            <a:r>
              <a:rPr sz="3000" spc="17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υµε υπ</a:t>
            </a:r>
            <a:r>
              <a:rPr sz="3000" dirty="0">
                <a:latin typeface="Comic Sans MS"/>
                <a:cs typeface="Comic Sans MS"/>
              </a:rPr>
              <a:t>ό</a:t>
            </a:r>
            <a:r>
              <a:rPr sz="3000" spc="-10" dirty="0">
                <a:latin typeface="Comic Sans MS"/>
                <a:cs typeface="Comic Sans MS"/>
              </a:rPr>
              <a:t>ψ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spc="10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δ</a:t>
            </a:r>
            <a:r>
              <a:rPr sz="3000" spc="10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τητ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1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4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22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2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15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spc="-10" dirty="0">
                <a:latin typeface="Comic Sans MS"/>
                <a:cs typeface="Comic Sans MS"/>
              </a:rPr>
              <a:t>ς</a:t>
            </a:r>
            <a:r>
              <a:rPr sz="3000" spc="-5" dirty="0">
                <a:latin typeface="Comic Sans MS"/>
                <a:cs typeface="Comic Sans MS"/>
              </a:rPr>
              <a:t>,</a:t>
            </a:r>
            <a:r>
              <a:rPr sz="3000" spc="21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21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215" dirty="0">
                <a:latin typeface="Comic Sans MS"/>
                <a:cs typeface="Comic Sans MS"/>
              </a:rPr>
              <a:t> 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λλ</a:t>
            </a:r>
            <a:r>
              <a:rPr sz="3000" spc="-10" dirty="0">
                <a:latin typeface="Comic Sans MS"/>
                <a:cs typeface="Comic Sans MS"/>
              </a:rPr>
              <a:t>άζ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23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πό 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ρό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409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ρό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ις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ρο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ιµ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εις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υς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15" dirty="0">
                <a:latin typeface="Comic Sans MS"/>
                <a:cs typeface="Comic Sans MS"/>
              </a:rPr>
              <a:t>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1736" y="4541518"/>
            <a:ext cx="461835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4840" algn="l"/>
                <a:tab pos="1333500" algn="l"/>
                <a:tab pos="2426335" algn="l"/>
                <a:tab pos="3307079" algn="l"/>
              </a:tabLst>
            </a:pP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	τ</a:t>
            </a:r>
            <a:r>
              <a:rPr sz="3000" spc="-5" dirty="0">
                <a:latin typeface="Comic Sans MS"/>
                <a:cs typeface="Comic Sans MS"/>
              </a:rPr>
              <a:t>ις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ιµές</a:t>
            </a:r>
            <a:r>
              <a:rPr sz="3000" dirty="0">
                <a:latin typeface="Comic Sans MS"/>
                <a:cs typeface="Comic Sans MS"/>
              </a:rPr>
              <a:t>	τ</a:t>
            </a:r>
            <a:r>
              <a:rPr sz="3000" spc="-1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	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1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71698" y="4522468"/>
            <a:ext cx="32461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4380" algn="l"/>
                <a:tab pos="2788285" algn="l"/>
              </a:tabLst>
            </a:pP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ι	</a:t>
            </a:r>
            <a:r>
              <a:rPr sz="2800" spc="-5" dirty="0">
                <a:latin typeface="Comic Sans MS"/>
                <a:cs typeface="Comic Sans MS"/>
              </a:rPr>
              <a:t>υπ</a:t>
            </a:r>
            <a:r>
              <a:rPr sz="2800" dirty="0">
                <a:latin typeface="Comic Sans MS"/>
                <a:cs typeface="Comic Sans MS"/>
              </a:rPr>
              <a:t>η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ιώ</a:t>
            </a:r>
            <a:r>
              <a:rPr sz="2800" dirty="0">
                <a:latin typeface="Comic Sans MS"/>
                <a:cs typeface="Comic Sans MS"/>
              </a:rPr>
              <a:t>ν	</a:t>
            </a:r>
            <a:r>
              <a:rPr sz="2800" spc="-55" dirty="0">
                <a:latin typeface="Comic Sans MS"/>
                <a:cs typeface="Comic Sans MS"/>
              </a:rPr>
              <a:t>(</a:t>
            </a:r>
            <a:r>
              <a:rPr sz="2800" spc="-100" dirty="0">
                <a:latin typeface="Comic Sans MS"/>
                <a:cs typeface="Comic Sans MS"/>
              </a:rPr>
              <a:t>ο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6417" y="5208267"/>
            <a:ext cx="36995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2480" algn="l"/>
                <a:tab pos="1589405" algn="l"/>
                <a:tab pos="2240280" algn="l"/>
                <a:tab pos="3070860" algn="l"/>
              </a:tabLst>
            </a:pPr>
            <a:r>
              <a:rPr sz="2800" spc="-90" dirty="0">
                <a:latin typeface="Comic Sans MS"/>
                <a:cs typeface="Comic Sans MS"/>
              </a:rPr>
              <a:t>κα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90" dirty="0">
                <a:latin typeface="Comic Sans MS"/>
                <a:cs typeface="Comic Sans MS"/>
              </a:rPr>
              <a:t>όχ</a:t>
            </a:r>
            <a:r>
              <a:rPr sz="2800" spc="-4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80" dirty="0">
                <a:latin typeface="Comic Sans MS"/>
                <a:cs typeface="Comic Sans MS"/>
              </a:rPr>
              <a:t>η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90" dirty="0">
                <a:latin typeface="Comic Sans MS"/>
                <a:cs typeface="Comic Sans MS"/>
              </a:rPr>
              <a:t>δ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5" dirty="0">
                <a:latin typeface="Comic Sans MS"/>
                <a:cs typeface="Comic Sans MS"/>
              </a:rPr>
              <a:t>α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1736" y="5002322"/>
            <a:ext cx="4125595" cy="116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900"/>
              </a:lnSpc>
              <a:tabLst>
                <a:tab pos="1670685" algn="l"/>
              </a:tabLst>
            </a:pP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95" dirty="0">
                <a:latin typeface="Comic Sans MS"/>
                <a:cs typeface="Comic Sans MS"/>
              </a:rPr>
              <a:t>π</a:t>
            </a: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80" dirty="0">
                <a:latin typeface="Comic Sans MS"/>
                <a:cs typeface="Comic Sans MS"/>
              </a:rPr>
              <a:t>ες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90" dirty="0">
                <a:latin typeface="Comic Sans MS"/>
                <a:cs typeface="Comic Sans MS"/>
              </a:rPr>
              <a:t>αβά</a:t>
            </a:r>
            <a:r>
              <a:rPr sz="2800" spc="-75" dirty="0">
                <a:latin typeface="Comic Sans MS"/>
                <a:cs typeface="Comic Sans MS"/>
              </a:rPr>
              <a:t>λλ</a:t>
            </a: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45" dirty="0">
                <a:latin typeface="Comic Sans MS"/>
                <a:cs typeface="Comic Sans MS"/>
              </a:rPr>
              <a:t>ι 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ν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λ</a:t>
            </a: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75" dirty="0">
                <a:latin typeface="Comic Sans MS"/>
                <a:cs typeface="Comic Sans MS"/>
              </a:rPr>
              <a:t>γ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50" dirty="0">
                <a:latin typeface="Comic Sans MS"/>
                <a:cs typeface="Comic Sans MS"/>
              </a:rPr>
              <a:t>)</a:t>
            </a:r>
            <a:r>
              <a:rPr sz="28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5" name="object 7"/>
          <p:cNvSpPr txBox="1">
            <a:spLocks noGrp="1"/>
          </p:cNvSpPr>
          <p:nvPr>
            <p:ph type="title"/>
          </p:nvPr>
        </p:nvSpPr>
        <p:spPr>
          <a:xfrm>
            <a:off x="1155700" y="594439"/>
            <a:ext cx="836771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ΟΒΛΗ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95" dirty="0">
                <a:latin typeface="Comic Sans MS" pitchFamily="66" charset="0"/>
              </a:rPr>
              <a:t> 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420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ΜΕ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Η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Υ</a:t>
            </a:r>
            <a:r>
              <a:rPr sz="3200" b="1" spc="425" dirty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50" dirty="0" smtClean="0">
                <a:latin typeface="Comic Sans MS" pitchFamily="66" charset="0"/>
              </a:rPr>
              <a:t>Τ</a:t>
            </a:r>
            <a:r>
              <a:rPr sz="3200" b="1" dirty="0" smtClean="0">
                <a:latin typeface="Comic Sans MS" pitchFamily="66" charset="0"/>
              </a:rPr>
              <a:t>Κ</a:t>
            </a:r>
            <a:r>
              <a:rPr lang="el-GR" sz="3200" b="1" dirty="0" smtClean="0">
                <a:latin typeface="Comic Sans MS" pitchFamily="66" charset="0"/>
              </a:rPr>
              <a:t> (1) από (3)</a:t>
            </a:r>
            <a:endParaRPr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05784" y="1502155"/>
            <a:ext cx="8411210" cy="512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buFont typeface="Wingdings" pitchFamily="2" charset="2"/>
              <a:buChar char="q"/>
            </a:pP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-10" dirty="0" smtClean="0">
                <a:latin typeface="Comic Sans MS"/>
                <a:cs typeface="Comic Sans MS"/>
              </a:rPr>
              <a:t>µ</a:t>
            </a:r>
            <a:r>
              <a:rPr sz="2800" b="1" spc="65" dirty="0" smtClean="0">
                <a:latin typeface="Comic Sans MS"/>
                <a:cs typeface="Comic Sans MS"/>
              </a:rPr>
              <a:t>φ</a:t>
            </a:r>
            <a:r>
              <a:rPr sz="2800" b="1" spc="55" dirty="0" smtClean="0">
                <a:latin typeface="Comic Sans MS"/>
                <a:cs typeface="Comic Sans MS"/>
              </a:rPr>
              <a:t>ά</a:t>
            </a:r>
            <a:r>
              <a:rPr sz="2800" b="1" spc="-10" dirty="0" smtClean="0">
                <a:latin typeface="Comic Sans MS"/>
                <a:cs typeface="Comic Sans MS"/>
              </a:rPr>
              <a:t>νι</a:t>
            </a:r>
            <a:r>
              <a:rPr sz="2800" b="1" spc="85" dirty="0" smtClean="0">
                <a:latin typeface="Comic Sans MS"/>
                <a:cs typeface="Comic Sans MS"/>
              </a:rPr>
              <a:t>σ</a:t>
            </a:r>
            <a:r>
              <a:rPr sz="2800" b="1" spc="-5" dirty="0" smtClean="0">
                <a:latin typeface="Comic Sans MS"/>
                <a:cs typeface="Comic Sans MS"/>
              </a:rPr>
              <a:t>η</a:t>
            </a:r>
            <a:r>
              <a:rPr sz="2800" b="1" dirty="0" smtClean="0">
                <a:latin typeface="Comic Sans MS"/>
                <a:cs typeface="Comic Sans MS"/>
              </a:rPr>
              <a:t>  </a:t>
            </a:r>
            <a:r>
              <a:rPr sz="2800" b="1" spc="160" dirty="0" smtClean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ν</a:t>
            </a:r>
            <a:r>
              <a:rPr sz="2800" b="1" dirty="0">
                <a:latin typeface="Comic Sans MS"/>
                <a:cs typeface="Comic Sans MS"/>
              </a:rPr>
              <a:t>έ</a:t>
            </a:r>
            <a:r>
              <a:rPr sz="2800" b="1" spc="-10" dirty="0">
                <a:latin typeface="Comic Sans MS"/>
                <a:cs typeface="Comic Sans MS"/>
              </a:rPr>
              <a:t>ω</a:t>
            </a:r>
            <a:r>
              <a:rPr sz="2800" b="1" spc="-5" dirty="0">
                <a:latin typeface="Comic Sans MS"/>
                <a:cs typeface="Comic Sans MS"/>
              </a:rPr>
              <a:t>ν</a:t>
            </a:r>
            <a:r>
              <a:rPr sz="2800" b="1" dirty="0">
                <a:latin typeface="Comic Sans MS"/>
                <a:cs typeface="Comic Sans MS"/>
              </a:rPr>
              <a:t>  </a:t>
            </a:r>
            <a:r>
              <a:rPr sz="2800" b="1" spc="145" dirty="0">
                <a:latin typeface="Comic Sans MS"/>
                <a:cs typeface="Comic Sans MS"/>
              </a:rPr>
              <a:t> 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95" dirty="0">
                <a:latin typeface="Comic Sans MS"/>
                <a:cs typeface="Comic Sans MS"/>
              </a:rPr>
              <a:t>γ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10" dirty="0">
                <a:latin typeface="Comic Sans MS"/>
                <a:cs typeface="Comic Sans MS"/>
              </a:rPr>
              <a:t>θ</a:t>
            </a:r>
            <a:r>
              <a:rPr sz="2800" b="1" dirty="0">
                <a:latin typeface="Comic Sans MS"/>
                <a:cs typeface="Comic Sans MS"/>
              </a:rPr>
              <a:t>ώ</a:t>
            </a:r>
            <a:r>
              <a:rPr sz="2800" b="1" spc="-5" dirty="0">
                <a:latin typeface="Comic Sans MS"/>
                <a:cs typeface="Comic Sans MS"/>
              </a:rPr>
              <a:t>ν</a:t>
            </a:r>
            <a:r>
              <a:rPr sz="2800" b="1" dirty="0">
                <a:latin typeface="Comic Sans MS"/>
                <a:cs typeface="Comic Sans MS"/>
              </a:rPr>
              <a:t>  </a:t>
            </a:r>
            <a:r>
              <a:rPr sz="2800" b="1" spc="15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κ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dirty="0">
                <a:latin typeface="Comic Sans MS"/>
                <a:cs typeface="Comic Sans MS"/>
              </a:rPr>
              <a:t>  </a:t>
            </a:r>
            <a:r>
              <a:rPr sz="2800" b="1" spc="14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υπ</a:t>
            </a:r>
            <a:r>
              <a:rPr sz="2800" b="1" spc="-5" dirty="0">
                <a:latin typeface="Comic Sans MS"/>
                <a:cs typeface="Comic Sans MS"/>
              </a:rPr>
              <a:t>ηρ</a:t>
            </a: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85" dirty="0">
                <a:latin typeface="Comic Sans MS"/>
                <a:cs typeface="Comic Sans MS"/>
              </a:rPr>
              <a:t>σ</a:t>
            </a:r>
            <a:r>
              <a:rPr sz="2800" b="1" spc="-10" dirty="0">
                <a:latin typeface="Comic Sans MS"/>
                <a:cs typeface="Comic Sans MS"/>
              </a:rPr>
              <a:t>ι</a:t>
            </a:r>
            <a:r>
              <a:rPr sz="2800" b="1" dirty="0">
                <a:latin typeface="Comic Sans MS"/>
                <a:cs typeface="Comic Sans MS"/>
              </a:rPr>
              <a:t>ών</a:t>
            </a:r>
            <a:r>
              <a:rPr sz="2800" b="1" spc="375" dirty="0">
                <a:latin typeface="Comic Sans MS"/>
                <a:cs typeface="Comic Sans MS"/>
              </a:rPr>
              <a:t>:</a:t>
            </a:r>
            <a:r>
              <a:rPr sz="2800" b="1" dirty="0">
                <a:latin typeface="Comic Sans MS"/>
                <a:cs typeface="Comic Sans MS"/>
              </a:rPr>
              <a:t>  </a:t>
            </a:r>
            <a:r>
              <a:rPr sz="2800" b="1" spc="1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δε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spc="-10" dirty="0">
                <a:latin typeface="Comic Sans MS"/>
                <a:cs typeface="Comic Sans MS"/>
              </a:rPr>
              <a:t>λαµ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spc="-10" dirty="0">
                <a:latin typeface="Comic Sans MS"/>
                <a:cs typeface="Comic Sans MS"/>
              </a:rPr>
              <a:t>άν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υµ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1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υπ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5" dirty="0">
                <a:latin typeface="Comic Sans MS"/>
                <a:cs typeface="Comic Sans MS"/>
              </a:rPr>
              <a:t>ψ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spc="1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1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µφάνι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spc="1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7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αγ</a:t>
            </a:r>
            <a:r>
              <a:rPr sz="2800" spc="0" dirty="0">
                <a:latin typeface="Comic Sans MS"/>
                <a:cs typeface="Comic Sans MS"/>
              </a:rPr>
              <a:t>α</a:t>
            </a:r>
            <a:r>
              <a:rPr sz="2800" spc="-10" dirty="0">
                <a:latin typeface="Comic Sans MS"/>
                <a:cs typeface="Comic Sans MS"/>
              </a:rPr>
              <a:t>θ</a:t>
            </a:r>
            <a:r>
              <a:rPr sz="280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 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υπη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ιώ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αγ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5" dirty="0">
                <a:latin typeface="Comic Sans MS"/>
                <a:cs typeface="Comic Sans MS"/>
              </a:rPr>
              <a:t>ά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τη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0" dirty="0">
                <a:latin typeface="Comic Sans MS"/>
                <a:cs typeface="Comic Sans MS"/>
              </a:rPr>
              <a:t>υ</a:t>
            </a:r>
            <a:r>
              <a:rPr sz="2800" spc="-10" dirty="0">
                <a:latin typeface="Comic Sans MS"/>
                <a:cs typeface="Comic Sans MS"/>
              </a:rPr>
              <a:t>να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τα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ς 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αναλ</a:t>
            </a:r>
            <a:r>
              <a:rPr sz="280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  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  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ι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   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π</a:t>
            </a:r>
            <a:r>
              <a:rPr sz="2800" spc="-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   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γαλύ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ερ</a:t>
            </a:r>
            <a:r>
              <a:rPr sz="2800" spc="-5" dirty="0">
                <a:latin typeface="Comic Sans MS"/>
                <a:cs typeface="Comic Sans MS"/>
              </a:rPr>
              <a:t>η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ιλία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  <a:p>
            <a:pPr marL="866140" marR="57150" indent="-802005">
              <a:lnSpc>
                <a:spcPct val="150000"/>
              </a:lnSpc>
              <a:spcBef>
                <a:spcPts val="655"/>
              </a:spcBef>
            </a:pPr>
            <a:r>
              <a:rPr sz="2600" b="1" spc="40" dirty="0">
                <a:latin typeface="Comic Sans MS"/>
                <a:cs typeface="Comic Sans MS"/>
              </a:rPr>
              <a:t>Τ</a:t>
            </a:r>
            <a:r>
              <a:rPr sz="2600" b="1" dirty="0">
                <a:latin typeface="Comic Sans MS"/>
                <a:cs typeface="Comic Sans MS"/>
              </a:rPr>
              <a:t>ο</a:t>
            </a:r>
            <a:r>
              <a:rPr sz="2600" b="1" spc="325" dirty="0">
                <a:latin typeface="Comic Sans MS"/>
                <a:cs typeface="Comic Sans MS"/>
              </a:rPr>
              <a:t> </a:t>
            </a:r>
            <a:r>
              <a:rPr sz="2600" b="1" spc="100" dirty="0">
                <a:latin typeface="Comic Sans MS"/>
                <a:cs typeface="Comic Sans MS"/>
              </a:rPr>
              <a:t>γ</a:t>
            </a:r>
            <a:r>
              <a:rPr sz="2600" b="1" dirty="0">
                <a:latin typeface="Comic Sans MS"/>
                <a:cs typeface="Comic Sans MS"/>
              </a:rPr>
              <a:t>ε</a:t>
            </a:r>
            <a:r>
              <a:rPr sz="2600" b="1" spc="100" dirty="0">
                <a:latin typeface="Comic Sans MS"/>
                <a:cs typeface="Comic Sans MS"/>
              </a:rPr>
              <a:t>γ</a:t>
            </a:r>
            <a:r>
              <a:rPr sz="2600" b="1" spc="-5" dirty="0">
                <a:latin typeface="Comic Sans MS"/>
                <a:cs typeface="Comic Sans MS"/>
              </a:rPr>
              <a:t>ο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-5" dirty="0">
                <a:latin typeface="Comic Sans MS"/>
                <a:cs typeface="Comic Sans MS"/>
              </a:rPr>
              <a:t>ό</a:t>
            </a:r>
            <a:r>
              <a:rPr sz="2600" b="1" dirty="0">
                <a:latin typeface="Comic Sans MS"/>
                <a:cs typeface="Comic Sans MS"/>
              </a:rPr>
              <a:t>ς</a:t>
            </a:r>
            <a:r>
              <a:rPr sz="2600" b="1" spc="310" dirty="0">
                <a:latin typeface="Comic Sans MS"/>
                <a:cs typeface="Comic Sans MS"/>
              </a:rPr>
              <a:t> 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dirty="0">
                <a:latin typeface="Comic Sans MS"/>
                <a:cs typeface="Comic Sans MS"/>
              </a:rPr>
              <a:t>υ</a:t>
            </a:r>
            <a:r>
              <a:rPr sz="2600" b="1" spc="-5" dirty="0">
                <a:latin typeface="Comic Sans MS"/>
                <a:cs typeface="Comic Sans MS"/>
              </a:rPr>
              <a:t>τό</a:t>
            </a:r>
            <a:r>
              <a:rPr sz="2600" b="1" spc="405" dirty="0">
                <a:latin typeface="Comic Sans MS"/>
                <a:cs typeface="Comic Sans MS"/>
              </a:rPr>
              <a:t>,</a:t>
            </a:r>
            <a:r>
              <a:rPr sz="2600" b="1" spc="335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ί</a:t>
            </a:r>
            <a:r>
              <a:rPr sz="2600" b="1" spc="80" dirty="0">
                <a:latin typeface="Comic Sans MS"/>
                <a:cs typeface="Comic Sans MS"/>
              </a:rPr>
              <a:t>σ</a:t>
            </a:r>
            <a:r>
              <a:rPr sz="2600" b="1" spc="-5" dirty="0">
                <a:latin typeface="Comic Sans MS"/>
                <a:cs typeface="Comic Sans MS"/>
              </a:rPr>
              <a:t>ως</a:t>
            </a:r>
            <a:r>
              <a:rPr sz="2600" b="1" spc="405" dirty="0">
                <a:latin typeface="Comic Sans MS"/>
                <a:cs typeface="Comic Sans MS"/>
              </a:rPr>
              <a:t>,</a:t>
            </a:r>
            <a:r>
              <a:rPr sz="2600" b="1" spc="32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βο</a:t>
            </a:r>
            <a:r>
              <a:rPr sz="2600" b="1" dirty="0">
                <a:latin typeface="Comic Sans MS"/>
                <a:cs typeface="Comic Sans MS"/>
              </a:rPr>
              <a:t>η</a:t>
            </a:r>
            <a:r>
              <a:rPr sz="2600" b="1" spc="-10" dirty="0">
                <a:latin typeface="Comic Sans MS"/>
                <a:cs typeface="Comic Sans MS"/>
              </a:rPr>
              <a:t>θ</a:t>
            </a:r>
            <a:r>
              <a:rPr sz="2600" b="1" spc="60" dirty="0">
                <a:latin typeface="Comic Sans MS"/>
                <a:cs typeface="Comic Sans MS"/>
              </a:rPr>
              <a:t>ά</a:t>
            </a:r>
            <a:r>
              <a:rPr sz="2600" b="1" spc="34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το</a:t>
            </a:r>
            <a:r>
              <a:rPr sz="2600" b="1" dirty="0">
                <a:latin typeface="Comic Sans MS"/>
                <a:cs typeface="Comic Sans MS"/>
              </a:rPr>
              <a:t>υς</a:t>
            </a:r>
            <a:r>
              <a:rPr sz="2600" b="1" spc="34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κ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dirty="0">
                <a:latin typeface="Comic Sans MS"/>
                <a:cs typeface="Comic Sans MS"/>
              </a:rPr>
              <a:t>λ</a:t>
            </a:r>
            <a:r>
              <a:rPr sz="2600" b="1" spc="-5" dirty="0">
                <a:latin typeface="Comic Sans MS"/>
                <a:cs typeface="Comic Sans MS"/>
              </a:rPr>
              <a:t>ωτ</a:t>
            </a:r>
            <a:r>
              <a:rPr sz="2600" b="1" dirty="0">
                <a:latin typeface="Comic Sans MS"/>
                <a:cs typeface="Comic Sans MS"/>
              </a:rPr>
              <a:t>έ</a:t>
            </a:r>
            <a:r>
              <a:rPr sz="2600" b="1" spc="-5" dirty="0">
                <a:latin typeface="Comic Sans MS"/>
                <a:cs typeface="Comic Sans MS"/>
              </a:rPr>
              <a:t>ς</a:t>
            </a:r>
            <a:r>
              <a:rPr sz="2600" b="1" spc="405" dirty="0">
                <a:latin typeface="Comic Sans MS"/>
                <a:cs typeface="Comic Sans MS"/>
              </a:rPr>
              <a:t>,</a:t>
            </a:r>
            <a:r>
              <a:rPr sz="2600" b="1" spc="300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60" dirty="0">
                <a:latin typeface="Comic Sans MS"/>
                <a:cs typeface="Comic Sans MS"/>
              </a:rPr>
              <a:t>α</a:t>
            </a:r>
            <a:r>
              <a:rPr sz="2600" b="1" spc="3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δ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spc="5" dirty="0">
                <a:latin typeface="Comic Sans MS"/>
                <a:cs typeface="Comic Sans MS"/>
              </a:rPr>
              <a:t>η</a:t>
            </a:r>
            <a:r>
              <a:rPr sz="2600" b="1" spc="-5" dirty="0">
                <a:latin typeface="Comic Sans MS"/>
                <a:cs typeface="Comic Sans MS"/>
              </a:rPr>
              <a:t>ρ</a:t>
            </a:r>
            <a:r>
              <a:rPr sz="2600" b="1" dirty="0">
                <a:latin typeface="Comic Sans MS"/>
                <a:cs typeface="Comic Sans MS"/>
              </a:rPr>
              <a:t>ή</a:t>
            </a:r>
            <a:r>
              <a:rPr sz="2600" b="1" spc="80" dirty="0">
                <a:latin typeface="Comic Sans MS"/>
                <a:cs typeface="Comic Sans MS"/>
              </a:rPr>
              <a:t>σ</a:t>
            </a:r>
            <a:r>
              <a:rPr sz="2600" b="1" spc="-5" dirty="0">
                <a:latin typeface="Comic Sans MS"/>
                <a:cs typeface="Comic Sans MS"/>
              </a:rPr>
              <a:t>ο</a:t>
            </a:r>
            <a:r>
              <a:rPr sz="2600" b="1" spc="-15" dirty="0">
                <a:latin typeface="Comic Sans MS"/>
                <a:cs typeface="Comic Sans MS"/>
              </a:rPr>
              <a:t>υ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295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έν</a:t>
            </a:r>
            <a:r>
              <a:rPr sz="2600" b="1" spc="60" dirty="0">
                <a:latin typeface="Comic Sans MS"/>
                <a:cs typeface="Comic Sans MS"/>
              </a:rPr>
              <a:t>α</a:t>
            </a:r>
            <a:r>
              <a:rPr sz="2600" b="1" spc="33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δ</a:t>
            </a:r>
            <a:r>
              <a:rPr sz="2600" b="1" dirty="0">
                <a:latin typeface="Comic Sans MS"/>
                <a:cs typeface="Comic Sans MS"/>
              </a:rPr>
              <a:t>ε</a:t>
            </a:r>
            <a:r>
              <a:rPr sz="2600" b="1" spc="-5" dirty="0">
                <a:latin typeface="Comic Sans MS"/>
                <a:cs typeface="Comic Sans MS"/>
              </a:rPr>
              <a:t>δο</a:t>
            </a:r>
            <a:r>
              <a:rPr sz="2600" b="1" dirty="0">
                <a:latin typeface="Comic Sans MS"/>
                <a:cs typeface="Comic Sans MS"/>
              </a:rPr>
              <a:t>µένο</a:t>
            </a:r>
            <a:r>
              <a:rPr sz="2600" b="1" spc="30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β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οτ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κ</a:t>
            </a:r>
            <a:r>
              <a:rPr sz="2600" b="1" dirty="0">
                <a:latin typeface="Comic Sans MS"/>
                <a:cs typeface="Comic Sans MS"/>
              </a:rPr>
              <a:t>ό</a:t>
            </a:r>
            <a:r>
              <a:rPr sz="2600" b="1" spc="310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ε</a:t>
            </a:r>
            <a:r>
              <a:rPr sz="2600" b="1" spc="-5" dirty="0">
                <a:latin typeface="Comic Sans MS"/>
                <a:cs typeface="Comic Sans MS"/>
              </a:rPr>
              <a:t>π</a:t>
            </a:r>
            <a:r>
              <a:rPr sz="2600" b="1" dirty="0">
                <a:latin typeface="Comic Sans MS"/>
                <a:cs typeface="Comic Sans MS"/>
              </a:rPr>
              <a:t>ί</a:t>
            </a:r>
            <a:r>
              <a:rPr sz="2600" b="1" spc="-5" dirty="0">
                <a:latin typeface="Comic Sans MS"/>
                <a:cs typeface="Comic Sans MS"/>
              </a:rPr>
              <a:t>π</a:t>
            </a:r>
            <a:r>
              <a:rPr sz="2600" b="1" dirty="0">
                <a:latin typeface="Comic Sans MS"/>
                <a:cs typeface="Comic Sans MS"/>
              </a:rPr>
              <a:t>ε</a:t>
            </a:r>
            <a:r>
              <a:rPr sz="2600" b="1" spc="-5" dirty="0">
                <a:latin typeface="Comic Sans MS"/>
                <a:cs typeface="Comic Sans MS"/>
              </a:rPr>
              <a:t>δ</a:t>
            </a:r>
            <a:r>
              <a:rPr sz="2600" b="1" dirty="0">
                <a:latin typeface="Comic Sans MS"/>
                <a:cs typeface="Comic Sans MS"/>
              </a:rPr>
              <a:t>ο</a:t>
            </a:r>
            <a:r>
              <a:rPr sz="2600" b="1" spc="325" dirty="0">
                <a:latin typeface="Comic Sans MS"/>
                <a:cs typeface="Comic Sans MS"/>
              </a:rPr>
              <a:t> </a:t>
            </a:r>
            <a:r>
              <a:rPr sz="2600" b="1" dirty="0" smtClean="0">
                <a:latin typeface="Comic Sans MS"/>
                <a:cs typeface="Comic Sans MS"/>
              </a:rPr>
              <a:t>µε</a:t>
            </a:r>
            <a:r>
              <a:rPr lang="el-GR" sz="2600" b="1" dirty="0" smtClean="0">
                <a:latin typeface="Comic Sans MS"/>
                <a:cs typeface="Comic Sans MS"/>
              </a:rPr>
              <a:t> λιγότερα χρήματα!</a:t>
            </a:r>
            <a:endParaRPr sz="2600" b="1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534670" y="508863"/>
            <a:ext cx="96240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ΟΒΛΗ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95" dirty="0">
                <a:latin typeface="Comic Sans MS" pitchFamily="66" charset="0"/>
              </a:rPr>
              <a:t> 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420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ΜΕ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Η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Υ</a:t>
            </a:r>
            <a:r>
              <a:rPr sz="3200" b="1" spc="425" dirty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50" dirty="0" smtClean="0">
                <a:latin typeface="Comic Sans MS" pitchFamily="66" charset="0"/>
              </a:rPr>
              <a:t>Τ</a:t>
            </a:r>
            <a:r>
              <a:rPr sz="3200" b="1" dirty="0" smtClean="0">
                <a:latin typeface="Comic Sans MS" pitchFamily="66" charset="0"/>
              </a:rPr>
              <a:t>Κ</a:t>
            </a:r>
            <a:r>
              <a:rPr lang="el-GR" sz="3200" b="1" dirty="0" smtClean="0">
                <a:latin typeface="Comic Sans MS" pitchFamily="66" charset="0"/>
              </a:rPr>
              <a:t>      (2) από (3)</a:t>
            </a:r>
            <a:endParaRPr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8500" y="568763"/>
            <a:ext cx="883259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ΟΒΛΗ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95" dirty="0">
                <a:latin typeface="Comic Sans MS" pitchFamily="66" charset="0"/>
              </a:rPr>
              <a:t> 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420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ΜΕ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Η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Υ</a:t>
            </a:r>
            <a:r>
              <a:rPr sz="3200" b="1" spc="425" dirty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50" dirty="0" smtClean="0">
                <a:latin typeface="Comic Sans MS" pitchFamily="66" charset="0"/>
              </a:rPr>
              <a:t>Τ</a:t>
            </a:r>
            <a:r>
              <a:rPr sz="3200" b="1" dirty="0" smtClean="0">
                <a:latin typeface="Comic Sans MS" pitchFamily="66" charset="0"/>
              </a:rPr>
              <a:t>Κ</a:t>
            </a:r>
            <a:r>
              <a:rPr lang="el-GR" sz="3200" b="1" dirty="0" smtClean="0">
                <a:latin typeface="Comic Sans MS" pitchFamily="66" charset="0"/>
              </a:rPr>
              <a:t> (3) από (3)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300" y="1618487"/>
            <a:ext cx="8839200" cy="4979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Font typeface="Wingdings" pitchFamily="2" charset="2"/>
              <a:buChar char="q"/>
              <a:tabLst>
                <a:tab pos="1045210" algn="l"/>
                <a:tab pos="3718560" algn="l"/>
                <a:tab pos="5480050" algn="l"/>
                <a:tab pos="6232525" algn="l"/>
              </a:tabLst>
            </a:pPr>
            <a:r>
              <a:rPr sz="3000" b="1" spc="-5" dirty="0" smtClean="0">
                <a:latin typeface="Comic Sans MS"/>
                <a:cs typeface="Comic Sans MS"/>
              </a:rPr>
              <a:t>Μ</a:t>
            </a:r>
            <a:r>
              <a:rPr sz="3000" b="1" dirty="0" smtClean="0">
                <a:latin typeface="Comic Sans MS"/>
                <a:cs typeface="Comic Sans MS"/>
              </a:rPr>
              <a:t>η</a:t>
            </a:r>
            <a:r>
              <a:rPr sz="3000" b="1" dirty="0">
                <a:latin typeface="Comic Sans MS"/>
                <a:cs typeface="Comic Sans MS"/>
              </a:rPr>
              <a:t>	</a:t>
            </a:r>
            <a:r>
              <a:rPr sz="3000" b="1" spc="-5" dirty="0">
                <a:latin typeface="Comic Sans MS"/>
                <a:cs typeface="Comic Sans MS"/>
              </a:rPr>
              <a:t>υπ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15" dirty="0">
                <a:latin typeface="Comic Sans MS"/>
                <a:cs typeface="Comic Sans MS"/>
              </a:rPr>
              <a:t>λ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110" dirty="0">
                <a:latin typeface="Comic Sans MS"/>
                <a:cs typeface="Comic Sans MS"/>
              </a:rPr>
              <a:t>γ</a:t>
            </a:r>
            <a:r>
              <a:rPr sz="3000" b="1" spc="-5" dirty="0">
                <a:latin typeface="Comic Sans MS"/>
                <a:cs typeface="Comic Sans MS"/>
              </a:rPr>
              <a:t>ι</a:t>
            </a:r>
            <a:r>
              <a:rPr sz="3000" b="1" spc="-10" dirty="0">
                <a:latin typeface="Comic Sans MS"/>
                <a:cs typeface="Comic Sans MS"/>
              </a:rPr>
              <a:t>ζ</a:t>
            </a:r>
            <a:r>
              <a:rPr sz="3000" b="1" spc="-15" dirty="0">
                <a:latin typeface="Comic Sans MS"/>
                <a:cs typeface="Comic Sans MS"/>
              </a:rPr>
              <a:t>ό</a:t>
            </a:r>
            <a:r>
              <a:rPr sz="3000" b="1" spc="-5" dirty="0">
                <a:latin typeface="Comic Sans MS"/>
                <a:cs typeface="Comic Sans MS"/>
              </a:rPr>
              <a:t>µε</a:t>
            </a:r>
            <a:r>
              <a:rPr sz="3000" b="1" spc="15" dirty="0">
                <a:latin typeface="Comic Sans MS"/>
                <a:cs typeface="Comic Sans MS"/>
              </a:rPr>
              <a:t>ν</a:t>
            </a:r>
            <a:r>
              <a:rPr sz="3000" b="1" dirty="0">
                <a:latin typeface="Comic Sans MS"/>
                <a:cs typeface="Comic Sans MS"/>
              </a:rPr>
              <a:t>η	</a:t>
            </a:r>
            <a:r>
              <a:rPr sz="3000" b="1" spc="-5" dirty="0">
                <a:latin typeface="Comic Sans MS"/>
                <a:cs typeface="Comic Sans MS"/>
              </a:rPr>
              <a:t>µε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β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dirty="0">
                <a:latin typeface="Comic Sans MS"/>
                <a:cs typeface="Comic Sans MS"/>
              </a:rPr>
              <a:t>λή	τη</a:t>
            </a:r>
            <a:r>
              <a:rPr sz="3000" b="1" spc="-5" dirty="0">
                <a:latin typeface="Comic Sans MS"/>
                <a:cs typeface="Comic Sans MS"/>
              </a:rPr>
              <a:t>ς</a:t>
            </a:r>
            <a:r>
              <a:rPr sz="3000" b="1" dirty="0">
                <a:latin typeface="Comic Sans MS"/>
                <a:cs typeface="Comic Sans MS"/>
              </a:rPr>
              <a:t>	</a:t>
            </a:r>
            <a:r>
              <a:rPr sz="3000" b="1" spc="-5" dirty="0">
                <a:latin typeface="Comic Sans MS"/>
                <a:cs typeface="Comic Sans MS"/>
              </a:rPr>
              <a:t>π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ι</a:t>
            </a:r>
            <a:r>
              <a:rPr sz="3000" b="1" spc="-15" dirty="0">
                <a:latin typeface="Comic Sans MS"/>
                <a:cs typeface="Comic Sans MS"/>
              </a:rPr>
              <a:t>ό</a:t>
            </a:r>
            <a:r>
              <a:rPr sz="3000" b="1" dirty="0">
                <a:latin typeface="Comic Sans MS"/>
                <a:cs typeface="Comic Sans MS"/>
              </a:rPr>
              <a:t>τητ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spc="-10" dirty="0">
                <a:latin typeface="Comic Sans MS"/>
                <a:cs typeface="Comic Sans MS"/>
              </a:rPr>
              <a:t>ς</a:t>
            </a:r>
            <a:r>
              <a:rPr sz="3000" spc="400" dirty="0">
                <a:latin typeface="Comic Sans MS"/>
                <a:cs typeface="Comic Sans MS"/>
              </a:rPr>
              <a:t>:</a:t>
            </a:r>
            <a:endParaRPr sz="3000" dirty="0">
              <a:latin typeface="Comic Sans MS"/>
              <a:cs typeface="Comic Sans MS"/>
            </a:endParaRPr>
          </a:p>
          <a:p>
            <a:pPr marL="287020" algn="just">
              <a:lnSpc>
                <a:spcPct val="100000"/>
              </a:lnSpc>
              <a:spcBef>
                <a:spcPts val="1440"/>
              </a:spcBef>
            </a:pP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 </a:t>
            </a:r>
            <a:r>
              <a:rPr sz="3000" spc="8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η </a:t>
            </a:r>
            <a:r>
              <a:rPr sz="3000" spc="7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τητ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ύ </a:t>
            </a:r>
            <a:r>
              <a:rPr sz="3000" spc="7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ή </a:t>
            </a:r>
            <a:r>
              <a:rPr sz="3000" spc="7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endParaRPr sz="3000" dirty="0">
              <a:latin typeface="Comic Sans MS"/>
              <a:cs typeface="Comic Sans MS"/>
            </a:endParaRPr>
          </a:p>
          <a:p>
            <a:pPr marL="287020" marR="5080" algn="just">
              <a:lnSpc>
                <a:spcPct val="140000"/>
              </a:lnSpc>
            </a:pP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λλ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42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4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spc="0" dirty="0">
                <a:latin typeface="Comic Sans MS"/>
                <a:cs typeface="Comic Sans MS"/>
              </a:rPr>
              <a:t>π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4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434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η </a:t>
            </a:r>
            <a:r>
              <a:rPr sz="3000" spc="42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ιµ</a:t>
            </a:r>
            <a:r>
              <a:rPr sz="3000" dirty="0">
                <a:latin typeface="Comic Sans MS"/>
                <a:cs typeface="Comic Sans MS"/>
              </a:rPr>
              <a:t>ή </a:t>
            </a:r>
            <a:r>
              <a:rPr sz="3000" spc="434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κεκ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10" dirty="0">
                <a:latin typeface="Comic Sans MS"/>
                <a:cs typeface="Comic Sans MS"/>
              </a:rPr>
              <a:t>ι</a:t>
            </a:r>
            <a:r>
              <a:rPr sz="3000" spc="-5" dirty="0">
                <a:latin typeface="Comic Sans MS"/>
                <a:cs typeface="Comic Sans MS"/>
              </a:rPr>
              <a:t>µέ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</a:t>
            </a:r>
            <a:r>
              <a:rPr sz="3000" spc="24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15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ύ</a:t>
            </a:r>
            <a:r>
              <a:rPr sz="3000" spc="24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2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ροσ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10" dirty="0">
                <a:latin typeface="Comic Sans MS"/>
                <a:cs typeface="Comic Sans MS"/>
              </a:rPr>
              <a:t>µ</a:t>
            </a:r>
            <a:r>
              <a:rPr sz="3000" spc="-15" dirty="0">
                <a:latin typeface="Comic Sans MS"/>
                <a:cs typeface="Comic Sans MS"/>
              </a:rPr>
              <a:t>οσ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ί</a:t>
            </a:r>
            <a:r>
              <a:rPr sz="3000" spc="23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 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11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5" dirty="0">
                <a:latin typeface="Comic Sans MS"/>
                <a:cs typeface="Comic Sans MS"/>
              </a:rPr>
              <a:t>ορ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στ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11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αξ</a:t>
            </a:r>
            <a:r>
              <a:rPr sz="3000" spc="-5" dirty="0">
                <a:latin typeface="Comic Sans MS"/>
                <a:cs typeface="Comic Sans MS"/>
              </a:rPr>
              <a:t>ία</a:t>
            </a:r>
            <a:r>
              <a:rPr sz="3000" spc="12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10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114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114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endParaRPr sz="3000" dirty="0">
              <a:latin typeface="Comic Sans MS"/>
              <a:cs typeface="Comic Sans MS"/>
            </a:endParaRPr>
          </a:p>
          <a:p>
            <a:pPr marL="287020" algn="just">
              <a:lnSpc>
                <a:spcPct val="100000"/>
              </a:lnSpc>
              <a:spcBef>
                <a:spcPts val="1440"/>
              </a:spcBef>
            </a:pPr>
            <a:r>
              <a:rPr sz="3000" spc="-5" dirty="0">
                <a:latin typeface="Comic Sans MS"/>
                <a:cs typeface="Comic Sans MS"/>
              </a:rPr>
              <a:t>µεί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-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.</a:t>
            </a:r>
          </a:p>
          <a:p>
            <a:pPr marL="1247140" marR="709295" indent="-530860">
              <a:lnSpc>
                <a:spcPct val="140000"/>
              </a:lnSpc>
              <a:spcBef>
                <a:spcPts val="715"/>
              </a:spcBef>
            </a:pPr>
            <a:r>
              <a:rPr sz="2800" b="1" spc="-5" dirty="0">
                <a:latin typeface="Comic Sans MS"/>
                <a:cs typeface="Comic Sans MS"/>
              </a:rPr>
              <a:t>Η</a:t>
            </a:r>
            <a:r>
              <a:rPr sz="2800" b="1" spc="36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µ</a:t>
            </a:r>
            <a:r>
              <a:rPr sz="2800" b="1" dirty="0">
                <a:latin typeface="Comic Sans MS"/>
                <a:cs typeface="Comic Sans MS"/>
              </a:rPr>
              <a:t>έ</a:t>
            </a:r>
            <a:r>
              <a:rPr sz="2800" b="1" spc="-5" dirty="0">
                <a:latin typeface="Comic Sans MS"/>
                <a:cs typeface="Comic Sans MS"/>
              </a:rPr>
              <a:t>τρ</a:t>
            </a:r>
            <a:r>
              <a:rPr sz="2800" b="1" spc="-10" dirty="0">
                <a:latin typeface="Comic Sans MS"/>
                <a:cs typeface="Comic Sans MS"/>
              </a:rPr>
              <a:t>η</a:t>
            </a:r>
            <a:r>
              <a:rPr sz="2800" b="1" spc="85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η</a:t>
            </a:r>
            <a:r>
              <a:rPr sz="2800" b="1" spc="37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τ</a:t>
            </a:r>
            <a:r>
              <a:rPr sz="2800" b="1" spc="-10" dirty="0">
                <a:latin typeface="Comic Sans MS"/>
                <a:cs typeface="Comic Sans MS"/>
              </a:rPr>
              <a:t>η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10" dirty="0">
                <a:latin typeface="Comic Sans MS"/>
                <a:cs typeface="Comic Sans MS"/>
              </a:rPr>
              <a:t>ι</a:t>
            </a:r>
            <a:r>
              <a:rPr sz="2800" b="1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τ</a:t>
            </a:r>
            <a:r>
              <a:rPr sz="2800" b="1" spc="-10" dirty="0">
                <a:latin typeface="Comic Sans MS"/>
                <a:cs typeface="Comic Sans MS"/>
              </a:rPr>
              <a:t>η</a:t>
            </a:r>
            <a:r>
              <a:rPr sz="2800" b="1" spc="-5" dirty="0">
                <a:latin typeface="Comic Sans MS"/>
                <a:cs typeface="Comic Sans MS"/>
              </a:rPr>
              <a:t>τ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40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-10" dirty="0">
                <a:latin typeface="Comic Sans MS"/>
                <a:cs typeface="Comic Sans MS"/>
              </a:rPr>
              <a:t>ν</a:t>
            </a:r>
            <a:r>
              <a:rPr sz="2800" b="1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95" dirty="0">
                <a:latin typeface="Comic Sans MS"/>
                <a:cs typeface="Comic Sans MS"/>
              </a:rPr>
              <a:t>γ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10" dirty="0">
                <a:latin typeface="Comic Sans MS"/>
                <a:cs typeface="Comic Sans MS"/>
              </a:rPr>
              <a:t>θ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5" dirty="0">
                <a:latin typeface="Comic Sans MS"/>
                <a:cs typeface="Comic Sans MS"/>
              </a:rPr>
              <a:t>ύ</a:t>
            </a:r>
            <a:r>
              <a:rPr sz="2800" b="1" spc="38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ή </a:t>
            </a:r>
            <a:r>
              <a:rPr sz="2800" b="1" spc="-10" dirty="0">
                <a:latin typeface="Comic Sans MS"/>
                <a:cs typeface="Comic Sans MS"/>
              </a:rPr>
              <a:t>υπ</a:t>
            </a:r>
            <a:r>
              <a:rPr sz="2800" b="1" spc="-5" dirty="0">
                <a:latin typeface="Comic Sans MS"/>
                <a:cs typeface="Comic Sans MS"/>
              </a:rPr>
              <a:t>ηρ</a:t>
            </a: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85" dirty="0">
                <a:latin typeface="Comic Sans MS"/>
                <a:cs typeface="Comic Sans MS"/>
              </a:rPr>
              <a:t>σ</a:t>
            </a:r>
            <a:r>
              <a:rPr sz="2800" b="1" spc="-10" dirty="0">
                <a:latin typeface="Comic Sans MS"/>
                <a:cs typeface="Comic Sans MS"/>
              </a:rPr>
              <a:t>ί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-10" dirty="0">
                <a:latin typeface="Comic Sans MS"/>
                <a:cs typeface="Comic Sans MS"/>
              </a:rPr>
              <a:t>ίν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-5" dirty="0">
                <a:latin typeface="Comic Sans MS"/>
                <a:cs typeface="Comic Sans MS"/>
              </a:rPr>
              <a:t>ξ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b="1" spc="-10" dirty="0">
                <a:latin typeface="Comic Sans MS"/>
                <a:cs typeface="Comic Sans MS"/>
              </a:rPr>
              <a:t>ι</a:t>
            </a:r>
            <a:r>
              <a:rPr sz="2800" b="1" spc="-5" dirty="0">
                <a:latin typeface="Comic Sans MS"/>
                <a:cs typeface="Comic Sans MS"/>
              </a:rPr>
              <a:t>ρ</a:t>
            </a: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-5" dirty="0">
                <a:latin typeface="Comic Sans MS"/>
                <a:cs typeface="Comic Sans MS"/>
              </a:rPr>
              <a:t>τ</a:t>
            </a:r>
            <a:r>
              <a:rPr sz="2800" b="1" spc="-10" dirty="0">
                <a:latin typeface="Comic Sans MS"/>
                <a:cs typeface="Comic Sans MS"/>
              </a:rPr>
              <a:t>ι</a:t>
            </a:r>
            <a:r>
              <a:rPr sz="2800" b="1" spc="-5" dirty="0">
                <a:latin typeface="Comic Sans MS"/>
                <a:cs typeface="Comic Sans MS"/>
              </a:rPr>
              <a:t>κ</a:t>
            </a:r>
            <a:r>
              <a:rPr sz="2800" b="1" spc="60" dirty="0">
                <a:latin typeface="Comic Sans MS"/>
                <a:cs typeface="Comic Sans MS"/>
              </a:rPr>
              <a:t>ά</a:t>
            </a:r>
            <a:r>
              <a:rPr sz="2800" b="1" spc="370" dirty="0">
                <a:latin typeface="Comic Sans MS"/>
                <a:cs typeface="Comic Sans MS"/>
              </a:rPr>
              <a:t> </a:t>
            </a:r>
            <a:r>
              <a:rPr sz="2800" b="1" dirty="0" smtClean="0">
                <a:latin typeface="Comic Sans MS"/>
                <a:cs typeface="Comic Sans MS"/>
              </a:rPr>
              <a:t>δ</a:t>
            </a:r>
            <a:r>
              <a:rPr sz="2800" b="1" spc="-10" dirty="0" smtClean="0">
                <a:latin typeface="Comic Sans MS"/>
                <a:cs typeface="Comic Sans MS"/>
              </a:rPr>
              <a:t>ύ</a:t>
            </a:r>
            <a:r>
              <a:rPr sz="2800" b="1" spc="85" dirty="0" smtClean="0">
                <a:latin typeface="Comic Sans MS"/>
                <a:cs typeface="Comic Sans MS"/>
              </a:rPr>
              <a:t>σ</a:t>
            </a:r>
            <a:r>
              <a:rPr sz="2800" b="1" spc="-5" dirty="0" smtClean="0">
                <a:latin typeface="Comic Sans MS"/>
                <a:cs typeface="Comic Sans MS"/>
              </a:rPr>
              <a:t>κ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10" dirty="0" smtClean="0">
                <a:latin typeface="Comic Sans MS"/>
                <a:cs typeface="Comic Sans MS"/>
              </a:rPr>
              <a:t>λη</a:t>
            </a:r>
            <a:r>
              <a:rPr sz="2800" b="1" spc="-5" dirty="0">
                <a:latin typeface="Comic Sans MS"/>
                <a:cs typeface="Comic Sans MS"/>
              </a:rPr>
              <a:t>!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519638"/>
            <a:ext cx="9624060" cy="825360"/>
          </a:xfrm>
          <a:prstGeom prst="rect">
            <a:avLst/>
          </a:prstGeom>
        </p:spPr>
        <p:txBody>
          <a:bodyPr vert="horz" wrap="square" lIns="0" tIns="329698" rIns="0" bIns="0" rtlCol="0">
            <a:spAutoFit/>
          </a:bodyPr>
          <a:lstStyle/>
          <a:p>
            <a:pPr marL="657225">
              <a:lnSpc>
                <a:spcPct val="100000"/>
              </a:lnSpc>
            </a:pPr>
            <a:r>
              <a:rPr sz="3200" b="1" dirty="0">
                <a:latin typeface="Comic Sans MS" pitchFamily="66" charset="0"/>
              </a:rPr>
              <a:t>Ε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-10" dirty="0">
                <a:latin typeface="Comic Sans MS" pitchFamily="66" charset="0"/>
              </a:rPr>
              <a:t>Μ</a:t>
            </a:r>
            <a:r>
              <a:rPr sz="3200" b="1" dirty="0">
                <a:latin typeface="Comic Sans MS" pitchFamily="66" charset="0"/>
              </a:rPr>
              <a:t>Ε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15" dirty="0">
                <a:latin typeface="Comic Sans MS" pitchFamily="66" charset="0"/>
              </a:rPr>
              <a:t>Ο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390" dirty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50" dirty="0" smtClean="0">
                <a:latin typeface="Comic Sans MS" pitchFamily="66" charset="0"/>
              </a:rPr>
              <a:t>Τ</a:t>
            </a:r>
            <a:r>
              <a:rPr sz="3200" b="1" dirty="0" smtClean="0">
                <a:latin typeface="Comic Sans MS" pitchFamily="66" charset="0"/>
              </a:rPr>
              <a:t>Κ</a:t>
            </a:r>
            <a:r>
              <a:rPr sz="3200" b="1" spc="409" dirty="0" smtClean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(</a:t>
            </a:r>
            <a:r>
              <a:rPr sz="3200" b="1" spc="-5" dirty="0">
                <a:latin typeface="Comic Sans MS" pitchFamily="66" charset="0"/>
              </a:rPr>
              <a:t>H</a:t>
            </a:r>
            <a:r>
              <a:rPr sz="3200" b="1" dirty="0">
                <a:latin typeface="Comic Sans MS" pitchFamily="66" charset="0"/>
              </a:rPr>
              <a:t>I</a:t>
            </a:r>
            <a:r>
              <a:rPr sz="3200" b="1" spc="45" dirty="0">
                <a:latin typeface="Comic Sans MS" pitchFamily="66" charset="0"/>
              </a:rPr>
              <a:t>C</a:t>
            </a:r>
            <a:r>
              <a:rPr sz="3200" b="1" spc="30" dirty="0">
                <a:latin typeface="Comic Sans MS" pitchFamily="66" charset="0"/>
              </a:rPr>
              <a:t>P</a:t>
            </a:r>
            <a:r>
              <a:rPr sz="3200" b="1" dirty="0">
                <a:latin typeface="Comic Sans MS" pitchFamily="66" charset="0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9040" y="1657603"/>
            <a:ext cx="8133080" cy="249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40000"/>
              </a:lnSpc>
              <a:buFont typeface="Arial" pitchFamily="34" charset="0"/>
              <a:buChar char="•"/>
            </a:pP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ίν</a:t>
            </a:r>
            <a:r>
              <a:rPr sz="2800" spc="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ι</a:t>
            </a:r>
            <a:r>
              <a:rPr sz="2800" dirty="0" smtClean="0">
                <a:latin typeface="Comic Sans MS"/>
                <a:cs typeface="Comic Sans MS"/>
              </a:rPr>
              <a:t>  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lang="el-GR" sz="2800" spc="165" dirty="0" smtClean="0">
                <a:latin typeface="Comic Sans MS"/>
                <a:cs typeface="Comic Sans MS"/>
              </a:rPr>
              <a:t>Δ</a:t>
            </a:r>
            <a:r>
              <a:rPr sz="2800" spc="-10" dirty="0" smtClean="0">
                <a:latin typeface="Comic Sans MS"/>
                <a:cs typeface="Comic Sans MS"/>
              </a:rPr>
              <a:t>Τ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dirty="0" smtClean="0">
                <a:latin typeface="Comic Sans MS"/>
                <a:cs typeface="Comic Sans MS"/>
              </a:rPr>
              <a:t> 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ΕΕ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επ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ρέ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spc="5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spc="-10" dirty="0">
                <a:latin typeface="Comic Sans MS"/>
                <a:cs typeface="Comic Sans MS"/>
              </a:rPr>
              <a:t>άµ</a:t>
            </a:r>
            <a:r>
              <a:rPr sz="2800" dirty="0">
                <a:latin typeface="Comic Sans MS"/>
                <a:cs typeface="Comic Sans MS"/>
              </a:rPr>
              <a:t>εσ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19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ύγ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2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195" dirty="0">
                <a:latin typeface="Comic Sans MS"/>
                <a:cs typeface="Comic Sans MS"/>
              </a:rPr>
              <a:t> </a:t>
            </a:r>
            <a:r>
              <a:rPr lang="el-GR" sz="2800" spc="165" dirty="0" smtClean="0">
                <a:latin typeface="Comic Sans MS"/>
                <a:cs typeface="Comic Sans MS"/>
              </a:rPr>
              <a:t>Δ</a:t>
            </a:r>
            <a:r>
              <a:rPr sz="2800" dirty="0" smtClean="0">
                <a:latin typeface="Comic Sans MS"/>
                <a:cs typeface="Comic Sans MS"/>
              </a:rPr>
              <a:t>Τ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dirty="0" smtClean="0">
                <a:latin typeface="Comic Sans MS"/>
                <a:cs typeface="Comic Sans MS"/>
              </a:rPr>
              <a:t>  </a:t>
            </a:r>
            <a:r>
              <a:rPr sz="2800" spc="19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195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 </a:t>
            </a:r>
            <a:r>
              <a:rPr sz="2800" spc="1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υθµ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 </a:t>
            </a:r>
            <a:r>
              <a:rPr sz="2800" spc="-10" dirty="0">
                <a:latin typeface="Comic Sans MS"/>
                <a:cs typeface="Comic Sans MS"/>
              </a:rPr>
              <a:t>πληθω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ξύ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 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ΕΕ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buFont typeface="Arial" pitchFamily="34" charset="0"/>
              <a:buChar char="•"/>
              <a:tabLst>
                <a:tab pos="2543810" algn="l"/>
                <a:tab pos="3340735" algn="l"/>
                <a:tab pos="4063365" algn="l"/>
                <a:tab pos="5815965" algn="l"/>
                <a:tab pos="6374765" algn="l"/>
              </a:tabLst>
            </a:pPr>
            <a:r>
              <a:rPr lang="el-GR" sz="2800" spc="-10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Κα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dirty="0" smtClean="0">
                <a:latin typeface="Comic Sans MS"/>
                <a:cs typeface="Comic Sans MS"/>
              </a:rPr>
              <a:t>ρ</a:t>
            </a:r>
            <a:r>
              <a:rPr sz="2800" spc="0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ί</a:t>
            </a:r>
            <a:r>
              <a:rPr sz="2800" spc="5" dirty="0" smtClean="0">
                <a:latin typeface="Comic Sans MS"/>
                <a:cs typeface="Comic Sans MS"/>
              </a:rPr>
              <a:t>ζ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απ</a:t>
            </a:r>
            <a:r>
              <a:rPr sz="2800" spc="-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E</a:t>
            </a:r>
            <a:r>
              <a:rPr sz="2800" spc="-10" dirty="0">
                <a:latin typeface="Comic Sans MS"/>
                <a:cs typeface="Comic Sans MS"/>
              </a:rPr>
              <a:t>u</a:t>
            </a:r>
            <a:r>
              <a:rPr sz="2800" spc="0" dirty="0">
                <a:latin typeface="Comic Sans MS"/>
                <a:cs typeface="Comic Sans MS"/>
              </a:rPr>
              <a:t>r</a:t>
            </a:r>
            <a:r>
              <a:rPr sz="2800" dirty="0">
                <a:latin typeface="Comic Sans MS"/>
                <a:cs typeface="Comic Sans MS"/>
              </a:rPr>
              <a:t>o</a:t>
            </a:r>
            <a:r>
              <a:rPr sz="2800" spc="-10" dirty="0">
                <a:latin typeface="Comic Sans MS"/>
                <a:cs typeface="Comic Sans MS"/>
              </a:rPr>
              <a:t>s</a:t>
            </a:r>
            <a:r>
              <a:rPr sz="2800" spc="0" dirty="0">
                <a:latin typeface="Comic Sans MS"/>
                <a:cs typeface="Comic Sans MS"/>
              </a:rPr>
              <a:t>t</a:t>
            </a:r>
            <a:r>
              <a:rPr sz="2800" spc="-10" dirty="0">
                <a:latin typeface="Comic Sans MS"/>
                <a:cs typeface="Comic Sans MS"/>
              </a:rPr>
              <a:t>a</a:t>
            </a:r>
            <a:r>
              <a:rPr sz="2800" spc="-5" dirty="0">
                <a:latin typeface="Comic Sans MS"/>
                <a:cs typeface="Comic Sans MS"/>
              </a:rPr>
              <a:t>t,</a:t>
            </a:r>
            <a:r>
              <a:rPr sz="2800" dirty="0">
                <a:latin typeface="Comic Sans MS"/>
                <a:cs typeface="Comic Sans MS"/>
              </a:rPr>
              <a:t>	σ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dirty="0">
                <a:latin typeface="Comic Sans MS"/>
                <a:cs typeface="Comic Sans MS"/>
              </a:rPr>
              <a:t>	σ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dirty="0">
                <a:latin typeface="Comic Sans MS"/>
                <a:cs typeface="Comic Sans MS"/>
              </a:rPr>
              <a:t>ερ</a:t>
            </a:r>
            <a:r>
              <a:rPr sz="2800" spc="-10" dirty="0">
                <a:latin typeface="Comic Sans MS"/>
                <a:cs typeface="Comic Sans MS"/>
              </a:rPr>
              <a:t>γα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endParaRPr sz="28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513839" y="4314552"/>
          <a:ext cx="7878677" cy="2274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746"/>
                <a:gridCol w="2087281"/>
                <a:gridCol w="3079650"/>
              </a:tblGrid>
              <a:tr h="539749">
                <a:tc>
                  <a:txBody>
                    <a:bodyPr/>
                    <a:lstStyle/>
                    <a:p>
                      <a:pPr marL="22225">
                        <a:lnSpc>
                          <a:spcPts val="3270"/>
                        </a:lnSpc>
                        <a:tabLst>
                          <a:tab pos="628650" algn="l"/>
                          <a:tab pos="1325245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ε	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	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θ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3270"/>
                        </a:lnSpc>
                      </a:pPr>
                      <a:r>
                        <a:rPr sz="2800" spc="5" dirty="0">
                          <a:latin typeface="Comic Sans MS"/>
                          <a:cs typeface="Comic Sans MS"/>
                        </a:rPr>
                        <a:t>σ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spc="15" dirty="0">
                          <a:latin typeface="Comic Sans MS"/>
                          <a:cs typeface="Comic Sans MS"/>
                        </a:rPr>
                        <a:t>σ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800" spc="1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3270"/>
                        </a:lnSpc>
                        <a:tabLst>
                          <a:tab pos="1946275" algn="l"/>
                          <a:tab pos="2551430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υπη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ρεσ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ί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ς,	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ε	τ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</a:tr>
              <a:tr h="59740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1117600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ί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δ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	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θ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όδο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υ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1076325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γι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α	κ</a:t>
                      </a:r>
                      <a:r>
                        <a:rPr sz="2800" spc="10" dirty="0">
                          <a:latin typeface="Comic Sans MS"/>
                          <a:cs typeface="Comic Sans MS"/>
                        </a:rPr>
                        <a:t>ά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θ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1206500" algn="l"/>
                          <a:tab pos="2459355" algn="l"/>
                        </a:tabLst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χ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ώ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α	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λ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	κ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ι</a:t>
                      </a:r>
                    </a:p>
                  </a:txBody>
                  <a:tcPr marL="0" marR="0" marT="0" marB="0"/>
                </a:tc>
              </a:tr>
              <a:tr h="597407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1628139" algn="l"/>
                          <a:tab pos="2187575" algn="l"/>
                        </a:tabLst>
                      </a:pPr>
                      <a:r>
                        <a:rPr sz="2800" spc="5" dirty="0">
                          <a:latin typeface="Comic Sans MS"/>
                          <a:cs typeface="Comic Sans MS"/>
                        </a:rPr>
                        <a:t>σ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ύµφων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α	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ε	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spc="5" dirty="0">
                          <a:latin typeface="Comic Sans MS"/>
                          <a:cs typeface="Comic Sans MS"/>
                        </a:rPr>
                        <a:t>δεσ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µ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υ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1392555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ο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µι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κ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έ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	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ρ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υθµί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σε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ι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</a:p>
                  </a:txBody>
                  <a:tcPr marL="0" marR="0" marT="0" marB="0"/>
                </a:tc>
              </a:tr>
              <a:tr h="53974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τ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η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ς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ΕΕ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10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4670" y="577850"/>
            <a:ext cx="9624060" cy="984177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Βιβλιογραφία</a:t>
            </a:r>
            <a:endParaRPr lang="el-GR" sz="3200" b="1" dirty="0">
              <a:latin typeface="Comic Sans MS" pitchFamily="66" charset="0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77412" y="1416050"/>
            <a:ext cx="8268970" cy="5765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"/>
              </a:spcBef>
            </a:pPr>
            <a:r>
              <a:rPr lang="en-US" sz="2400" dirty="0" smtClean="0">
                <a:latin typeface="Comic Sans MS" pitchFamily="66" charset="0"/>
                <a:cs typeface="Times New Roman"/>
              </a:rPr>
              <a:t> </a:t>
            </a:r>
            <a:endParaRPr sz="2400" dirty="0">
              <a:latin typeface="Comic Sans MS" pitchFamily="66" charset="0"/>
              <a:cs typeface="Times New Roman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spc="190" dirty="0" smtClean="0">
                <a:latin typeface="Comic Sans MS" pitchFamily="66" charset="0"/>
                <a:cs typeface="Microsoft Sans Serif"/>
              </a:rPr>
              <a:t>Αρχές οικονομικής θεωρίας (2010) ,</a:t>
            </a:r>
            <a:r>
              <a:rPr lang="en-US" sz="2400" spc="190" dirty="0" smtClean="0">
                <a:latin typeface="Comic Sans MS" pitchFamily="66" charset="0"/>
                <a:cs typeface="Microsoft Sans Serif"/>
              </a:rPr>
              <a:t>Mankiw G.N and Taylor M.P</a:t>
            </a:r>
            <a:r>
              <a:rPr lang="el-GR" sz="2400" spc="190" dirty="0" smtClean="0">
                <a:latin typeface="Comic Sans MS" pitchFamily="66" charset="0"/>
                <a:cs typeface="Microsoft Sans Serif"/>
              </a:rPr>
              <a:t>.</a:t>
            </a:r>
          </a:p>
          <a:p>
            <a:pPr marL="287020" marR="8255">
              <a:lnSpc>
                <a:spcPts val="3240"/>
              </a:lnSpc>
            </a:pPr>
            <a:endParaRPr lang="en-US" sz="24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spc="190" dirty="0" smtClean="0">
                <a:latin typeface="Comic Sans MS" pitchFamily="66" charset="0"/>
                <a:cs typeface="Microsoft Sans Serif"/>
              </a:rPr>
              <a:t>Μακροοικονομική αρχές και πολιτική (2012), </a:t>
            </a:r>
            <a:r>
              <a:rPr lang="en-US" sz="2400" spc="190" dirty="0" smtClean="0">
                <a:latin typeface="Comic Sans MS" pitchFamily="66" charset="0"/>
                <a:cs typeface="Microsoft Sans Serif"/>
              </a:rPr>
              <a:t>Baumol W. and Blinder A.</a:t>
            </a:r>
            <a:endParaRPr lang="el-GR" sz="24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endParaRPr lang="en-US" sz="24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i="1" spc="190" dirty="0" smtClean="0">
                <a:latin typeface="Comic Sans MS" pitchFamily="66" charset="0"/>
                <a:cs typeface="Microsoft Sans Serif"/>
              </a:rPr>
              <a:t>Μακροοικονομική ανάλυση (2011), ΚιόχοςΠ. Παπανικολάου Γ. και Κιοχος Α.</a:t>
            </a:r>
          </a:p>
          <a:p>
            <a:pPr marL="287020" marR="8255">
              <a:lnSpc>
                <a:spcPts val="3240"/>
              </a:lnSpc>
            </a:pPr>
            <a:endParaRPr lang="el-GR" sz="2400" i="1" spc="-15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400" i="1" spc="-15" dirty="0" smtClean="0">
                <a:latin typeface="Comic Sans MS" pitchFamily="66" charset="0"/>
                <a:cs typeface="Microsoft Sans Serif"/>
              </a:rPr>
              <a:t>Σύγχρονη Μακροοικονομική (2005), Απέργης Ν.</a:t>
            </a:r>
            <a:endParaRPr lang="en-US" sz="2400" dirty="0" smtClean="0">
              <a:latin typeface="Comic Sans MS" pitchFamily="66" charset="0"/>
              <a:cs typeface="Comic Sans MS"/>
            </a:endParaRPr>
          </a:p>
          <a:p>
            <a:pPr marL="257810">
              <a:lnSpc>
                <a:spcPts val="1730"/>
              </a:lnSpc>
            </a:pPr>
            <a:endParaRPr lang="el-GR" sz="24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57810">
              <a:lnSpc>
                <a:spcPts val="1730"/>
              </a:lnSpc>
            </a:pPr>
            <a:endParaRPr lang="en-US" sz="24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865120">
              <a:lnSpc>
                <a:spcPts val="1855"/>
              </a:lnSpc>
            </a:pPr>
            <a:endParaRPr lang="en-US" sz="24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865120">
              <a:lnSpc>
                <a:spcPts val="1855"/>
              </a:lnSpc>
            </a:pPr>
            <a:r>
              <a:rPr lang="en-US" sz="2400" spc="190" dirty="0" smtClean="0">
                <a:solidFill>
                  <a:srgbClr val="0AD0D9"/>
                </a:solidFill>
                <a:latin typeface="Comic Sans MS" pitchFamily="66" charset="0"/>
                <a:cs typeface="Microsoft Sans Serif"/>
              </a:rPr>
              <a:t> </a:t>
            </a:r>
            <a:endParaRPr sz="2400" dirty="0">
              <a:latin typeface="Comic Sans MS" pitchFamily="66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46767" y="160248"/>
            <a:ext cx="9428090" cy="133199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07173" y="2986945"/>
            <a:ext cx="9283210" cy="3683609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9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 Κωνσταντίνος&gt;.</a:t>
            </a:r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&lt;Μακροοικονομική&gt;. </a:t>
            </a:r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101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  /</a:t>
            </a:r>
            <a:endParaRPr lang="en-US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 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630977" y="636301"/>
            <a:ext cx="9428090" cy="952106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08245" y="1656998"/>
            <a:ext cx="9853659" cy="2421725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5650" y="6624951"/>
            <a:ext cx="7681006" cy="390400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0752" y="6545454"/>
            <a:ext cx="781436" cy="605843"/>
          </a:xfrm>
          <a:prstGeom prst="rect">
            <a:avLst/>
          </a:prstGeom>
        </p:spPr>
        <p:txBody>
          <a:bodyPr wrap="none" lIns="112302" tIns="56152" rIns="112302" bIns="56152">
            <a:spAutoFit/>
          </a:bodyPr>
          <a:lstStyle/>
          <a:p>
            <a:r>
              <a:rPr lang="el-GR" sz="32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245" y="5110854"/>
            <a:ext cx="9741379" cy="882842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0228" y="4254304"/>
            <a:ext cx="1849693" cy="609757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34134" y="0"/>
            <a:ext cx="10025133" cy="445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700" dirty="0" smtClean="0">
                <a:solidFill>
                  <a:schemeClr val="bg1"/>
                </a:solidFill>
              </a:rPr>
              <a:t>Χρηματοοικονομική των Επιχειρήσεων, Ενότητα :Θεμελιώδεις  Αρχές 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94117" y="2322186"/>
            <a:ext cx="6871935" cy="1159841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ctr"/>
            <a:r>
              <a:rPr lang="el-GR" sz="68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9907" y="4396493"/>
            <a:ext cx="8369388" cy="1221396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r"/>
            <a:r>
              <a:rPr lang="el-GR" sz="3600" b="1" dirty="0"/>
              <a:t>Επεξεργασία: </a:t>
            </a:r>
            <a:r>
              <a:rPr lang="el-GR" sz="3600" b="1" dirty="0" smtClean="0"/>
              <a:t>&lt;Θάνου Σοφία&gt;</a:t>
            </a:r>
            <a:endParaRPr lang="el-GR" sz="3600" b="1" dirty="0"/>
          </a:p>
          <a:p>
            <a:pPr algn="r"/>
            <a:r>
              <a:rPr lang="el-GR" sz="3600" dirty="0" smtClean="0"/>
              <a:t>&lt;Πρέβεζα&gt;, 2015</a:t>
            </a:r>
            <a:endParaRPr lang="el-G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6" y="5848264"/>
            <a:ext cx="3806739" cy="114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9602" y="6122203"/>
            <a:ext cx="1849693" cy="60975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700" dirty="0" smtClean="0">
                <a:solidFill>
                  <a:schemeClr val="bg1"/>
                </a:solidFill>
              </a:rPr>
              <a:t>Χρηματοοικονομική των Επιχειρήσεων, Ενότητα :Θεμελιώδεις  Αρχές 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393700" y="0"/>
            <a:ext cx="9906000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58229" y="7227467"/>
            <a:ext cx="735171" cy="4023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9851" y="3188665"/>
            <a:ext cx="5346700" cy="1159841"/>
          </a:xfrm>
          <a:prstGeom prst="rect">
            <a:avLst/>
          </a:prstGeom>
        </p:spPr>
        <p:txBody>
          <a:bodyPr lIns="112302" tIns="56152" rIns="112302" bIns="56152">
            <a:spAutoFit/>
          </a:bodyPr>
          <a:lstStyle/>
          <a:p>
            <a:pPr algn="ctr"/>
            <a:r>
              <a:rPr lang="el-GR" sz="68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Δείκτης </a:t>
            </a:r>
            <a:r>
              <a:rPr lang="el-GR" sz="1600" dirty="0" smtClean="0">
                <a:solidFill>
                  <a:schemeClr val="bg1"/>
                </a:solidFill>
              </a:rPr>
              <a:t>τιμών 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</a:t>
            </a:r>
            <a:r>
              <a:rPr lang="el-GR" sz="1600" dirty="0" smtClean="0">
                <a:solidFill>
                  <a:schemeClr val="bg1"/>
                </a:solidFill>
              </a:rPr>
              <a:t>στο </a:t>
            </a:r>
            <a:r>
              <a:rPr lang="el-GR" sz="1600" dirty="0" smtClean="0">
                <a:solidFill>
                  <a:schemeClr val="bg1"/>
                </a:solidFill>
              </a:rPr>
              <a:t>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Τίτλος 1"/>
          <p:cNvSpPr txBox="1">
            <a:spLocks/>
          </p:cNvSpPr>
          <p:nvPr/>
        </p:nvSpPr>
        <p:spPr>
          <a:xfrm>
            <a:off x="0" y="0"/>
            <a:ext cx="8242300" cy="1127962"/>
          </a:xfrm>
          <a:prstGeom prst="rect">
            <a:avLst/>
          </a:prstGeom>
          <a:solidFill>
            <a:schemeClr val="accent2"/>
          </a:solidFill>
        </p:spPr>
        <p:txBody>
          <a:bodyPr vert="horz" lIns="104278" tIns="52139" rIns="104278" bIns="521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700" dirty="0">
              <a:solidFill>
                <a:schemeClr val="bg1"/>
              </a:solidFill>
            </a:endParaRPr>
          </a:p>
        </p:txBody>
      </p:sp>
      <p:pic>
        <p:nvPicPr>
          <p:cNvPr id="13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0" y="0"/>
            <a:ext cx="2451100" cy="1111250"/>
          </a:xfrm>
          <a:prstGeom prst="rect">
            <a:avLst/>
          </a:prstGeom>
        </p:spPr>
      </p:pic>
      <p:sp>
        <p:nvSpPr>
          <p:cNvPr id="16" name="Υπότιτλος 2"/>
          <p:cNvSpPr txBox="1">
            <a:spLocks/>
          </p:cNvSpPr>
          <p:nvPr/>
        </p:nvSpPr>
        <p:spPr>
          <a:xfrm>
            <a:off x="546100" y="1111250"/>
            <a:ext cx="9624060" cy="4722846"/>
          </a:xfrm>
          <a:prstGeom prst="rect">
            <a:avLst/>
          </a:prstGeom>
        </p:spPr>
        <p:txBody>
          <a:bodyPr vert="horz" lIns="104258" tIns="52128" rIns="104258" bIns="52128" rtlCol="0" anchor="ctr">
            <a:noAutofit/>
          </a:bodyPr>
          <a:lstStyle/>
          <a:p>
            <a:pPr marL="0" marR="0" lvl="0" indent="0" algn="l" defTabSz="1042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Τμήμα : ΧΡΗΜΑΤΟΟΙΚΟΝΟΜΙΚΗΣ &amp; ΛΟΓΙΣΤΙΚΗΣ</a:t>
            </a:r>
            <a:b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Τίτλος Μαθήματος: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ακροοικονομική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Ενότητα :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Δείκτης</a:t>
            </a:r>
            <a:r>
              <a:rPr kumimoji="0" lang="el-GR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τιμών </a:t>
            </a:r>
            <a:r>
              <a:rPr kumimoji="0" lang="el-GR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καταναλωτή</a:t>
            </a:r>
            <a:endParaRPr kumimoji="0" lang="el-G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Καραμάνης Κων/νος</a:t>
            </a: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Επίκουρος Καθηγητής</a:t>
            </a: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Πρέβεζα, 2015</a:t>
            </a:r>
          </a:p>
        </p:txBody>
      </p:sp>
      <p:pic>
        <p:nvPicPr>
          <p:cNvPr id="1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5759449"/>
            <a:ext cx="10134600" cy="1482221"/>
          </a:xfrm>
          <a:prstGeom prst="rect">
            <a:avLst/>
          </a:prstGeom>
          <a:noFill/>
        </p:spPr>
      </p:pic>
      <p:pic>
        <p:nvPicPr>
          <p:cNvPr id="18" name="1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300" y="5226050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0142" y="541090"/>
            <a:ext cx="9428090" cy="7909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722835" y="2098742"/>
            <a:ext cx="9081163" cy="5037826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32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32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472" y="6421522"/>
            <a:ext cx="1849693" cy="609757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163" y="6317199"/>
            <a:ext cx="3789421" cy="84977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3701" y="0"/>
            <a:ext cx="9829800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13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Το παρόν εκπαιδευτικό υλικό υπόκειται σε άδειες χρήσης Creative Commons. </a:t>
            </a:r>
          </a:p>
          <a:p>
            <a:r>
              <a:rPr lang="el-GR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dirty="0" smtClean="0"/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0" y="5226050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000" dirty="0" smtClean="0">
                <a:solidFill>
                  <a:schemeClr val="bg1"/>
                </a:solidFill>
              </a:rPr>
              <a:t>Μακροοικονομική ,Δείκτης τιμών καταναλωτή και πληθωρισμός,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1263" y="982663"/>
            <a:ext cx="5732462" cy="46196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Χρηματοδότηση</a:t>
            </a:r>
            <a:endParaRPr lang="el-GR" sz="3200" b="1" dirty="0">
              <a:latin typeface="Comic Sans MS" pitchFamily="66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70" y="1763187"/>
            <a:ext cx="9624060" cy="2624663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 smtClean="0">
                <a:latin typeface="Comic Sans MS" pitchFamily="66" charset="0"/>
              </a:rPr>
              <a:t>Το </a:t>
            </a:r>
            <a:r>
              <a:rPr lang="el-GR" altLang="el-GR" sz="2000" dirty="0">
                <a:latin typeface="Comic Sans MS" pitchFamily="66" charset="0"/>
              </a:rPr>
              <a:t>έργο υλοποιείται στο πλαίσιο του Επιχειρησιακού Προγράμματος «</a:t>
            </a:r>
            <a:r>
              <a:rPr lang="el-GR" altLang="el-GR" sz="2000" b="1" dirty="0">
                <a:latin typeface="Comic Sans MS" pitchFamily="66" charset="0"/>
              </a:rPr>
              <a:t>Εκπαίδευση και Δια Βίου Μάθηση</a:t>
            </a:r>
            <a:r>
              <a:rPr lang="el-GR" altLang="el-GR" sz="2000" dirty="0">
                <a:latin typeface="Comic Sans MS" pitchFamily="66" charset="0"/>
              </a:rPr>
              <a:t>» και συγχρηματοδοτείται από την Ευρωπαϊκή Ένωση (Ευρωπαϊκό Κοινωνικό Ταμείο) και από εθνικούς πόρους</a:t>
            </a:r>
            <a:r>
              <a:rPr lang="el-GR" altLang="el-GR" sz="2000" dirty="0" smtClean="0">
                <a:latin typeface="Comic Sans MS" pitchFamily="66" charset="0"/>
              </a:rPr>
              <a:t>.</a:t>
            </a:r>
            <a:endParaRPr lang="el-GR" altLang="el-GR" sz="2000" dirty="0">
              <a:latin typeface="Comic Sans MS" pitchFamily="66" charset="0"/>
            </a:endParaRPr>
          </a:p>
          <a:p>
            <a:pPr marL="342886" indent="-342886" algn="just"/>
            <a:r>
              <a:rPr lang="el-GR" altLang="el-GR" sz="2000" dirty="0">
                <a:latin typeface="Comic Sans MS" pitchFamily="66" charset="0"/>
              </a:rPr>
              <a:t>Το έργο «</a:t>
            </a:r>
            <a:r>
              <a:rPr lang="el-GR" altLang="el-GR" sz="2000" b="1" dirty="0">
                <a:latin typeface="Comic Sans MS" pitchFamily="66" charset="0"/>
              </a:rPr>
              <a:t>Ανοικτά Ακαδημαϊκά Μαθήματα στο TEI Ηπείρου</a:t>
            </a:r>
            <a:r>
              <a:rPr lang="el-GR" altLang="el-GR" sz="2000" dirty="0">
                <a:latin typeface="Comic Sans MS" pitchFamily="66" charset="0"/>
              </a:rPr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>
                <a:latin typeface="Comic Sans MS" pitchFamily="66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4921250"/>
            <a:ext cx="8915400" cy="1828799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69900" y="0"/>
            <a:ext cx="98298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11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300" y="4387851"/>
            <a:ext cx="158168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000" dirty="0" smtClean="0">
                <a:solidFill>
                  <a:schemeClr val="bg1"/>
                </a:solidFill>
              </a:rPr>
              <a:t>Μακροοικονομική ,Δείκτης τιμών καταναλωτή και πληθωρισμός,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481263" y="982663"/>
            <a:ext cx="5732462" cy="46196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ΣΚΟΠΟΙ ΕΝΟΤΗΤΑΣ</a:t>
            </a:r>
            <a:endParaRPr lang="el-GR" sz="3200" b="1" dirty="0"/>
          </a:p>
        </p:txBody>
      </p:sp>
      <p:sp>
        <p:nvSpPr>
          <p:cNvPr id="13" name="Subtitle 8"/>
          <p:cNvSpPr>
            <a:spLocks noGrp="1"/>
          </p:cNvSpPr>
          <p:nvPr>
            <p:ph idx="1"/>
          </p:nvPr>
        </p:nvSpPr>
        <p:spPr>
          <a:xfrm>
            <a:off x="850900" y="1797050"/>
            <a:ext cx="9144000" cy="3308086"/>
          </a:xfrm>
        </p:spPr>
        <p:txBody>
          <a:bodyPr>
            <a:normAutofit fontScale="92500"/>
          </a:bodyPr>
          <a:lstStyle/>
          <a:p>
            <a:r>
              <a:rPr lang="el-GR" sz="2800" dirty="0" smtClean="0">
                <a:latin typeface="Comic Sans MS" pitchFamily="66" charset="0"/>
              </a:rPr>
              <a:t>Σκοπός της παρούσας ενότητας είναι να αναλυθεί η έννοια του δείκτη τιμών καταναλωτή, να παρουσιαστούν  οι τρόποι υπολογισμού του, καθώς και τα προβλήματα που δημιουργούνται κατά τη μέτρησή του. </a:t>
            </a:r>
          </a:p>
          <a:p>
            <a:endParaRPr lang="el-GR" sz="2800" dirty="0" smtClean="0">
              <a:latin typeface="Comic Sans MS" pitchFamily="66" charset="0"/>
            </a:endParaRPr>
          </a:p>
          <a:p>
            <a:r>
              <a:rPr lang="el-GR" sz="2800" b="1" dirty="0" smtClean="0">
                <a:latin typeface="Comic Sans MS" pitchFamily="66" charset="0"/>
              </a:rPr>
              <a:t>Λέξεις κλειδιά </a:t>
            </a:r>
            <a:r>
              <a:rPr lang="el-GR" sz="2800" dirty="0" smtClean="0">
                <a:latin typeface="Comic Sans MS" pitchFamily="66" charset="0"/>
              </a:rPr>
              <a:t>: Δείκτης τιμών καταναλωτή,  εναρμονισμένος </a:t>
            </a:r>
            <a:r>
              <a:rPr lang="el-GR" sz="2800" dirty="0" smtClean="0">
                <a:latin typeface="Comic Sans MS" pitchFamily="66" charset="0"/>
              </a:rPr>
              <a:t>ΔΤΚ</a:t>
            </a:r>
            <a:endParaRPr lang="el-GR" sz="2800" dirty="0" smtClean="0">
              <a:latin typeface="Comic Sans MS" pitchFamily="66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829800" cy="57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9500" y="649164"/>
            <a:ext cx="8153400" cy="566308"/>
          </a:xfrm>
          <a:prstGeom prst="rect">
            <a:avLst/>
          </a:prstGeom>
        </p:spPr>
        <p:txBody>
          <a:bodyPr vert="horz" wrap="square" lIns="0" tIns="73151" rIns="0" bIns="0" rtlCol="0">
            <a:spAutoFit/>
          </a:bodyPr>
          <a:lstStyle/>
          <a:p>
            <a:pPr marL="3046730" algn="l">
              <a:lnSpc>
                <a:spcPct val="100000"/>
              </a:lnSpc>
            </a:pPr>
            <a:r>
              <a:rPr lang="el-GR" sz="3200" b="1" dirty="0" smtClean="0">
                <a:latin typeface="Comic Sans MS" pitchFamily="66" charset="0"/>
              </a:rPr>
              <a:t>ΟΡΙΣΜΟΣ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784" y="1202435"/>
            <a:ext cx="8483600" cy="354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4680"/>
              </a:lnSpc>
              <a:buFont typeface="Wingdings" pitchFamily="2" charset="2"/>
              <a:buChar char="Ø"/>
            </a:pPr>
            <a:r>
              <a:rPr lang="el-GR" sz="2600" b="1" spc="470" dirty="0" smtClean="0">
                <a:latin typeface="Comic Sans MS"/>
                <a:cs typeface="Comic Sans MS"/>
              </a:rPr>
              <a:t>Δ</a:t>
            </a:r>
            <a:r>
              <a:rPr sz="2600" b="1" dirty="0" smtClean="0">
                <a:latin typeface="Comic Sans MS"/>
                <a:cs typeface="Comic Sans MS"/>
              </a:rPr>
              <a:t>ε</a:t>
            </a:r>
            <a:r>
              <a:rPr sz="2600" b="1" spc="-15" dirty="0" smtClean="0">
                <a:latin typeface="Comic Sans MS"/>
                <a:cs typeface="Comic Sans MS"/>
              </a:rPr>
              <a:t>ί</a:t>
            </a:r>
            <a:r>
              <a:rPr sz="2600" b="1" spc="-5" dirty="0" smtClean="0">
                <a:latin typeface="Comic Sans MS"/>
                <a:cs typeface="Comic Sans MS"/>
              </a:rPr>
              <a:t>κτ</a:t>
            </a:r>
            <a:r>
              <a:rPr sz="2600" b="1" dirty="0" smtClean="0">
                <a:latin typeface="Comic Sans MS"/>
                <a:cs typeface="Comic Sans MS"/>
              </a:rPr>
              <a:t>ης </a:t>
            </a:r>
            <a:r>
              <a:rPr sz="2600" b="1" spc="180" dirty="0" smtClean="0">
                <a:latin typeface="Comic Sans MS"/>
                <a:cs typeface="Comic Sans MS"/>
              </a:rPr>
              <a:t> </a:t>
            </a:r>
            <a:r>
              <a:rPr sz="2600" b="1" spc="40" dirty="0">
                <a:latin typeface="Comic Sans MS"/>
                <a:cs typeface="Comic Sans MS"/>
              </a:rPr>
              <a:t>Τ</a:t>
            </a:r>
            <a:r>
              <a:rPr sz="2600" b="1" dirty="0">
                <a:latin typeface="Comic Sans MS"/>
                <a:cs typeface="Comic Sans MS"/>
              </a:rPr>
              <a:t>ιµ</a:t>
            </a:r>
            <a:r>
              <a:rPr sz="2600" b="1" spc="-15" dirty="0">
                <a:latin typeface="Comic Sans MS"/>
                <a:cs typeface="Comic Sans MS"/>
              </a:rPr>
              <a:t>ώ</a:t>
            </a:r>
            <a:r>
              <a:rPr sz="2600" b="1" dirty="0">
                <a:latin typeface="Comic Sans MS"/>
                <a:cs typeface="Comic Sans MS"/>
              </a:rPr>
              <a:t>ν </a:t>
            </a:r>
            <a:r>
              <a:rPr sz="2600" b="1" spc="190" dirty="0">
                <a:latin typeface="Comic Sans MS"/>
                <a:cs typeface="Comic Sans MS"/>
              </a:rPr>
              <a:t> </a:t>
            </a:r>
            <a:r>
              <a:rPr sz="2600" b="1" spc="5" dirty="0">
                <a:latin typeface="Comic Sans MS"/>
                <a:cs typeface="Comic Sans MS"/>
              </a:rPr>
              <a:t>Κ</a:t>
            </a:r>
            <a:r>
              <a:rPr sz="2600" b="1" spc="50" dirty="0">
                <a:latin typeface="Comic Sans MS"/>
                <a:cs typeface="Comic Sans MS"/>
              </a:rPr>
              <a:t>α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50" dirty="0">
                <a:latin typeface="Comic Sans MS"/>
                <a:cs typeface="Comic Sans MS"/>
              </a:rPr>
              <a:t>α</a:t>
            </a:r>
            <a:r>
              <a:rPr sz="2600" b="1" dirty="0">
                <a:latin typeface="Comic Sans MS"/>
                <a:cs typeface="Comic Sans MS"/>
              </a:rPr>
              <a:t>λ</a:t>
            </a:r>
            <a:r>
              <a:rPr sz="2600" b="1" spc="-5" dirty="0">
                <a:latin typeface="Comic Sans MS"/>
                <a:cs typeface="Comic Sans MS"/>
              </a:rPr>
              <a:t>ω</a:t>
            </a:r>
            <a:r>
              <a:rPr sz="2600" b="1" spc="-20" dirty="0">
                <a:latin typeface="Comic Sans MS"/>
                <a:cs typeface="Comic Sans MS"/>
              </a:rPr>
              <a:t>τ</a:t>
            </a:r>
            <a:r>
              <a:rPr sz="2600" b="1" dirty="0">
                <a:latin typeface="Comic Sans MS"/>
                <a:cs typeface="Comic Sans MS"/>
              </a:rPr>
              <a:t>ή </a:t>
            </a:r>
            <a:r>
              <a:rPr sz="2600" b="1" spc="185" dirty="0">
                <a:latin typeface="Comic Sans MS"/>
                <a:cs typeface="Comic Sans MS"/>
              </a:rPr>
              <a:t> </a:t>
            </a:r>
            <a:r>
              <a:rPr sz="2600" b="1" spc="-10" dirty="0" smtClean="0">
                <a:latin typeface="Comic Sans MS"/>
                <a:cs typeface="Comic Sans MS"/>
              </a:rPr>
              <a:t>(</a:t>
            </a:r>
            <a:r>
              <a:rPr lang="el-GR" sz="2600" b="1" spc="470" dirty="0" smtClean="0">
                <a:latin typeface="Comic Sans MS"/>
                <a:cs typeface="Comic Sans MS"/>
              </a:rPr>
              <a:t>Δ</a:t>
            </a:r>
            <a:r>
              <a:rPr sz="2600" b="1" spc="40" dirty="0" smtClean="0">
                <a:latin typeface="Comic Sans MS"/>
                <a:cs typeface="Comic Sans MS"/>
              </a:rPr>
              <a:t>Τ</a:t>
            </a:r>
            <a:r>
              <a:rPr sz="2600" b="1" spc="5" dirty="0" smtClean="0">
                <a:latin typeface="Comic Sans MS"/>
                <a:cs typeface="Comic Sans MS"/>
              </a:rPr>
              <a:t>Κ</a:t>
            </a:r>
            <a:r>
              <a:rPr sz="2600" b="1" spc="-10" dirty="0">
                <a:latin typeface="Comic Sans MS"/>
                <a:cs typeface="Comic Sans MS"/>
              </a:rPr>
              <a:t>)</a:t>
            </a:r>
            <a:r>
              <a:rPr sz="2600" b="1" spc="350" dirty="0">
                <a:latin typeface="Comic Sans MS"/>
                <a:cs typeface="Comic Sans MS"/>
              </a:rPr>
              <a:t>:</a:t>
            </a:r>
            <a:r>
              <a:rPr sz="2600" b="1" dirty="0">
                <a:latin typeface="Comic Sans MS"/>
                <a:cs typeface="Comic Sans MS"/>
              </a:rPr>
              <a:t> </a:t>
            </a:r>
            <a:r>
              <a:rPr sz="2600" b="1" spc="2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χρ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-5" dirty="0">
                <a:latin typeface="Comic Sans MS"/>
                <a:cs typeface="Comic Sans MS"/>
              </a:rPr>
              <a:t>οπ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ί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γ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dirty="0">
                <a:latin typeface="Comic Sans MS"/>
                <a:cs typeface="Comic Sans MS"/>
              </a:rPr>
              <a:t>α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-10" dirty="0">
                <a:latin typeface="Comic Sans MS"/>
                <a:cs typeface="Comic Sans MS"/>
              </a:rPr>
              <a:t>η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ύ</a:t>
            </a:r>
            <a:r>
              <a:rPr sz="2600" spc="-20" dirty="0">
                <a:latin typeface="Comic Sans MS"/>
                <a:cs typeface="Comic Sans MS"/>
              </a:rPr>
              <a:t>θ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-5" dirty="0">
                <a:latin typeface="Comic Sans MS"/>
                <a:cs typeface="Comic Sans MS"/>
              </a:rPr>
              <a:t>όστ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υς</a:t>
            </a:r>
            <a:r>
              <a:rPr sz="2600" spc="-5" dirty="0">
                <a:latin typeface="Comic Sans MS"/>
                <a:cs typeface="Comic Sans MS"/>
              </a:rPr>
              <a:t> ζ</a:t>
            </a:r>
            <a:r>
              <a:rPr sz="2600" spc="-15" dirty="0">
                <a:latin typeface="Comic Sans MS"/>
                <a:cs typeface="Comic Sans MS"/>
              </a:rPr>
              <a:t>ω</a:t>
            </a:r>
            <a:r>
              <a:rPr sz="2600" dirty="0">
                <a:latin typeface="Comic Sans MS"/>
                <a:cs typeface="Comic Sans MS"/>
              </a:rPr>
              <a:t>ής</a:t>
            </a:r>
            <a:r>
              <a:rPr sz="2600" spc="-5" dirty="0">
                <a:latin typeface="Comic Sans MS"/>
                <a:cs typeface="Comic Sans MS"/>
              </a:rPr>
              <a:t> στ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δρ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µή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38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χ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-15" dirty="0">
                <a:latin typeface="Comic Sans MS"/>
                <a:cs typeface="Comic Sans MS"/>
              </a:rPr>
              <a:t>ό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υ,</a:t>
            </a:r>
            <a:r>
              <a:rPr sz="2600" spc="38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37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εί</a:t>
            </a:r>
            <a:r>
              <a:rPr sz="2600" spc="-15" dirty="0">
                <a:latin typeface="Comic Sans MS"/>
                <a:cs typeface="Comic Sans MS"/>
              </a:rPr>
              <a:t>χ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ει</a:t>
            </a:r>
            <a:r>
              <a:rPr sz="2600" spc="37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πόσ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37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-5" dirty="0">
                <a:latin typeface="Comic Sans MS"/>
                <a:cs typeface="Comic Sans MS"/>
              </a:rPr>
              <a:t>οσ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spc="-15" dirty="0">
                <a:latin typeface="Comic Sans MS"/>
                <a:cs typeface="Comic Sans MS"/>
              </a:rPr>
              <a:t>ί</a:t>
            </a:r>
            <a:r>
              <a:rPr sz="2600" spc="-5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ει</a:t>
            </a:r>
            <a:r>
              <a:rPr sz="2600" spc="37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0" dirty="0">
                <a:latin typeface="Comic Sans MS"/>
                <a:cs typeface="Comic Sans MS"/>
              </a:rPr>
              <a:t>ή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α</a:t>
            </a:r>
            <a:r>
              <a:rPr sz="2600" spc="38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α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λ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spc="-10" dirty="0">
                <a:latin typeface="Comic Sans MS"/>
                <a:cs typeface="Comic Sans MS"/>
              </a:rPr>
              <a:t>θ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204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αγ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θ</a:t>
            </a:r>
            <a:r>
              <a:rPr sz="2600" spc="-5" dirty="0">
                <a:latin typeface="Comic Sans MS"/>
                <a:cs typeface="Comic Sans MS"/>
              </a:rPr>
              <a:t>ώ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2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204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ώ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2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2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χ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22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220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21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π</a:t>
            </a:r>
            <a:r>
              <a:rPr sz="2600" spc="-5" dirty="0">
                <a:latin typeface="Comic Sans MS"/>
                <a:cs typeface="Comic Sans MS"/>
              </a:rPr>
              <a:t>όσ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204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ο ί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ιο</a:t>
            </a:r>
            <a:r>
              <a:rPr sz="2600" spc="-5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λ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spc="-10" dirty="0">
                <a:latin typeface="Comic Sans MS"/>
                <a:cs typeface="Comic Sans MS"/>
              </a:rPr>
              <a:t>θ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κόστ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ένα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υγ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κρ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έν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-6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ς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>
                <a:latin typeface="Comic Sans MS"/>
                <a:cs typeface="Comic Sans MS"/>
              </a:rPr>
              <a:t>β</a:t>
            </a:r>
            <a:r>
              <a:rPr sz="2600" spc="5">
                <a:latin typeface="Comic Sans MS"/>
                <a:cs typeface="Comic Sans MS"/>
              </a:rPr>
              <a:t>ά</a:t>
            </a:r>
            <a:r>
              <a:rPr sz="2600" spc="-5">
                <a:latin typeface="Comic Sans MS"/>
                <a:cs typeface="Comic Sans MS"/>
              </a:rPr>
              <a:t>σ</a:t>
            </a:r>
            <a:r>
              <a:rPr sz="2600">
                <a:latin typeface="Comic Sans MS"/>
                <a:cs typeface="Comic Sans MS"/>
              </a:rPr>
              <a:t>η</a:t>
            </a:r>
            <a:r>
              <a:rPr sz="2600" spc="-5">
                <a:latin typeface="Comic Sans MS"/>
                <a:cs typeface="Comic Sans MS"/>
              </a:rPr>
              <a:t>ς</a:t>
            </a:r>
            <a:r>
              <a:rPr sz="2600" smtClean="0">
                <a:latin typeface="Comic Sans MS"/>
                <a:cs typeface="Comic Sans MS"/>
              </a:rPr>
              <a:t>.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000" dirty="0" smtClean="0">
                <a:solidFill>
                  <a:schemeClr val="bg1"/>
                </a:solidFill>
              </a:rPr>
              <a:t>Μακροοικονομική ,Δείκτης τιμών καταναλωτή και πληθωρισμός,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8298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628902"/>
            <a:ext cx="9624060" cy="606832"/>
          </a:xfrm>
          <a:prstGeom prst="rect">
            <a:avLst/>
          </a:prstGeom>
        </p:spPr>
        <p:txBody>
          <a:bodyPr vert="horz" wrap="square" lIns="0" tIns="113283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dirty="0" smtClean="0">
                <a:latin typeface="Comic Sans MS" pitchFamily="66" charset="0"/>
              </a:rPr>
              <a:t>ΕΙ</a:t>
            </a:r>
            <a:r>
              <a:rPr sz="3200" b="1" spc="-5" dirty="0" smtClean="0">
                <a:latin typeface="Comic Sans MS" pitchFamily="66" charset="0"/>
              </a:rPr>
              <a:t>Κ</a:t>
            </a:r>
            <a:r>
              <a:rPr sz="3200" b="1" spc="50" dirty="0" smtClean="0">
                <a:latin typeface="Comic Sans MS" pitchFamily="66" charset="0"/>
              </a:rPr>
              <a:t>Τ</a:t>
            </a:r>
            <a:r>
              <a:rPr sz="3200" b="1" spc="-5" dirty="0" smtClean="0">
                <a:latin typeface="Comic Sans MS" pitchFamily="66" charset="0"/>
              </a:rPr>
              <a:t>Η</a:t>
            </a:r>
            <a:r>
              <a:rPr sz="3200" b="1" spc="-70" dirty="0" smtClean="0">
                <a:latin typeface="Comic Sans MS" pitchFamily="66" charset="0"/>
              </a:rPr>
              <a:t>Σ</a:t>
            </a:r>
            <a:r>
              <a:rPr sz="3200" b="1" spc="415" dirty="0" smtClean="0">
                <a:latin typeface="Comic Sans MS" pitchFamily="66" charset="0"/>
              </a:rPr>
              <a:t> 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ΙΜ</a:t>
            </a:r>
            <a:r>
              <a:rPr sz="3200" b="1" spc="-5" dirty="0">
                <a:latin typeface="Comic Sans MS" pitchFamily="66" charset="0"/>
              </a:rPr>
              <a:t>Ω</a:t>
            </a:r>
            <a:r>
              <a:rPr sz="3200" b="1" spc="50" dirty="0">
                <a:latin typeface="Comic Sans MS" pitchFamily="66" charset="0"/>
              </a:rPr>
              <a:t>Ν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ΚΑ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45" dirty="0">
                <a:latin typeface="Comic Sans MS" pitchFamily="66" charset="0"/>
              </a:rPr>
              <a:t>Ν</a:t>
            </a:r>
            <a:r>
              <a:rPr sz="3200" b="1" spc="-5" dirty="0">
                <a:latin typeface="Comic Sans MS" pitchFamily="66" charset="0"/>
              </a:rPr>
              <a:t>ΑΛΩ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5784" y="1358899"/>
            <a:ext cx="8414385" cy="518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buFont typeface="Wingdings" pitchFamily="2" charset="2"/>
              <a:buChar char="q"/>
            </a:pPr>
            <a:r>
              <a:rPr sz="2800" spc="-10" dirty="0" smtClean="0">
                <a:latin typeface="Comic Sans MS"/>
                <a:cs typeface="Comic Sans MS"/>
              </a:rPr>
              <a:t>Ό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80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lang="el-GR" sz="2800" spc="165" dirty="0" smtClean="0">
                <a:latin typeface="Comic Sans MS"/>
                <a:cs typeface="Comic Sans MS"/>
              </a:rPr>
              <a:t>Δ</a:t>
            </a:r>
            <a:r>
              <a:rPr sz="2800" spc="-10" dirty="0" smtClean="0">
                <a:latin typeface="Comic Sans MS"/>
                <a:cs typeface="Comic Sans MS"/>
              </a:rPr>
              <a:t>Τ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αυ</a:t>
            </a:r>
            <a:r>
              <a:rPr sz="2800" spc="5" dirty="0">
                <a:latin typeface="Comic Sans MS"/>
                <a:cs typeface="Comic Sans MS"/>
              </a:rPr>
              <a:t>ξ</a:t>
            </a:r>
            <a:r>
              <a:rPr sz="2800" spc="-10" dirty="0">
                <a:latin typeface="Comic Sans MS"/>
                <a:cs typeface="Comic Sans MS"/>
              </a:rPr>
              <a:t>άν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 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ένε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 π</a:t>
            </a:r>
            <a:r>
              <a:rPr sz="2800" dirty="0">
                <a:latin typeface="Comic Sans MS"/>
                <a:cs typeface="Comic Sans MS"/>
              </a:rPr>
              <a:t>ρέπε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α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απανή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5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3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ερ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σσ</a:t>
            </a:r>
            <a:r>
              <a:rPr sz="2800" spc="5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ερ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3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spc="-15" dirty="0">
                <a:latin typeface="Comic Sans MS"/>
                <a:cs typeface="Comic Sans MS"/>
              </a:rPr>
              <a:t>ρ</a:t>
            </a:r>
            <a:r>
              <a:rPr sz="2800" spc="-20" dirty="0">
                <a:latin typeface="Comic Sans MS"/>
                <a:cs typeface="Comic Sans MS"/>
              </a:rPr>
              <a:t>ή</a:t>
            </a:r>
            <a:r>
              <a:rPr sz="2800" spc="-10" dirty="0">
                <a:latin typeface="Comic Sans MS"/>
                <a:cs typeface="Comic Sans MS"/>
              </a:rPr>
              <a:t>µα</a:t>
            </a:r>
            <a:r>
              <a:rPr sz="2800" spc="-5" dirty="0">
                <a:latin typeface="Comic Sans MS"/>
                <a:cs typeface="Comic Sans MS"/>
              </a:rPr>
              <a:t>τα</a:t>
            </a:r>
            <a:r>
              <a:rPr sz="2800" spc="3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3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32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ια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dirty="0">
                <a:latin typeface="Comic Sans MS"/>
                <a:cs typeface="Comic Sans MS"/>
              </a:rPr>
              <a:t>σε</a:t>
            </a:r>
            <a:r>
              <a:rPr sz="2800" spc="-5" dirty="0">
                <a:latin typeface="Comic Sans MS"/>
                <a:cs typeface="Comic Sans MS"/>
              </a:rPr>
              <a:t>ι το 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κό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πίπ</a:t>
            </a:r>
            <a:r>
              <a:rPr sz="2800" dirty="0">
                <a:latin typeface="Comic Sans MS"/>
                <a:cs typeface="Comic Sans MS"/>
              </a:rPr>
              <a:t>εδο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buFont typeface="Wingdings" pitchFamily="2" charset="2"/>
              <a:buChar char="q"/>
            </a:pPr>
            <a:r>
              <a:rPr sz="2800" b="1" spc="-5" dirty="0" smtClean="0">
                <a:latin typeface="Comic Sans MS"/>
                <a:cs typeface="Comic Sans MS"/>
              </a:rPr>
              <a:t>Β</a:t>
            </a:r>
            <a:r>
              <a:rPr sz="2800" b="1" spc="-10" dirty="0" smtClean="0">
                <a:latin typeface="Comic Sans MS"/>
                <a:cs typeface="Comic Sans MS"/>
              </a:rPr>
              <a:t>ήµα</a:t>
            </a:r>
            <a:r>
              <a:rPr sz="2800" b="1" spc="-5" dirty="0" smtClean="0">
                <a:latin typeface="Comic Sans MS"/>
                <a:cs typeface="Comic Sans MS"/>
              </a:rPr>
              <a:t>τα</a:t>
            </a:r>
            <a:r>
              <a:rPr sz="2800" b="1" spc="-10" dirty="0" smtClean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υπ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10" dirty="0">
                <a:latin typeface="Comic Sans MS"/>
                <a:cs typeface="Comic Sans MS"/>
              </a:rPr>
              <a:t>λ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10" dirty="0">
                <a:latin typeface="Comic Sans MS"/>
                <a:cs typeface="Comic Sans MS"/>
              </a:rPr>
              <a:t>γι</a:t>
            </a:r>
            <a:r>
              <a:rPr sz="2800" b="1" dirty="0">
                <a:latin typeface="Comic Sans MS"/>
                <a:cs typeface="Comic Sans MS"/>
              </a:rPr>
              <a:t>σ</a:t>
            </a:r>
            <a:r>
              <a:rPr sz="2800" b="1" spc="-10" dirty="0">
                <a:latin typeface="Comic Sans MS"/>
                <a:cs typeface="Comic Sans MS"/>
              </a:rPr>
              <a:t>µ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5" dirty="0">
                <a:latin typeface="Comic Sans MS"/>
                <a:cs typeface="Comic Sans MS"/>
              </a:rPr>
              <a:t>ύ</a:t>
            </a:r>
            <a:r>
              <a:rPr sz="2800" b="1" spc="1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τ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5" dirty="0">
                <a:latin typeface="Comic Sans MS"/>
                <a:cs typeface="Comic Sans MS"/>
              </a:rPr>
              <a:t>υ</a:t>
            </a:r>
            <a:r>
              <a:rPr sz="2800" b="1" dirty="0">
                <a:latin typeface="Comic Sans MS"/>
                <a:cs typeface="Comic Sans MS"/>
              </a:rPr>
              <a:t> </a:t>
            </a:r>
            <a:r>
              <a:rPr lang="el-GR" sz="2800" b="1" spc="165" dirty="0" smtClean="0">
                <a:latin typeface="Comic Sans MS"/>
                <a:cs typeface="Comic Sans MS"/>
              </a:rPr>
              <a:t>Δ</a:t>
            </a:r>
            <a:r>
              <a:rPr sz="2800" b="1" spc="-10" dirty="0" smtClean="0">
                <a:latin typeface="Comic Sans MS"/>
                <a:cs typeface="Comic Sans MS"/>
              </a:rPr>
              <a:t>ΤΚ</a:t>
            </a:r>
            <a:r>
              <a:rPr sz="2800" b="1" spc="-5" dirty="0">
                <a:latin typeface="Comic Sans MS"/>
                <a:cs typeface="Comic Sans MS"/>
              </a:rPr>
              <a:t>:</a:t>
            </a:r>
            <a:endParaRPr sz="2800" b="1" dirty="0">
              <a:latin typeface="Comic Sans MS"/>
              <a:cs typeface="Comic Sans MS"/>
            </a:endParaRPr>
          </a:p>
          <a:p>
            <a:pPr marL="280670">
              <a:lnSpc>
                <a:spcPct val="100000"/>
              </a:lnSpc>
              <a:spcBef>
                <a:spcPts val="1680"/>
              </a:spcBef>
              <a:buFont typeface="Wingdings" pitchFamily="2" charset="2"/>
              <a:buChar char="ü"/>
            </a:pPr>
            <a:r>
              <a:rPr sz="2800" spc="-10" dirty="0" smtClean="0">
                <a:latin typeface="Comic Sans MS"/>
                <a:cs typeface="Comic Sans MS"/>
              </a:rPr>
              <a:t>Καθ</a:t>
            </a:r>
            <a:r>
              <a:rPr sz="2800" dirty="0" smtClean="0">
                <a:latin typeface="Comic Sans MS"/>
                <a:cs typeface="Comic Sans MS"/>
              </a:rPr>
              <a:t>ορ</a:t>
            </a:r>
            <a:r>
              <a:rPr sz="2800" spc="-10" dirty="0" smtClean="0">
                <a:latin typeface="Comic Sans MS"/>
                <a:cs typeface="Comic Sans MS"/>
              </a:rPr>
              <a:t>ι</a:t>
            </a:r>
            <a:r>
              <a:rPr sz="2800" dirty="0" smtClean="0">
                <a:latin typeface="Comic Sans MS"/>
                <a:cs typeface="Comic Sans MS"/>
              </a:rPr>
              <a:t>σ</a:t>
            </a:r>
            <a:r>
              <a:rPr sz="2800" spc="-10" dirty="0" smtClean="0">
                <a:latin typeface="Comic Sans MS"/>
                <a:cs typeface="Comic Sans MS"/>
              </a:rPr>
              <a:t>µ</a:t>
            </a:r>
            <a:r>
              <a:rPr sz="2800" dirty="0" smtClean="0">
                <a:latin typeface="Comic Sans MS"/>
                <a:cs typeface="Comic Sans MS"/>
              </a:rPr>
              <a:t>ό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αλαθι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ρο</a:t>
            </a:r>
            <a:r>
              <a:rPr sz="2800" spc="-10" dirty="0">
                <a:latin typeface="Comic Sans MS"/>
                <a:cs typeface="Comic Sans MS"/>
              </a:rPr>
              <a:t>ϊ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υπη</a:t>
            </a:r>
            <a:r>
              <a:rPr sz="2800" dirty="0">
                <a:latin typeface="Comic Sans MS"/>
                <a:cs typeface="Comic Sans MS"/>
              </a:rPr>
              <a:t>ρεσ</a:t>
            </a:r>
            <a:r>
              <a:rPr sz="2800" spc="-10" dirty="0">
                <a:latin typeface="Comic Sans MS"/>
                <a:cs typeface="Comic Sans MS"/>
              </a:rPr>
              <a:t>ιώ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  <a:p>
            <a:pPr marL="280670">
              <a:lnSpc>
                <a:spcPct val="100000"/>
              </a:lnSpc>
              <a:spcBef>
                <a:spcPts val="1680"/>
              </a:spcBef>
              <a:buFont typeface="Wingdings" pitchFamily="2" charset="2"/>
              <a:buChar char="ü"/>
            </a:pP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ύ</a:t>
            </a:r>
            <a:r>
              <a:rPr sz="2800" dirty="0" smtClean="0">
                <a:latin typeface="Comic Sans MS"/>
                <a:cs typeface="Comic Sans MS"/>
              </a:rPr>
              <a:t>ρεσ</a:t>
            </a:r>
            <a:r>
              <a:rPr sz="2800" spc="-5" dirty="0" smtClean="0">
                <a:latin typeface="Comic Sans MS"/>
                <a:cs typeface="Comic Sans MS"/>
              </a:rPr>
              <a:t>η</a:t>
            </a:r>
            <a:r>
              <a:rPr sz="2800" spc="-2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ιµώ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  <a:p>
            <a:pPr marL="280670">
              <a:lnSpc>
                <a:spcPct val="100000"/>
              </a:lnSpc>
              <a:spcBef>
                <a:spcPts val="1680"/>
              </a:spcBef>
              <a:buFont typeface="Wingdings" pitchFamily="2" charset="2"/>
              <a:buChar char="ü"/>
            </a:pPr>
            <a:r>
              <a:rPr sz="2800" spc="-10" dirty="0" smtClean="0">
                <a:latin typeface="Comic Sans MS"/>
                <a:cs typeface="Comic Sans MS"/>
              </a:rPr>
              <a:t>Υπ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λ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γι</a:t>
            </a:r>
            <a:r>
              <a:rPr sz="2800" dirty="0" smtClean="0">
                <a:latin typeface="Comic Sans MS"/>
                <a:cs typeface="Comic Sans MS"/>
              </a:rPr>
              <a:t>σ</a:t>
            </a:r>
            <a:r>
              <a:rPr sz="2800" spc="-10" dirty="0" smtClean="0">
                <a:latin typeface="Comic Sans MS"/>
                <a:cs typeface="Comic Sans MS"/>
              </a:rPr>
              <a:t>µ</a:t>
            </a:r>
            <a:r>
              <a:rPr sz="2800" dirty="0" smtClean="0">
                <a:latin typeface="Comic Sans MS"/>
                <a:cs typeface="Comic Sans MS"/>
              </a:rPr>
              <a:t>ό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όσ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ς 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αλαθι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endParaRPr sz="2800" dirty="0">
              <a:latin typeface="Comic Sans MS"/>
              <a:cs typeface="Comic Sans MS"/>
            </a:endParaRPr>
          </a:p>
          <a:p>
            <a:pPr marL="280670">
              <a:lnSpc>
                <a:spcPct val="100000"/>
              </a:lnSpc>
              <a:spcBef>
                <a:spcPts val="1680"/>
              </a:spcBef>
              <a:buFont typeface="Wingdings" pitchFamily="2" charset="2"/>
              <a:buChar char="ü"/>
            </a:pP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πιλ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γ</a:t>
            </a:r>
            <a:r>
              <a:rPr sz="2800" spc="-5" dirty="0" smtClean="0">
                <a:latin typeface="Comic Sans MS"/>
                <a:cs typeface="Comic Sans MS"/>
              </a:rPr>
              <a:t>ή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ς β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 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υπ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δε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κτη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345748"/>
            <a:ext cx="9624060" cy="1173141"/>
          </a:xfrm>
          <a:prstGeom prst="rect">
            <a:avLst/>
          </a:prstGeom>
        </p:spPr>
        <p:txBody>
          <a:bodyPr vert="horz" wrap="square" lIns="0" tIns="186435" rIns="0" bIns="0" rtlCol="0">
            <a:spAutoFit/>
          </a:bodyPr>
          <a:lstStyle/>
          <a:p>
            <a:pPr marL="323215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ΒΗ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95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Υ</a:t>
            </a: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-5" dirty="0">
                <a:latin typeface="Comic Sans MS" pitchFamily="66" charset="0"/>
              </a:rPr>
              <a:t>ΟΛΟ</a:t>
            </a:r>
            <a:r>
              <a:rPr sz="3200" b="1" spc="-210" dirty="0">
                <a:latin typeface="Comic Sans MS" pitchFamily="66" charset="0"/>
              </a:rPr>
              <a:t>Γ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Υ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Υ</a:t>
            </a:r>
            <a:r>
              <a:rPr sz="3200" b="1" spc="409" dirty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50" dirty="0" smtClean="0">
                <a:latin typeface="Comic Sans MS" pitchFamily="66" charset="0"/>
              </a:rPr>
              <a:t>Τ</a:t>
            </a:r>
            <a:r>
              <a:rPr sz="3200" b="1" dirty="0" smtClean="0">
                <a:latin typeface="Comic Sans MS" pitchFamily="66" charset="0"/>
              </a:rPr>
              <a:t>Κ</a:t>
            </a:r>
            <a:r>
              <a:rPr lang="el-GR" sz="3200" b="1" dirty="0" smtClean="0">
                <a:latin typeface="Comic Sans MS" pitchFamily="66" charset="0"/>
              </a:rPr>
              <a:t>                   (1) από (3)  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4156" y="1644649"/>
            <a:ext cx="8557895" cy="2934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lnSpc>
                <a:spcPct val="150000"/>
              </a:lnSpc>
              <a:tabLst>
                <a:tab pos="527685" algn="l"/>
                <a:tab pos="2443480" algn="l"/>
                <a:tab pos="3136900" algn="l"/>
                <a:tab pos="4815840" algn="l"/>
                <a:tab pos="5340350" algn="l"/>
                <a:tab pos="6422390" algn="l"/>
                <a:tab pos="7061200" algn="l"/>
              </a:tabLst>
            </a:pPr>
            <a:r>
              <a:rPr lang="el-GR" sz="2450" spc="459" dirty="0" smtClean="0">
                <a:latin typeface="Comic Sans MS"/>
                <a:cs typeface="Comic Sans MS"/>
              </a:rPr>
              <a:t>1.</a:t>
            </a:r>
            <a:r>
              <a:rPr sz="2450" spc="459" dirty="0">
                <a:solidFill>
                  <a:srgbClr val="DE6B35"/>
                </a:solidFill>
                <a:latin typeface="Comic Sans MS"/>
                <a:cs typeface="Comic Sans MS"/>
              </a:rPr>
              <a:t>	</a:t>
            </a:r>
            <a:r>
              <a:rPr sz="2600" b="1" spc="5" dirty="0">
                <a:latin typeface="Comic Sans MS"/>
                <a:cs typeface="Comic Sans MS"/>
              </a:rPr>
              <a:t>Κ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spc="-10" dirty="0">
                <a:latin typeface="Comic Sans MS"/>
                <a:cs typeface="Comic Sans MS"/>
              </a:rPr>
              <a:t>θ</a:t>
            </a:r>
            <a:r>
              <a:rPr sz="2600" b="1" spc="-15" dirty="0">
                <a:latin typeface="Comic Sans MS"/>
                <a:cs typeface="Comic Sans MS"/>
              </a:rPr>
              <a:t>ο</a:t>
            </a:r>
            <a:r>
              <a:rPr sz="2600" b="1" spc="-5" dirty="0">
                <a:latin typeface="Comic Sans MS"/>
                <a:cs typeface="Comic Sans MS"/>
              </a:rPr>
              <a:t>ρ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65" dirty="0">
                <a:latin typeface="Comic Sans MS"/>
                <a:cs typeface="Comic Sans MS"/>
              </a:rPr>
              <a:t>σ</a:t>
            </a:r>
            <a:r>
              <a:rPr sz="2600" b="1" dirty="0">
                <a:latin typeface="Comic Sans MS"/>
                <a:cs typeface="Comic Sans MS"/>
              </a:rPr>
              <a:t>µ</a:t>
            </a:r>
            <a:r>
              <a:rPr sz="2600" b="1" spc="-15" dirty="0">
                <a:latin typeface="Comic Sans MS"/>
                <a:cs typeface="Comic Sans MS"/>
              </a:rPr>
              <a:t>ό</a:t>
            </a:r>
            <a:r>
              <a:rPr sz="2600" b="1" dirty="0">
                <a:latin typeface="Comic Sans MS"/>
                <a:cs typeface="Comic Sans MS"/>
              </a:rPr>
              <a:t>ς	</a:t>
            </a:r>
            <a:r>
              <a:rPr sz="2600" b="1" spc="-5" dirty="0">
                <a:latin typeface="Comic Sans MS"/>
                <a:cs typeface="Comic Sans MS"/>
              </a:rPr>
              <a:t>το</a:t>
            </a:r>
            <a:r>
              <a:rPr sz="2600" b="1" dirty="0">
                <a:latin typeface="Comic Sans MS"/>
                <a:cs typeface="Comic Sans MS"/>
              </a:rPr>
              <a:t>υ	</a:t>
            </a:r>
            <a:r>
              <a:rPr sz="2600" b="1" spc="-5" dirty="0">
                <a:latin typeface="Comic Sans MS"/>
                <a:cs typeface="Comic Sans MS"/>
              </a:rPr>
              <a:t>κ</a:t>
            </a:r>
            <a:r>
              <a:rPr sz="2600" b="1" spc="50" dirty="0">
                <a:latin typeface="Comic Sans MS"/>
                <a:cs typeface="Comic Sans MS"/>
              </a:rPr>
              <a:t>α</a:t>
            </a:r>
            <a:r>
              <a:rPr sz="2600" b="1" dirty="0">
                <a:latin typeface="Comic Sans MS"/>
                <a:cs typeface="Comic Sans MS"/>
              </a:rPr>
              <a:t>λ</a:t>
            </a:r>
            <a:r>
              <a:rPr sz="2600" b="1" spc="65" dirty="0">
                <a:latin typeface="Comic Sans MS"/>
                <a:cs typeface="Comic Sans MS"/>
              </a:rPr>
              <a:t>α</a:t>
            </a:r>
            <a:r>
              <a:rPr sz="2600" b="1" spc="-10" dirty="0">
                <a:latin typeface="Comic Sans MS"/>
                <a:cs typeface="Comic Sans MS"/>
              </a:rPr>
              <a:t>θ</a:t>
            </a:r>
            <a:r>
              <a:rPr sz="2600" b="1" spc="-15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ο</a:t>
            </a:r>
            <a:r>
              <a:rPr sz="2600" b="1" dirty="0">
                <a:latin typeface="Comic Sans MS"/>
                <a:cs typeface="Comic Sans MS"/>
              </a:rPr>
              <a:t>ύ</a:t>
            </a:r>
            <a:r>
              <a:rPr sz="2600" b="1" spc="350" dirty="0">
                <a:latin typeface="Comic Sans MS"/>
                <a:cs typeface="Comic Sans MS"/>
              </a:rPr>
              <a:t>:</a:t>
            </a:r>
            <a:r>
              <a:rPr sz="2600" dirty="0">
                <a:latin typeface="Comic Sans MS"/>
                <a:cs typeface="Comic Sans MS"/>
              </a:rPr>
              <a:t>	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α	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γ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θ</a:t>
            </a:r>
            <a:r>
              <a:rPr sz="2600" dirty="0">
                <a:latin typeface="Comic Sans MS"/>
                <a:cs typeface="Comic Sans MS"/>
              </a:rPr>
              <a:t>ά	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	υ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ί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ς </a:t>
            </a:r>
            <a:r>
              <a:rPr sz="2600" spc="-5" dirty="0">
                <a:latin typeface="Comic Sans MS"/>
                <a:cs typeface="Comic Sans MS"/>
              </a:rPr>
              <a:t>πο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11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γ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-10" dirty="0">
                <a:latin typeface="Comic Sans MS"/>
                <a:cs typeface="Comic Sans MS"/>
              </a:rPr>
              <a:t>ά</a:t>
            </a:r>
            <a:r>
              <a:rPr sz="2600" spc="-5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ει</a:t>
            </a:r>
            <a:r>
              <a:rPr sz="2600" spc="11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9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15" dirty="0">
                <a:latin typeface="Comic Sans MS"/>
                <a:cs typeface="Comic Sans MS"/>
              </a:rPr>
              <a:t>σο</a:t>
            </a:r>
            <a:r>
              <a:rPr sz="2600" dirty="0">
                <a:latin typeface="Comic Sans MS"/>
                <a:cs typeface="Comic Sans MS"/>
              </a:rPr>
              <a:t>ς</a:t>
            </a:r>
            <a:r>
              <a:rPr sz="2600" spc="10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ναλ</a:t>
            </a:r>
            <a:r>
              <a:rPr sz="2600" spc="-5" dirty="0">
                <a:latin typeface="Comic Sans MS"/>
                <a:cs typeface="Comic Sans MS"/>
              </a:rPr>
              <a:t>ωτ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11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β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ύ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α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spc="-5" dirty="0" smtClean="0">
                <a:latin typeface="Comic Sans MS"/>
                <a:cs typeface="Comic Sans MS"/>
              </a:rPr>
              <a:t>το</a:t>
            </a:r>
            <a:r>
              <a:rPr sz="2600" dirty="0" smtClean="0">
                <a:latin typeface="Comic Sans MS"/>
                <a:cs typeface="Comic Sans MS"/>
              </a:rPr>
              <a:t>υ</a:t>
            </a:r>
            <a:r>
              <a:rPr lang="el-GR" sz="2600" dirty="0" smtClean="0">
                <a:latin typeface="Comic Sans MS"/>
                <a:cs typeface="Comic Sans MS"/>
              </a:rPr>
              <a:t> κάθε προϊόντος ( αυτό καθορίζεται από έρευνες καταναλωτών που διεξάγουν οι εθνικές στατιστικές υπηρεσίες.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9272" y="4464050"/>
            <a:ext cx="8598028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  <a:buFont typeface="Wingdings" pitchFamily="2" charset="2"/>
              <a:buChar char="§"/>
              <a:tabLst>
                <a:tab pos="2204720" algn="l"/>
                <a:tab pos="2945765" algn="l"/>
                <a:tab pos="4575175" algn="l"/>
                <a:tab pos="5030470" algn="l"/>
                <a:tab pos="6345555" algn="l"/>
              </a:tabLst>
            </a:pPr>
            <a:r>
              <a:rPr lang="el-GR" sz="2600" spc="-5" dirty="0" smtClean="0">
                <a:latin typeface="Comic Sans MS"/>
                <a:cs typeface="Comic Sans MS"/>
              </a:rPr>
              <a:t> </a:t>
            </a:r>
            <a:r>
              <a:rPr sz="2600" spc="-5" dirty="0" smtClean="0">
                <a:latin typeface="Comic Sans MS"/>
                <a:cs typeface="Comic Sans MS"/>
              </a:rPr>
              <a:t>π.χ</a:t>
            </a:r>
            <a:r>
              <a:rPr sz="2600" dirty="0">
                <a:latin typeface="Comic Sans MS"/>
                <a:cs typeface="Comic Sans MS"/>
              </a:rPr>
              <a:t>.</a:t>
            </a:r>
            <a:r>
              <a:rPr sz="2600" spc="95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9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έ</a:t>
            </a:r>
            <a:r>
              <a:rPr sz="2600" spc="-5" dirty="0">
                <a:latin typeface="Comic Sans MS"/>
                <a:cs typeface="Comic Sans MS"/>
              </a:rPr>
              <a:t>σο</a:t>
            </a:r>
            <a:r>
              <a:rPr sz="2600" dirty="0">
                <a:latin typeface="Comic Sans MS"/>
                <a:cs typeface="Comic Sans MS"/>
              </a:rPr>
              <a:t>ς</a:t>
            </a:r>
            <a:r>
              <a:rPr sz="2600" spc="9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spc="-5" dirty="0">
                <a:latin typeface="Comic Sans MS"/>
                <a:cs typeface="Comic Sans MS"/>
              </a:rPr>
              <a:t>ωτ</a:t>
            </a:r>
            <a:r>
              <a:rPr sz="2600" dirty="0">
                <a:latin typeface="Comic Sans MS"/>
                <a:cs typeface="Comic Sans MS"/>
              </a:rPr>
              <a:t>ής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γ</a:t>
            </a:r>
            <a:r>
              <a:rPr sz="2600" spc="-5" dirty="0">
                <a:latin typeface="Comic Sans MS"/>
                <a:cs typeface="Comic Sans MS"/>
              </a:rPr>
              <a:t>ορ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spc="-20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ει</a:t>
            </a:r>
            <a:r>
              <a:rPr sz="2600" spc="8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spc="-5" dirty="0">
                <a:latin typeface="Comic Sans MS"/>
                <a:cs typeface="Comic Sans MS"/>
              </a:rPr>
              <a:t>ότ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ύ</a:t>
            </a:r>
            <a:r>
              <a:rPr sz="2600" spc="-5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195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ό</a:t>
            </a:r>
            <a:r>
              <a:rPr sz="2600" spc="19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ότ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19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spc="-5" dirty="0">
                <a:latin typeface="Comic Sans MS"/>
                <a:cs typeface="Comic Sans MS"/>
              </a:rPr>
              <a:t>ό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,</a:t>
            </a:r>
            <a:r>
              <a:rPr sz="2600" spc="204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spc="-5" dirty="0">
                <a:latin typeface="Comic Sans MS"/>
                <a:cs typeface="Comic Sans MS"/>
              </a:rPr>
              <a:t>ότ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19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210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210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204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-5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ύ</a:t>
            </a:r>
            <a:r>
              <a:rPr sz="2600" spc="195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ί</a:t>
            </a:r>
            <a:r>
              <a:rPr sz="2600" spc="-10" dirty="0">
                <a:latin typeface="Comic Sans MS"/>
                <a:cs typeface="Comic Sans MS"/>
              </a:rPr>
              <a:t>να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ιο </a:t>
            </a:r>
            <a:r>
              <a:rPr sz="2600" spc="-9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αν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ή </a:t>
            </a:r>
            <a:r>
              <a:rPr sz="2600" spc="-1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105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θ</a:t>
            </a:r>
            <a:r>
              <a:rPr sz="2600" dirty="0">
                <a:latin typeface="Comic Sans MS"/>
                <a:cs typeface="Comic Sans MS"/>
              </a:rPr>
              <a:t>α </a:t>
            </a:r>
            <a:r>
              <a:rPr sz="2600" spc="-9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πρ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15" dirty="0">
                <a:latin typeface="Comic Sans MS"/>
                <a:cs typeface="Comic Sans MS"/>
              </a:rPr>
              <a:t>π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10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να </a:t>
            </a:r>
            <a:r>
              <a:rPr sz="2600" spc="-10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15" dirty="0">
                <a:latin typeface="Comic Sans MS"/>
                <a:cs typeface="Comic Sans MS"/>
              </a:rPr>
              <a:t>χ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10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spc="-5" dirty="0">
                <a:latin typeface="Comic Sans MS"/>
                <a:cs typeface="Comic Sans MS"/>
              </a:rPr>
              <a:t>σό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5" dirty="0">
                <a:latin typeface="Comic Sans MS"/>
                <a:cs typeface="Comic Sans MS"/>
              </a:rPr>
              <a:t>β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spc="-5" dirty="0">
                <a:latin typeface="Comic Sans MS"/>
                <a:cs typeface="Comic Sans MS"/>
              </a:rPr>
              <a:t>ρο</a:t>
            </a:r>
            <a:r>
              <a:rPr sz="2600" dirty="0">
                <a:latin typeface="Comic Sans MS"/>
                <a:cs typeface="Comic Sans MS"/>
              </a:rPr>
              <a:t>ς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µέ</a:t>
            </a:r>
            <a:r>
              <a:rPr sz="2600" spc="-5" dirty="0">
                <a:latin typeface="Comic Sans MS"/>
                <a:cs typeface="Comic Sans MS"/>
              </a:rPr>
              <a:t>τρ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κόστο</a:t>
            </a:r>
            <a:r>
              <a:rPr sz="2600" dirty="0">
                <a:latin typeface="Comic Sans MS"/>
                <a:cs typeface="Comic Sans MS"/>
              </a:rPr>
              <a:t>υς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ζω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-5" dirty="0">
                <a:latin typeface="Comic Sans MS"/>
                <a:cs typeface="Comic Sans MS"/>
              </a:rPr>
              <a:t>ς</a:t>
            </a:r>
            <a:r>
              <a:rPr sz="26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Μακροοικονομική , Ενότητα : Δείκτης τιμών </a:t>
            </a:r>
            <a:r>
              <a:rPr lang="el-GR" sz="1400" dirty="0" smtClean="0">
                <a:solidFill>
                  <a:schemeClr val="bg1"/>
                </a:solidFill>
              </a:rPr>
              <a:t>καταναλωτή, </a:t>
            </a:r>
            <a:r>
              <a:rPr lang="el-GR" sz="14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506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AE577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442165"/>
            <a:ext cx="9624060" cy="1099274"/>
          </a:xfrm>
          <a:prstGeom prst="rect">
            <a:avLst/>
          </a:prstGeom>
        </p:spPr>
        <p:txBody>
          <a:bodyPr vert="horz" wrap="square" lIns="0" tIns="113283" rIns="0" bIns="0" rtlCol="0">
            <a:spAutoFit/>
          </a:bodyPr>
          <a:lstStyle/>
          <a:p>
            <a:pPr marL="360045">
              <a:lnSpc>
                <a:spcPct val="100000"/>
              </a:lnSpc>
            </a:pPr>
            <a:r>
              <a:rPr lang="el-GR" sz="3200" b="1" spc="-5" dirty="0" smtClean="0">
                <a:latin typeface="Comic Sans MS" pitchFamily="66" charset="0"/>
              </a:rPr>
              <a:t>ΒΗ</a:t>
            </a:r>
            <a:r>
              <a:rPr lang="el-GR" sz="3200" b="1" dirty="0" smtClean="0">
                <a:latin typeface="Comic Sans MS" pitchFamily="66" charset="0"/>
              </a:rPr>
              <a:t>Μ</a:t>
            </a:r>
            <a:r>
              <a:rPr lang="el-GR" sz="3200" b="1" spc="-5" dirty="0" smtClean="0">
                <a:latin typeface="Comic Sans MS" pitchFamily="66" charset="0"/>
              </a:rPr>
              <a:t>Α</a:t>
            </a:r>
            <a:r>
              <a:rPr lang="el-GR" sz="3200" b="1" spc="50" dirty="0" smtClean="0">
                <a:latin typeface="Comic Sans MS" pitchFamily="66" charset="0"/>
              </a:rPr>
              <a:t>Τ</a:t>
            </a:r>
            <a:r>
              <a:rPr lang="el-GR" sz="3200" b="1" dirty="0" smtClean="0">
                <a:latin typeface="Comic Sans MS" pitchFamily="66" charset="0"/>
              </a:rPr>
              <a:t>Α</a:t>
            </a:r>
            <a:r>
              <a:rPr lang="el-GR" sz="3200" b="1" spc="395" dirty="0" smtClean="0">
                <a:latin typeface="Comic Sans MS" pitchFamily="66" charset="0"/>
              </a:rPr>
              <a:t> </a:t>
            </a:r>
            <a:r>
              <a:rPr lang="el-GR" sz="3200" b="1" dirty="0" smtClean="0">
                <a:latin typeface="Comic Sans MS" pitchFamily="66" charset="0"/>
              </a:rPr>
              <a:t>Υ</a:t>
            </a:r>
            <a:r>
              <a:rPr lang="el-GR" sz="3200" b="1" spc="-10" dirty="0" smtClean="0">
                <a:latin typeface="Comic Sans MS" pitchFamily="66" charset="0"/>
              </a:rPr>
              <a:t>Π</a:t>
            </a:r>
            <a:r>
              <a:rPr lang="el-GR" sz="3200" b="1" spc="-5" dirty="0" smtClean="0">
                <a:latin typeface="Comic Sans MS" pitchFamily="66" charset="0"/>
              </a:rPr>
              <a:t>ΟΛΟ</a:t>
            </a:r>
            <a:r>
              <a:rPr lang="el-GR" sz="3200" b="1" spc="-210" dirty="0" smtClean="0">
                <a:latin typeface="Comic Sans MS" pitchFamily="66" charset="0"/>
              </a:rPr>
              <a:t>Γ</a:t>
            </a:r>
            <a:r>
              <a:rPr lang="el-GR" sz="3200" b="1" dirty="0" smtClean="0">
                <a:latin typeface="Comic Sans MS" pitchFamily="66" charset="0"/>
              </a:rPr>
              <a:t>Ι</a:t>
            </a:r>
            <a:r>
              <a:rPr lang="el-GR" sz="3200" b="1" spc="-70" dirty="0" smtClean="0">
                <a:latin typeface="Comic Sans MS" pitchFamily="66" charset="0"/>
              </a:rPr>
              <a:t>Σ</a:t>
            </a:r>
            <a:r>
              <a:rPr lang="el-GR" sz="3200" b="1" dirty="0" smtClean="0">
                <a:latin typeface="Comic Sans MS" pitchFamily="66" charset="0"/>
              </a:rPr>
              <a:t>Μ</a:t>
            </a:r>
            <a:r>
              <a:rPr lang="el-GR" sz="3200" b="1" spc="-5" dirty="0" smtClean="0">
                <a:latin typeface="Comic Sans MS" pitchFamily="66" charset="0"/>
              </a:rPr>
              <a:t>Ο</a:t>
            </a:r>
            <a:r>
              <a:rPr lang="el-GR" sz="3200" b="1" dirty="0" smtClean="0">
                <a:latin typeface="Comic Sans MS" pitchFamily="66" charset="0"/>
              </a:rPr>
              <a:t>Υ</a:t>
            </a:r>
            <a:r>
              <a:rPr lang="el-GR" sz="3200" b="1" spc="409" dirty="0" smtClean="0">
                <a:latin typeface="Comic Sans MS" pitchFamily="66" charset="0"/>
              </a:rPr>
              <a:t> </a:t>
            </a:r>
            <a:r>
              <a:rPr lang="el-GR" sz="3200" b="1" spc="50" dirty="0" smtClean="0">
                <a:latin typeface="Comic Sans MS" pitchFamily="66" charset="0"/>
              </a:rPr>
              <a:t>Τ</a:t>
            </a:r>
            <a:r>
              <a:rPr lang="el-GR" sz="3200" b="1" spc="-5" dirty="0" smtClean="0">
                <a:latin typeface="Comic Sans MS" pitchFamily="66" charset="0"/>
              </a:rPr>
              <a:t>Ο</a:t>
            </a:r>
            <a:r>
              <a:rPr lang="el-GR" sz="3200" b="1" dirty="0" smtClean="0">
                <a:latin typeface="Comic Sans MS" pitchFamily="66" charset="0"/>
              </a:rPr>
              <a:t>Υ</a:t>
            </a:r>
            <a:r>
              <a:rPr lang="el-GR" sz="3200" b="1" spc="409" dirty="0" smtClean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lang="el-GR" sz="3200" b="1" spc="50" dirty="0" smtClean="0">
                <a:latin typeface="Comic Sans MS" pitchFamily="66" charset="0"/>
              </a:rPr>
              <a:t>Τ</a:t>
            </a:r>
            <a:r>
              <a:rPr lang="el-GR" sz="3200" b="1" dirty="0" smtClean="0">
                <a:latin typeface="Comic Sans MS" pitchFamily="66" charset="0"/>
              </a:rPr>
              <a:t>Κ                   (2) από (3) 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1177412" y="1568449"/>
            <a:ext cx="8411845" cy="5645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 algn="just">
              <a:lnSpc>
                <a:spcPct val="148600"/>
              </a:lnSpc>
              <a:buClr>
                <a:srgbClr val="DE6B35"/>
              </a:buClr>
              <a:buSzPct val="95000"/>
              <a:tabLst>
                <a:tab pos="528320" algn="l"/>
              </a:tabLst>
            </a:pPr>
            <a:r>
              <a:rPr lang="el-GR" sz="3000" spc="-5" dirty="0" smtClean="0">
                <a:latin typeface="Comic Sans MS"/>
                <a:cs typeface="Comic Sans MS"/>
              </a:rPr>
              <a:t>2. </a:t>
            </a:r>
            <a:r>
              <a:rPr sz="3000" spc="-5" dirty="0" smtClean="0">
                <a:latin typeface="Comic Sans MS"/>
                <a:cs typeface="Comic Sans MS"/>
              </a:rPr>
              <a:t>Ε</a:t>
            </a:r>
            <a:r>
              <a:rPr sz="3000" dirty="0" smtClean="0">
                <a:latin typeface="Comic Sans MS"/>
                <a:cs typeface="Comic Sans MS"/>
              </a:rPr>
              <a:t>ύ</a:t>
            </a:r>
            <a:r>
              <a:rPr sz="3000" spc="-15" dirty="0" smtClean="0">
                <a:latin typeface="Comic Sans MS"/>
                <a:cs typeface="Comic Sans MS"/>
              </a:rPr>
              <a:t>ρ</a:t>
            </a:r>
            <a:r>
              <a:rPr sz="3000" spc="-5" dirty="0" smtClean="0">
                <a:latin typeface="Comic Sans MS"/>
                <a:cs typeface="Comic Sans MS"/>
              </a:rPr>
              <a:t>ε</a:t>
            </a:r>
            <a:r>
              <a:rPr sz="3000" spc="100" dirty="0" smtClean="0">
                <a:latin typeface="Comic Sans MS"/>
                <a:cs typeface="Comic Sans MS"/>
              </a:rPr>
              <a:t>σ</a:t>
            </a:r>
            <a:r>
              <a:rPr sz="3000" dirty="0" smtClean="0">
                <a:latin typeface="Comic Sans MS"/>
                <a:cs typeface="Comic Sans MS"/>
              </a:rPr>
              <a:t>η </a:t>
            </a:r>
            <a:r>
              <a:rPr sz="3000" spc="-45" dirty="0" smtClean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 </a:t>
            </a:r>
            <a:r>
              <a:rPr sz="3000" spc="-5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µ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400" dirty="0">
                <a:latin typeface="Comic Sans MS"/>
                <a:cs typeface="Comic Sans MS"/>
              </a:rPr>
              <a:t>: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1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10" dirty="0">
                <a:latin typeface="Comic Sans MS"/>
                <a:cs typeface="Comic Sans MS"/>
              </a:rPr>
              <a:t>υ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6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ιµές 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   </a:t>
            </a:r>
            <a:r>
              <a:rPr sz="3000" spc="-28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   </a:t>
            </a:r>
            <a:r>
              <a:rPr sz="3000" spc="-28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   </a:t>
            </a:r>
            <a:r>
              <a:rPr sz="3000" spc="-2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2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  </a:t>
            </a:r>
            <a:r>
              <a:rPr sz="3000" spc="-29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0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ιώ</a:t>
            </a:r>
            <a:r>
              <a:rPr sz="3000" dirty="0">
                <a:latin typeface="Comic Sans MS"/>
                <a:cs typeface="Comic Sans MS"/>
              </a:rPr>
              <a:t>ν   </a:t>
            </a:r>
            <a:r>
              <a:rPr sz="3000" spc="-2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</a:t>
            </a:r>
            <a:r>
              <a:rPr sz="3000" spc="-5" dirty="0">
                <a:latin typeface="Comic Sans MS"/>
                <a:cs typeface="Comic Sans MS"/>
              </a:rPr>
              <a:t>πε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15" dirty="0">
                <a:latin typeface="Comic Sans MS"/>
                <a:cs typeface="Comic Sans MS"/>
              </a:rPr>
              <a:t>β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 </a:t>
            </a:r>
            <a:r>
              <a:rPr sz="3000" spc="6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  </a:t>
            </a:r>
            <a:r>
              <a:rPr sz="3000" spc="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θι  </a:t>
            </a:r>
            <a:r>
              <a:rPr sz="3000" spc="65" dirty="0">
                <a:latin typeface="Comic Sans MS"/>
                <a:cs typeface="Comic Sans MS"/>
              </a:rPr>
              <a:t> </a:t>
            </a:r>
            <a:r>
              <a:rPr sz="3000" spc="-2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  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δο</a:t>
            </a:r>
            <a:r>
              <a:rPr sz="3000" spc="-5" dirty="0">
                <a:latin typeface="Comic Sans MS"/>
                <a:cs typeface="Comic Sans MS"/>
              </a:rPr>
              <a:t>µέ</a:t>
            </a:r>
            <a:r>
              <a:rPr sz="3000" dirty="0">
                <a:latin typeface="Comic Sans MS"/>
                <a:cs typeface="Comic Sans MS"/>
              </a:rPr>
              <a:t>νη χ</a:t>
            </a:r>
            <a:r>
              <a:rPr sz="3000" spc="-15" dirty="0">
                <a:latin typeface="Comic Sans MS"/>
                <a:cs typeface="Comic Sans MS"/>
              </a:rPr>
              <a:t>ρο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2800" spc="-55" dirty="0">
                <a:latin typeface="Comic Sans MS"/>
                <a:cs typeface="Comic Sans MS"/>
              </a:rPr>
              <a:t>(</a:t>
            </a:r>
            <a:r>
              <a:rPr sz="2800" spc="-95" dirty="0">
                <a:latin typeface="Comic Sans MS"/>
                <a:cs typeface="Comic Sans MS"/>
              </a:rPr>
              <a:t>π</a:t>
            </a:r>
            <a:r>
              <a:rPr sz="2800" spc="-200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225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έ</a:t>
            </a:r>
            <a:r>
              <a:rPr sz="2800" spc="-70" dirty="0">
                <a:latin typeface="Comic Sans MS"/>
                <a:cs typeface="Comic Sans MS"/>
              </a:rPr>
              <a:t>τ</a:t>
            </a:r>
            <a:r>
              <a:rPr sz="2800" spc="-90" dirty="0">
                <a:latin typeface="Comic Sans MS"/>
                <a:cs typeface="Comic Sans MS"/>
              </a:rPr>
              <a:t>ο</a:t>
            </a:r>
            <a:r>
              <a:rPr sz="2800" spc="-85" dirty="0">
                <a:latin typeface="Comic Sans MS"/>
                <a:cs typeface="Comic Sans MS"/>
              </a:rPr>
              <a:t>ς</a:t>
            </a:r>
            <a:r>
              <a:rPr sz="2800" spc="-55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  <a:p>
            <a:pPr marL="527685" marR="5080" indent="-514984" algn="just">
              <a:lnSpc>
                <a:spcPct val="150000"/>
              </a:lnSpc>
              <a:spcBef>
                <a:spcPts val="690"/>
              </a:spcBef>
              <a:buClr>
                <a:srgbClr val="DE6B35"/>
              </a:buClr>
              <a:buSzPct val="95000"/>
              <a:tabLst>
                <a:tab pos="528320" algn="l"/>
              </a:tabLst>
            </a:pPr>
            <a:r>
              <a:rPr lang="el-GR" sz="3000" dirty="0" smtClean="0">
                <a:latin typeface="Comic Sans MS"/>
                <a:cs typeface="Comic Sans MS"/>
              </a:rPr>
              <a:t>3. </a:t>
            </a:r>
            <a:r>
              <a:rPr sz="3000" dirty="0" smtClean="0">
                <a:latin typeface="Comic Sans MS"/>
                <a:cs typeface="Comic Sans MS"/>
              </a:rPr>
              <a:t>Υ</a:t>
            </a:r>
            <a:r>
              <a:rPr sz="3000" spc="-5" dirty="0" smtClean="0">
                <a:latin typeface="Comic Sans MS"/>
                <a:cs typeface="Comic Sans MS"/>
              </a:rPr>
              <a:t>π</a:t>
            </a:r>
            <a:r>
              <a:rPr sz="3000" spc="-15" dirty="0" smtClean="0">
                <a:latin typeface="Comic Sans MS"/>
                <a:cs typeface="Comic Sans MS"/>
              </a:rPr>
              <a:t>ο</a:t>
            </a:r>
            <a:r>
              <a:rPr sz="3000" dirty="0" smtClean="0">
                <a:latin typeface="Comic Sans MS"/>
                <a:cs typeface="Comic Sans MS"/>
              </a:rPr>
              <a:t>λ</a:t>
            </a:r>
            <a:r>
              <a:rPr sz="3000" spc="-15" dirty="0" smtClean="0">
                <a:latin typeface="Comic Sans MS"/>
                <a:cs typeface="Comic Sans MS"/>
              </a:rPr>
              <a:t>ο</a:t>
            </a:r>
            <a:r>
              <a:rPr sz="3000" spc="110" dirty="0" smtClean="0">
                <a:latin typeface="Comic Sans MS"/>
                <a:cs typeface="Comic Sans MS"/>
              </a:rPr>
              <a:t>γ</a:t>
            </a:r>
            <a:r>
              <a:rPr sz="3000" spc="-5" dirty="0" smtClean="0">
                <a:latin typeface="Comic Sans MS"/>
                <a:cs typeface="Comic Sans MS"/>
              </a:rPr>
              <a:t>ι</a:t>
            </a:r>
            <a:r>
              <a:rPr sz="3000" spc="100" dirty="0" smtClean="0">
                <a:latin typeface="Comic Sans MS"/>
                <a:cs typeface="Comic Sans MS"/>
              </a:rPr>
              <a:t>σ</a:t>
            </a:r>
            <a:r>
              <a:rPr sz="3000" spc="-5" dirty="0" smtClean="0">
                <a:latin typeface="Comic Sans MS"/>
                <a:cs typeface="Comic Sans MS"/>
              </a:rPr>
              <a:t>µ</a:t>
            </a:r>
            <a:r>
              <a:rPr sz="3000" spc="-15" dirty="0" smtClean="0">
                <a:latin typeface="Comic Sans MS"/>
                <a:cs typeface="Comic Sans MS"/>
              </a:rPr>
              <a:t>ό</a:t>
            </a:r>
            <a:r>
              <a:rPr sz="3000" spc="-5" dirty="0" smtClean="0">
                <a:latin typeface="Comic Sans MS"/>
                <a:cs typeface="Comic Sans MS"/>
              </a:rPr>
              <a:t>ς</a:t>
            </a:r>
            <a:r>
              <a:rPr sz="3000" dirty="0" smtClean="0">
                <a:latin typeface="Comic Sans MS"/>
                <a:cs typeface="Comic Sans MS"/>
              </a:rPr>
              <a:t>  </a:t>
            </a:r>
            <a:r>
              <a:rPr sz="3000" spc="110" dirty="0" smtClean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 </a:t>
            </a:r>
            <a:r>
              <a:rPr sz="3000" spc="114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spc="100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το</a:t>
            </a:r>
            <a:r>
              <a:rPr sz="3000" spc="-5" dirty="0">
                <a:latin typeface="Comic Sans MS"/>
                <a:cs typeface="Comic Sans MS"/>
              </a:rPr>
              <a:t>υς</a:t>
            </a:r>
            <a:r>
              <a:rPr sz="3000" dirty="0">
                <a:latin typeface="Comic Sans MS"/>
                <a:cs typeface="Comic Sans MS"/>
              </a:rPr>
              <a:t>  </a:t>
            </a:r>
            <a:r>
              <a:rPr sz="3000" spc="11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  </a:t>
            </a:r>
            <a:r>
              <a:rPr sz="3000" spc="1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6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65" dirty="0">
                <a:latin typeface="Comic Sans MS"/>
                <a:cs typeface="Comic Sans MS"/>
              </a:rPr>
              <a:t>α</a:t>
            </a:r>
            <a:r>
              <a:rPr sz="3000" spc="-10" dirty="0">
                <a:latin typeface="Comic Sans MS"/>
                <a:cs typeface="Comic Sans MS"/>
              </a:rPr>
              <a:t>θ</a:t>
            </a:r>
            <a:r>
              <a:rPr sz="3000" spc="-15" dirty="0">
                <a:latin typeface="Comic Sans MS"/>
                <a:cs typeface="Comic Sans MS"/>
              </a:rPr>
              <a:t>ιο</a:t>
            </a:r>
            <a:r>
              <a:rPr sz="3000" spc="-5" dirty="0">
                <a:latin typeface="Comic Sans MS"/>
                <a:cs typeface="Comic Sans MS"/>
              </a:rPr>
              <a:t>ύ</a:t>
            </a:r>
            <a:r>
              <a:rPr sz="3000" spc="400" dirty="0">
                <a:latin typeface="Comic Sans MS"/>
                <a:cs typeface="Comic Sans MS"/>
              </a:rPr>
              <a:t>: </a:t>
            </a: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dirty="0">
                <a:latin typeface="Comic Sans MS"/>
                <a:cs typeface="Comic Sans MS"/>
              </a:rPr>
              <a:t>ζ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υµε</a:t>
            </a:r>
            <a:r>
              <a:rPr sz="3000" spc="5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spc="5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όσ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45" dirty="0">
                <a:latin typeface="Comic Sans MS"/>
                <a:cs typeface="Comic Sans MS"/>
              </a:rPr>
              <a:t> </a:t>
            </a:r>
            <a:r>
              <a:rPr sz="3000" spc="1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</a:t>
            </a:r>
            <a:r>
              <a:rPr sz="3000" spc="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15" dirty="0">
                <a:latin typeface="Comic Sans MS"/>
                <a:cs typeface="Comic Sans MS"/>
              </a:rPr>
              <a:t>λ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ύ</a:t>
            </a:r>
            <a:r>
              <a:rPr sz="3000" spc="5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1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 </a:t>
            </a:r>
            <a:r>
              <a:rPr sz="3000" spc="-4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spc="0" dirty="0">
                <a:latin typeface="Comic Sans MS"/>
                <a:cs typeface="Comic Sans MS"/>
              </a:rPr>
              <a:t>π</a:t>
            </a:r>
            <a:r>
              <a:rPr sz="3000" spc="1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ιώ</a:t>
            </a:r>
            <a:r>
              <a:rPr sz="3000" dirty="0">
                <a:latin typeface="Comic Sans MS"/>
                <a:cs typeface="Comic Sans MS"/>
              </a:rPr>
              <a:t>ν  </a:t>
            </a:r>
            <a:r>
              <a:rPr sz="3000" spc="-42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ις</a:t>
            </a:r>
            <a:r>
              <a:rPr sz="3000" dirty="0">
                <a:latin typeface="Comic Sans MS"/>
                <a:cs typeface="Comic Sans MS"/>
              </a:rPr>
              <a:t>  </a:t>
            </a:r>
            <a:r>
              <a:rPr sz="3000" spc="-43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15" dirty="0">
                <a:latin typeface="Comic Sans MS"/>
                <a:cs typeface="Comic Sans MS"/>
              </a:rPr>
              <a:t>ορ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ικές</a:t>
            </a:r>
            <a:r>
              <a:rPr sz="3000" dirty="0">
                <a:latin typeface="Comic Sans MS"/>
                <a:cs typeface="Comic Sans MS"/>
              </a:rPr>
              <a:t>  </a:t>
            </a:r>
            <a:r>
              <a:rPr sz="3000" spc="-43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15" dirty="0">
                <a:latin typeface="Comic Sans MS"/>
                <a:cs typeface="Comic Sans MS"/>
              </a:rPr>
              <a:t>ρο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ικές πε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όδο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spc="-10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,Ενότητα : Δείκτης τιμών </a:t>
            </a:r>
            <a:r>
              <a:rPr lang="el-GR" sz="1600" dirty="0" smtClean="0">
                <a:solidFill>
                  <a:schemeClr val="bg1"/>
                </a:solidFill>
              </a:rPr>
              <a:t>καταναλωτή, </a:t>
            </a:r>
            <a:r>
              <a:rPr lang="el-GR" sz="1600" dirty="0" smtClean="0">
                <a:solidFill>
                  <a:schemeClr val="bg1"/>
                </a:solidFill>
              </a:rPr>
              <a:t>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1334</Words>
  <Application>Microsoft Office PowerPoint</Application>
  <PresentationFormat>Προσαρμογή</PresentationFormat>
  <Paragraphs>142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Μακροοικονομική</vt:lpstr>
      <vt:lpstr>Διαφάνεια 2</vt:lpstr>
      <vt:lpstr>Άδειες Χρήσης</vt:lpstr>
      <vt:lpstr>Χρηματοδότηση</vt:lpstr>
      <vt:lpstr>ΣΚΟΠΟΙ ΕΝΟΤΗΤΑΣ</vt:lpstr>
      <vt:lpstr>ΟΡΙΣΜΟΣ</vt:lpstr>
      <vt:lpstr>ΔΕΙΚΤΗΣ ΤΙΜΩΝ ΚΑΤΑΝΑΛΩΤΗ</vt:lpstr>
      <vt:lpstr>ΒΗΜΑΤΑ ΥΠΟΛΟΓΙΣΜΟΥ ΤΟΥ ΔΤΚ                   (1) από (3)  </vt:lpstr>
      <vt:lpstr>ΒΗΜΑΤΑ ΥΠΟΛΟΓΙΣΜΟΥ ΤΟΥ ΔΤΚ                   (2) από (3) </vt:lpstr>
      <vt:lpstr>ΒΗΜΑΤΑ ΥΠΟΛΟΓΙΣΜΟΥ ΤΟΥ ΔΤΚ                   (3) από (3) </vt:lpstr>
      <vt:lpstr>ΠΡΟΒΛΗΜΑΤΑ ΣΤΗ ΜΕΤΡΗΣΗ ΤΟΥ ΔΤΚ (1) από (3)</vt:lpstr>
      <vt:lpstr>ΠΡΟΒΛΗΜΑΤΑ ΣΤΗ ΜΕΤΡΗΣΗ ΤΟΥ ΔΤΚ      (2) από (3)</vt:lpstr>
      <vt:lpstr>ΠΡΟΒΛΗΜΑΤΑ ΣΤΗ ΜΕΤΡΗΣΗ ΤΟΥ ΔΤΚ (3) από (3)</vt:lpstr>
      <vt:lpstr>ΕΝΑΜΟΡΝΙΣΜΕΝΟΣ ΔΤΚ (HICP)</vt:lpstr>
      <vt:lpstr>Βιβλιογραφία</vt:lpstr>
      <vt:lpstr>Σημείωμα Αναφοράς</vt:lpstr>
      <vt:lpstr>Σημείωμα Αδειοδότησης</vt:lpstr>
      <vt:lpstr>Διαφάνεια 18</vt:lpstr>
      <vt:lpstr>Διαφάνεια 19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&lt;4D6963726F736F667420506F776572506F696E74202D20C4C5C9CAD4C7D320D4C9CCD9CD20CAC1D4C1CDC1CBD9D4C7&gt;</dc:title>
  <dc:creator>kostas</dc:creator>
  <cp:lastModifiedBy>Guest</cp:lastModifiedBy>
  <cp:revision>55</cp:revision>
  <dcterms:created xsi:type="dcterms:W3CDTF">2015-06-26T19:23:03Z</dcterms:created>
  <dcterms:modified xsi:type="dcterms:W3CDTF">2015-07-23T13:39:02Z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2015-06-26T00:00:00Z</vt:filetime>
  </property>
</Properties>
</file>