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262" r:id="rId7"/>
    <p:sldId id="264" r:id="rId8"/>
    <p:sldId id="267" r:id="rId9"/>
    <p:sldId id="288" r:id="rId10"/>
    <p:sldId id="296" r:id="rId11"/>
    <p:sldId id="297" r:id="rId12"/>
    <p:sldId id="298" r:id="rId13"/>
    <p:sldId id="299" r:id="rId14"/>
    <p:sldId id="300"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290"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2" autoAdjust="0"/>
    <p:restoredTop sz="86401" autoAdjust="0"/>
  </p:normalViewPr>
  <p:slideViewPr>
    <p:cSldViewPr>
      <p:cViewPr varScale="1">
        <p:scale>
          <a:sx n="92" d="100"/>
          <a:sy n="92" d="100"/>
        </p:scale>
        <p:origin x="144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86479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59030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15804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9602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90847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61154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5020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8841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3635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64013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687507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24052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9960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609342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0249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–Οικονομική</a:t>
            </a:r>
            <a:r>
              <a:rPr lang="el-GR" sz="1000" b="1" baseline="0" smtClean="0">
                <a:solidFill>
                  <a:schemeClr val="bg1"/>
                </a:solidFill>
              </a:rPr>
              <a:t> σκέψη</a:t>
            </a:r>
            <a:r>
              <a:rPr lang="el-GR" sz="1000" b="1" smtClean="0">
                <a:solidFill>
                  <a:schemeClr val="bg1"/>
                </a:solidFill>
              </a:rPr>
              <a:t> </a:t>
            </a:r>
            <a:r>
              <a:rPr lang="el-GR" sz="1000" smtClean="0">
                <a:solidFill>
                  <a:schemeClr val="bg1"/>
                </a:solidFill>
              </a:rPr>
              <a:t>,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Μικροοικονομική</a:t>
            </a:r>
            <a:endParaRPr lang="el-G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smtClean="0"/>
              <a:t>Ενότητα 2</a:t>
            </a:r>
            <a:r>
              <a:rPr lang="en-US" sz="2800" smtClean="0"/>
              <a:t> </a:t>
            </a:r>
            <a:r>
              <a:rPr lang="el-GR" sz="2800" smtClean="0"/>
              <a:t>:</a:t>
            </a:r>
            <a:r>
              <a:rPr lang="en-US" sz="2800" smtClean="0"/>
              <a:t> </a:t>
            </a:r>
            <a:r>
              <a:rPr lang="el-GR" sz="2800" b="1" smtClean="0"/>
              <a:t>Οικονομική σκέψη</a:t>
            </a:r>
            <a:endParaRPr lang="el-GR" sz="2800" b="1"/>
          </a:p>
          <a:p>
            <a:r>
              <a:rPr lang="el-GR" sz="280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smtClean="0"/>
                <a:t>Ελληνική Δημοκρατία</a:t>
              </a:r>
            </a:p>
            <a:p>
              <a:pPr>
                <a:lnSpc>
                  <a:spcPts val="2600"/>
                </a:lnSpc>
              </a:pPr>
              <a:r>
                <a:rPr lang="el-GR" sz="2000" smtClean="0"/>
                <a:t>Τεχνολογικό Εκπαιδευτικό Ίδρυμα Ηπείρου</a:t>
              </a:r>
              <a:endParaRPr lang="en-GB" sz="200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ΟΙΚΟΝΟΜΙΚΕΣ ΑΝΑΓΚΕΣ</a:t>
            </a:r>
          </a:p>
        </p:txBody>
      </p:sp>
      <p:sp>
        <p:nvSpPr>
          <p:cNvPr id="3" name="Θέση περιεχομένου 2"/>
          <p:cNvSpPr>
            <a:spLocks noGrp="1"/>
          </p:cNvSpPr>
          <p:nvPr>
            <p:ph idx="1"/>
          </p:nvPr>
        </p:nvSpPr>
        <p:spPr/>
        <p:txBody>
          <a:bodyPr>
            <a:normAutofit fontScale="77500" lnSpcReduction="20000"/>
          </a:bodyPr>
          <a:lstStyle/>
          <a:p>
            <a:pPr algn="just"/>
            <a:r>
              <a:rPr lang="el-GR" b="1"/>
              <a:t>Διακρίνονται σε:</a:t>
            </a:r>
          </a:p>
          <a:p>
            <a:pPr algn="just"/>
            <a:r>
              <a:rPr lang="el-GR" b="1" smtClean="0"/>
              <a:t>ανάγκες </a:t>
            </a:r>
            <a:r>
              <a:rPr lang="el-GR" b="1"/>
              <a:t>ύπαρξης: απαραίτητες για τη διατήρηση της ζωής (τροφή, ένδυση, στέγη κ.λπ.).</a:t>
            </a:r>
          </a:p>
          <a:p>
            <a:pPr algn="just"/>
            <a:r>
              <a:rPr lang="el-GR" b="1" smtClean="0"/>
              <a:t>ανάγκες </a:t>
            </a:r>
            <a:r>
              <a:rPr lang="el-GR" b="1"/>
              <a:t>πολιτισµού: διαβίωση µέσα σε µια πολιτισµένη κοινωνία (µόρφωση, ψυχαγωγία κ.λπ.).</a:t>
            </a:r>
          </a:p>
          <a:p>
            <a:pPr algn="just"/>
            <a:r>
              <a:rPr lang="el-GR" b="1" smtClean="0"/>
              <a:t>ατοµικές </a:t>
            </a:r>
            <a:r>
              <a:rPr lang="el-GR" b="1"/>
              <a:t>ανάγκες: σύµφωνα µε την συµπεριφορά κάθε ανθρώπου.</a:t>
            </a:r>
          </a:p>
          <a:p>
            <a:pPr algn="just"/>
            <a:r>
              <a:rPr lang="el-GR" b="1" smtClean="0"/>
              <a:t>κοινωνικές </a:t>
            </a:r>
            <a:r>
              <a:rPr lang="el-GR" b="1"/>
              <a:t>(συλλογικές)  ανάγκες:  συµβίωση πολλών ανθρώπων (νοσοκοµεία, σχολεία, θέατρα, πάρκα κ.λπ.).</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Tree>
    <p:extLst>
      <p:ext uri="{BB962C8B-B14F-4D97-AF65-F5344CB8AC3E}">
        <p14:creationId xmlns:p14="http://schemas.microsoft.com/office/powerpoint/2010/main" val="1901550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ΙΔΙΟΤΗΤΕΣ ΟΙΚΟΝΟΜΙΚΩΝ ΑΝΑΓΚΩΝ</a:t>
            </a:r>
          </a:p>
        </p:txBody>
      </p:sp>
      <p:sp>
        <p:nvSpPr>
          <p:cNvPr id="3" name="Θέση περιεχομένου 2"/>
          <p:cNvSpPr>
            <a:spLocks noGrp="1"/>
          </p:cNvSpPr>
          <p:nvPr>
            <p:ph idx="1"/>
          </p:nvPr>
        </p:nvSpPr>
        <p:spPr/>
        <p:txBody>
          <a:bodyPr>
            <a:normAutofit fontScale="70000" lnSpcReduction="20000"/>
          </a:bodyPr>
          <a:lstStyle/>
          <a:p>
            <a:pPr algn="just"/>
            <a:r>
              <a:rPr lang="el-GR" b="1" smtClean="0"/>
              <a:t>1.  Πολλαπλασιασµός </a:t>
            </a:r>
            <a:r>
              <a:rPr lang="el-GR" b="1"/>
              <a:t>των αναγκών: η  συνεχής οικονοµική εξέλιξη σε συνδυασµό µε την µίµηση και την συνήθεια αυξάνει τον αριθµό και την ποικιλία των παραγόµενων αγαθών και κατ΄ επέκταση των αναγκών.</a:t>
            </a:r>
          </a:p>
          <a:p>
            <a:pPr algn="just"/>
            <a:r>
              <a:rPr lang="el-GR" b="1" smtClean="0"/>
              <a:t>2.</a:t>
            </a:r>
            <a:r>
              <a:rPr lang="el-GR" b="1"/>
              <a:t>	</a:t>
            </a:r>
            <a:r>
              <a:rPr lang="el-GR" b="1" smtClean="0"/>
              <a:t>Κορεσµός </a:t>
            </a:r>
            <a:r>
              <a:rPr lang="el-GR" b="1"/>
              <a:t>των αναγκών: η ένταση κάποιας συγκεκριµένης ανάγκης µειώνεται µε την επανάληψη της ικανοποίησής της. Όταν η ανάγκη ικανοποιηθεί πλήρως λέµε ότι επήλθε κορεσµός (ωστόσο, οι ανάγκες του ανθρώπου στο σύνολό τους είναι ακόρεστες).</a:t>
            </a:r>
          </a:p>
          <a:p>
            <a:pPr algn="just"/>
            <a:r>
              <a:rPr lang="el-GR" b="1" smtClean="0"/>
              <a:t>3.  Εξέλιξη </a:t>
            </a:r>
            <a:r>
              <a:rPr lang="el-GR" b="1"/>
              <a:t>των αναγκών: κάθε εποχή προσφέρει διαφορετικό σύστηµα αγαθών, όχι µόνο µε την παραγωγή νέων αγαθών, αλλά και µε την ποιοτική βελτίωση των υφισταµένων.</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spTree>
    <p:extLst>
      <p:ext uri="{BB962C8B-B14F-4D97-AF65-F5344CB8AC3E}">
        <p14:creationId xmlns:p14="http://schemas.microsoft.com/office/powerpoint/2010/main" val="2156318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ΟΙΚΟΝΟΜΙΚΑ ΑΓΑΘΑ</a:t>
            </a:r>
          </a:p>
        </p:txBody>
      </p:sp>
      <p:sp>
        <p:nvSpPr>
          <p:cNvPr id="3" name="Θέση περιεχομένου 2"/>
          <p:cNvSpPr>
            <a:spLocks noGrp="1"/>
          </p:cNvSpPr>
          <p:nvPr>
            <p:ph idx="1"/>
          </p:nvPr>
        </p:nvSpPr>
        <p:spPr>
          <a:xfrm>
            <a:off x="0" y="985292"/>
            <a:ext cx="9036496" cy="4464496"/>
          </a:xfrm>
        </p:spPr>
        <p:txBody>
          <a:bodyPr>
            <a:normAutofit fontScale="55000" lnSpcReduction="20000"/>
          </a:bodyPr>
          <a:lstStyle/>
          <a:p>
            <a:pPr algn="just"/>
            <a:r>
              <a:rPr lang="el-GR" sz="4600" b="1"/>
              <a:t>Οικονοµικά αγαθά: τα χρησιµοποιεί ο άνθρωπος για την κάλυψη των αναγκών του.</a:t>
            </a:r>
          </a:p>
          <a:p>
            <a:pPr algn="just"/>
            <a:r>
              <a:rPr lang="el-GR" sz="4600" b="1" smtClean="0"/>
              <a:t> </a:t>
            </a:r>
            <a:r>
              <a:rPr lang="el-GR" sz="4600" b="1"/>
              <a:t>Χρησιµότητα: η δυνατότητα ενός  αγαθού/υπηρεσίας να ικανοποιεί µέσω των ιδιοτήτων του µια ορισµένη ανάγκη, η οποία ποικίλει από αγαθό σε αγαθό και βαίνει φθίνουσα µε την επανάληψη της χρησιµοποιήσεως των µονάδων αυτού.</a:t>
            </a:r>
          </a:p>
          <a:p>
            <a:pPr algn="just"/>
            <a:r>
              <a:rPr lang="el-GR" sz="4600" b="1" smtClean="0"/>
              <a:t>Οριακή </a:t>
            </a:r>
            <a:r>
              <a:rPr lang="el-GR" sz="4600" b="1"/>
              <a:t>µονάδα: η τελευταία </a:t>
            </a:r>
            <a:r>
              <a:rPr lang="el-GR" sz="4600" b="1" smtClean="0"/>
              <a:t>µονάδα του </a:t>
            </a:r>
            <a:r>
              <a:rPr lang="el-GR" sz="4600" b="1"/>
              <a:t>αγαθού που διατίθεται  για  την  ικανοποίηση  ορισµένης  ανάγκης</a:t>
            </a:r>
            <a:r>
              <a:rPr lang="el-GR" sz="4600" b="1" smtClean="0"/>
              <a:t>, µετά</a:t>
            </a:r>
            <a:r>
              <a:rPr lang="el-GR" sz="4600" b="1"/>
              <a:t>	την	οποία	</a:t>
            </a:r>
            <a:r>
              <a:rPr lang="el-GR" sz="4600" b="1" smtClean="0"/>
              <a:t>η  χρήση του αγαθού δεν ικανοποιεί</a:t>
            </a:r>
            <a:r>
              <a:rPr lang="el-GR" sz="4600" b="1"/>
              <a:t>, αντίθετα συνήθως προκαλεί δυσάρεστο αίσθηµα</a:t>
            </a:r>
            <a:r>
              <a:rPr lang="el-GR" sz="4600" b="1" smtClean="0"/>
              <a:t>. </a:t>
            </a:r>
          </a:p>
          <a:p>
            <a:pPr algn="just"/>
            <a:r>
              <a:rPr lang="el-GR" sz="4600" b="1" smtClean="0"/>
              <a:t>Οριακή χρησιµότητα: η χρησιµότητα της οριακής µονάδας</a:t>
            </a:r>
            <a:r>
              <a:rPr lang="el-GR" sz="4600" b="1"/>
              <a:t>.</a:t>
            </a:r>
          </a:p>
          <a:p>
            <a:pPr algn="just"/>
            <a:endParaRPr lang="el-GR" sz="24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spTree>
    <p:extLst>
      <p:ext uri="{BB962C8B-B14F-4D97-AF65-F5344CB8AC3E}">
        <p14:creationId xmlns:p14="http://schemas.microsoft.com/office/powerpoint/2010/main" val="100005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ΝΟΜΟΣ ΤΗΣ ΦΘΙΝΟΥΣΑΣ ΟΡΙΑΚΗΣ ΧΡΗΣΙΜΟΤΗΤΑΣ</a:t>
            </a:r>
          </a:p>
        </p:txBody>
      </p:sp>
      <p:sp>
        <p:nvSpPr>
          <p:cNvPr id="3" name="Θέση περιεχομένου 2"/>
          <p:cNvSpPr>
            <a:spLocks noGrp="1"/>
          </p:cNvSpPr>
          <p:nvPr>
            <p:ph idx="1"/>
          </p:nvPr>
        </p:nvSpPr>
        <p:spPr>
          <a:xfrm>
            <a:off x="0" y="1231944"/>
            <a:ext cx="9036496" cy="4464496"/>
          </a:xfrm>
        </p:spPr>
        <p:txBody>
          <a:bodyPr>
            <a:normAutofit fontScale="92500"/>
          </a:bodyPr>
          <a:lstStyle/>
          <a:p>
            <a:pPr algn="just"/>
            <a:r>
              <a:rPr lang="el-GR" sz="2800" b="1"/>
              <a:t>Μια συγκεκριµένη ανάγκη εφόσον ικανοποιηθεί παύει να υφίσταται άλλοτε πρόσκαιρα και άλλοτε οριστικά.</a:t>
            </a:r>
          </a:p>
          <a:p>
            <a:pPr algn="just"/>
            <a:r>
              <a:rPr lang="el-GR" sz="2800" b="1" smtClean="0"/>
              <a:t> </a:t>
            </a:r>
            <a:r>
              <a:rPr lang="el-GR" sz="2800" b="1"/>
              <a:t>↑ της χρησιµοποιούµενης ποσότητας του αγαθού …⇒… ↓ της προσφερόµενης χρησιµότητας αυτού.</a:t>
            </a:r>
          </a:p>
          <a:p>
            <a:pPr algn="just"/>
            <a:r>
              <a:rPr lang="el-GR" sz="2800" b="1" smtClean="0"/>
              <a:t> </a:t>
            </a:r>
            <a:r>
              <a:rPr lang="el-GR" sz="2800" b="1"/>
              <a:t>Εφόσον η συνολική χρησιµότητα (ΣΧ) βαίνει αύξουσα, η οριακή χρησιµότητα (ΟΧ) είναι θετική.</a:t>
            </a:r>
          </a:p>
          <a:p>
            <a:pPr algn="just"/>
            <a:r>
              <a:rPr lang="el-GR" sz="2800" b="1" smtClean="0"/>
              <a:t> </a:t>
            </a:r>
            <a:r>
              <a:rPr lang="el-GR" sz="2800" b="1"/>
              <a:t>Όταν η ΣΧ πλησιάζει το ανώτατο σηµείο αυτής, τότε η ΟΧ είναι 0.</a:t>
            </a:r>
          </a:p>
          <a:p>
            <a:pPr algn="just"/>
            <a:r>
              <a:rPr lang="el-GR" sz="2800" b="1" smtClean="0"/>
              <a:t> </a:t>
            </a:r>
            <a:r>
              <a:rPr lang="el-GR" sz="2800" b="1"/>
              <a:t>Όταν η ΣΧ αρχίζει να κατέρχεται, τότε η ΟΧ είναι αρνητική.</a:t>
            </a:r>
          </a:p>
          <a:p>
            <a:pPr algn="just"/>
            <a:endParaRPr lang="el-GR" sz="24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Tree>
    <p:extLst>
      <p:ext uri="{BB962C8B-B14F-4D97-AF65-F5344CB8AC3E}">
        <p14:creationId xmlns:p14="http://schemas.microsoft.com/office/powerpoint/2010/main" val="4165912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ΔΙΑΚΡΙΣΕΙΣ ΟΙΚΟΝΟΜΙΚΩΝ ΑΓΑΘΩΝ</a:t>
            </a:r>
          </a:p>
        </p:txBody>
      </p:sp>
      <p:sp>
        <p:nvSpPr>
          <p:cNvPr id="3" name="Θέση περιεχομένου 2"/>
          <p:cNvSpPr>
            <a:spLocks noGrp="1"/>
          </p:cNvSpPr>
          <p:nvPr>
            <p:ph idx="1"/>
          </p:nvPr>
        </p:nvSpPr>
        <p:spPr>
          <a:xfrm>
            <a:off x="0" y="1231944"/>
            <a:ext cx="9036496" cy="4464496"/>
          </a:xfrm>
        </p:spPr>
        <p:txBody>
          <a:bodyPr>
            <a:normAutofit fontScale="77500" lnSpcReduction="20000"/>
          </a:bodyPr>
          <a:lstStyle/>
          <a:p>
            <a:pPr algn="just"/>
            <a:r>
              <a:rPr lang="el-GR" sz="2800" b="1"/>
              <a:t>Υλικά αγαθά: όσα έχουν υλική υπόσταση (π.χ. ρούχα, αυτοκίνητα, έπιπλα κ.λπ.).</a:t>
            </a:r>
          </a:p>
          <a:p>
            <a:pPr algn="just"/>
            <a:r>
              <a:rPr lang="el-GR" sz="2800" b="1" smtClean="0"/>
              <a:t> </a:t>
            </a:r>
            <a:r>
              <a:rPr lang="el-GR" sz="2800" b="1"/>
              <a:t>Άυλα αγαθά: όσα στερούνται υλικής υπόστασης (π.χ. υπηρεσίες λογιστή, γιατρού, δικηγόρου κ.λπ.).</a:t>
            </a:r>
          </a:p>
          <a:p>
            <a:pPr algn="just"/>
            <a:r>
              <a:rPr lang="el-GR" sz="2800" b="1" smtClean="0"/>
              <a:t> </a:t>
            </a:r>
            <a:r>
              <a:rPr lang="el-GR" sz="2800" b="1"/>
              <a:t>Διαρκή αγαθά: υλικά αγαθά που δεν καταναλώνονται σε µια χρήση, αλλά χρησιµοποιούνται πολλές φορές (π.χ. ηλεκτρική συσκευή).</a:t>
            </a:r>
          </a:p>
          <a:p>
            <a:pPr algn="just"/>
            <a:r>
              <a:rPr lang="el-GR" sz="2800" b="1" smtClean="0"/>
              <a:t> </a:t>
            </a:r>
            <a:r>
              <a:rPr lang="el-GR" sz="2800" b="1"/>
              <a:t>Καταναλωτικά αγαθά: υλικά αγαθά που χρησιµοποιούνται µια φορά (π.χ. τρόφιµα).</a:t>
            </a:r>
          </a:p>
          <a:p>
            <a:pPr algn="just"/>
            <a:r>
              <a:rPr lang="el-GR" sz="2800" b="1" smtClean="0"/>
              <a:t> </a:t>
            </a:r>
            <a:r>
              <a:rPr lang="el-GR" sz="2800" b="1"/>
              <a:t>Άµεσα αγαθά: υλικά αγαθά που καλύπτουν άµεσα ανάγκες χωρίς να µεταβάλλεται η µορφής τους (π.χ. νερό).</a:t>
            </a:r>
          </a:p>
          <a:p>
            <a:pPr algn="just"/>
            <a:r>
              <a:rPr lang="el-GR" sz="2800" b="1" smtClean="0"/>
              <a:t> </a:t>
            </a:r>
            <a:r>
              <a:rPr lang="el-GR" sz="2800" b="1"/>
              <a:t>Έµµεσα αγαθά: υλικά αγαθά που συµβάλουν στην παραγωγή των άµεσων αγαθών (π.χ. εργαλεία).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Tree>
    <p:extLst>
      <p:ext uri="{BB962C8B-B14F-4D97-AF65-F5344CB8AC3E}">
        <p14:creationId xmlns:p14="http://schemas.microsoft.com/office/powerpoint/2010/main" val="428248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ΟΙΚΟΝΟΜΙΚΟ ΚΥΚΛΩΜΑ</a:t>
            </a:r>
          </a:p>
        </p:txBody>
      </p:sp>
      <p:sp>
        <p:nvSpPr>
          <p:cNvPr id="3" name="Θέση περιεχομένου 2"/>
          <p:cNvSpPr>
            <a:spLocks noGrp="1"/>
          </p:cNvSpPr>
          <p:nvPr>
            <p:ph idx="1"/>
          </p:nvPr>
        </p:nvSpPr>
        <p:spPr>
          <a:xfrm>
            <a:off x="0" y="1231944"/>
            <a:ext cx="9036496" cy="4464496"/>
          </a:xfrm>
        </p:spPr>
        <p:txBody>
          <a:bodyPr>
            <a:normAutofit fontScale="85000" lnSpcReduction="20000"/>
          </a:bodyPr>
          <a:lstStyle/>
          <a:p>
            <a:pPr marL="0" indent="357188" algn="just"/>
            <a:r>
              <a:rPr lang="el-GR" sz="2800" b="1"/>
              <a:t>Νοικοκυριά: παίρνουν αποφάσεις σχετικά µε τον τρόπο που διατίθενται α) οι συντελεστές παραγωγής που κατέχουν, β) το εισόδηµα που κατέχουν.</a:t>
            </a:r>
          </a:p>
          <a:p>
            <a:pPr marL="0" indent="357188" algn="just"/>
            <a:r>
              <a:rPr lang="el-GR" sz="2800" b="1" smtClean="0"/>
              <a:t>Επιχειρήσεις</a:t>
            </a:r>
            <a:r>
              <a:rPr lang="el-GR" sz="2800" b="1"/>
              <a:t>: αποφασίζουν σχετικά α) µε  την  οργάνωση της παραγωγής (τι, πως και πόσο θα παραχθεί), β) µε τη διανοµή του παραχθέντος προϊόντος (που και πως θα διανεµηθεί).</a:t>
            </a:r>
          </a:p>
          <a:p>
            <a:pPr marL="0" indent="357188" algn="just"/>
            <a:r>
              <a:rPr lang="el-GR" sz="2800" b="1" smtClean="0"/>
              <a:t>Πραγµατική </a:t>
            </a:r>
            <a:r>
              <a:rPr lang="el-GR" sz="2800" b="1"/>
              <a:t>κυκλική ροή: η ροή των αγαθών/υπηρεσιών των συντελεστών παραγωγής από τα νοικοκυριά στις επιχειρήσεις και αντίστροφα, µέσω της αγοράς προϊόντων και των συντελεστών παραγωγής.</a:t>
            </a:r>
          </a:p>
          <a:p>
            <a:pPr marL="0" indent="357188" algn="just"/>
            <a:r>
              <a:rPr lang="el-GR" sz="2800" b="1" smtClean="0"/>
              <a:t>Χρηµατική </a:t>
            </a:r>
            <a:r>
              <a:rPr lang="el-GR" sz="2800" b="1"/>
              <a:t>κυκλική ροή: οι χρηµατικές πληρωµές από τα νοικοκυριά προς τις επιχειρήσεις και αντίστροφα, µέσω της αγοράς των αγαθών και των συντελεστών παραγωγής.</a:t>
            </a:r>
          </a:p>
          <a:p>
            <a:pPr algn="just"/>
            <a:endParaRPr lang="el-GR" sz="28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Tree>
    <p:extLst>
      <p:ext uri="{BB962C8B-B14F-4D97-AF65-F5344CB8AC3E}">
        <p14:creationId xmlns:p14="http://schemas.microsoft.com/office/powerpoint/2010/main" val="217823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ΤΟ ΟΙΚΟΝΟΜΙΚΟ ΚΥΚΛΩΜΑ</a:t>
            </a:r>
            <a:br>
              <a:rPr lang="el-GR"/>
            </a:br>
            <a:r>
              <a:rPr lang="el-GR"/>
              <a:t>(MANKIW AND TAYLOR, 2010)</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pic>
        <p:nvPicPr>
          <p:cNvPr id="14" name="Content Placeholder 13"/>
          <p:cNvPicPr>
            <a:picLocks noGrp="1" noChangeAspect="1"/>
          </p:cNvPicPr>
          <p:nvPr>
            <p:ph idx="1"/>
          </p:nvPr>
        </p:nvPicPr>
        <p:blipFill>
          <a:blip r:embed="rId3"/>
          <a:stretch>
            <a:fillRect/>
          </a:stretch>
        </p:blipFill>
        <p:spPr>
          <a:xfrm>
            <a:off x="879377" y="1525059"/>
            <a:ext cx="7385246" cy="3771900"/>
          </a:xfrm>
          <a:prstGeom prst="rect">
            <a:avLst/>
          </a:prstGeom>
        </p:spPr>
      </p:pic>
    </p:spTree>
    <p:extLst>
      <p:ext uri="{BB962C8B-B14F-4D97-AF65-F5344CB8AC3E}">
        <p14:creationId xmlns:p14="http://schemas.microsoft.com/office/powerpoint/2010/main" val="391535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ΒΑΣΙΚΕΣ ΜΟΡΦΕΣ ΟΙΚΟΝΟΜΙΚΗΣ ΟΡΓΑΝΩΣΗΣ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17</a:t>
            </a:fld>
            <a:endParaRPr lang="el-GR"/>
          </a:p>
        </p:txBody>
      </p:sp>
      <p:sp>
        <p:nvSpPr>
          <p:cNvPr id="3" name="Content Placeholder 2"/>
          <p:cNvSpPr>
            <a:spLocks noGrp="1"/>
          </p:cNvSpPr>
          <p:nvPr>
            <p:ph idx="1"/>
          </p:nvPr>
        </p:nvSpPr>
        <p:spPr>
          <a:xfrm>
            <a:off x="457200" y="1201316"/>
            <a:ext cx="8229600" cy="4399914"/>
          </a:xfrm>
        </p:spPr>
        <p:txBody>
          <a:bodyPr>
            <a:normAutofit fontScale="40000" lnSpcReduction="20000"/>
          </a:bodyPr>
          <a:lstStyle/>
          <a:p>
            <a:pPr marL="0" indent="0">
              <a:buNone/>
            </a:pPr>
            <a:r>
              <a:rPr lang="el-GR" sz="3800" smtClean="0"/>
              <a:t>            1</a:t>
            </a:r>
            <a:r>
              <a:rPr lang="el-GR" sz="3800"/>
              <a:t>.	ΑΤΟΜΙΚΗ</a:t>
            </a:r>
          </a:p>
          <a:p>
            <a:pPr marL="0" indent="268288"/>
            <a:r>
              <a:rPr lang="el-GR" sz="5100" smtClean="0"/>
              <a:t> </a:t>
            </a:r>
            <a:r>
              <a:rPr lang="el-GR" sz="5100"/>
              <a:t>Οι καταναλωτές έχουν πλήρη ελευθερία, ως προς το τι θα αγοράσουν, περιοριζόµενοι µόνο από το ύψος του εισοδήµατός τους.</a:t>
            </a:r>
          </a:p>
          <a:p>
            <a:pPr marL="0" indent="268288"/>
            <a:r>
              <a:rPr lang="el-GR" sz="5100" smtClean="0"/>
              <a:t>Κάποιο </a:t>
            </a:r>
            <a:r>
              <a:rPr lang="el-GR" sz="5100"/>
              <a:t>άτοµο µπορεί, εφόσον έχει το απαραίτητο κεφάλαιο, να ξεκινήσει επιχείρηση παράγοντας ότι κατά την γνώµη του θα έχει ζήτηση (Το κράτος παρεµβαίνει στην περίπτωση που η παραγωγή είναι επιζήµια για το κοινωνικό συµφέρον).</a:t>
            </a:r>
          </a:p>
          <a:p>
            <a:pPr marL="0" indent="268288"/>
            <a:r>
              <a:rPr lang="el-GR" sz="5100" smtClean="0"/>
              <a:t>Οι </a:t>
            </a:r>
            <a:r>
              <a:rPr lang="el-GR" sz="5100"/>
              <a:t>παραγωγικές πηγές κατανέµονται µεταξύ διαφόρων προγραµµάτων παραγωγής, τα δε ζητούµενα αγαθά κατανέµονται µε τη λειτουργία </a:t>
            </a:r>
            <a:r>
              <a:rPr lang="el-GR" sz="5100" smtClean="0"/>
              <a:t>τουµηχανισµού </a:t>
            </a:r>
            <a:r>
              <a:rPr lang="el-GR" sz="5100"/>
              <a:t>τιµών.</a:t>
            </a:r>
          </a:p>
          <a:p>
            <a:pPr marL="0" indent="268288"/>
            <a:r>
              <a:rPr lang="el-GR" sz="5100" smtClean="0"/>
              <a:t>Το </a:t>
            </a:r>
            <a:r>
              <a:rPr lang="el-GR" sz="5100"/>
              <a:t>ύψος της παραγωγής αγαθών προσδιορίζεται από τη δύναµη της ζήτησης</a:t>
            </a:r>
            <a:r>
              <a:rPr lang="el-GR" sz="3800"/>
              <a:t>.</a:t>
            </a:r>
          </a:p>
          <a:p>
            <a:pPr marL="0" indent="0">
              <a:buNone/>
            </a:pPr>
            <a:endParaRPr lang="el-GR"/>
          </a:p>
        </p:txBody>
      </p:sp>
    </p:spTree>
    <p:extLst>
      <p:ext uri="{BB962C8B-B14F-4D97-AF65-F5344CB8AC3E}">
        <p14:creationId xmlns:p14="http://schemas.microsoft.com/office/powerpoint/2010/main" val="79915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ΒΑΣΙΚΕΣ ΜΟΡΦΕΣ ΟΙΚΟΝΟΜΙΚΗΣ ΟΡΓΑΝΩΣΗΣ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sp>
        <p:nvSpPr>
          <p:cNvPr id="3" name="Content Placeholder 2"/>
          <p:cNvSpPr>
            <a:spLocks noGrp="1"/>
          </p:cNvSpPr>
          <p:nvPr>
            <p:ph idx="1"/>
          </p:nvPr>
        </p:nvSpPr>
        <p:spPr>
          <a:xfrm>
            <a:off x="457200" y="1201316"/>
            <a:ext cx="8229600" cy="4399914"/>
          </a:xfrm>
        </p:spPr>
        <p:txBody>
          <a:bodyPr>
            <a:normAutofit fontScale="92500" lnSpcReduction="20000"/>
          </a:bodyPr>
          <a:lstStyle/>
          <a:p>
            <a:pPr marL="0" indent="0">
              <a:buNone/>
            </a:pPr>
            <a:r>
              <a:rPr lang="el-GR"/>
              <a:t>2.	ΚΟΙΝΩΝΙΚΗ</a:t>
            </a:r>
          </a:p>
          <a:p>
            <a:pPr marL="0" indent="357188" algn="just"/>
            <a:r>
              <a:rPr lang="el-GR" smtClean="0"/>
              <a:t>Η </a:t>
            </a:r>
            <a:r>
              <a:rPr lang="el-GR"/>
              <a:t>οικονοµία είναι κεντρικά κατευθυνόµενη από το κράτος, το οποίο αποφασίζει τι θα παραχθεί και πόσο.</a:t>
            </a:r>
          </a:p>
          <a:p>
            <a:pPr marL="0" indent="357188" algn="just"/>
            <a:r>
              <a:rPr lang="el-GR" smtClean="0"/>
              <a:t> </a:t>
            </a:r>
            <a:r>
              <a:rPr lang="el-GR"/>
              <a:t>Οι παραγωγικές πηγές κατανέµονται στους παραγωγούς σύµφωνα µε τις αποφάσεις του κράτους.</a:t>
            </a:r>
          </a:p>
          <a:p>
            <a:pPr marL="0" indent="357188" algn="just"/>
            <a:r>
              <a:rPr lang="el-GR" smtClean="0"/>
              <a:t>Η </a:t>
            </a:r>
            <a:r>
              <a:rPr lang="el-GR"/>
              <a:t>ποσότητα από κάθε παραγόµενο αγαθό που επιτρέπεται να καταναλώσει το κάθε άτοµο αποφασίζεται από το κράτος.</a:t>
            </a:r>
          </a:p>
          <a:p>
            <a:pPr marL="0" indent="0">
              <a:buNone/>
            </a:pPr>
            <a:endParaRPr lang="el-GR"/>
          </a:p>
        </p:txBody>
      </p:sp>
    </p:spTree>
    <p:extLst>
      <p:ext uri="{BB962C8B-B14F-4D97-AF65-F5344CB8AC3E}">
        <p14:creationId xmlns:p14="http://schemas.microsoft.com/office/powerpoint/2010/main" val="371908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ΒΑΣΙΚΕΣ ΜΟΡΦΕΣ ΟΙΚΟΝΟΜΙΚΗΣ ΟΡΓΑΝΩΣΗΣ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
        <p:nvSpPr>
          <p:cNvPr id="3" name="Content Placeholder 2"/>
          <p:cNvSpPr>
            <a:spLocks noGrp="1"/>
          </p:cNvSpPr>
          <p:nvPr>
            <p:ph idx="1"/>
          </p:nvPr>
        </p:nvSpPr>
        <p:spPr>
          <a:xfrm>
            <a:off x="457200" y="1201316"/>
            <a:ext cx="8229600" cy="4399914"/>
          </a:xfrm>
        </p:spPr>
        <p:txBody>
          <a:bodyPr>
            <a:normAutofit fontScale="85000" lnSpcReduction="20000"/>
          </a:bodyPr>
          <a:lstStyle/>
          <a:p>
            <a:pPr marL="0" indent="0">
              <a:buNone/>
            </a:pPr>
            <a:r>
              <a:rPr lang="el-GR"/>
              <a:t>3.	ΜΙΚΤΗ</a:t>
            </a:r>
          </a:p>
          <a:p>
            <a:pPr marL="0" indent="357188" algn="just"/>
            <a:r>
              <a:rPr lang="el-GR" smtClean="0"/>
              <a:t>Η </a:t>
            </a:r>
            <a:r>
              <a:rPr lang="el-GR"/>
              <a:t>παραγωγική δραστηριότητα της οικονοµίας βασίζεται τόσο στον ιδιωτικό, όσο και στον δηµόσιο τοµέα.</a:t>
            </a:r>
          </a:p>
          <a:p>
            <a:pPr marL="0" indent="357188" algn="just"/>
            <a:r>
              <a:rPr lang="el-GR" smtClean="0"/>
              <a:t>Σήµερα </a:t>
            </a:r>
            <a:r>
              <a:rPr lang="el-GR"/>
              <a:t>δεν υπάρχει χώρα που να έχει τέλεια ελεύθερη οικονοµία ή ένα πλήρες σύστηµα κεντρικής κατευθυνόµενης οικονοµίας.</a:t>
            </a:r>
          </a:p>
          <a:p>
            <a:pPr marL="0" indent="357188" algn="just"/>
            <a:r>
              <a:rPr lang="el-GR" smtClean="0"/>
              <a:t>Ακόµη </a:t>
            </a:r>
            <a:r>
              <a:rPr lang="el-GR"/>
              <a:t>και στις χώρες που τα άτοµα έχουν απεριόριστη ελευθερία επιλογής αγαθών, υπάρχουν αγαθά που η παραγωγή τους εξαρτάται από την απόφαση του κράτους.</a:t>
            </a:r>
          </a:p>
          <a:p>
            <a:pPr marL="0" indent="0">
              <a:buNone/>
            </a:pPr>
            <a:endParaRPr lang="el-GR"/>
          </a:p>
          <a:p>
            <a:pPr marL="0" indent="0">
              <a:buNone/>
            </a:pPr>
            <a:endParaRPr lang="el-GR"/>
          </a:p>
        </p:txBody>
      </p:sp>
    </p:spTree>
    <p:extLst>
      <p:ext uri="{BB962C8B-B14F-4D97-AF65-F5344CB8AC3E}">
        <p14:creationId xmlns:p14="http://schemas.microsoft.com/office/powerpoint/2010/main" val="3874569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smtClean="0"/>
              <a:t>Λογιστικής και χρηματοοικονομικής</a:t>
            </a:r>
          </a:p>
          <a:p>
            <a:pPr algn="l"/>
            <a:r>
              <a:rPr lang="el-GR" b="1" smtClean="0"/>
              <a:t>Μικροοικονομική</a:t>
            </a:r>
            <a:endParaRPr lang="el-GR" b="1"/>
          </a:p>
          <a:p>
            <a:pPr algn="l"/>
            <a:r>
              <a:rPr lang="el-GR" sz="2800" b="1" smtClean="0"/>
              <a:t>Ενότητα </a:t>
            </a:r>
            <a:r>
              <a:rPr lang="en-US" sz="2800" b="1"/>
              <a:t>2</a:t>
            </a:r>
            <a:r>
              <a:rPr lang="el-GR" sz="2800" b="1" smtClean="0"/>
              <a:t>:</a:t>
            </a:r>
            <a:r>
              <a:rPr lang="en-US" sz="2800" smtClean="0"/>
              <a:t> </a:t>
            </a:r>
            <a:r>
              <a:rPr lang="el-GR" sz="2800"/>
              <a:t>Οικονομική σκέψη</a:t>
            </a:r>
          </a:p>
          <a:p>
            <a:pPr algn="l"/>
            <a:r>
              <a:rPr lang="el-GR" sz="2800" smtClean="0">
                <a:solidFill>
                  <a:schemeClr val="tx2">
                    <a:lumMod val="50000"/>
                  </a:schemeClr>
                </a:solidFill>
              </a:rPr>
              <a:t>Καραμάνης Κωνσταντίνος</a:t>
            </a:r>
          </a:p>
          <a:p>
            <a:pPr algn="l">
              <a:lnSpc>
                <a:spcPts val="2600"/>
              </a:lnSpc>
            </a:pPr>
            <a:r>
              <a:rPr lang="el-GR" sz="2400" smtClean="0">
                <a:solidFill>
                  <a:schemeClr val="tx2">
                    <a:lumMod val="50000"/>
                  </a:schemeClr>
                </a:solidFill>
              </a:rPr>
              <a:t>Επίκουρος Καθηγητής</a:t>
            </a:r>
          </a:p>
          <a:p>
            <a:pPr algn="l">
              <a:lnSpc>
                <a:spcPts val="2600"/>
              </a:lnSpc>
            </a:pPr>
            <a:r>
              <a:rPr lang="el-GR" sz="240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smtClean="0">
                <a:solidFill>
                  <a:schemeClr val="bg1"/>
                </a:solidFill>
              </a:rPr>
              <a:t>Ανοιχτά Ακαδημαϊκά Μαθήματα στο ΤΕΙ Ηπείρου</a:t>
            </a:r>
            <a:endParaRPr lang="el-GR" sz="240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ΒΑΣΙΚΑ ΠΡΟΒΛΗΜΑΤΑ ΤΟΥ ΟΙΚΟΝΟΜΙΚΟΥ ΣΥΣΤΗΜΑΤΟΣ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
        <p:nvSpPr>
          <p:cNvPr id="3" name="Content Placeholder 2"/>
          <p:cNvSpPr>
            <a:spLocks noGrp="1"/>
          </p:cNvSpPr>
          <p:nvPr>
            <p:ph idx="1"/>
          </p:nvPr>
        </p:nvSpPr>
        <p:spPr>
          <a:xfrm>
            <a:off x="457200" y="1201316"/>
            <a:ext cx="8229600" cy="4399914"/>
          </a:xfrm>
        </p:spPr>
        <p:txBody>
          <a:bodyPr>
            <a:normAutofit lnSpcReduction="10000"/>
          </a:bodyPr>
          <a:lstStyle/>
          <a:p>
            <a:pPr marL="0" indent="0">
              <a:buNone/>
            </a:pPr>
            <a:r>
              <a:rPr lang="el-GR" smtClean="0"/>
              <a:t>1</a:t>
            </a:r>
            <a:r>
              <a:rPr lang="el-GR"/>
              <a:t>.	Επιλογής	των	αγαθών	που	θα παραχθούν</a:t>
            </a:r>
          </a:p>
          <a:p>
            <a:pPr marL="0" indent="0">
              <a:buNone/>
            </a:pPr>
            <a:r>
              <a:rPr lang="el-GR"/>
              <a:t>2.	Επιλογής των µεθόδων παραγωγής</a:t>
            </a:r>
          </a:p>
          <a:p>
            <a:pPr marL="0" indent="0">
              <a:buNone/>
            </a:pPr>
            <a:r>
              <a:rPr lang="el-GR"/>
              <a:t>3.	Διανοµής των παραχθέντων αγαθών</a:t>
            </a:r>
          </a:p>
          <a:p>
            <a:pPr marL="0" indent="0">
              <a:buNone/>
            </a:pPr>
            <a:r>
              <a:rPr lang="el-GR"/>
              <a:t>4.	Αποδοτικής	χρησιµοποίησης	των συντελεστών παραγωγής</a:t>
            </a:r>
          </a:p>
          <a:p>
            <a:pPr marL="0" indent="0">
              <a:buNone/>
            </a:pPr>
            <a:r>
              <a:rPr lang="el-GR"/>
              <a:t>5.	Ανάπτυξης	των	παραγωγικών δυνατοτήτων της οικονοµίας</a:t>
            </a:r>
          </a:p>
          <a:p>
            <a:pPr marL="0" indent="0">
              <a:buNone/>
            </a:pPr>
            <a:endParaRPr lang="el-GR"/>
          </a:p>
          <a:p>
            <a:pPr marL="0" indent="0">
              <a:buNone/>
            </a:pPr>
            <a:endParaRPr lang="el-GR"/>
          </a:p>
        </p:txBody>
      </p:sp>
    </p:spTree>
    <p:extLst>
      <p:ext uri="{BB962C8B-B14F-4D97-AF65-F5344CB8AC3E}">
        <p14:creationId xmlns:p14="http://schemas.microsoft.com/office/powerpoint/2010/main" val="361519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1. ΕΠΙΛΟΓΗ ΤΩΝ ΑΓΑΘΩΝ ΠΟΥ ΘΑ ΠΑΡΑΧΘΟΥΝ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
        <p:nvSpPr>
          <p:cNvPr id="3" name="Content Placeholder 2"/>
          <p:cNvSpPr>
            <a:spLocks noGrp="1"/>
          </p:cNvSpPr>
          <p:nvPr>
            <p:ph idx="1"/>
          </p:nvPr>
        </p:nvSpPr>
        <p:spPr>
          <a:xfrm>
            <a:off x="457200" y="1201316"/>
            <a:ext cx="8229600" cy="4399914"/>
          </a:xfrm>
        </p:spPr>
        <p:txBody>
          <a:bodyPr>
            <a:normAutofit fontScale="92500"/>
          </a:bodyPr>
          <a:lstStyle/>
          <a:p>
            <a:pPr marL="0" indent="357188" algn="just"/>
            <a:r>
              <a:rPr lang="el-GR"/>
              <a:t>Δηµιουργούνται προβλήµατα λόγω της ανεπάρκειας των συντελεστών της παραγωγής να ικανοποιήσουν όλες τις ανάγκες.</a:t>
            </a:r>
          </a:p>
          <a:p>
            <a:pPr marL="0" indent="357188" algn="just"/>
            <a:r>
              <a:rPr lang="el-GR" smtClean="0"/>
              <a:t>Η </a:t>
            </a:r>
            <a:r>
              <a:rPr lang="el-GR"/>
              <a:t>απόφαση για παραγωγή µεγαλύτερης ποσότητας από ένα αγαθό αναγκαία  σηµαίνει την απόφαση για παραγωγή µικρότερης ποσότητας από ένα άλλο αγαθό (π.χ. οι περισσότεροι πόροι για άµυνα συνεπάγεται λιγότεροι πόροι για άλλους τοµείς όπως η παιδεία, η υγεία, οι υποδοµές κ.λπ.).</a:t>
            </a:r>
          </a:p>
          <a:p>
            <a:pPr marL="0" indent="0">
              <a:buNone/>
            </a:pPr>
            <a:endParaRPr lang="el-GR"/>
          </a:p>
          <a:p>
            <a:pPr marL="0" indent="0">
              <a:buNone/>
            </a:pPr>
            <a:endParaRPr lang="el-GR"/>
          </a:p>
        </p:txBody>
      </p:sp>
    </p:spTree>
    <p:extLst>
      <p:ext uri="{BB962C8B-B14F-4D97-AF65-F5344CB8AC3E}">
        <p14:creationId xmlns:p14="http://schemas.microsoft.com/office/powerpoint/2010/main" val="391360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2.	ΕΠΙΛΟΓΗ ΤΩΝ ΜΕΘΟΔΩΝ ΠΑΡΑΓΩΓΗΣ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22</a:t>
            </a:fld>
            <a:endParaRPr lang="el-GR"/>
          </a:p>
        </p:txBody>
      </p:sp>
      <p:sp>
        <p:nvSpPr>
          <p:cNvPr id="3" name="Content Placeholder 2"/>
          <p:cNvSpPr>
            <a:spLocks noGrp="1"/>
          </p:cNvSpPr>
          <p:nvPr>
            <p:ph idx="1"/>
          </p:nvPr>
        </p:nvSpPr>
        <p:spPr>
          <a:xfrm>
            <a:off x="457200" y="1201316"/>
            <a:ext cx="8229600" cy="4399914"/>
          </a:xfrm>
        </p:spPr>
        <p:txBody>
          <a:bodyPr>
            <a:normAutofit fontScale="85000" lnSpcReduction="10000"/>
          </a:bodyPr>
          <a:lstStyle/>
          <a:p>
            <a:pPr marL="0" indent="357188" algn="just"/>
            <a:r>
              <a:rPr lang="el-GR" smtClean="0"/>
              <a:t> Αποτελεσµατική µέθοδος παραγωγής: µε το ελάχιστο κόστος επιδιώκουµε</a:t>
            </a:r>
            <a:r>
              <a:rPr lang="el-GR"/>
              <a:t>	</a:t>
            </a:r>
            <a:r>
              <a:rPr lang="el-GR" smtClean="0"/>
              <a:t>την αύξηση της παραγωγής ενός αγαθού χωρίς   να µειωθεί η ποσότητα </a:t>
            </a:r>
            <a:r>
              <a:rPr lang="el-GR"/>
              <a:t>που παράγεται από οποιοδήποτε άλλο αγαθό.</a:t>
            </a:r>
          </a:p>
          <a:p>
            <a:pPr marL="0" indent="357188" algn="just"/>
            <a:r>
              <a:rPr lang="el-GR" smtClean="0"/>
              <a:t>Καθοριστικό ρόλο παίζει η τιµή των συντελεστών παραγωγής (</a:t>
            </a:r>
            <a:r>
              <a:rPr lang="el-GR"/>
              <a:t>π.χ</a:t>
            </a:r>
            <a:r>
              <a:rPr lang="el-GR" smtClean="0"/>
              <a:t>. εφόσον </a:t>
            </a:r>
            <a:r>
              <a:rPr lang="el-GR"/>
              <a:t>	</a:t>
            </a:r>
            <a:r>
              <a:rPr lang="el-GR" smtClean="0"/>
              <a:t>µπορούµε επιλέγουµε µέθοδο </a:t>
            </a:r>
            <a:r>
              <a:rPr lang="el-GR"/>
              <a:t>παραγωγής εντάσεως κεφαλαίου, όταν το κόστος λειτουργίας του υλικού κεφαλαίου, </a:t>
            </a:r>
            <a:r>
              <a:rPr lang="el-GR" smtClean="0"/>
              <a:t>όπως µηχανήµατα</a:t>
            </a:r>
            <a:r>
              <a:rPr lang="el-GR"/>
              <a:t>, εργαλεία κ.λπ. είναι µικρό. Αντίθετα, επιλέγουµε µέθοδο εντάσεως εργασίας, όταν τα ηµεροµίσθια είναι χαµηλά).</a:t>
            </a:r>
          </a:p>
          <a:p>
            <a:pPr marL="0" indent="0">
              <a:buNone/>
            </a:pPr>
            <a:endParaRPr lang="el-GR"/>
          </a:p>
          <a:p>
            <a:pPr marL="0" indent="0">
              <a:buNone/>
            </a:pPr>
            <a:endParaRPr lang="el-GR"/>
          </a:p>
        </p:txBody>
      </p:sp>
    </p:spTree>
    <p:extLst>
      <p:ext uri="{BB962C8B-B14F-4D97-AF65-F5344CB8AC3E}">
        <p14:creationId xmlns:p14="http://schemas.microsoft.com/office/powerpoint/2010/main" val="184342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3.	ΔΙΑΝΟΜΗ ΤΩΝ ΠΑΡΑΧΘΕΝΤΩΝ ΑΓΑΘΩΝ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a:p>
        </p:txBody>
      </p:sp>
      <p:sp>
        <p:nvSpPr>
          <p:cNvPr id="3" name="Content Placeholder 2"/>
          <p:cNvSpPr>
            <a:spLocks noGrp="1"/>
          </p:cNvSpPr>
          <p:nvPr>
            <p:ph idx="1"/>
          </p:nvPr>
        </p:nvSpPr>
        <p:spPr>
          <a:xfrm>
            <a:off x="457200" y="1201316"/>
            <a:ext cx="8229600" cy="4399914"/>
          </a:xfrm>
        </p:spPr>
        <p:txBody>
          <a:bodyPr>
            <a:normAutofit fontScale="77500" lnSpcReduction="20000"/>
          </a:bodyPr>
          <a:lstStyle/>
          <a:p>
            <a:pPr marL="0" indent="357188" algn="just"/>
            <a:r>
              <a:rPr lang="el-GR"/>
              <a:t> Ανάγεται στη διανοµή του εθνικού εισοδήµατος προς τους κατόχους των παραγωγικών συντελεστών (εργάτες, επιχειρηµατίες, γαιοκτήµονες), µε γενικό ενδιαφέρον από την άποψη της δηµοσιονοµικής οικονοµικής και κοινωνικής πολιτικής.</a:t>
            </a:r>
          </a:p>
          <a:p>
            <a:pPr marL="0" indent="357188" algn="just"/>
            <a:r>
              <a:rPr lang="el-GR" smtClean="0"/>
              <a:t> </a:t>
            </a:r>
            <a:r>
              <a:rPr lang="el-GR"/>
              <a:t>Άλλη είναι η µορφή της ζήτησης όταν το </a:t>
            </a:r>
            <a:r>
              <a:rPr lang="el-GR" smtClean="0"/>
              <a:t>µεγαλύτερο µέρος </a:t>
            </a:r>
            <a:r>
              <a:rPr lang="el-GR"/>
              <a:t>του εθνικού εισοδήµατος συσσωρεύεται σε λίγους και άλλης µορφής όταν το εισόδηµα κατανέµεται οµοιόµορφο µεταξύ των µελών της κοινωνίας.</a:t>
            </a:r>
          </a:p>
          <a:p>
            <a:pPr marL="0" indent="357188" algn="just"/>
            <a:r>
              <a:rPr lang="el-GR" smtClean="0"/>
              <a:t>Συνδέεται </a:t>
            </a:r>
            <a:r>
              <a:rPr lang="el-GR"/>
              <a:t>αναπόσπαστα µε την ευηµερία των </a:t>
            </a:r>
            <a:r>
              <a:rPr lang="el-GR" smtClean="0"/>
              <a:t>µελών µιας </a:t>
            </a:r>
            <a:r>
              <a:rPr lang="el-GR"/>
              <a:t>κοινωνίας, των οποίων το βιοτικό επίπεδο τελικά εξαρτάται από τη σωστή επίλυση του προβλήµατος της διανοµής.</a:t>
            </a:r>
          </a:p>
          <a:p>
            <a:pPr marL="0" indent="0">
              <a:buNone/>
            </a:pPr>
            <a:endParaRPr lang="el-GR"/>
          </a:p>
          <a:p>
            <a:pPr marL="0" indent="0">
              <a:buNone/>
            </a:pPr>
            <a:endParaRPr lang="el-GR"/>
          </a:p>
        </p:txBody>
      </p:sp>
    </p:spTree>
    <p:extLst>
      <p:ext uri="{BB962C8B-B14F-4D97-AF65-F5344CB8AC3E}">
        <p14:creationId xmlns:p14="http://schemas.microsoft.com/office/powerpoint/2010/main" val="1892180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4. ΑΠΟΔΟΤΙΚΗ ΧΡΗΣΗ ΤΩΝ ΣΥΝΤΕΛΕΣΤΩΝ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24</a:t>
            </a:fld>
            <a:endParaRPr lang="el-GR"/>
          </a:p>
        </p:txBody>
      </p:sp>
      <p:sp>
        <p:nvSpPr>
          <p:cNvPr id="3" name="Content Placeholder 2"/>
          <p:cNvSpPr>
            <a:spLocks noGrp="1"/>
          </p:cNvSpPr>
          <p:nvPr>
            <p:ph idx="1"/>
          </p:nvPr>
        </p:nvSpPr>
        <p:spPr>
          <a:xfrm>
            <a:off x="457200" y="1201316"/>
            <a:ext cx="8229600" cy="4399914"/>
          </a:xfrm>
        </p:spPr>
        <p:txBody>
          <a:bodyPr>
            <a:normAutofit fontScale="85000" lnSpcReduction="10000"/>
          </a:bodyPr>
          <a:lstStyle/>
          <a:p>
            <a:pPr marL="0" indent="357188" algn="just"/>
            <a:r>
              <a:rPr lang="el-GR" smtClean="0"/>
              <a:t> Η οικονοµία πρέπει να</a:t>
            </a:r>
            <a:r>
              <a:rPr lang="el-GR"/>
              <a:t>	</a:t>
            </a:r>
            <a:r>
              <a:rPr lang="el-GR" smtClean="0"/>
              <a:t>χρησιµοποιείτους συντελεστές παραγωγής</a:t>
            </a:r>
            <a:r>
              <a:rPr lang="el-GR"/>
              <a:t>	κατά	τέτοιο	τρόπο	</a:t>
            </a:r>
            <a:r>
              <a:rPr lang="el-GR" smtClean="0"/>
              <a:t>ώστε προϊόντα να παρέχουν στα άτοµα τη µέγιστη </a:t>
            </a:r>
            <a:r>
              <a:rPr lang="el-GR"/>
              <a:t>δυνατή ικανοποίηση.</a:t>
            </a:r>
          </a:p>
          <a:p>
            <a:pPr marL="0" indent="357188" algn="just"/>
            <a:r>
              <a:rPr lang="el-GR"/>
              <a:t>Ο </a:t>
            </a:r>
            <a:r>
              <a:rPr lang="el-GR" smtClean="0"/>
              <a:t>Καταλληλότερος τρόπος είναι εκείνος που </a:t>
            </a:r>
            <a:r>
              <a:rPr lang="el-GR"/>
              <a:t>επιτυγχάνει:</a:t>
            </a:r>
          </a:p>
          <a:p>
            <a:pPr marL="0" indent="0" algn="just">
              <a:buNone/>
            </a:pPr>
            <a:r>
              <a:rPr lang="el-GR" smtClean="0"/>
              <a:t>-την αύξηση της παραγωγής από ένα αγαθό χωρίς τη ταυτόχρονη µείωση της</a:t>
            </a:r>
            <a:r>
              <a:rPr lang="el-GR"/>
              <a:t>	</a:t>
            </a:r>
            <a:r>
              <a:rPr lang="el-GR" smtClean="0"/>
              <a:t>παραγωγής κάποιου </a:t>
            </a:r>
            <a:r>
              <a:rPr lang="el-GR"/>
              <a:t>άλλου,</a:t>
            </a:r>
          </a:p>
          <a:p>
            <a:pPr marL="0" indent="0" algn="just">
              <a:buNone/>
            </a:pPr>
            <a:r>
              <a:rPr lang="el-GR" smtClean="0"/>
              <a:t>- την </a:t>
            </a:r>
            <a:r>
              <a:rPr lang="el-GR"/>
              <a:t>ικανοποίηση έστω και ενός ατόµου χωρίς να µειώσει ταυτόχρονα την ικανοποίηση κάποιου άλλου.</a:t>
            </a:r>
          </a:p>
          <a:p>
            <a:pPr marL="0" indent="0">
              <a:buNone/>
            </a:pPr>
            <a:endParaRPr lang="el-GR"/>
          </a:p>
          <a:p>
            <a:pPr marL="0" indent="0">
              <a:buNone/>
            </a:pPr>
            <a:endParaRPr lang="el-GR"/>
          </a:p>
        </p:txBody>
      </p:sp>
    </p:spTree>
    <p:extLst>
      <p:ext uri="{BB962C8B-B14F-4D97-AF65-F5344CB8AC3E}">
        <p14:creationId xmlns:p14="http://schemas.microsoft.com/office/powerpoint/2010/main" val="2538371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5. ΕΠΙΠΕΔΟ ΑΠΑΣΧΟΛΗΣΗΣ ΤΩΝ ΣΥΝΤΕΛΕΣΤΩΝ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25</a:t>
            </a:fld>
            <a:endParaRPr lang="el-GR"/>
          </a:p>
        </p:txBody>
      </p:sp>
      <p:sp>
        <p:nvSpPr>
          <p:cNvPr id="3" name="Content Placeholder 2"/>
          <p:cNvSpPr>
            <a:spLocks noGrp="1"/>
          </p:cNvSpPr>
          <p:nvPr>
            <p:ph idx="1"/>
          </p:nvPr>
        </p:nvSpPr>
        <p:spPr>
          <a:xfrm>
            <a:off x="457200" y="1201316"/>
            <a:ext cx="8229600" cy="4399914"/>
          </a:xfrm>
        </p:spPr>
        <p:txBody>
          <a:bodyPr>
            <a:normAutofit fontScale="85000" lnSpcReduction="10000"/>
          </a:bodyPr>
          <a:lstStyle/>
          <a:p>
            <a:pPr marL="0" indent="357188" algn="just"/>
            <a:r>
              <a:rPr lang="el-GR"/>
              <a:t>Η παραγωγική διαδικασία θα πρέπει να είναι τέτοια ώστε να αποφεύγεται κάθε  σπατάλη, δηλαδή οποιαδήποτε µορφή υποαπασχόλησης των συντελεστών (π.χ. υποαπασχόληση του εργατικού δυναµικού σε περιόδους ύφεσης, µείωση επενδύσεων λόγω έλλειψης επιχειρηµατικών κινήτρων, αναξιοποίητες εύφορες πεδινές εκτάσεις κ.λπ.).</a:t>
            </a:r>
          </a:p>
          <a:p>
            <a:pPr marL="0" indent="357188" algn="just"/>
            <a:r>
              <a:rPr lang="el-GR"/>
              <a:t>Ο Βασικός στόχος της οικονοµικής και κάθε οργανωµένης κοινωνίας είναι η επίτευξη πλήρους απασχόλησης των συντελεστών ή η όσο  το δυνατόν µείωση της υποαπασχόλησης αυτών.</a:t>
            </a:r>
          </a:p>
          <a:p>
            <a:pPr marL="0" indent="0">
              <a:buNone/>
            </a:pPr>
            <a:endParaRPr lang="el-GR"/>
          </a:p>
        </p:txBody>
      </p:sp>
    </p:spTree>
    <p:extLst>
      <p:ext uri="{BB962C8B-B14F-4D97-AF65-F5344CB8AC3E}">
        <p14:creationId xmlns:p14="http://schemas.microsoft.com/office/powerpoint/2010/main" val="3664754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Ο ΜΗΧΑΝΙΣΜΟΣ ΤΩΝ ΤΙΜΩΝ ΤΗΣ ΑΓΟΡΑΣ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26</a:t>
            </a:fld>
            <a:endParaRPr lang="el-GR"/>
          </a:p>
        </p:txBody>
      </p:sp>
      <p:sp>
        <p:nvSpPr>
          <p:cNvPr id="3" name="Content Placeholder 2"/>
          <p:cNvSpPr>
            <a:spLocks noGrp="1"/>
          </p:cNvSpPr>
          <p:nvPr>
            <p:ph idx="1"/>
          </p:nvPr>
        </p:nvSpPr>
        <p:spPr>
          <a:xfrm>
            <a:off x="457200" y="1201316"/>
            <a:ext cx="8229600" cy="4399914"/>
          </a:xfrm>
        </p:spPr>
        <p:txBody>
          <a:bodyPr>
            <a:normAutofit fontScale="85000" lnSpcReduction="20000"/>
          </a:bodyPr>
          <a:lstStyle/>
          <a:p>
            <a:pPr marL="0" indent="357188" algn="just"/>
            <a:r>
              <a:rPr lang="el-GR"/>
              <a:t>Η οικονοµική δραστηριότητα προσδιορίζεται από την ελεύθερη επιλογή των καταναλωτών, µέσω </a:t>
            </a:r>
            <a:r>
              <a:rPr lang="el-GR" smtClean="0"/>
              <a:t>του µηχανισµού των τιµών των παραγόµενων αγαθών </a:t>
            </a:r>
            <a:r>
              <a:rPr lang="el-GR"/>
              <a:t>και υπηρεσιών.</a:t>
            </a:r>
          </a:p>
          <a:p>
            <a:pPr marL="0" indent="357188" algn="just"/>
            <a:r>
              <a:rPr lang="el-GR" smtClean="0"/>
              <a:t>Η </a:t>
            </a:r>
            <a:r>
              <a:rPr lang="el-GR"/>
              <a:t>αύξηση της ζήτησης ενός αγαθού θα οδηγήσει στην αύξηση της τιµής του αγαθού. Αυτό µε τη σειρά του καθιστά τη παραγωγή του αγαθού περισσότερο κερδοφόρα, µε αποτέλεσµα οι παραγωγοί να αυξήσουν τις παραγόµενες ποσότητες.</a:t>
            </a:r>
          </a:p>
          <a:p>
            <a:pPr marL="0" indent="357188" algn="just"/>
            <a:r>
              <a:rPr lang="el-GR" smtClean="0"/>
              <a:t>Οι επιχειρήσεις που παράγουν µε χαµηλό κόστος µπορούν και</a:t>
            </a:r>
            <a:r>
              <a:rPr lang="el-GR"/>
              <a:t>	</a:t>
            </a:r>
            <a:r>
              <a:rPr lang="el-GR" smtClean="0"/>
              <a:t>πωλούν σε χαµηλές τιµές</a:t>
            </a:r>
            <a:r>
              <a:rPr lang="el-GR"/>
              <a:t>	</a:t>
            </a:r>
            <a:r>
              <a:rPr lang="el-GR" smtClean="0"/>
              <a:t>και ως</a:t>
            </a:r>
            <a:r>
              <a:rPr lang="el-GR"/>
              <a:t>	</a:t>
            </a:r>
            <a:r>
              <a:rPr lang="el-GR" smtClean="0"/>
              <a:t>εκ τούτου </a:t>
            </a:r>
            <a:r>
              <a:rPr lang="el-GR"/>
              <a:t>διατηρούνται στην αγορά.</a:t>
            </a:r>
          </a:p>
          <a:p>
            <a:pPr marL="0" indent="0">
              <a:buNone/>
            </a:pPr>
            <a:endParaRPr lang="el-GR"/>
          </a:p>
        </p:txBody>
      </p:sp>
    </p:spTree>
    <p:extLst>
      <p:ext uri="{BB962C8B-B14F-4D97-AF65-F5344CB8AC3E}">
        <p14:creationId xmlns:p14="http://schemas.microsoft.com/office/powerpoint/2010/main" val="2909548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900443"/>
          </a:xfrm>
        </p:spPr>
        <p:txBody>
          <a:bodyPr>
            <a:normAutofit fontScale="90000"/>
          </a:bodyPr>
          <a:lstStyle/>
          <a:p>
            <a:r>
              <a:rPr lang="el-GR"/>
              <a:t>Ο ΜΗΧΑΝΙΣΜΟΣ ΤΩΝ ΤΙΜΩΝ ΤΗΣ ΑΓΟΡΑΣ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27</a:t>
            </a:fld>
            <a:endParaRPr lang="el-GR"/>
          </a:p>
        </p:txBody>
      </p:sp>
      <p:sp>
        <p:nvSpPr>
          <p:cNvPr id="3" name="Content Placeholder 2"/>
          <p:cNvSpPr>
            <a:spLocks noGrp="1"/>
          </p:cNvSpPr>
          <p:nvPr>
            <p:ph idx="1"/>
          </p:nvPr>
        </p:nvSpPr>
        <p:spPr>
          <a:xfrm>
            <a:off x="457200" y="1201316"/>
            <a:ext cx="8229600" cy="4399914"/>
          </a:xfrm>
        </p:spPr>
        <p:txBody>
          <a:bodyPr>
            <a:normAutofit fontScale="92500" lnSpcReduction="20000"/>
          </a:bodyPr>
          <a:lstStyle/>
          <a:p>
            <a:pPr marL="0" indent="357188" algn="just"/>
            <a:r>
              <a:rPr lang="el-GR"/>
              <a:t>Στον πραγµατικό κόσµο:</a:t>
            </a:r>
          </a:p>
          <a:p>
            <a:pPr marL="0" indent="357188" algn="just"/>
            <a:r>
              <a:rPr lang="el-GR"/>
              <a:t>o προσδιορισµός του µηχανισµού των τιµών των αγαθών που παράγονται, των µεθόδων παραγωγής που χρησιµοποιούνται και του εισοδήµατος των ατόµων, αποκλειστικά µέσω των δυνάµεων της προσφοράς και της ζήτησης είναι µια απλουστευµένη εικόνα του συστήµατος, καθώς σε όλες σχεδόν τις χώρες ο δηµόσιος τοµέας παρεµβαίνει και επηρεάζει την οικονοµική δραστηριότητα ιδίως σε ευαίσθητους τοµείς όπως είναι η υγεία, η παιδεία, η ιατρική περίθαλψη κ.λπ.</a:t>
            </a:r>
          </a:p>
          <a:p>
            <a:pPr marL="0" indent="0">
              <a:buNone/>
            </a:pPr>
            <a:endParaRPr lang="el-GR"/>
          </a:p>
        </p:txBody>
      </p:sp>
    </p:spTree>
    <p:extLst>
      <p:ext uri="{BB962C8B-B14F-4D97-AF65-F5344CB8AC3E}">
        <p14:creationId xmlns:p14="http://schemas.microsoft.com/office/powerpoint/2010/main" val="2400755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23" y="4908246"/>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ΔΙΑΤΑΡΑΧΕΣ ΦΩΝΗΣ</a:t>
            </a:r>
            <a:r>
              <a:rPr lang="el-GR" sz="1200">
                <a:solidFill>
                  <a:schemeClr val="bg1"/>
                </a:solidFill>
              </a:rPr>
              <a:t>, Ενότητα 0, ΤΜΗΜΑ ΛΟΓΟΘΕΡΑΠΕΙΑΣ,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29</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2" name="Rectangle 1"/>
          <p:cNvSpPr/>
          <p:nvPr/>
        </p:nvSpPr>
        <p:spPr>
          <a:xfrm>
            <a:off x="0" y="2259034"/>
            <a:ext cx="9036496" cy="3416318"/>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 </a:t>
            </a:r>
            <a:endParaRPr lang="el-GR" sz="2400" smtClean="0">
              <a:solidFill>
                <a:schemeClr val="bg1">
                  <a:lumMod val="50000"/>
                </a:schemeClr>
              </a:solidFill>
            </a:endParaRPr>
          </a:p>
          <a:p>
            <a:pPr algn="just"/>
            <a:r>
              <a:rPr lang="el-GR" sz="2400">
                <a:solidFill>
                  <a:schemeClr val="bg1">
                    <a:lumMod val="50000"/>
                  </a:schemeClr>
                </a:solidFill>
              </a:rPr>
              <a:t>Καραμάνης, Κ. (2015). Μικροοοικονομική. ΤΕΙ Ηπείρου</a:t>
            </a:r>
            <a:endParaRPr lang="el-GR" sz="2400" smtClean="0">
              <a:solidFill>
                <a:schemeClr val="bg1">
                  <a:lumMod val="50000"/>
                </a:schemeClr>
              </a:solidFill>
            </a:endParaRPr>
          </a:p>
          <a:p>
            <a:pPr algn="just"/>
            <a:r>
              <a:rPr lang="el-GR" sz="2400" smtClean="0">
                <a:solidFill>
                  <a:schemeClr val="bg1">
                    <a:lumMod val="50000"/>
                  </a:schemeClr>
                </a:solidFill>
              </a:rPr>
              <a:t>Διαθέσιμο </a:t>
            </a:r>
            <a:r>
              <a:rPr lang="el-GR" sz="2400">
                <a:solidFill>
                  <a:schemeClr val="bg1">
                    <a:lumMod val="50000"/>
                  </a:schemeClr>
                </a:solidFill>
              </a:rPr>
              <a:t>από τη δικτυακή διεύθυνση</a:t>
            </a:r>
            <a:r>
              <a:rPr lang="el-GR" sz="2400" smtClean="0">
                <a:solidFill>
                  <a:schemeClr val="bg1">
                    <a:lumMod val="50000"/>
                  </a:schemeClr>
                </a:solidFill>
              </a:rPr>
              <a:t>:</a:t>
            </a:r>
          </a:p>
          <a:p>
            <a:pPr lvl="0" algn="just"/>
            <a:r>
              <a:rPr lang="en-US" sz="2400">
                <a:solidFill>
                  <a:prstClr val="white">
                    <a:lumMod val="50000"/>
                  </a:prstClr>
                </a:solidFill>
                <a:hlinkClick r:id="rId5"/>
              </a:rPr>
              <a:t>http://eclass.teiep.gr/OpenClass/courses/ACC140/</a:t>
            </a:r>
            <a:endParaRPr lang="el-GR" sz="2400">
              <a:solidFill>
                <a:prstClr val="white">
                  <a:lumMod val="50000"/>
                </a:prst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a:t>Το παρόν εκπαιδευτικό υλικό υπόκειται σε άδειες χρήσης Creative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51520" y="5447257"/>
            <a:ext cx="8972930" cy="320022"/>
          </a:xfrm>
          <a:prstGeom prst="rect">
            <a:avLst/>
          </a:prstGeom>
          <a:noFill/>
        </p:spPr>
        <p:txBody>
          <a:bodyPr wrap="square" lIns="91436" tIns="45719" rIns="91436" bIns="45719" rtlCol="0">
            <a:spAutoFit/>
          </a:bodyPr>
          <a:lstStyle/>
          <a:p>
            <a:pPr>
              <a:lnSpc>
                <a:spcPct val="150000"/>
              </a:lnSpc>
              <a:spcBef>
                <a:spcPts val="500"/>
              </a:spcBef>
              <a:defRPr/>
            </a:pPr>
            <a:r>
              <a:rPr lang="el-GR" sz="1100" b="1" smtClean="0">
                <a:solidFill>
                  <a:schemeClr val="bg1"/>
                </a:solidFill>
              </a:rPr>
              <a:t>Μικροοικονομική</a:t>
            </a:r>
            <a:r>
              <a:rPr lang="el-GR" sz="1100" smtClean="0">
                <a:solidFill>
                  <a:schemeClr val="bg1"/>
                </a:solidFill>
              </a:rPr>
              <a:t>, Ενότητα 2 ΤΜΗΜΑ ΛΟΓΙΣΤΙΚΗΣ ΚΑΙ ΧΡΗΜΑΤΟΙΚΟΝΟΜΙΚΗΣ , ΤΕΙ ΗΠΕΙΡΟΥ </a:t>
            </a:r>
            <a:r>
              <a:rPr lang="el-GR" sz="1100" b="1" smtClean="0">
                <a:solidFill>
                  <a:schemeClr val="bg1"/>
                </a:solidFill>
              </a:rPr>
              <a:t>- Ανοιχτά Ακαδημαϊκά Μαθήματα στο ΤΕΙ Ηπείρου</a:t>
            </a:r>
            <a:endParaRPr lang="el-GR" sz="1100" b="1">
              <a:solidFill>
                <a:schemeClr val="bg1"/>
              </a:solidFill>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32</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86" y="525079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74677"/>
            <a:ext cx="9144000"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2 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33</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5128276"/>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p:txBody>
          <a:bodyPr>
            <a:normAutofit fontScale="92500" lnSpcReduction="20000"/>
          </a:bodyPr>
          <a:lstStyle/>
          <a:p>
            <a:pPr marL="0"/>
            <a:r>
              <a:rPr lang="el-GR" smtClean="0"/>
              <a:t>Ολοκληρώνοντας την ενότητα θα πρέπει να είστε σε θέση να : </a:t>
            </a:r>
          </a:p>
          <a:p>
            <a:pPr marL="0"/>
            <a:r>
              <a:rPr lang="el-GR" smtClean="0"/>
              <a:t>Γνωρίζετε πως σκέπτονται οι οικονομολόγοι.</a:t>
            </a:r>
          </a:p>
          <a:p>
            <a:pPr marL="0"/>
            <a:r>
              <a:rPr lang="el-GR" smtClean="0"/>
              <a:t>Ορίζετε τις οικονομικές ανάγκες, αγαθά και να τα διακρίνετε. </a:t>
            </a:r>
          </a:p>
          <a:p>
            <a:pPr marL="0"/>
            <a:r>
              <a:rPr lang="el-GR" smtClean="0"/>
              <a:t>Περιγράφετε το οικονομικό κύκλωμα. </a:t>
            </a:r>
            <a:endParaRPr lang="en-US" smtClean="0"/>
          </a:p>
          <a:p>
            <a:pPr marL="0" algn="just"/>
            <a:r>
              <a:rPr lang="el-GR" smtClean="0"/>
              <a:t>Γνωρίζετε τον τρόπο με τον οποίο είναι οργανωμένη μία οικονομία </a:t>
            </a:r>
          </a:p>
          <a:p>
            <a:pPr marL="0"/>
            <a:endParaRPr lang="el-GR"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p:txBody>
          <a:bodyPr/>
          <a:lstStyle/>
          <a:p>
            <a:r>
              <a:rPr lang="el-GR" smtClean="0"/>
              <a:t>Οικονομικές ανάγκες </a:t>
            </a:r>
          </a:p>
          <a:p>
            <a:r>
              <a:rPr lang="el-GR" smtClean="0"/>
              <a:t>Οικονομικά αγαθά</a:t>
            </a:r>
          </a:p>
          <a:p>
            <a:r>
              <a:rPr lang="el-GR" smtClean="0"/>
              <a:t>Οριακότητα </a:t>
            </a:r>
          </a:p>
          <a:p>
            <a:r>
              <a:rPr lang="el-GR" smtClean="0"/>
              <a:t> Οικονομικό κύκλωμα</a:t>
            </a:r>
          </a:p>
          <a:p>
            <a:r>
              <a:rPr lang="el-GR" smtClean="0"/>
              <a:t>Οικονομική οργάνωση</a:t>
            </a:r>
            <a:endParaRPr lang="el-G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2" y="3672417"/>
            <a:ext cx="8314183" cy="1135063"/>
          </a:xfrm>
        </p:spPr>
        <p:txBody>
          <a:bodyPr>
            <a:normAutofit/>
          </a:bodyPr>
          <a:lstStyle/>
          <a:p>
            <a:r>
              <a:rPr lang="el-GR" sz="4400" smtClean="0"/>
              <a:t>Ενότητα 2 : Οικονομική σκέψη</a:t>
            </a:r>
            <a:endParaRPr lang="el-GR"/>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ΟΙΚΟΝΟΜΙΚΕΣ ΑΝΑΓΚΕΣ</a:t>
            </a:r>
          </a:p>
        </p:txBody>
      </p:sp>
      <p:sp>
        <p:nvSpPr>
          <p:cNvPr id="3" name="Θέση περιεχομένου 2"/>
          <p:cNvSpPr>
            <a:spLocks noGrp="1"/>
          </p:cNvSpPr>
          <p:nvPr>
            <p:ph idx="1"/>
          </p:nvPr>
        </p:nvSpPr>
        <p:spPr/>
        <p:txBody>
          <a:bodyPr>
            <a:normAutofit/>
          </a:bodyPr>
          <a:lstStyle/>
          <a:p>
            <a:pPr algn="just"/>
            <a:r>
              <a:rPr lang="el-GR" b="1"/>
              <a:t>Ανάγκη είναι το αίσθηµα κάποιας έλλειψης που συνοδεύεται από την επιθυµία να ικανοποιηθεί (π.χ. διατροφής, περίθαλψης, µόρφωσης κ.λπ.) και ανάγεται στη σφαίρα της θεωρητικής οικονοµικής</a:t>
            </a:r>
            <a:r>
              <a:rPr lang="el-GR" b="1" smtClean="0"/>
              <a:t>, µέσω </a:t>
            </a:r>
            <a:r>
              <a:rPr lang="el-GR" b="1"/>
              <a:t>της οποίας αναζητείται η λύση της.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TotalTime>
  <Words>1493</Words>
  <Application>Microsoft Office PowerPoint</Application>
  <PresentationFormat>On-screen Show (16:10)</PresentationFormat>
  <Paragraphs>208</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 Unicode MS</vt:lpstr>
      <vt:lpstr>Arial</vt:lpstr>
      <vt:lpstr>Calibri</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2 : Οικονομική σκέψη</vt:lpstr>
      <vt:lpstr>ΟΙΚΟΝΟΜΙΚΕΣ ΑΝΑΓΚΕΣ</vt:lpstr>
      <vt:lpstr>ΟΙΚΟΝΟΜΙΚΕΣ ΑΝΑΓΚΕΣ</vt:lpstr>
      <vt:lpstr>ΙΔΙΟΤΗΤΕΣ ΟΙΚΟΝΟΜΙΚΩΝ ΑΝΑΓΚΩΝ</vt:lpstr>
      <vt:lpstr>ΟΙΚΟΝΟΜΙΚΑ ΑΓΑΘΑ</vt:lpstr>
      <vt:lpstr>ΝΟΜΟΣ ΤΗΣ ΦΘΙΝΟΥΣΑΣ ΟΡΙΑΚΗΣ ΧΡΗΣΙΜΟΤΗΤΑΣ</vt:lpstr>
      <vt:lpstr>ΔΙΑΚΡΙΣΕΙΣ ΟΙΚΟΝΟΜΙΚΩΝ ΑΓΑΘΩΝ</vt:lpstr>
      <vt:lpstr>ΟΙΚΟΝΟΜΙΚΟ ΚΥΚΛΩΜΑ</vt:lpstr>
      <vt:lpstr>ΤΟ ΟΙΚΟΝΟΜΙΚΟ ΚΥΚΛΩΜΑ (MANKIW AND TAYLOR, 2010)</vt:lpstr>
      <vt:lpstr>ΒΑΣΙΚΕΣ ΜΟΡΦΕΣ ΟΙΚΟΝΟΜΙΚΗΣ ΟΡΓΑΝΩΣΗΣ</vt:lpstr>
      <vt:lpstr>ΒΑΣΙΚΕΣ ΜΟΡΦΕΣ ΟΙΚΟΝΟΜΙΚΗΣ ΟΡΓΑΝΩΣΗΣ</vt:lpstr>
      <vt:lpstr>ΒΑΣΙΚΕΣ ΜΟΡΦΕΣ ΟΙΚΟΝΟΜΙΚΗΣ ΟΡΓΑΝΩΣΗΣ</vt:lpstr>
      <vt:lpstr>ΒΑΣΙΚΑ ΠΡΟΒΛΗΜΑΤΑ ΤΟΥ ΟΙΚΟΝΟΜΙΚΟΥ ΣΥΣΤΗΜΑΤΟΣ</vt:lpstr>
      <vt:lpstr>1. ΕΠΙΛΟΓΗ ΤΩΝ ΑΓΑΘΩΝ ΠΟΥ ΘΑ ΠΑΡΑΧΘΟΥΝ</vt:lpstr>
      <vt:lpstr>2. ΕΠΙΛΟΓΗ ΤΩΝ ΜΕΘΟΔΩΝ ΠΑΡΑΓΩΓΗΣ</vt:lpstr>
      <vt:lpstr>3. ΔΙΑΝΟΜΗ ΤΩΝ ΠΑΡΑΧΘΕΝΤΩΝ ΑΓΑΘΩΝ</vt:lpstr>
      <vt:lpstr>4. ΑΠΟΔΟΤΙΚΗ ΧΡΗΣΗ ΤΩΝ ΣΥΝΤΕΛΕΣΤΩΝ</vt:lpstr>
      <vt:lpstr>5. ΕΠΙΠΕΔΟ ΑΠΑΣΧΟΛΗΣΗΣ ΤΩΝ ΣΥΝΤΕΛΕΣΤΩΝ</vt:lpstr>
      <vt:lpstr>Ο ΜΗΧΑΝΙΣΜΟΣ ΤΩΝ ΤΙΜΩΝ ΤΗΣ ΑΓΟΡΑΣ</vt:lpstr>
      <vt:lpstr>Ο ΜΗΧΑΝΙΣΜΟΣ ΤΩΝ ΤΙΜΩΝ ΤΗΣ ΑΓΟΡΑΣ</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168</cp:revision>
  <dcterms:created xsi:type="dcterms:W3CDTF">2012-09-06T09:03:05Z</dcterms:created>
  <dcterms:modified xsi:type="dcterms:W3CDTF">2015-10-09T13:08:33Z</dcterms:modified>
</cp:coreProperties>
</file>