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7"/>
  </p:notesMasterIdLst>
  <p:handoutMasterIdLst>
    <p:handoutMasterId r:id="rId48"/>
  </p:handoutMasterIdLst>
  <p:sldIdLst>
    <p:sldId id="257" r:id="rId4"/>
    <p:sldId id="258" r:id="rId5"/>
    <p:sldId id="361" r:id="rId6"/>
    <p:sldId id="362" r:id="rId7"/>
    <p:sldId id="259" r:id="rId8"/>
    <p:sldId id="320" r:id="rId9"/>
    <p:sldId id="261" r:id="rId10"/>
    <p:sldId id="262" r:id="rId11"/>
    <p:sldId id="322" r:id="rId12"/>
    <p:sldId id="325" r:id="rId13"/>
    <p:sldId id="327" r:id="rId14"/>
    <p:sldId id="328" r:id="rId15"/>
    <p:sldId id="330" r:id="rId16"/>
    <p:sldId id="332" r:id="rId17"/>
    <p:sldId id="333" r:id="rId18"/>
    <p:sldId id="334" r:id="rId19"/>
    <p:sldId id="335" r:id="rId20"/>
    <p:sldId id="336" r:id="rId21"/>
    <p:sldId id="338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5" r:id="rId40"/>
    <p:sldId id="319" r:id="rId41"/>
    <p:sldId id="366" r:id="rId42"/>
    <p:sldId id="367" r:id="rId43"/>
    <p:sldId id="277" r:id="rId44"/>
    <p:sldId id="291" r:id="rId45"/>
    <p:sldId id="279" r:id="rId4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359B0C5-78DA-456E-99D7-5671D22BC662}" type="slidenum">
              <a:rPr lang="en-GB" altLang="el-GR" smtClean="0"/>
              <a:pPr/>
              <a:t>30</a:t>
            </a:fld>
            <a:endParaRPr lang="en-GB" altLang="el-GR" smtClean="0"/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CE929F5-B6C7-41ED-8F0F-9FB7DF1336D4}" type="slidenum">
              <a:rPr lang="en-GB" altLang="el-GR" smtClean="0"/>
              <a:pPr/>
              <a:t>31</a:t>
            </a:fld>
            <a:endParaRPr lang="en-GB" altLang="el-GR" smtClean="0"/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070A4CF-AB9F-4894-A99B-EC82C3D2EC58}" type="slidenum">
              <a:rPr lang="en-GB" altLang="el-GR" smtClean="0"/>
              <a:pPr/>
              <a:t>32</a:t>
            </a:fld>
            <a:endParaRPr lang="en-GB" altLang="el-GR" smtClean="0"/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D3C1F9-8C7F-45B9-878F-C38E5C4957C7}" type="slidenum">
              <a:rPr lang="en-GB" altLang="el-GR" smtClean="0"/>
              <a:pPr/>
              <a:t>33</a:t>
            </a:fld>
            <a:endParaRPr lang="en-GB" altLang="el-GR" smtClean="0"/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137635-4B0C-41D7-A3CE-8F979BF5D2BE}" type="slidenum">
              <a:rPr lang="en-GB" altLang="el-GR" smtClean="0"/>
              <a:pPr/>
              <a:t>34</a:t>
            </a:fld>
            <a:endParaRPr lang="en-GB" altLang="el-GR" smtClean="0"/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04F0E7-7902-4496-9D14-4F3C797E5A4C}" type="slidenum">
              <a:rPr lang="en-GB" altLang="el-GR" smtClean="0"/>
              <a:pPr/>
              <a:t>35</a:t>
            </a:fld>
            <a:endParaRPr lang="en-GB" altLang="el-GR" smtClean="0"/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00F7249-4DBC-4ADB-A8E7-390FA1740461}" type="slidenum">
              <a:rPr lang="en-GB" altLang="el-GR" smtClean="0"/>
              <a:pPr/>
              <a:t>36</a:t>
            </a:fld>
            <a:endParaRPr lang="en-GB" altLang="el-GR" smtClean="0"/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37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3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C29B-C2CE-4DEA-BBAD-6BEC6E0AE616}" type="slidenum">
              <a:rPr lang="el-GR" smtClean="0">
                <a:latin typeface="Times New Roman" pitchFamily="18" charset="0"/>
              </a:rPr>
              <a:pPr/>
              <a:t>40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1888" y="676275"/>
            <a:ext cx="4591050" cy="3443288"/>
          </a:xfrm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02EDEE-3E3B-46D7-B388-A4E032EA5B21}" type="slidenum">
              <a:rPr lang="en-GB" altLang="el-GR" smtClean="0"/>
              <a:pPr/>
              <a:t>24</a:t>
            </a:fld>
            <a:endParaRPr lang="en-GB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1888" y="676275"/>
            <a:ext cx="4591050" cy="3443288"/>
          </a:xfrm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A4B5AD-A7C9-473E-A432-1C739F73DAE7}" type="slidenum">
              <a:rPr lang="en-GB" altLang="el-GR" smtClean="0"/>
              <a:pPr/>
              <a:t>25</a:t>
            </a:fld>
            <a:endParaRPr lang="en-GB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1888" y="676275"/>
            <a:ext cx="4591050" cy="3443288"/>
          </a:xfrm>
          <a:ln/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B01E230-EAD0-461B-93DD-CBF62DB26B86}" type="slidenum">
              <a:rPr lang="en-GB" altLang="el-GR" smtClean="0"/>
              <a:pPr/>
              <a:t>27</a:t>
            </a:fld>
            <a:endParaRPr lang="en-GB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022B19A-40FA-4666-A8B1-4637DDCB0AD3}" type="slidenum">
              <a:rPr lang="en-GB" altLang="el-GR" smtClean="0"/>
              <a:pPr/>
              <a:t>28</a:t>
            </a:fld>
            <a:endParaRPr lang="en-GB" altLang="el-GR" smtClean="0"/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6F3FDA2-053F-47E7-BF21-4A067AE598BE}" type="slidenum">
              <a:rPr lang="en-GB" altLang="el-GR" smtClean="0"/>
              <a:pPr/>
              <a:t>29</a:t>
            </a:fld>
            <a:endParaRPr lang="en-GB" altLang="el-GR" smtClean="0"/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33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33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10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l-GR" altLang="en-US"/>
              <a:t>Χρυσούλα Ζαχαροπούλου ΣΤΑΤΙΣΤΙΚΗ Τομος 1ος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FE375-4691-49B5-8C3B-AD7A8089779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Χρυσούλα Ζαχαροπούλου ΣΤΑΤΙΣΤΙΚΗ Τομος 1ος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65" y="6559387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LOGO100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Στατιστική και λογισμικά στις επιστήμες συμπεριφοράς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Ενότητα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1 </a:t>
            </a:r>
            <a:r>
              <a:rPr lang="el-GR" sz="2800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Εισαγωγή στη Στατιστική</a:t>
            </a:r>
          </a:p>
          <a:p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l-GR" altLang="el-GR" dirty="0" smtClean="0"/>
              <a:t>Εισαγωγικές έννοιες</a:t>
            </a:r>
            <a:endParaRPr lang="el-GR" altLang="el-GR" dirty="0" smtClean="0">
              <a:latin typeface="+mn-lt"/>
            </a:endParaRPr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1711349"/>
            <a:ext cx="8401050" cy="4525963"/>
          </a:xfrm>
        </p:spPr>
        <p:txBody>
          <a:bodyPr>
            <a:noAutofit/>
          </a:bodyPr>
          <a:lstStyle/>
          <a:p>
            <a:r>
              <a:rPr lang="el-GR" altLang="el-GR" dirty="0" smtClean="0">
                <a:latin typeface="+mn-lt"/>
              </a:rPr>
              <a:t>Ένα χαρακτηριστικό με μεταβλητότητα αναφέρεται ως </a:t>
            </a:r>
            <a:r>
              <a:rPr lang="el-GR" altLang="el-GR" b="1" dirty="0" smtClean="0">
                <a:latin typeface="+mn-lt"/>
              </a:rPr>
              <a:t>μεταβλητή</a:t>
            </a:r>
            <a:r>
              <a:rPr lang="el-GR" altLang="el-GR" dirty="0" smtClean="0">
                <a:latin typeface="+mn-lt"/>
              </a:rPr>
              <a:t>.</a:t>
            </a:r>
          </a:p>
          <a:p>
            <a:r>
              <a:rPr lang="el-GR" altLang="el-GR" dirty="0" smtClean="0">
                <a:latin typeface="+mn-lt"/>
              </a:rPr>
              <a:t>Γενικά, η μεταβλητή είναι οποιοδήποτε χαρακτηριστικό το οποίο μπορεί να πάρει περισσότερες από μία τιμές</a:t>
            </a:r>
          </a:p>
          <a:p>
            <a:r>
              <a:rPr lang="el-GR" altLang="el-GR" dirty="0" smtClean="0"/>
              <a:t>Αν θέλουμε να γνωρίσουμε μία ή περισσότερες από τις παρατηρούμενες μεταβλητές,  χρειαζόμαστε  </a:t>
            </a:r>
            <a:r>
              <a:rPr lang="el-GR" altLang="el-GR" b="1" dirty="0" smtClean="0"/>
              <a:t>στατιστική ανάλυση</a:t>
            </a:r>
            <a:endParaRPr lang="el-GR" altLang="el-GR" b="1" dirty="0" smtClean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84784"/>
            <a:ext cx="5000625" cy="5095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b="0" dirty="0" smtClean="0">
                <a:latin typeface="+mn-lt"/>
              </a:rPr>
              <a:t>Αυτό σημαίνει (</a:t>
            </a:r>
            <a:r>
              <a:rPr lang="el-GR" sz="3200" b="0" i="1" dirty="0" smtClean="0">
                <a:latin typeface="+mn-lt"/>
              </a:rPr>
              <a:t>σε στάδια</a:t>
            </a:r>
            <a:r>
              <a:rPr lang="el-GR" sz="3200" b="0" dirty="0" smtClean="0">
                <a:latin typeface="+mn-lt"/>
              </a:rPr>
              <a:t>)</a:t>
            </a:r>
            <a:r>
              <a:rPr lang="en-US" sz="3200" b="0" dirty="0" smtClean="0">
                <a:latin typeface="+mn-lt"/>
              </a:rPr>
              <a:t> </a:t>
            </a:r>
            <a:endParaRPr lang="el-GR" sz="3200" b="0" dirty="0" smtClean="0">
              <a:latin typeface="+mn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l-GR" altLang="el-GR" sz="2600" b="1" dirty="0" smtClean="0">
                <a:latin typeface="+mn-lt"/>
              </a:rPr>
              <a:t>1.   </a:t>
            </a:r>
            <a:r>
              <a:rPr lang="el-GR" altLang="el-GR" sz="2800" dirty="0" smtClean="0">
                <a:latin typeface="+mn-lt"/>
              </a:rPr>
              <a:t>μία διαδικασία παρατήρησης, μέτρησης ή καταγραφής </a:t>
            </a:r>
            <a:r>
              <a:rPr lang="el-GR" altLang="el-GR" sz="2800" dirty="0" err="1" smtClean="0">
                <a:latin typeface="+mn-lt"/>
              </a:rPr>
              <a:t>απ’όπου</a:t>
            </a:r>
            <a:r>
              <a:rPr lang="el-GR" altLang="el-GR" sz="2800" dirty="0" smtClean="0">
                <a:latin typeface="+mn-lt"/>
              </a:rPr>
              <a:t> θα προκύψουν </a:t>
            </a:r>
            <a:r>
              <a:rPr lang="el-GR" altLang="el-GR" sz="2800" b="1" dirty="0" smtClean="0">
                <a:latin typeface="+mn-lt"/>
              </a:rPr>
              <a:t>παρατηρήσεις (=δεδομένα) 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l-GR" altLang="el-GR" sz="2800" dirty="0" smtClean="0">
                <a:latin typeface="+mn-lt"/>
              </a:rPr>
              <a:t>2.   οργάνωση και περιληπτική παρουσίαση των δεδομένων 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l-GR" altLang="el-GR" sz="2800" dirty="0" smtClean="0">
                <a:latin typeface="+mn-lt"/>
              </a:rPr>
              <a:t>3.  επεξεργασία και ανάλυσή τους με την κατάλληλη μεθοδολογία  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l-GR" altLang="el-GR" sz="2800" dirty="0" smtClean="0">
                <a:latin typeface="+mn-lt"/>
              </a:rPr>
              <a:t>4.  	ερμηνεία των αποτελεσμάτων και  εξαγωγή συμπερασμάτων.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400" b="1" dirty="0" smtClean="0">
                <a:solidFill>
                  <a:prstClr val="black"/>
                </a:solidFill>
                <a:ea typeface="+mj-ea"/>
                <a:cs typeface="+mj-cs"/>
              </a:rPr>
              <a:t>Εισαγωγικές έννοιες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363272" cy="4853136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>
                <a:solidFill>
                  <a:srgbClr val="FF0066"/>
                </a:solidFill>
                <a:latin typeface="+mn-lt"/>
              </a:rPr>
              <a:t>  </a:t>
            </a:r>
            <a:endParaRPr lang="en-US" altLang="el-GR" u="sng" dirty="0" smtClean="0">
              <a:latin typeface="+mn-lt"/>
            </a:endParaRPr>
          </a:p>
          <a:p>
            <a:r>
              <a:rPr lang="el-GR" altLang="el-GR" b="1" dirty="0" smtClean="0"/>
              <a:t>Δ</a:t>
            </a:r>
            <a:r>
              <a:rPr lang="en-GB" altLang="el-GR" b="1" dirty="0" err="1" smtClean="0">
                <a:latin typeface="+mn-lt"/>
              </a:rPr>
              <a:t>εδομένα</a:t>
            </a:r>
            <a:r>
              <a:rPr lang="en-GB" altLang="el-GR" b="1" dirty="0" smtClean="0">
                <a:latin typeface="+mn-lt"/>
              </a:rPr>
              <a:t> </a:t>
            </a:r>
            <a:r>
              <a:rPr lang="en-US" altLang="el-GR" dirty="0" smtClean="0"/>
              <a:t>: </a:t>
            </a:r>
            <a:r>
              <a:rPr lang="en-GB" altLang="el-GR" dirty="0" smtClean="0">
                <a:latin typeface="+mn-lt"/>
              </a:rPr>
              <a:t>η </a:t>
            </a:r>
            <a:r>
              <a:rPr lang="en-GB" altLang="el-GR" dirty="0" err="1" smtClean="0">
                <a:latin typeface="+mn-lt"/>
              </a:rPr>
              <a:t>πρώτη</a:t>
            </a:r>
            <a:r>
              <a:rPr lang="en-GB" altLang="el-GR" dirty="0" smtClean="0">
                <a:latin typeface="+mn-lt"/>
              </a:rPr>
              <a:t> </a:t>
            </a:r>
            <a:r>
              <a:rPr lang="en-GB" altLang="el-GR" dirty="0" err="1" smtClean="0">
                <a:latin typeface="+mn-lt"/>
              </a:rPr>
              <a:t>ύλη</a:t>
            </a:r>
            <a:r>
              <a:rPr lang="en-GB" altLang="el-GR" dirty="0" smtClean="0">
                <a:latin typeface="+mn-lt"/>
              </a:rPr>
              <a:t> </a:t>
            </a:r>
            <a:r>
              <a:rPr lang="en-GB" altLang="el-GR" dirty="0" err="1" smtClean="0">
                <a:latin typeface="+mn-lt"/>
              </a:rPr>
              <a:t>της</a:t>
            </a:r>
            <a:r>
              <a:rPr lang="en-GB" altLang="el-GR" dirty="0" smtClean="0">
                <a:latin typeface="+mn-lt"/>
              </a:rPr>
              <a:t> </a:t>
            </a:r>
            <a:r>
              <a:rPr lang="el-GR" altLang="el-GR" dirty="0" smtClean="0">
                <a:latin typeface="+mn-lt"/>
              </a:rPr>
              <a:t>Σ</a:t>
            </a:r>
            <a:r>
              <a:rPr lang="en-GB" altLang="el-GR" dirty="0" err="1" smtClean="0">
                <a:latin typeface="+mn-lt"/>
              </a:rPr>
              <a:t>τατιστικής</a:t>
            </a:r>
            <a:r>
              <a:rPr lang="el-GR" altLang="el-GR" dirty="0" smtClean="0"/>
              <a:t>.</a:t>
            </a:r>
          </a:p>
          <a:p>
            <a:endParaRPr lang="el-GR" altLang="el-GR" dirty="0" smtClean="0"/>
          </a:p>
          <a:p>
            <a:r>
              <a:rPr lang="el-GR" altLang="el-GR" b="1" dirty="0" smtClean="0"/>
              <a:t>Πληθυσμός:</a:t>
            </a:r>
            <a:r>
              <a:rPr lang="el-GR" altLang="el-GR" dirty="0" smtClean="0"/>
              <a:t> Το σύνολο όλων των παρατηρήσεων  τις οποίες θα ήθελε κανείς να έχει για να γνωρίσει μια μεταβλητή</a:t>
            </a:r>
          </a:p>
          <a:p>
            <a:endParaRPr lang="el-GR" altLang="el-GR" dirty="0" smtClean="0"/>
          </a:p>
          <a:p>
            <a:r>
              <a:rPr lang="el-GR" altLang="el-GR" b="1" dirty="0" smtClean="0"/>
              <a:t>Δείγμα:  </a:t>
            </a:r>
            <a:r>
              <a:rPr lang="el-GR" altLang="el-GR" dirty="0" smtClean="0"/>
              <a:t>Κάθε υποσύνολο του πληθυσμού 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b="1" dirty="0" smtClean="0">
              <a:latin typeface="+mn-lt"/>
            </a:endParaRPr>
          </a:p>
          <a:p>
            <a:pPr eaLnBrk="1" hangingPunct="1">
              <a:buFont typeface="Wingdings" pitchFamily="2" charset="2"/>
              <a:buNone/>
            </a:pPr>
            <a:endParaRPr lang="el-GR" altLang="el-GR" b="1" dirty="0" smtClean="0">
              <a:latin typeface="+mn-lt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>
                <a:latin typeface="+mn-lt"/>
              </a:rPr>
              <a:t>   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altLang="el-GR" dirty="0" smtClean="0">
                <a:latin typeface="+mn-lt"/>
              </a:rPr>
              <a:t>Εισαγωγικές έννοιες</a:t>
            </a:r>
            <a:endParaRPr lang="el-GR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l-GR" dirty="0" smtClean="0"/>
              <a:t> </a:t>
            </a:r>
            <a:r>
              <a:rPr lang="el-GR" altLang="el-GR" dirty="0" smtClean="0"/>
              <a:t>Εισαγωγικές έννοιες</a:t>
            </a:r>
            <a:r>
              <a:rPr lang="en-US" altLang="el-GR" dirty="0" smtClean="0"/>
              <a:t> </a:t>
            </a:r>
            <a:br>
              <a:rPr lang="en-US" altLang="el-GR" dirty="0" smtClean="0"/>
            </a:br>
            <a:r>
              <a:rPr lang="el-GR" altLang="el-GR" dirty="0" smtClean="0"/>
              <a:t>Παράδειγμα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altLang="el-GR" dirty="0" smtClean="0">
              <a:latin typeface="+mn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>
                <a:latin typeface="+mn-lt"/>
              </a:rPr>
              <a:t>   </a:t>
            </a:r>
            <a:r>
              <a:rPr lang="en-US" altLang="el-GR" b="1" dirty="0" smtClean="0">
                <a:latin typeface="+mn-lt"/>
              </a:rPr>
              <a:t> </a:t>
            </a:r>
            <a:r>
              <a:rPr lang="el-GR" altLang="el-GR" dirty="0" smtClean="0">
                <a:latin typeface="+mn-lt"/>
              </a:rPr>
              <a:t>Αν μας ενδιαφέρει </a:t>
            </a:r>
            <a:r>
              <a:rPr lang="el-GR" altLang="el-GR" i="1" dirty="0" smtClean="0">
                <a:latin typeface="+mn-lt"/>
              </a:rPr>
              <a:t>ο αριθμός των γεννήσεων στην Ελλάδα  το 2012,</a:t>
            </a:r>
            <a:r>
              <a:rPr lang="el-GR" altLang="el-GR" dirty="0" smtClean="0">
                <a:latin typeface="+mn-lt"/>
              </a:rPr>
              <a:t>  τότε αυτός είναι ο στατιστικός μας πληθυσμός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dirty="0" smtClean="0">
                <a:latin typeface="+mn-lt"/>
              </a:rPr>
              <a:t>    Οι γεννήσεις στο νομό Έβρου στο ίδιο διάστημα  είναι ένα δείγμα αυτού του πληθυσμού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dirty="0" smtClean="0">
                <a:latin typeface="+mn-lt"/>
              </a:rPr>
              <a:t>    Αν όμως μας ενδιαφέρουν </a:t>
            </a:r>
            <a:r>
              <a:rPr lang="el-GR" altLang="el-GR" i="1" dirty="0" smtClean="0">
                <a:latin typeface="+mn-lt"/>
              </a:rPr>
              <a:t>οι γεννήσεις στο νομό Έβρου το 2012</a:t>
            </a:r>
            <a:r>
              <a:rPr lang="el-GR" altLang="el-GR" dirty="0" smtClean="0">
                <a:latin typeface="+mn-lt"/>
              </a:rPr>
              <a:t>, τότε αυτός είναι ο στατιστικός μας πληθυσμός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Εισαγωγικές έννοιες</a:t>
            </a:r>
            <a:endParaRPr lang="el-GR" altLang="el-GR" dirty="0" smtClean="0">
              <a:latin typeface="+mn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15363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b="1" dirty="0" smtClean="0">
                <a:latin typeface="+mn-lt"/>
              </a:rPr>
              <a:t>Πληθυσμός </a:t>
            </a:r>
            <a:r>
              <a:rPr lang="el-GR" altLang="el-GR" b="1" dirty="0" err="1" smtClean="0">
                <a:latin typeface="+mn-lt"/>
              </a:rPr>
              <a:t>απαριθμήσιμος</a:t>
            </a:r>
            <a:r>
              <a:rPr lang="el-GR" altLang="el-GR" b="1" dirty="0" smtClean="0">
                <a:latin typeface="+mn-lt"/>
              </a:rPr>
              <a:t>: </a:t>
            </a:r>
            <a:r>
              <a:rPr lang="el-GR" altLang="el-GR" dirty="0" smtClean="0">
                <a:latin typeface="+mn-lt"/>
              </a:rPr>
              <a:t>καλά ορισμένος, πεπερασμένος και αμετάβλητος. </a:t>
            </a:r>
            <a:r>
              <a:rPr lang="el-GR" altLang="el-GR" dirty="0" err="1" smtClean="0">
                <a:latin typeface="+mn-lt"/>
              </a:rPr>
              <a:t>Οπως</a:t>
            </a:r>
            <a:r>
              <a:rPr lang="el-GR" altLang="el-GR" dirty="0" smtClean="0">
                <a:latin typeface="+mn-lt"/>
              </a:rPr>
              <a:t> όταν ερευνούμε </a:t>
            </a:r>
            <a:r>
              <a:rPr lang="el-GR" altLang="el-GR" dirty="0" err="1" smtClean="0">
                <a:latin typeface="+mn-lt"/>
              </a:rPr>
              <a:t>π.χ</a:t>
            </a:r>
            <a:endParaRPr lang="el-GR" altLang="el-GR" dirty="0" smtClean="0"/>
          </a:p>
          <a:p>
            <a:pPr marL="514350" indent="-514350">
              <a:buAutoNum type="arabicPeriod"/>
            </a:pPr>
            <a:r>
              <a:rPr lang="el-GR" altLang="el-GR" dirty="0" smtClean="0">
                <a:latin typeface="+mn-lt"/>
              </a:rPr>
              <a:t>τον αριθμό των παιδιών ανά οικογένεια  στους </a:t>
            </a:r>
            <a:r>
              <a:rPr lang="el-GR" altLang="el-GR" dirty="0" err="1" smtClean="0">
                <a:latin typeface="+mn-lt"/>
              </a:rPr>
              <a:t>εργαζομενους</a:t>
            </a:r>
            <a:r>
              <a:rPr lang="el-GR" altLang="el-GR" dirty="0" smtClean="0">
                <a:latin typeface="+mn-lt"/>
              </a:rPr>
              <a:t> στην επιχείρηση ΤΡΙΑ ΑΛΦΑ</a:t>
            </a:r>
            <a:r>
              <a:rPr lang="en-US" altLang="el-GR" dirty="0" smtClean="0">
                <a:latin typeface="+mn-lt"/>
              </a:rPr>
              <a:t> </a:t>
            </a:r>
            <a:r>
              <a:rPr lang="el-GR" altLang="el-GR" dirty="0" smtClean="0">
                <a:latin typeface="+mn-lt"/>
              </a:rPr>
              <a:t> </a:t>
            </a:r>
          </a:p>
          <a:p>
            <a:pPr marL="514350" indent="-514350">
              <a:buAutoNum type="arabicPeriod"/>
            </a:pPr>
            <a:r>
              <a:rPr lang="el-GR" altLang="el-GR" dirty="0" smtClean="0">
                <a:latin typeface="+mn-lt"/>
              </a:rPr>
              <a:t> το φύλο των εισαχθέντων στα ΑΕΙ  το 2012  με τις Πανελλήνιες εξετάσεις</a:t>
            </a:r>
            <a:r>
              <a:rPr lang="en-US" altLang="el-GR" dirty="0" smtClean="0">
                <a:latin typeface="+mn-lt"/>
              </a:rPr>
              <a:t> </a:t>
            </a:r>
            <a:r>
              <a:rPr lang="el-GR" altLang="el-GR" dirty="0" smtClean="0">
                <a:latin typeface="+mn-lt"/>
              </a:rPr>
              <a:t>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Εισαγωγικές έννοιες</a:t>
            </a:r>
            <a:endParaRPr lang="el-GR" altLang="el-GR" dirty="0" smtClean="0">
              <a:latin typeface="+mn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b="1" dirty="0" smtClean="0">
                <a:latin typeface="+mn-lt"/>
              </a:rPr>
              <a:t>Πληθυσμός θεωρητικός: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dirty="0" smtClean="0">
                <a:latin typeface="+mn-lt"/>
              </a:rPr>
              <a:t>   ορίζεται </a:t>
            </a:r>
            <a:r>
              <a:rPr lang="el-GR" altLang="el-GR" dirty="0" err="1" smtClean="0">
                <a:latin typeface="+mn-lt"/>
              </a:rPr>
              <a:t>απο</a:t>
            </a:r>
            <a:r>
              <a:rPr lang="el-GR" altLang="el-GR" dirty="0" smtClean="0">
                <a:latin typeface="+mn-lt"/>
              </a:rPr>
              <a:t> ένα θεωρητικό ερώτημα . Τα όριά του είναι ασαφή και άρα το μέγεθός του δεν μπορεί να προσδιοριστεί επακριβώς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>
                <a:latin typeface="+mn-lt"/>
              </a:rPr>
              <a:t>    παράδειγμα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dirty="0" smtClean="0">
                <a:solidFill>
                  <a:srgbClr val="FF0000"/>
                </a:solidFill>
                <a:latin typeface="+mn-lt"/>
              </a:rPr>
              <a:t>    </a:t>
            </a:r>
            <a:r>
              <a:rPr lang="el-GR" altLang="el-GR" dirty="0" smtClean="0">
                <a:latin typeface="+mn-lt"/>
              </a:rPr>
              <a:t>Όταν μας ενδιαφέρει η αποτελεσματικότητα ενός φαρμάκου, ο στατιστικός πληθυσμός είναι όλοι αυτοί που ασθενούν τώρα, αλλά και αυτοί που πρόκειται να ασθενήσουν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268760"/>
            <a:ext cx="290036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b="0" dirty="0" smtClean="0">
                <a:latin typeface="+mn-lt"/>
              </a:rPr>
              <a:t>Διακρίνουμε: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+mn-lt"/>
              </a:rPr>
              <a:t>Απογραφή: </a:t>
            </a:r>
            <a:r>
              <a:rPr lang="el-GR" altLang="el-GR" dirty="0" smtClean="0">
                <a:latin typeface="+mn-lt"/>
              </a:rPr>
              <a:t>η καταγραφή   ολόκληρου του πληθυσμού. Δεν είναι δυνατή παρά μόνον όταν ο πληθυσμός είναι </a:t>
            </a:r>
            <a:r>
              <a:rPr lang="el-GR" altLang="el-GR" dirty="0" err="1" smtClean="0">
                <a:latin typeface="+mn-lt"/>
              </a:rPr>
              <a:t>απαριθμήσιμος</a:t>
            </a:r>
            <a:endParaRPr lang="el-GR" altLang="el-GR" dirty="0" smtClean="0">
              <a:latin typeface="+mn-lt"/>
            </a:endParaRPr>
          </a:p>
          <a:p>
            <a:pPr eaLnBrk="1" hangingPunct="1"/>
            <a:r>
              <a:rPr lang="el-GR" altLang="el-GR" b="1" dirty="0" smtClean="0">
                <a:latin typeface="+mn-lt"/>
              </a:rPr>
              <a:t>Δειγματοληψία: </a:t>
            </a:r>
            <a:r>
              <a:rPr lang="el-GR" altLang="el-GR" dirty="0" smtClean="0">
                <a:latin typeface="+mn-lt"/>
              </a:rPr>
              <a:t>η επιλογή και μελέτη ενός δείγματος παρατηρήσεων </a:t>
            </a:r>
            <a:endParaRPr lang="el-GR" altLang="el-GR" b="1" dirty="0" smtClean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Εισαγωγικές έννοιες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357313"/>
            <a:ext cx="8856663" cy="4768850"/>
          </a:xfrm>
        </p:spPr>
        <p:txBody>
          <a:bodyPr/>
          <a:lstStyle/>
          <a:p>
            <a:r>
              <a:rPr lang="el-GR" altLang="el-GR" dirty="0" smtClean="0">
                <a:latin typeface="+mn-lt"/>
              </a:rPr>
              <a:t>Σκοπός της δειγματοληψίας είναι η εξαγωγή συμπερασμάτων για τον πληθυσμό</a:t>
            </a:r>
          </a:p>
          <a:p>
            <a:pPr>
              <a:buNone/>
            </a:pPr>
            <a:endParaRPr lang="el-GR" altLang="el-GR" dirty="0" smtClean="0">
              <a:latin typeface="+mn-lt"/>
            </a:endParaRPr>
          </a:p>
          <a:p>
            <a:r>
              <a:rPr lang="el-GR" altLang="el-GR" dirty="0" smtClean="0">
                <a:latin typeface="+mn-lt"/>
              </a:rPr>
              <a:t> Οι αντίστοιχες τεχνικές αναφέρονται ως     </a:t>
            </a:r>
            <a:r>
              <a:rPr lang="el-GR" altLang="el-GR" b="1" dirty="0" smtClean="0">
                <a:latin typeface="+mn-lt"/>
              </a:rPr>
              <a:t>στατιστική </a:t>
            </a:r>
            <a:r>
              <a:rPr lang="el-GR" altLang="el-GR" b="1" dirty="0" err="1" smtClean="0">
                <a:latin typeface="+mn-lt"/>
              </a:rPr>
              <a:t>συμπερασματολογία</a:t>
            </a:r>
            <a:endParaRPr lang="el-GR" altLang="el-GR" b="1" dirty="0" smtClean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Εισαγωγικές έννοιες</a:t>
            </a:r>
            <a:endParaRPr lang="el-GR" altLang="el-GR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>
                <a:latin typeface="+mn-lt"/>
              </a:rPr>
              <a:t>Για τα δεδομένα απογραφής   αρκεί η Περιγραφική Στατιστική (</a:t>
            </a:r>
            <a:r>
              <a:rPr lang="el-GR" altLang="el-GR" i="1" dirty="0" smtClean="0">
                <a:latin typeface="+mn-lt"/>
              </a:rPr>
              <a:t>Μέρος Πρώτο, </a:t>
            </a:r>
            <a:r>
              <a:rPr lang="el-GR" altLang="el-GR" i="1" dirty="0" err="1" smtClean="0">
                <a:latin typeface="+mn-lt"/>
              </a:rPr>
              <a:t>κεφαλαια</a:t>
            </a:r>
            <a:r>
              <a:rPr lang="el-GR" altLang="el-GR" i="1" dirty="0" smtClean="0">
                <a:latin typeface="+mn-lt"/>
              </a:rPr>
              <a:t> 2, 3 και 4 </a:t>
            </a:r>
            <a:r>
              <a:rPr lang="el-GR" altLang="el-GR" dirty="0" smtClean="0">
                <a:latin typeface="+mn-lt"/>
              </a:rPr>
              <a:t>)</a:t>
            </a:r>
            <a:endParaRPr lang="en-US" altLang="el-GR" dirty="0" smtClean="0">
              <a:latin typeface="+mn-lt"/>
            </a:endParaRPr>
          </a:p>
          <a:p>
            <a:pPr eaLnBrk="1" hangingPunct="1"/>
            <a:r>
              <a:rPr lang="el-GR" altLang="el-GR" dirty="0" smtClean="0">
                <a:latin typeface="+mn-lt"/>
              </a:rPr>
              <a:t> Για τα δειγματικά δεδομένα χρειαζόμαστε εκτός </a:t>
            </a:r>
            <a:r>
              <a:rPr lang="el-GR" altLang="el-GR" dirty="0" err="1" smtClean="0">
                <a:latin typeface="+mn-lt"/>
              </a:rPr>
              <a:t>απο</a:t>
            </a:r>
            <a:r>
              <a:rPr lang="el-GR" altLang="el-GR" dirty="0" smtClean="0">
                <a:latin typeface="+mn-lt"/>
              </a:rPr>
              <a:t> την Περιγραφική και όλη την υπόλοιπη Στατιστική. </a:t>
            </a:r>
            <a:endParaRPr lang="en-US" altLang="el-GR" dirty="0" smtClean="0">
              <a:latin typeface="+mn-lt"/>
            </a:endParaRPr>
          </a:p>
          <a:p>
            <a:r>
              <a:rPr lang="el-GR" altLang="el-GR" dirty="0" smtClean="0"/>
              <a:t>Η Στατιστική ως επιστήμη αρχίζει με τη δειγματοληψία</a:t>
            </a:r>
            <a:r>
              <a:rPr lang="en-US" altLang="el-GR" dirty="0" smtClean="0"/>
              <a:t>.</a:t>
            </a:r>
            <a:endParaRPr lang="el-GR" altLang="el-GR" dirty="0" smtClean="0">
              <a:latin typeface="+mn-lt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>
                <a:solidFill>
                  <a:srgbClr val="66FF66"/>
                </a:solidFill>
                <a:latin typeface="+mn-lt"/>
              </a:rPr>
              <a:t>   </a:t>
            </a:r>
            <a:endParaRPr lang="el-GR" altLang="el-GR" dirty="0" smtClean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Εισαγωγικές έννοιες</a:t>
            </a:r>
            <a:endParaRPr lang="el-GR" altLang="el-GR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600200"/>
            <a:ext cx="7773987" cy="4530725"/>
          </a:xfrm>
        </p:spPr>
        <p:txBody>
          <a:bodyPr/>
          <a:lstStyle/>
          <a:p>
            <a:pPr marL="571500" indent="-571500" eaLnBrk="1" hangingPunct="1"/>
            <a:r>
              <a:rPr lang="el-GR" altLang="el-GR" b="1" dirty="0" smtClean="0">
                <a:latin typeface="+mn-lt"/>
              </a:rPr>
              <a:t>Έγκυρα είναι τα συμπεράσματα όταν είναι έγκυρη η στατιστική ανάλυση </a:t>
            </a:r>
            <a:r>
              <a:rPr lang="en-US" altLang="el-GR" b="1" dirty="0" smtClean="0">
                <a:latin typeface="+mn-lt"/>
              </a:rPr>
              <a:t>     </a:t>
            </a:r>
            <a:endParaRPr lang="el-GR" altLang="el-GR" b="1" dirty="0" smtClean="0">
              <a:latin typeface="+mn-lt"/>
            </a:endParaRP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l-GR" altLang="el-GR" i="1" dirty="0" smtClean="0">
                <a:latin typeface="+mn-lt"/>
              </a:rPr>
              <a:t>      ή διαφορετικά,</a:t>
            </a:r>
            <a:r>
              <a:rPr lang="el-GR" altLang="el-GR" b="1" dirty="0" smtClean="0">
                <a:latin typeface="+mn-lt"/>
              </a:rPr>
              <a:t>  </a:t>
            </a:r>
            <a:endParaRPr lang="en-US" altLang="el-GR" b="1" dirty="0" smtClean="0">
              <a:latin typeface="+mn-lt"/>
            </a:endParaRP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l-GR" altLang="el-GR" b="1" dirty="0" smtClean="0">
                <a:latin typeface="+mn-lt"/>
              </a:rPr>
              <a:t>   </a:t>
            </a:r>
          </a:p>
          <a:p>
            <a:pPr marL="571500" indent="-571500" eaLnBrk="1" hangingPunct="1"/>
            <a:r>
              <a:rPr lang="el-GR" altLang="el-GR" b="1" dirty="0" smtClean="0">
                <a:latin typeface="+mn-lt"/>
              </a:rPr>
              <a:t>Εσφαλμένη στατιστική ανάλυση  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l-GR" altLang="el-GR" b="1" dirty="0" smtClean="0">
                <a:latin typeface="+mn-lt"/>
              </a:rPr>
              <a:t>     παράγει  εσφαλμένη πληροφόρηση</a:t>
            </a:r>
            <a:r>
              <a:rPr lang="el-GR" altLang="el-GR" sz="2800" b="1" dirty="0" smtClean="0">
                <a:solidFill>
                  <a:srgbClr val="FF33CC"/>
                </a:solidFill>
                <a:latin typeface="+mn-lt"/>
              </a:rPr>
              <a:t> </a:t>
            </a:r>
          </a:p>
          <a:p>
            <a:pPr marL="571500" indent="-571500" eaLnBrk="1" hangingPunct="1"/>
            <a:endParaRPr lang="el-GR" altLang="el-GR" sz="2800" b="1" dirty="0" smtClean="0">
              <a:solidFill>
                <a:srgbClr val="FF33CC"/>
              </a:solidFill>
              <a:latin typeface="+mn-lt"/>
            </a:endParaRPr>
          </a:p>
          <a:p>
            <a:pPr marL="571500" indent="-571500" eaLnBrk="1" hangingPunct="1"/>
            <a:endParaRPr lang="el-GR" altLang="el-GR" sz="2800" dirty="0" smtClean="0">
              <a:solidFill>
                <a:srgbClr val="FF33CC"/>
              </a:solidFill>
              <a:latin typeface="+mn-lt"/>
            </a:endParaRPr>
          </a:p>
          <a:p>
            <a:pPr marL="571500" indent="-571500" eaLnBrk="1" hangingPunct="1">
              <a:buFont typeface="Wingdings" pitchFamily="2" charset="2"/>
              <a:buNone/>
            </a:pPr>
            <a:endParaRPr lang="el-GR" altLang="el-GR" sz="2600" dirty="0" smtClean="0">
              <a:latin typeface="+mn-lt"/>
            </a:endParaRPr>
          </a:p>
          <a:p>
            <a:pPr marL="571500" indent="-571500" eaLnBrk="1" hangingPunct="1"/>
            <a:endParaRPr lang="el-GR" altLang="el-GR" sz="2600" dirty="0" smtClean="0">
              <a:latin typeface="+mn-lt"/>
            </a:endParaRPr>
          </a:p>
        </p:txBody>
      </p:sp>
      <p:sp>
        <p:nvSpPr>
          <p:cNvPr id="28676" name="Rectangle 12"/>
          <p:cNvSpPr>
            <a:spLocks noGrp="1" noChangeArrowheads="1"/>
          </p:cNvSpPr>
          <p:nvPr>
            <p:ph sz="quarter" idx="2"/>
          </p:nvPr>
        </p:nvSpPr>
        <p:spPr>
          <a:xfrm>
            <a:off x="8101013" y="6026150"/>
            <a:ext cx="585787" cy="10477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100" smtClean="0"/>
          </a:p>
        </p:txBody>
      </p:sp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Εισαγωγικές έννοιες</a:t>
            </a:r>
            <a:endParaRPr lang="el-GR" altLang="el-GR" dirty="0" smtClean="0">
              <a:latin typeface="+mn-lt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  <a:latin typeface="+mn-lt"/>
              </a:rPr>
              <a:t>Τμήμα </a:t>
            </a:r>
            <a:r>
              <a:rPr lang="el-GR" sz="2800" dirty="0" err="1" smtClean="0">
                <a:solidFill>
                  <a:schemeClr val="tx1"/>
                </a:solidFill>
                <a:latin typeface="+mn-lt"/>
              </a:rPr>
              <a:t>Λογοθεραπείας</a:t>
            </a:r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l-GR" b="1" dirty="0" smtClean="0">
                <a:solidFill>
                  <a:schemeClr val="tx1"/>
                </a:solidFill>
                <a:latin typeface="+mn-lt"/>
              </a:rPr>
              <a:t>Στατιστική και λογισμικά στις επιστήμες συμπεριφοράς 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Ενότητα 1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Εισαγωγή στη Στατιστική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9" y="1052513"/>
            <a:ext cx="8820472" cy="507841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600" b="1" dirty="0" smtClean="0">
                <a:latin typeface="+mn-lt"/>
              </a:rPr>
              <a:t>     </a:t>
            </a:r>
            <a:endParaRPr lang="en-US" altLang="el-GR" sz="2600" b="1" dirty="0" smtClean="0">
              <a:latin typeface="+mn-lt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dirty="0" smtClean="0"/>
              <a:t>    Τ</a:t>
            </a:r>
            <a:r>
              <a:rPr lang="el-GR" altLang="el-GR" dirty="0" smtClean="0">
                <a:latin typeface="+mn-lt"/>
              </a:rPr>
              <a:t>α συνηθέστερα </a:t>
            </a:r>
            <a:r>
              <a:rPr lang="el-GR" altLang="el-GR" b="1" dirty="0" smtClean="0">
                <a:latin typeface="+mn-lt"/>
              </a:rPr>
              <a:t>σφάλματα</a:t>
            </a:r>
            <a:r>
              <a:rPr lang="el-GR" altLang="el-GR" dirty="0" smtClean="0">
                <a:latin typeface="+mn-lt"/>
              </a:rPr>
              <a:t> στη στατιστική ανάλυση αναφέρονται σε έναν ή περισσότερους απ</a:t>
            </a:r>
            <a:r>
              <a:rPr lang="el-GR" altLang="el-GR" dirty="0" smtClean="0"/>
              <a:t>ό</a:t>
            </a:r>
            <a:r>
              <a:rPr lang="el-GR" altLang="el-GR" dirty="0" smtClean="0">
                <a:latin typeface="+mn-lt"/>
              </a:rPr>
              <a:t> τους παρακάτω λόγους: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altLang="el-GR" dirty="0" smtClean="0"/>
              <a:t>Στον τρόπο  επιλογής του δείγματος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altLang="el-GR" dirty="0" smtClean="0"/>
              <a:t>Στη διαδικασία συλλογής των  δεδομένων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altLang="el-GR" dirty="0" smtClean="0"/>
              <a:t>Σε εσφαλμένη καταγραφή ή/και   κωδικοποίηση των   δεδομένων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altLang="el-GR" dirty="0" smtClean="0"/>
              <a:t>Σε ακατάλληλη μεθοδολογία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Στο πώς ερμηνεύονται τα  αποτελέσματα</a:t>
            </a:r>
            <a:endParaRPr lang="el-GR" altLang="el-GR" dirty="0" smtClean="0"/>
          </a:p>
          <a:p>
            <a:pPr>
              <a:buNone/>
            </a:pPr>
            <a:endParaRPr lang="el-GR" altLang="el-GR" dirty="0" smtClean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Αιτίες</a:t>
            </a:r>
            <a:r>
              <a:rPr kumimoji="0" lang="el-GR" altLang="el-G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σφαλμάτων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484784"/>
            <a:ext cx="6786562" cy="1071563"/>
          </a:xfrm>
        </p:spPr>
        <p:txBody>
          <a:bodyPr/>
          <a:lstStyle/>
          <a:p>
            <a:pPr algn="l" eaLnBrk="1" hangingPunct="1"/>
            <a:r>
              <a:rPr lang="en-US" altLang="el-GR" sz="2900" dirty="0" smtClean="0">
                <a:latin typeface="+mn-lt"/>
              </a:rPr>
              <a:t/>
            </a:r>
            <a:br>
              <a:rPr lang="en-US" altLang="el-GR" sz="2900" dirty="0" smtClean="0">
                <a:latin typeface="+mn-lt"/>
              </a:rPr>
            </a:br>
            <a:r>
              <a:rPr lang="el-GR" altLang="el-GR" sz="3200" dirty="0" smtClean="0">
                <a:latin typeface="+mn-lt"/>
              </a:rPr>
              <a:t>1. Στον τρόπο  επιλογής του δείγματος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2349500"/>
            <a:ext cx="9144000" cy="4103688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l-GR" altLang="el-GR" b="1" dirty="0" smtClean="0">
                <a:latin typeface="+mn-lt"/>
              </a:rPr>
              <a:t>	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l-GR" altLang="el-GR" b="1" dirty="0" smtClean="0"/>
              <a:t>       </a:t>
            </a:r>
            <a:r>
              <a:rPr lang="el-GR" altLang="el-GR" dirty="0" smtClean="0">
                <a:latin typeface="+mn-lt"/>
              </a:rPr>
              <a:t>Αν το δείγμα δεν έχει προκύψει με μια </a:t>
            </a:r>
            <a:r>
              <a:rPr lang="el-GR" altLang="el-GR" i="1" dirty="0" smtClean="0">
                <a:latin typeface="+mn-lt"/>
              </a:rPr>
              <a:t>καλά ορισμένη διαδικασία</a:t>
            </a:r>
            <a:r>
              <a:rPr lang="el-GR" altLang="el-GR" i="1" dirty="0" smtClean="0">
                <a:solidFill>
                  <a:srgbClr val="6600FF"/>
                </a:solidFill>
                <a:latin typeface="+mn-lt"/>
              </a:rPr>
              <a:t> </a:t>
            </a:r>
            <a:r>
              <a:rPr lang="el-GR" altLang="el-GR" i="1" dirty="0" err="1" smtClean="0">
                <a:latin typeface="+mn-lt"/>
              </a:rPr>
              <a:t>τυχαιοποίησης</a:t>
            </a:r>
            <a:r>
              <a:rPr lang="el-GR" altLang="el-GR" i="1" dirty="0" smtClean="0">
                <a:latin typeface="+mn-lt"/>
              </a:rPr>
              <a:t>, ε</a:t>
            </a:r>
            <a:r>
              <a:rPr lang="el-GR" altLang="el-GR" dirty="0" smtClean="0">
                <a:latin typeface="+mn-lt"/>
              </a:rPr>
              <a:t>ίναι εξαιρετικά πιθανό </a:t>
            </a:r>
            <a:r>
              <a:rPr lang="el-GR" altLang="el-GR" dirty="0" err="1" smtClean="0">
                <a:latin typeface="+mn-lt"/>
              </a:rPr>
              <a:t>οτι</a:t>
            </a:r>
            <a:r>
              <a:rPr lang="el-GR" altLang="el-GR" dirty="0" smtClean="0">
                <a:latin typeface="+mn-lt"/>
              </a:rPr>
              <a:t> θα οδηγήσει συμπεράσματα λανθασμένα (</a:t>
            </a:r>
            <a:r>
              <a:rPr lang="el-GR" altLang="el-GR" i="1" dirty="0" smtClean="0">
                <a:latin typeface="+mn-lt"/>
              </a:rPr>
              <a:t>βλέπε κεφάλαια 7, 11 και 15</a:t>
            </a:r>
            <a:r>
              <a:rPr lang="el-GR" altLang="el-GR" dirty="0" smtClean="0">
                <a:latin typeface="+mn-lt"/>
              </a:rPr>
              <a:t>)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l-GR" altLang="el-GR" dirty="0" smtClean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Αιτίες</a:t>
            </a:r>
            <a:r>
              <a:rPr kumimoji="0" lang="el-GR" altLang="el-G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σφαλμάτων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28800"/>
            <a:ext cx="8105775" cy="863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l-GR" altLang="el-GR" sz="3200" b="1" dirty="0" smtClean="0">
                <a:latin typeface="+mn-lt"/>
              </a:rPr>
              <a:t>2. Στη διαδικασία συλλογής των  δεδομένων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098675"/>
            <a:ext cx="8291264" cy="403225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l-GR" altLang="el-GR" dirty="0" smtClean="0">
                <a:latin typeface="+mn-lt"/>
              </a:rPr>
              <a:t>     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l-GR" altLang="el-GR" b="1" dirty="0" smtClean="0">
                <a:latin typeface="+mn-lt"/>
              </a:rPr>
              <a:t>      </a:t>
            </a:r>
            <a:r>
              <a:rPr lang="el-GR" altLang="el-GR" dirty="0" err="1" smtClean="0">
                <a:latin typeface="+mn-lt"/>
              </a:rPr>
              <a:t>π.χ.δεδομένα</a:t>
            </a:r>
            <a:r>
              <a:rPr lang="el-GR" altLang="el-GR" dirty="0" smtClean="0">
                <a:latin typeface="+mn-lt"/>
              </a:rPr>
              <a:t> τα οποία συλλέγονται με “στημένα” ή πρόχειρα ερωτηματολόγια ή από ακατάλληλα άτομα, παράγουν εσφαλμένες πληροφορίες (</a:t>
            </a:r>
            <a:r>
              <a:rPr lang="el-GR" altLang="el-GR" i="1" dirty="0" smtClean="0">
                <a:latin typeface="+mn-lt"/>
              </a:rPr>
              <a:t>βλέπε κεφάλαιο 15</a:t>
            </a:r>
            <a:r>
              <a:rPr lang="el-GR" altLang="el-GR" dirty="0" smtClean="0">
                <a:latin typeface="+mn-lt"/>
              </a:rPr>
              <a:t>) </a:t>
            </a:r>
          </a:p>
          <a:p>
            <a:pPr marL="571500" indent="-571500" eaLnBrk="1" hangingPunct="1"/>
            <a:endParaRPr lang="el-GR" altLang="el-GR" sz="2800" dirty="0" smtClean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Αιτίες</a:t>
            </a:r>
            <a:r>
              <a:rPr kumimoji="0" lang="el-GR" altLang="el-G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σφαλμάτων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340768"/>
            <a:ext cx="8496944" cy="11525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l-GR" altLang="el-GR" sz="3200" dirty="0" smtClean="0">
                <a:latin typeface="+mn-lt"/>
              </a:rPr>
              <a:t>3. Σε εσφαλμένη καταγραφή ή/και   κωδικοποίηση των   δεδομένων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816374"/>
            <a:ext cx="7961312" cy="3636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>
                <a:latin typeface="+mn-lt"/>
              </a:rPr>
              <a:t>   </a:t>
            </a:r>
            <a:r>
              <a:rPr lang="el-GR" altLang="el-GR" dirty="0" smtClean="0">
                <a:latin typeface="+mn-lt"/>
              </a:rPr>
              <a:t>Τα σφάλματα αυτού του είδους μπορούν να ελαχιστοποιηθούν με διπλή καταχώρηση.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dirty="0" smtClean="0">
                <a:latin typeface="+mn-lt"/>
              </a:rPr>
              <a:t>   Οι τεχνικές της ανίχνευσης ακραίων ή ασυνήθιστων τιμών (</a:t>
            </a:r>
            <a:r>
              <a:rPr lang="en-US" altLang="el-GR" i="1" dirty="0" smtClean="0">
                <a:latin typeface="+mn-lt"/>
              </a:rPr>
              <a:t>outliers</a:t>
            </a:r>
            <a:r>
              <a:rPr lang="en-US" altLang="el-GR" dirty="0" smtClean="0">
                <a:latin typeface="+mn-lt"/>
              </a:rPr>
              <a:t>)</a:t>
            </a:r>
            <a:r>
              <a:rPr lang="el-GR" altLang="el-GR" dirty="0" smtClean="0">
                <a:latin typeface="+mn-lt"/>
              </a:rPr>
              <a:t> μπορεί να βοηθήσουν στον εντοπισμό τους</a:t>
            </a:r>
            <a:r>
              <a:rPr lang="en-US" altLang="el-GR" dirty="0" smtClean="0">
                <a:latin typeface="+mn-lt"/>
              </a:rPr>
              <a:t> </a:t>
            </a:r>
            <a:endParaRPr lang="el-GR" altLang="el-GR" dirty="0" smtClean="0">
              <a:latin typeface="+mn-lt"/>
            </a:endParaRPr>
          </a:p>
          <a:p>
            <a:pPr eaLnBrk="1" hangingPunct="1">
              <a:buFont typeface="Wingdings" pitchFamily="2" charset="2"/>
              <a:buNone/>
            </a:pPr>
            <a:endParaRPr lang="el-GR" altLang="el-GR" b="1" dirty="0" smtClean="0">
              <a:latin typeface="+mn-lt"/>
            </a:endParaRPr>
          </a:p>
          <a:p>
            <a:pPr eaLnBrk="1" hangingPunct="1"/>
            <a:endParaRPr lang="el-GR" altLang="el-GR" dirty="0" smtClean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</a:t>
            </a:r>
            <a:r>
              <a:rPr lang="el-GR" sz="12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Αιτίες</a:t>
            </a:r>
            <a:r>
              <a:rPr kumimoji="0" lang="el-GR" altLang="el-G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σφαλμάτων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752"/>
            <a:ext cx="7338765" cy="13684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l-GR" altLang="el-GR" sz="3200" b="1" dirty="0" smtClean="0">
                <a:latin typeface="+mn-lt"/>
              </a:rPr>
              <a:t>4. Σε ακατάλληλη μεθοδολογία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432050"/>
            <a:ext cx="8250237" cy="44259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>
                <a:solidFill>
                  <a:srgbClr val="FF0066"/>
                </a:solidFill>
                <a:latin typeface="+mn-lt"/>
              </a:rPr>
              <a:t>    </a:t>
            </a:r>
            <a:r>
              <a:rPr lang="el-GR" altLang="el-GR" dirty="0" smtClean="0">
                <a:latin typeface="+mn-lt"/>
              </a:rPr>
              <a:t>Σήμερα που όλοι μπορούν να έχουν πρόσβαση σε ένα στατιστικό πρόγραμμα Η/Υ, είναι απολύτως αναγκαία η καλή στατιστική παιδεία ώστε να αποφεύγονται σφάλματα αυτού του είδους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</a:t>
            </a:r>
            <a:r>
              <a:rPr lang="el-GR" sz="12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Αιτίες</a:t>
            </a:r>
            <a:r>
              <a:rPr kumimoji="0" lang="el-GR" altLang="el-G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σφαλμάτων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836712"/>
            <a:ext cx="9144001" cy="9366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+mn-lt"/>
              </a:rPr>
              <a:t/>
            </a:r>
            <a:br>
              <a:rPr lang="en-US" sz="3200" b="1" dirty="0" smtClean="0">
                <a:latin typeface="+mn-lt"/>
              </a:rPr>
            </a:br>
            <a:r>
              <a:rPr lang="el-GR" sz="3200" b="1" dirty="0" smtClean="0">
                <a:latin typeface="+mn-lt"/>
              </a:rPr>
              <a:t>5.  Στο πώς ερμηνεύονται τα  αποτελέσματα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8229600" cy="47736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FF0000"/>
                </a:solidFill>
                <a:latin typeface="+mn-lt"/>
              </a:rPr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2400" b="1" dirty="0" smtClean="0">
                <a:latin typeface="+mn-lt"/>
              </a:rPr>
              <a:t>   </a:t>
            </a:r>
            <a:r>
              <a:rPr lang="el-GR" altLang="el-GR" sz="3500" b="1" dirty="0" smtClean="0">
                <a:latin typeface="+mn-lt"/>
              </a:rPr>
              <a:t>Παράδειγμα 1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500" dirty="0" smtClean="0">
                <a:latin typeface="+mn-lt"/>
              </a:rPr>
              <a:t>   Κάποιος υπολογίζει τα ποσοστά των κομμάτων σε δείγμα ψηφοφόρων και αν αυτά διαφέρουν </a:t>
            </a:r>
            <a:r>
              <a:rPr lang="el-GR" altLang="el-GR" sz="3500" dirty="0" err="1" smtClean="0">
                <a:latin typeface="+mn-lt"/>
              </a:rPr>
              <a:t>απο</a:t>
            </a:r>
            <a:r>
              <a:rPr lang="el-GR" altLang="el-GR" sz="3500" dirty="0" smtClean="0">
                <a:latin typeface="+mn-lt"/>
              </a:rPr>
              <a:t> τα ποσοστά των τελευταίων εκλογών συμπεραίνει μεταβολή του εκλογικού σώματος.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500" b="1" dirty="0" smtClean="0">
                <a:latin typeface="+mn-lt"/>
              </a:rPr>
              <a:t>     Λάθος! </a:t>
            </a:r>
            <a:r>
              <a:rPr lang="el-GR" altLang="el-GR" sz="3500" dirty="0" smtClean="0">
                <a:latin typeface="+mn-lt"/>
              </a:rPr>
              <a:t>Τα δειγματικά δεδομένα  περιέχουν και ένα σφάλμα (</a:t>
            </a:r>
            <a:r>
              <a:rPr lang="el-GR" altLang="el-GR" sz="3500" i="1" dirty="0" smtClean="0">
                <a:latin typeface="+mn-lt"/>
              </a:rPr>
              <a:t>λόγω</a:t>
            </a:r>
            <a:r>
              <a:rPr lang="el-GR" altLang="el-GR" sz="3500" dirty="0" smtClean="0">
                <a:latin typeface="+mn-lt"/>
              </a:rPr>
              <a:t>) δειγματοληψίας (</a:t>
            </a:r>
            <a:r>
              <a:rPr lang="el-GR" altLang="el-GR" sz="3500" i="1" dirty="0" smtClean="0">
                <a:latin typeface="+mn-lt"/>
              </a:rPr>
              <a:t>βλ. κεφ. 11, 12,14,14 και 15</a:t>
            </a:r>
            <a:r>
              <a:rPr lang="el-GR" altLang="el-GR" sz="3500" dirty="0" smtClean="0">
                <a:latin typeface="+mn-lt"/>
              </a:rPr>
              <a:t>)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</a:t>
            </a:r>
            <a:r>
              <a:rPr lang="el-GR" sz="12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Αιτίες</a:t>
            </a:r>
            <a:r>
              <a:rPr kumimoji="0" lang="el-GR" altLang="el-G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σφαλμάτων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215405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>
                <a:latin typeface="+mn-lt"/>
              </a:rPr>
              <a:t>    Παράδειγμα 2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>
                <a:latin typeface="+mn-lt"/>
              </a:rPr>
              <a:t>   </a:t>
            </a:r>
            <a:r>
              <a:rPr lang="el-GR" altLang="el-GR" dirty="0" smtClean="0">
                <a:latin typeface="+mn-lt"/>
              </a:rPr>
              <a:t>Από δειγματοληπτική έρευνα σε φοιτητικό πληθυσμό εξάγονται συμπεράσματα για </a:t>
            </a:r>
            <a:r>
              <a:rPr lang="en-US" altLang="el-GR" dirty="0" smtClean="0">
                <a:latin typeface="+mn-lt"/>
              </a:rPr>
              <a:t>“</a:t>
            </a:r>
            <a:r>
              <a:rPr lang="el-GR" altLang="el-GR" i="1" dirty="0" smtClean="0">
                <a:latin typeface="+mn-lt"/>
              </a:rPr>
              <a:t>τους νέους σήμερα</a:t>
            </a:r>
            <a:r>
              <a:rPr lang="en-US" altLang="el-GR" dirty="0" smtClean="0">
                <a:latin typeface="+mn-lt"/>
              </a:rPr>
              <a:t>”</a:t>
            </a:r>
            <a:endParaRPr lang="el-GR" altLang="el-GR" dirty="0" smtClean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</a:t>
            </a:r>
            <a:r>
              <a:rPr lang="el-GR" sz="12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Αιτίες</a:t>
            </a:r>
            <a:r>
              <a:rPr kumimoji="0" lang="el-GR" altLang="el-G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σφαλμάτων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" y="1052215"/>
            <a:ext cx="9144001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5.  Στο πώς ερμηνεύονται τα  αποτελέσματα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88640"/>
            <a:ext cx="8429625" cy="1500187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4000" b="1" dirty="0" smtClean="0">
                <a:latin typeface="+mn-lt"/>
              </a:rPr>
              <a:t/>
            </a:r>
            <a:br>
              <a:rPr lang="el-GR" altLang="el-GR" sz="4000" b="1" dirty="0" smtClean="0">
                <a:latin typeface="+mn-lt"/>
              </a:rPr>
            </a:br>
            <a:r>
              <a:rPr lang="el-GR" altLang="el-GR" sz="4000" dirty="0" smtClean="0">
                <a:latin typeface="+mn-lt"/>
              </a:rPr>
              <a:t>Σ</a:t>
            </a:r>
            <a:r>
              <a:rPr lang="el-GR" altLang="el-GR" sz="4000" b="1" dirty="0" smtClean="0">
                <a:latin typeface="+mn-lt"/>
              </a:rPr>
              <a:t>τατιστική ή αριθμητική </a:t>
            </a:r>
            <a:r>
              <a:rPr lang="el-GR" altLang="el-GR" sz="4000" b="1" dirty="0" err="1" smtClean="0">
                <a:latin typeface="+mn-lt"/>
              </a:rPr>
              <a:t>εγγραμματοσύνη</a:t>
            </a:r>
            <a:r>
              <a:rPr lang="en-US" altLang="el-GR" sz="4000" b="1" dirty="0" smtClean="0">
                <a:latin typeface="+mn-lt"/>
              </a:rPr>
              <a:t> (</a:t>
            </a:r>
            <a:r>
              <a:rPr lang="en-US" altLang="el-GR" sz="4000" b="1" i="1" dirty="0" smtClean="0">
                <a:latin typeface="+mn-lt"/>
              </a:rPr>
              <a:t>numeracy</a:t>
            </a:r>
            <a:r>
              <a:rPr lang="en-US" altLang="el-GR" sz="4000" b="1" dirty="0" smtClean="0">
                <a:latin typeface="+mn-lt"/>
              </a:rPr>
              <a:t>)</a:t>
            </a:r>
            <a:endParaRPr lang="el-GR" altLang="el-GR" sz="4000" b="1" dirty="0" smtClean="0">
              <a:latin typeface="+mn-lt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46856" y="2143397"/>
            <a:ext cx="8229600" cy="4525963"/>
          </a:xfrm>
        </p:spPr>
        <p:txBody>
          <a:bodyPr/>
          <a:lstStyle/>
          <a:p>
            <a:r>
              <a:rPr lang="el-GR" altLang="el-GR" dirty="0" smtClean="0">
                <a:latin typeface="+mn-lt"/>
              </a:rPr>
              <a:t>Είναι η ικανότητα κάποιου να “</a:t>
            </a:r>
            <a:r>
              <a:rPr lang="el-GR" altLang="el-GR" i="1" dirty="0" smtClean="0">
                <a:latin typeface="+mn-lt"/>
              </a:rPr>
              <a:t>διαβάζει</a:t>
            </a:r>
            <a:r>
              <a:rPr lang="el-GR" altLang="el-GR" dirty="0" smtClean="0">
                <a:latin typeface="+mn-lt"/>
              </a:rPr>
              <a:t>”, να αναλύει και να ερμηνεύει ποσοτικές πληροφορίες αλλά και να αξιολογεί επιχειρηματολογία που βασίζεται σε στατιστική ανάλυση  </a:t>
            </a:r>
          </a:p>
          <a:p>
            <a:pPr eaLnBrk="1" hangingPunct="1"/>
            <a:r>
              <a:rPr lang="el-GR" altLang="el-GR" dirty="0" smtClean="0">
                <a:latin typeface="+mn-lt"/>
              </a:rPr>
              <a:t>Στη σημερινή εποχή θεωρείται προσόν απαραίτητο για να μπορεί να είναι ενημερωμένος πολίτης.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</a:t>
            </a:r>
            <a:r>
              <a:rPr lang="el-GR" sz="12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29050" y="29860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250825" y="3213100"/>
          <a:ext cx="8497888" cy="3457575"/>
        </p:xfrm>
        <a:graphic>
          <a:graphicData uri="http://schemas.openxmlformats.org/presentationml/2006/ole">
            <p:oleObj spid="_x0000_s1026" name="Εξίσωση" r:id="rId4" imgW="491400" imgH="491400" progId="Equation.3">
              <p:embed/>
            </p:oleObj>
          </a:graphicData>
        </a:graphic>
      </p:graphicFrame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323528" y="2132856"/>
            <a:ext cx="8424863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l-GR" sz="3200" b="1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l-GR" sz="3200" b="1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l-GR" sz="3200" b="1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>
                <a:solidFill>
                  <a:srgbClr val="000000"/>
                </a:solidFill>
                <a:latin typeface="+mj-lt"/>
              </a:rPr>
              <a:t>Ο </a:t>
            </a:r>
            <a:r>
              <a:rPr lang="en-GB" sz="3200" b="1" dirty="0" err="1">
                <a:solidFill>
                  <a:srgbClr val="000000"/>
                </a:solidFill>
                <a:latin typeface="+mj-lt"/>
              </a:rPr>
              <a:t>τελεστής</a:t>
            </a:r>
            <a:r>
              <a:rPr lang="en-GB" sz="3200" b="1" dirty="0">
                <a:solidFill>
                  <a:srgbClr val="000000"/>
                </a:solidFill>
                <a:latin typeface="+mj-lt"/>
              </a:rPr>
              <a:t> Σ</a:t>
            </a:r>
            <a:r>
              <a:rPr lang="en-GB" sz="3200" b="1" dirty="0">
                <a:solidFill>
                  <a:srgbClr val="CCFFFF"/>
                </a:solidFill>
                <a:latin typeface="+mj-lt"/>
                <a:cs typeface="Lucida Sans Unicode" pitchFamily="34" charset="0"/>
              </a:rPr>
              <a:t> </a:t>
            </a:r>
            <a:r>
              <a:rPr lang="el-G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δηλώνει:</a:t>
            </a:r>
            <a:r>
              <a:rPr lang="el-G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l-GR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Πάρε το άθροισμα</a:t>
            </a:r>
            <a:endParaRPr lang="en-GB" sz="3200" i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i="1" dirty="0">
                <a:solidFill>
                  <a:srgbClr val="CC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Lucida Sans Unicode" pitchFamily="34" charset="0"/>
              </a:rPr>
              <a:t> </a:t>
            </a:r>
            <a:endParaRPr lang="el-GR" sz="3200" i="1" dirty="0">
              <a:solidFill>
                <a:srgbClr val="CC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Lucida Sans Unicode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</a:t>
            </a:r>
            <a:r>
              <a:rPr lang="el-GR" sz="12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GB" sz="4400" b="1" dirty="0" smtClean="0">
                <a:solidFill>
                  <a:srgbClr val="000000"/>
                </a:solidFill>
              </a:rPr>
              <a:t>Ο </a:t>
            </a:r>
            <a:r>
              <a:rPr lang="en-GB" sz="4400" b="1" dirty="0" err="1" smtClean="0">
                <a:solidFill>
                  <a:srgbClr val="000000"/>
                </a:solidFill>
              </a:rPr>
              <a:t>τελεστής</a:t>
            </a:r>
            <a:r>
              <a:rPr lang="en-GB" sz="4400" b="1" dirty="0" smtClean="0">
                <a:solidFill>
                  <a:srgbClr val="000000"/>
                </a:solidFill>
              </a:rPr>
              <a:t> </a:t>
            </a:r>
            <a:r>
              <a:rPr lang="el-GR" altLang="el-GR" sz="4400" b="1" dirty="0" smtClean="0"/>
              <a:t>∑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543300" y="32146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543300" y="32146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543300" y="32146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179388" y="1557338"/>
          <a:ext cx="8785225" cy="2147887"/>
        </p:xfrm>
        <a:graphic>
          <a:graphicData uri="http://schemas.openxmlformats.org/presentationml/2006/ole">
            <p:oleObj spid="_x0000_s2050" name="Equation" r:id="rId4" imgW="2108200" imgH="431800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</a:t>
            </a:r>
            <a:r>
              <a:rPr lang="el-GR" sz="12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GB" sz="4400" b="1" dirty="0" smtClean="0">
                <a:solidFill>
                  <a:srgbClr val="000000"/>
                </a:solidFill>
              </a:rPr>
              <a:t>Ο </a:t>
            </a:r>
            <a:r>
              <a:rPr lang="en-GB" sz="4400" b="1" dirty="0" err="1" smtClean="0">
                <a:solidFill>
                  <a:srgbClr val="000000"/>
                </a:solidFill>
              </a:rPr>
              <a:t>τελεστής</a:t>
            </a:r>
            <a:r>
              <a:rPr lang="en-GB" sz="4400" b="1" dirty="0" smtClean="0">
                <a:solidFill>
                  <a:srgbClr val="000000"/>
                </a:solidFill>
              </a:rPr>
              <a:t> </a:t>
            </a:r>
            <a:r>
              <a:rPr lang="el-GR" altLang="el-GR" sz="4400" b="1" dirty="0" smtClean="0"/>
              <a:t>∑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795713" y="32146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795713" y="32146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990600" y="1916113"/>
          <a:ext cx="6894513" cy="2046287"/>
        </p:xfrm>
        <a:graphic>
          <a:graphicData uri="http://schemas.openxmlformats.org/presentationml/2006/ole">
            <p:oleObj spid="_x0000_s3074" name="Εξίσωση" r:id="rId4" imgW="491384" imgH="431699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GB" sz="4400" b="1" dirty="0" smtClean="0">
                <a:solidFill>
                  <a:srgbClr val="000000"/>
                </a:solidFill>
              </a:rPr>
              <a:t>Ο </a:t>
            </a:r>
            <a:r>
              <a:rPr lang="en-GB" sz="4400" b="1" dirty="0" err="1" smtClean="0">
                <a:solidFill>
                  <a:srgbClr val="000000"/>
                </a:solidFill>
              </a:rPr>
              <a:t>τελεστής</a:t>
            </a:r>
            <a:r>
              <a:rPr lang="en-GB" sz="4400" b="1" dirty="0" smtClean="0">
                <a:solidFill>
                  <a:srgbClr val="000000"/>
                </a:solidFill>
              </a:rPr>
              <a:t> </a:t>
            </a:r>
            <a:r>
              <a:rPr lang="el-GR" altLang="el-GR" sz="4400" b="1" dirty="0" smtClean="0"/>
              <a:t>∑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148013" y="32146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468313" y="1989138"/>
          <a:ext cx="8496300" cy="1654175"/>
        </p:xfrm>
        <a:graphic>
          <a:graphicData uri="http://schemas.openxmlformats.org/presentationml/2006/ole">
            <p:oleObj spid="_x0000_s4098" name="Εξίσωση" r:id="rId4" imgW="491441" imgH="431748" progId="Equation.3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GB" sz="4400" b="1" dirty="0" smtClean="0">
                <a:solidFill>
                  <a:srgbClr val="000000"/>
                </a:solidFill>
              </a:rPr>
              <a:t>Ο </a:t>
            </a:r>
            <a:r>
              <a:rPr lang="en-GB" sz="4400" b="1" dirty="0" err="1" smtClean="0">
                <a:solidFill>
                  <a:srgbClr val="000000"/>
                </a:solidFill>
              </a:rPr>
              <a:t>τελεστής</a:t>
            </a:r>
            <a:r>
              <a:rPr lang="en-GB" sz="4400" b="1" dirty="0" smtClean="0">
                <a:solidFill>
                  <a:srgbClr val="000000"/>
                </a:solidFill>
              </a:rPr>
              <a:t> </a:t>
            </a:r>
            <a:r>
              <a:rPr lang="el-GR" altLang="el-GR" sz="4400" dirty="0" smtClean="0"/>
              <a:t>∑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643313" y="32146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0" y="1641475"/>
            <a:ext cx="8964613" cy="445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739775" lvl="1" indent="-282575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/>
            </a:pPr>
            <a:r>
              <a:rPr lang="el-G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Γενικά</a:t>
            </a:r>
            <a:r>
              <a:rPr 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ισχύει</a:t>
            </a:r>
            <a:r>
              <a:rPr 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739775" lvl="1" indent="-282575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/>
            </a:pP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Lucida Sans Unicode" pitchFamily="34" charset="0"/>
            </a:endParaRP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1136650" y="2971800"/>
          <a:ext cx="7404100" cy="1752600"/>
        </p:xfrm>
        <a:graphic>
          <a:graphicData uri="http://schemas.openxmlformats.org/presentationml/2006/ole">
            <p:oleObj spid="_x0000_s5122" name="Equation" r:id="rId4" imgW="2070100" imgH="431800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GB" sz="4400" b="1" dirty="0" smtClean="0">
                <a:solidFill>
                  <a:srgbClr val="000000"/>
                </a:solidFill>
              </a:rPr>
              <a:t>Ο </a:t>
            </a:r>
            <a:r>
              <a:rPr lang="en-GB" sz="4400" b="1" dirty="0" err="1" smtClean="0">
                <a:solidFill>
                  <a:srgbClr val="000000"/>
                </a:solidFill>
              </a:rPr>
              <a:t>τελεστής</a:t>
            </a:r>
            <a:r>
              <a:rPr lang="en-GB" sz="4400" b="1" dirty="0" smtClean="0">
                <a:solidFill>
                  <a:srgbClr val="000000"/>
                </a:solidFill>
              </a:rPr>
              <a:t> ∑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957638" y="32146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0" y="1641475"/>
            <a:ext cx="8604250" cy="445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739775" lvl="1" indent="-282575">
              <a:spcBef>
                <a:spcPts val="9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/>
            </a:pPr>
            <a:r>
              <a:rPr lang="el-GR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και ομοίως:</a:t>
            </a:r>
          </a:p>
          <a:p>
            <a:pPr marL="339725" indent="-339725">
              <a:spcBef>
                <a:spcPts val="9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  <a:defRPr/>
            </a:pPr>
            <a:endParaRPr lang="en-GB" sz="3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755650" y="2492375"/>
          <a:ext cx="7704138" cy="1698625"/>
        </p:xfrm>
        <a:graphic>
          <a:graphicData uri="http://schemas.openxmlformats.org/presentationml/2006/ole">
            <p:oleObj spid="_x0000_s6146" name="Εξίσωση" r:id="rId4" imgW="491384" imgH="431699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sz="4400" b="1" dirty="0" smtClean="0">
                <a:solidFill>
                  <a:srgbClr val="000000"/>
                </a:solidFill>
              </a:rPr>
              <a:t>Ο </a:t>
            </a:r>
            <a:r>
              <a:rPr lang="en-GB" sz="4400" b="1" dirty="0" err="1" smtClean="0">
                <a:solidFill>
                  <a:srgbClr val="000000"/>
                </a:solidFill>
              </a:rPr>
              <a:t>τελεστής</a:t>
            </a:r>
            <a:r>
              <a:rPr lang="en-GB" sz="4400" b="1" dirty="0" smtClean="0">
                <a:solidFill>
                  <a:srgbClr val="000000"/>
                </a:solidFill>
              </a:rPr>
              <a:t> ∑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533650" y="32051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FFFFFF"/>
              </a:buClr>
              <a:buFont typeface="Times New Roman" pitchFamily="18" charset="0"/>
              <a:buNone/>
            </a:pPr>
            <a:endParaRPr lang="el-GR" altLang="el-GR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0" y="1989138"/>
          <a:ext cx="8785225" cy="2232025"/>
        </p:xfrm>
        <a:graphic>
          <a:graphicData uri="http://schemas.openxmlformats.org/presentationml/2006/ole">
            <p:oleObj spid="_x0000_s7170" name="Equation" r:id="rId4" imgW="3543300" imgH="711200" progId="Equation.3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GB" sz="4400" b="1" dirty="0" smtClean="0">
                <a:solidFill>
                  <a:srgbClr val="000000"/>
                </a:solidFill>
              </a:rPr>
              <a:t>Ο </a:t>
            </a:r>
            <a:r>
              <a:rPr lang="en-GB" sz="4400" b="1" dirty="0" err="1" smtClean="0">
                <a:solidFill>
                  <a:srgbClr val="000000"/>
                </a:solidFill>
              </a:rPr>
              <a:t>τελεστής</a:t>
            </a:r>
            <a:r>
              <a:rPr lang="en-GB" sz="4400" b="1" dirty="0" smtClean="0">
                <a:solidFill>
                  <a:srgbClr val="000000"/>
                </a:solidFill>
              </a:rPr>
              <a:t> Σ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914400" y="1308100"/>
            <a:ext cx="97536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en-GB" sz="2800" b="1" dirty="0" err="1">
                <a:solidFill>
                  <a:srgbClr val="000000"/>
                </a:solidFill>
                <a:latin typeface="+mn-lt"/>
              </a:rPr>
              <a:t>Να</a:t>
            </a:r>
            <a:r>
              <a:rPr lang="en-GB" sz="2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+mn-lt"/>
              </a:rPr>
              <a:t>σημειωθεί</a:t>
            </a:r>
            <a:r>
              <a:rPr lang="en-GB" sz="2800" b="1" dirty="0">
                <a:solidFill>
                  <a:srgbClr val="000000"/>
                </a:solidFill>
                <a:latin typeface="+mn-lt"/>
              </a:rPr>
              <a:t>: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338513" y="32146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684213" y="1773238"/>
          <a:ext cx="7704137" cy="1870075"/>
        </p:xfrm>
        <a:graphic>
          <a:graphicData uri="http://schemas.openxmlformats.org/presentationml/2006/ole">
            <p:oleObj spid="_x0000_s8194" name="Equation" r:id="rId4" imgW="2032000" imgH="431800" progId="Equation.3">
              <p:embed/>
            </p:oleObj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3348038" y="3284538"/>
          <a:ext cx="3095625" cy="1800225"/>
        </p:xfrm>
        <a:graphic>
          <a:graphicData uri="http://schemas.openxmlformats.org/presentationml/2006/ole">
            <p:oleObj spid="_x0000_s8195" name="Equation" r:id="rId5" imgW="787400" imgH="431800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GB" sz="4400" b="1" dirty="0" smtClean="0">
                <a:solidFill>
                  <a:srgbClr val="000000"/>
                </a:solidFill>
              </a:rPr>
              <a:t>Ο </a:t>
            </a:r>
            <a:r>
              <a:rPr lang="en-GB" sz="4400" b="1" dirty="0" err="1" smtClean="0">
                <a:solidFill>
                  <a:srgbClr val="000000"/>
                </a:solidFill>
              </a:rPr>
              <a:t>τελεστής</a:t>
            </a:r>
            <a:r>
              <a:rPr lang="en-GB" sz="4400" b="1" dirty="0" smtClean="0">
                <a:solidFill>
                  <a:srgbClr val="000000"/>
                </a:solidFill>
              </a:rPr>
              <a:t> ∑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429000" y="20574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724150" y="32146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28600" y="2492375"/>
          <a:ext cx="8001000" cy="1241425"/>
        </p:xfrm>
        <a:graphic>
          <a:graphicData uri="http://schemas.openxmlformats.org/presentationml/2006/ole">
            <p:oleObj spid="_x0000_s9218" name="Εξίσωση" r:id="rId4" imgW="491449" imgH="431755" progId="Equation.3">
              <p:embed/>
            </p:oleObj>
          </a:graphicData>
        </a:graphic>
      </p:graphicFrame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829050" y="32146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4716463" y="3886200"/>
          <a:ext cx="3970337" cy="1343025"/>
        </p:xfrm>
        <a:graphic>
          <a:graphicData uri="http://schemas.openxmlformats.org/presentationml/2006/ole">
            <p:oleObj spid="_x0000_s9219" name="Εξίσωση" r:id="rId5" imgW="491416" imgH="431727" progId="Equation.3">
              <p:embed/>
            </p:oleObj>
          </a:graphicData>
        </a:graphic>
      </p:graphicFrame>
      <p:sp>
        <p:nvSpPr>
          <p:cNvPr id="53255" name="Rectangle 7"/>
          <p:cNvSpPr>
            <a:spLocks noGrp="1" noChangeArrowheads="1"/>
          </p:cNvSpPr>
          <p:nvPr>
            <p:ph type="title"/>
          </p:nvPr>
        </p:nvSpPr>
        <p:spPr>
          <a:xfrm>
            <a:off x="323850" y="1773238"/>
            <a:ext cx="2735263" cy="663575"/>
          </a:xfrm>
        </p:spPr>
        <p:txBody>
          <a:bodyPr lIns="90000" tIns="46800" rIns="90000" bIns="46800" anchor="b"/>
          <a:lstStyle/>
          <a:p>
            <a:pPr eaLnBrk="1" hangingPunct="1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l-GR" sz="2900" b="1" smtClean="0">
                <a:solidFill>
                  <a:srgbClr val="000000"/>
                </a:solidFill>
                <a:latin typeface="+mn-lt"/>
              </a:rPr>
              <a:t>και ομοίως: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sz="4400" b="1" dirty="0" smtClean="0">
                <a:solidFill>
                  <a:srgbClr val="000000"/>
                </a:solidFill>
              </a:rPr>
              <a:t>Ο </a:t>
            </a:r>
            <a:r>
              <a:rPr lang="en-GB" sz="4400" b="1" dirty="0" err="1" smtClean="0">
                <a:solidFill>
                  <a:srgbClr val="000000"/>
                </a:solidFill>
              </a:rPr>
              <a:t>τελεστής</a:t>
            </a:r>
            <a:r>
              <a:rPr lang="en-GB" sz="4400" b="1" dirty="0" smtClean="0">
                <a:solidFill>
                  <a:srgbClr val="000000"/>
                </a:solidFill>
              </a:rPr>
              <a:t> ∑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37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Γεράσιμος Μελετίου.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Στατιστική και λογισμικά στις επιστήμες της συμπεριφοράς.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  <a:endParaRPr lang="el-GR" sz="2400" smtClean="0">
              <a:solidFill>
                <a:srgbClr val="7F7F7F"/>
              </a:solidFill>
              <a:latin typeface="Calibri" pitchFamily="34" charset="0"/>
            </a:endParaRPr>
          </a:p>
          <a:p>
            <a:pPr algn="just"/>
            <a:r>
              <a:rPr lang="el-GR" sz="2400" smtClean="0">
                <a:solidFill>
                  <a:srgbClr val="7F7F7F"/>
                </a:solidFill>
                <a:latin typeface="Calibri" pitchFamily="34" charset="0"/>
              </a:rPr>
              <a:t>Διαθέσιμο </a:t>
            </a:r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http://eclass.teiep.gr/courses/LOGO100/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1325" cy="120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 smtClean="0"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412875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Μωυσιάδης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Ν.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Χατζηπαντελής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(1999) Ανάλυση δεδομένων με τη βοήθεια στατιστικών πακέτων : SPSS 7.5, Excel 97, S-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 M.R. </a:t>
            </a:r>
            <a:r>
              <a:rPr lang="el-GR" sz="1400" dirty="0" err="1" smtClean="0"/>
              <a:t>Spiegel</a:t>
            </a:r>
            <a:r>
              <a:rPr lang="el-GR" sz="1400" dirty="0" smtClean="0"/>
              <a:t>: Πιθανότητες και Στατιστική (</a:t>
            </a:r>
            <a:r>
              <a:rPr lang="el-GR" sz="1400" dirty="0" err="1" smtClean="0"/>
              <a:t>Schaum’s</a:t>
            </a:r>
            <a:r>
              <a:rPr lang="el-GR" sz="1400" dirty="0" smtClean="0"/>
              <a:t> </a:t>
            </a:r>
            <a:r>
              <a:rPr lang="el-GR" sz="1400" dirty="0" err="1" smtClean="0"/>
              <a:t>Outline</a:t>
            </a:r>
            <a:r>
              <a:rPr lang="el-GR" sz="1400" dirty="0" smtClean="0"/>
              <a:t> </a:t>
            </a:r>
            <a:r>
              <a:rPr lang="el-GR" sz="1400" dirty="0" err="1" smtClean="0"/>
              <a:t>Series</a:t>
            </a:r>
            <a:r>
              <a:rPr lang="el-GR" sz="1400" dirty="0" smtClean="0"/>
              <a:t>), ελληνική μετάφραση Αθήνα, ΕΣΠΙ 1977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Τέλος Ενότητας</a:t>
            </a:r>
            <a:endParaRPr lang="el-GR" dirty="0">
              <a:latin typeface="+mn-lt"/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Σκοποί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Εισαγωγή στη Στατιστική μέσω παρουσίασης βασικών εννοιών.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Περιεχόμενα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altLang="el-GR" sz="3200" smtClean="0"/>
              <a:t>Μεταβλητότητα</a:t>
            </a:r>
          </a:p>
          <a:p>
            <a:pPr>
              <a:buFont typeface="Arial" pitchFamily="34" charset="0"/>
              <a:buChar char="•"/>
            </a:pPr>
            <a:r>
              <a:rPr lang="el-GR" altLang="el-GR" sz="3200" smtClean="0"/>
              <a:t>Μεταβλητή</a:t>
            </a:r>
            <a:endParaRPr lang="el-GR" alt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altLang="el-GR" sz="3200" dirty="0" smtClean="0"/>
              <a:t>Στατιστική ανάλυση</a:t>
            </a:r>
          </a:p>
          <a:p>
            <a:pPr>
              <a:buFont typeface="Arial" pitchFamily="34" charset="0"/>
              <a:buChar char="•"/>
            </a:pPr>
            <a:r>
              <a:rPr lang="el-GR" altLang="el-GR" sz="3200" dirty="0" smtClean="0"/>
              <a:t>Δεδομένα </a:t>
            </a:r>
          </a:p>
          <a:p>
            <a:pPr>
              <a:buFont typeface="Arial" pitchFamily="34" charset="0"/>
              <a:buChar char="•"/>
            </a:pPr>
            <a:r>
              <a:rPr lang="el-GR" altLang="el-GR" sz="3200" dirty="0" smtClean="0"/>
              <a:t>Πληθυσμός</a:t>
            </a:r>
          </a:p>
          <a:p>
            <a:pPr>
              <a:buFont typeface="Arial" pitchFamily="34" charset="0"/>
              <a:buChar char="•"/>
            </a:pPr>
            <a:r>
              <a:rPr lang="el-GR" altLang="el-GR" sz="3200" dirty="0" smtClean="0"/>
              <a:t>Δείγμα</a:t>
            </a:r>
          </a:p>
          <a:p>
            <a:pPr>
              <a:buFont typeface="Arial" pitchFamily="34" charset="0"/>
              <a:buChar char="•"/>
            </a:pPr>
            <a:r>
              <a:rPr lang="el-GR" altLang="el-GR" sz="3200" dirty="0" smtClean="0"/>
              <a:t>Σφάλματα</a:t>
            </a:r>
          </a:p>
          <a:p>
            <a:pPr>
              <a:buFont typeface="Arial" pitchFamily="34" charset="0"/>
              <a:buChar char="•"/>
            </a:pPr>
            <a:r>
              <a:rPr lang="el-GR" altLang="el-GR" sz="3200" dirty="0" smtClean="0"/>
              <a:t>Ο τελεστής ∑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latin typeface="+mn-lt"/>
              </a:rPr>
              <a:t>Χρήση Διατάξεων</a:t>
            </a:r>
            <a:endParaRPr lang="el-GR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Στατιστική και λογισμικά στις επιστήμες συμπεριφοράς </a:t>
            </a:r>
            <a:endParaRPr lang="el-GR" dirty="0">
              <a:latin typeface="+mn-lt"/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Εισαγωγή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altLang="el-GR" dirty="0" smtClean="0"/>
              <a:t>Εισαγωγικές έννοιες</a:t>
            </a:r>
            <a:endParaRPr lang="el-GR" b="1" dirty="0">
              <a:latin typeface="+mn-lt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altLang="el-GR" b="1" dirty="0" smtClean="0">
                <a:latin typeface="+mn-lt"/>
              </a:rPr>
              <a:t>Τι κοινό έχουν</a:t>
            </a:r>
            <a:r>
              <a:rPr lang="en-US" altLang="el-GR" b="1" dirty="0" smtClean="0">
                <a:latin typeface="+mn-lt"/>
              </a:rPr>
              <a:t> </a:t>
            </a:r>
            <a:endParaRPr lang="el-GR" altLang="el-GR" b="1" dirty="0" smtClean="0">
              <a:latin typeface="+mn-lt"/>
            </a:endParaRPr>
          </a:p>
          <a:p>
            <a:r>
              <a:rPr lang="en-US" altLang="el-GR" sz="2800" dirty="0" smtClean="0"/>
              <a:t>O</a:t>
            </a:r>
            <a:r>
              <a:rPr lang="el-GR" altLang="el-GR" sz="2800" dirty="0" smtClean="0"/>
              <a:t> χρόνος που χρειάζεται ένα μέσο μεταφοράς για να διανύσει μια απόσταση</a:t>
            </a:r>
          </a:p>
          <a:p>
            <a:r>
              <a:rPr lang="el-GR" altLang="el-GR" sz="2800" dirty="0" smtClean="0"/>
              <a:t>Το φύλο του πρώτου παιδιού που θα κάνεις</a:t>
            </a:r>
          </a:p>
          <a:p>
            <a:r>
              <a:rPr lang="el-GR" altLang="el-GR" sz="2800" dirty="0" smtClean="0"/>
              <a:t>Το ύψος, το βάρος κ</a:t>
            </a:r>
            <a:r>
              <a:rPr lang="en-US" altLang="el-GR" sz="2800" dirty="0" smtClean="0"/>
              <a:t>.</a:t>
            </a:r>
            <a:r>
              <a:rPr lang="el-GR" altLang="el-GR" sz="2800" dirty="0" smtClean="0"/>
              <a:t>τ</a:t>
            </a:r>
            <a:r>
              <a:rPr lang="en-US" altLang="el-GR" sz="2800" dirty="0" smtClean="0"/>
              <a:t>.</a:t>
            </a:r>
            <a:r>
              <a:rPr lang="el-GR" altLang="el-GR" sz="2800" dirty="0" smtClean="0"/>
              <a:t>λ</a:t>
            </a:r>
            <a:r>
              <a:rPr lang="en-US" altLang="el-GR" sz="2800" dirty="0" smtClean="0"/>
              <a:t>.</a:t>
            </a:r>
            <a:r>
              <a:rPr lang="el-GR" altLang="el-GR" sz="2800" dirty="0" smtClean="0"/>
              <a:t> ενός τυχαίου ενήλικα  </a:t>
            </a:r>
          </a:p>
          <a:p>
            <a:r>
              <a:rPr lang="el-GR" altLang="el-GR" sz="2800" dirty="0" smtClean="0"/>
              <a:t>Η τιμή μιας μετοχής στο τέλος της μέρας</a:t>
            </a:r>
          </a:p>
          <a:p>
            <a:pPr eaLnBrk="1" hangingPunct="1">
              <a:buNone/>
            </a:pPr>
            <a:endParaRPr lang="el-GR" altLang="el-GR" dirty="0" smtClean="0">
              <a:latin typeface="+mn-lt"/>
            </a:endParaRPr>
          </a:p>
          <a:p>
            <a:pPr eaLnBrk="1" hangingPunct="1">
              <a:buNone/>
            </a:pPr>
            <a:r>
              <a:rPr lang="el-GR" altLang="el-GR" b="1" u="sng" dirty="0" smtClean="0">
                <a:latin typeface="+mn-lt"/>
              </a:rPr>
              <a:t>Απάντηση</a:t>
            </a:r>
          </a:p>
          <a:p>
            <a:pPr eaLnBrk="1" hangingPunct="1">
              <a:buNone/>
            </a:pPr>
            <a:r>
              <a:rPr lang="el-GR" altLang="el-GR" dirty="0" err="1" smtClean="0"/>
              <a:t>Μεταβλητικότητα</a:t>
            </a:r>
            <a:endParaRPr lang="el-GR" altLang="el-GR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1965</Words>
  <Application>Microsoft Office PowerPoint</Application>
  <PresentationFormat>Προβολή στην οθόνη (4:3)</PresentationFormat>
  <Paragraphs>297</Paragraphs>
  <Slides>43</Slides>
  <Notes>20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43</vt:i4>
      </vt:variant>
    </vt:vector>
  </HeadingPairs>
  <TitlesOfParts>
    <vt:vector size="48" baseType="lpstr">
      <vt:lpstr>Θέμα του Office</vt:lpstr>
      <vt:lpstr>1_Θέμα του Office</vt:lpstr>
      <vt:lpstr>2_Θέμα του Office</vt:lpstr>
      <vt:lpstr>Εξίσωση</vt:lpstr>
      <vt:lpstr>Equation</vt:lpstr>
      <vt:lpstr>Στατιστική και λογισμικά στις επιστήμες συμπεριφοράς 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Χρήση Διατάξεων</vt:lpstr>
      <vt:lpstr>Στατιστική και λογισμικά στις επιστήμες συμπεριφοράς </vt:lpstr>
      <vt:lpstr>Εισαγωγικές έννοιες</vt:lpstr>
      <vt:lpstr>Εισαγωγικές έννοιες</vt:lpstr>
      <vt:lpstr>Αυτό σημαίνει (σε στάδια) </vt:lpstr>
      <vt:lpstr>Εισαγωγικές έννοιες</vt:lpstr>
      <vt:lpstr> Εισαγωγικές έννοιες  Παράδειγμα  </vt:lpstr>
      <vt:lpstr>Εισαγωγικές έννοιες</vt:lpstr>
      <vt:lpstr>Εισαγωγικές έννοιες</vt:lpstr>
      <vt:lpstr>Διακρίνουμε:</vt:lpstr>
      <vt:lpstr>Εισαγωγικές έννοιες</vt:lpstr>
      <vt:lpstr>Εισαγωγικές έννοιες</vt:lpstr>
      <vt:lpstr>Εισαγωγικές έννοιες</vt:lpstr>
      <vt:lpstr>Διαφάνεια 20</vt:lpstr>
      <vt:lpstr> 1. Στον τρόπο  επιλογής του δείγματος</vt:lpstr>
      <vt:lpstr>2. Στη διαδικασία συλλογής των  δεδομένων</vt:lpstr>
      <vt:lpstr>3. Σε εσφαλμένη καταγραφή ή/και   κωδικοποίηση των   δεδομένων</vt:lpstr>
      <vt:lpstr>4. Σε ακατάλληλη μεθοδολογία</vt:lpstr>
      <vt:lpstr> 5.  Στο πώς ερμηνεύονται τα  αποτελέσματα</vt:lpstr>
      <vt:lpstr>Αιτίες σφαλμάτων</vt:lpstr>
      <vt:lpstr> Στατιστική ή αριθμητική εγγραμματοσύνη (numeracy)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και ομοίως:</vt:lpstr>
      <vt:lpstr>Διαφάνεια 37</vt:lpstr>
      <vt:lpstr>Σημείωμα Αναφοράς</vt:lpstr>
      <vt:lpstr>Σημείωμα Αδειοδότησης</vt:lpstr>
      <vt:lpstr>Διατήρηση Σημειωμάτων</vt:lpstr>
      <vt:lpstr>Διαφάνεια 41</vt:lpstr>
      <vt:lpstr>Διαφάνεια 42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112</cp:revision>
  <dcterms:created xsi:type="dcterms:W3CDTF">2015-04-14T16:45:01Z</dcterms:created>
  <dcterms:modified xsi:type="dcterms:W3CDTF">2015-07-19T16:44:18Z</dcterms:modified>
</cp:coreProperties>
</file>