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9" r:id="rId3"/>
    <p:sldId id="257" r:id="rId4"/>
    <p:sldId id="259" r:id="rId5"/>
    <p:sldId id="261" r:id="rId6"/>
    <p:sldId id="262" r:id="rId7"/>
    <p:sldId id="264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11" r:id="rId21"/>
    <p:sldId id="322" r:id="rId22"/>
    <p:sldId id="323" r:id="rId23"/>
    <p:sldId id="292" r:id="rId24"/>
    <p:sldId id="293" r:id="rId25"/>
    <p:sldId id="294" r:id="rId26"/>
    <p:sldId id="295" r:id="rId27"/>
    <p:sldId id="280" r:id="rId28"/>
  </p:sldIdLst>
  <p:sldSz cx="9144000" cy="5715000" type="screen16x10"/>
  <p:notesSz cx="6858000" cy="9144000"/>
  <p:custDataLst>
    <p:tags r:id="rId3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22/11/2015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1132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9718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92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baseline="0" dirty="0" err="1" smtClean="0">
                <a:solidFill>
                  <a:schemeClr val="bg1"/>
                </a:solidFill>
              </a:rPr>
              <a:t>Ακοολογία</a:t>
            </a:r>
            <a:r>
              <a:rPr lang="el-GR" sz="900" b="1" dirty="0" smtClean="0">
                <a:solidFill>
                  <a:schemeClr val="bg1"/>
                </a:solidFill>
              </a:rPr>
              <a:t> - </a:t>
            </a:r>
            <a:r>
              <a:rPr lang="el-GR" sz="900" dirty="0" smtClean="0">
                <a:solidFill>
                  <a:schemeClr val="bg1"/>
                </a:solidFill>
              </a:rPr>
              <a:t>Ακουστικά</a:t>
            </a:r>
            <a:r>
              <a:rPr lang="el-GR" sz="900" baseline="0" dirty="0" smtClean="0">
                <a:solidFill>
                  <a:schemeClr val="bg1"/>
                </a:solidFill>
              </a:rPr>
              <a:t> </a:t>
            </a:r>
            <a:r>
              <a:rPr lang="el-GR" sz="900" baseline="0" dirty="0" err="1" smtClean="0">
                <a:solidFill>
                  <a:schemeClr val="bg1"/>
                </a:solidFill>
              </a:rPr>
              <a:t>προκλητά</a:t>
            </a:r>
            <a:r>
              <a:rPr lang="el-GR" sz="900" baseline="0" dirty="0" smtClean="0">
                <a:solidFill>
                  <a:schemeClr val="bg1"/>
                </a:solidFill>
              </a:rPr>
              <a:t> δυναμικά εγκεφαλικού </a:t>
            </a:r>
            <a:r>
              <a:rPr lang="el-GR" sz="900" baseline="0" dirty="0" smtClean="0">
                <a:solidFill>
                  <a:schemeClr val="bg1"/>
                </a:solidFill>
              </a:rPr>
              <a:t>στελέχους (Μέρος Α’)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 smtClean="0">
                <a:solidFill>
                  <a:schemeClr val="bg1"/>
                </a:solidFill>
              </a:rPr>
              <a:t>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baseline="0" dirty="0" err="1" smtClean="0">
                <a:solidFill>
                  <a:schemeClr val="bg1"/>
                </a:solidFill>
              </a:rPr>
              <a:t>Ακοολογία</a:t>
            </a:r>
            <a:r>
              <a:rPr lang="el-GR" sz="900" b="1" dirty="0" smtClean="0">
                <a:solidFill>
                  <a:schemeClr val="bg1"/>
                </a:solidFill>
              </a:rPr>
              <a:t> - </a:t>
            </a:r>
            <a:r>
              <a:rPr lang="el-GR" sz="900" dirty="0" smtClean="0">
                <a:solidFill>
                  <a:schemeClr val="bg1"/>
                </a:solidFill>
              </a:rPr>
              <a:t>Ακουστικά</a:t>
            </a:r>
            <a:r>
              <a:rPr lang="el-GR" sz="900" baseline="0" dirty="0" smtClean="0">
                <a:solidFill>
                  <a:schemeClr val="bg1"/>
                </a:solidFill>
              </a:rPr>
              <a:t> </a:t>
            </a:r>
            <a:r>
              <a:rPr lang="el-GR" sz="900" baseline="0" dirty="0" err="1" smtClean="0">
                <a:solidFill>
                  <a:schemeClr val="bg1"/>
                </a:solidFill>
              </a:rPr>
              <a:t>προκλητά</a:t>
            </a:r>
            <a:r>
              <a:rPr lang="el-GR" sz="900" baseline="0" dirty="0" smtClean="0">
                <a:solidFill>
                  <a:schemeClr val="bg1"/>
                </a:solidFill>
              </a:rPr>
              <a:t> δυναμικά εγκεφαλικού </a:t>
            </a:r>
            <a:r>
              <a:rPr lang="el-GR" sz="900" baseline="0" dirty="0" smtClean="0">
                <a:solidFill>
                  <a:schemeClr val="bg1"/>
                </a:solidFill>
              </a:rPr>
              <a:t>στελέχους (Μέρος Α’)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 smtClean="0">
                <a:solidFill>
                  <a:schemeClr val="bg1"/>
                </a:solidFill>
              </a:rPr>
              <a:t>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9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62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41/" TargetMode="Externa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Ακοολογία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/>
              <a:t>6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Ακουστικά </a:t>
            </a:r>
            <a:r>
              <a:rPr lang="el-GR" sz="2800" b="1" dirty="0" err="1"/>
              <a:t>προκλητά</a:t>
            </a:r>
            <a:r>
              <a:rPr lang="el-GR" sz="2800" b="1" dirty="0"/>
              <a:t> </a:t>
            </a:r>
            <a:r>
              <a:rPr lang="el-GR" sz="2800" b="1" dirty="0" smtClean="0"/>
              <a:t>δυναμικά </a:t>
            </a:r>
            <a:r>
              <a:rPr lang="el-GR" sz="2800" b="1" dirty="0"/>
              <a:t>εγκεφαλικού </a:t>
            </a:r>
            <a:r>
              <a:rPr lang="el-GR" sz="2800" b="1" dirty="0" smtClean="0"/>
              <a:t>στελέχους</a:t>
            </a:r>
            <a:r>
              <a:rPr lang="en-US" sz="2800" b="1" dirty="0" smtClean="0"/>
              <a:t> (</a:t>
            </a:r>
            <a:r>
              <a:rPr lang="el-GR" sz="2800" b="1" dirty="0" smtClean="0"/>
              <a:t>Μέρος Α’)</a:t>
            </a:r>
            <a:endParaRPr lang="el-GR" sz="2800" dirty="0" smtClean="0"/>
          </a:p>
          <a:p>
            <a:r>
              <a:rPr lang="el-GR" sz="2800" dirty="0" smtClean="0"/>
              <a:t>Ναυσικά </a:t>
            </a:r>
            <a:r>
              <a:rPr lang="el-GR" sz="2800" dirty="0" err="1" smtClean="0"/>
              <a:t>Ζιάβρα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Συμβατικά </a:t>
            </a:r>
            <a:r>
              <a:rPr lang="en-US" dirty="0" smtClean="0"/>
              <a:t>-</a:t>
            </a:r>
            <a:r>
              <a:rPr lang="el-GR" dirty="0" smtClean="0"/>
              <a:t> </a:t>
            </a:r>
            <a:r>
              <a:rPr lang="en-US" dirty="0" smtClean="0"/>
              <a:t>Standard ABR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 </a:t>
            </a:r>
            <a:r>
              <a:rPr lang="en-US" dirty="0" smtClean="0"/>
              <a:t>ABR (3)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399" y="1396640"/>
            <a:ext cx="3784641" cy="290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Διαγνωστικές δυνατότητες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800" dirty="0" smtClean="0"/>
              <a:t>Πρώιμα </a:t>
            </a:r>
            <a:r>
              <a:rPr lang="el-GR" sz="2800" dirty="0" err="1" smtClean="0"/>
              <a:t>προκλητά</a:t>
            </a:r>
            <a:r>
              <a:rPr lang="el-GR" sz="2800" dirty="0" smtClean="0"/>
              <a:t> δυναμικά του εγκεφαλικού στελέχους</a:t>
            </a:r>
          </a:p>
          <a:p>
            <a:pPr lvl="1"/>
            <a:r>
              <a:rPr lang="el-GR" sz="2400" dirty="0"/>
              <a:t>Προσδιορισμός ουδού ακουστικότητας με προσέγγιση περίπου 10</a:t>
            </a:r>
            <a:r>
              <a:rPr lang="en-GB" sz="2400" dirty="0"/>
              <a:t> </a:t>
            </a:r>
            <a:r>
              <a:rPr lang="en-US" sz="2400" dirty="0"/>
              <a:t>dB HL </a:t>
            </a:r>
            <a:r>
              <a:rPr lang="el-GR" sz="2400" dirty="0"/>
              <a:t>για τις συχνότητες 500, και 1000 έως </a:t>
            </a:r>
            <a:r>
              <a:rPr lang="en-US" sz="2400" dirty="0"/>
              <a:t>3</a:t>
            </a:r>
            <a:r>
              <a:rPr lang="el-GR" sz="2400" dirty="0"/>
              <a:t>000 Η</a:t>
            </a:r>
            <a:r>
              <a:rPr lang="en-US" sz="2400" dirty="0"/>
              <a:t>z.</a:t>
            </a:r>
            <a:endParaRPr lang="el-GR" sz="2400" dirty="0"/>
          </a:p>
          <a:p>
            <a:pPr lvl="1"/>
            <a:r>
              <a:rPr lang="el-GR" sz="2400" dirty="0"/>
              <a:t>Διαφορική διάγνωση Κοχλιακής </a:t>
            </a:r>
            <a:r>
              <a:rPr lang="el-GR" sz="2400" dirty="0" smtClean="0"/>
              <a:t>- </a:t>
            </a:r>
            <a:r>
              <a:rPr lang="el-GR" sz="2400" dirty="0" err="1" smtClean="0"/>
              <a:t>οπισθοκοχλιακής</a:t>
            </a:r>
            <a:r>
              <a:rPr lang="el-GR" sz="2400" dirty="0" smtClean="0"/>
              <a:t> βλάβης, Ακουστικής νευροπάθειας. Χρησιμοποιούμε </a:t>
            </a:r>
            <a:r>
              <a:rPr lang="en-US" sz="2400" dirty="0"/>
              <a:t>Tone burst </a:t>
            </a:r>
            <a:r>
              <a:rPr lang="el-GR" sz="2400" dirty="0"/>
              <a:t>για τη συχνότητα των 250 και 500 </a:t>
            </a:r>
            <a:r>
              <a:rPr lang="en-US" sz="2400" dirty="0"/>
              <a:t>Hz </a:t>
            </a:r>
            <a:r>
              <a:rPr lang="el-GR" sz="2400" dirty="0"/>
              <a:t>και </a:t>
            </a:r>
            <a:r>
              <a:rPr lang="en-US" sz="2400" dirty="0"/>
              <a:t>Clicks </a:t>
            </a:r>
            <a:r>
              <a:rPr lang="el-GR" sz="2400" dirty="0"/>
              <a:t>για τις υπόλοιπες συχνότητες</a:t>
            </a:r>
            <a:r>
              <a:rPr lang="en-US" sz="2400" dirty="0"/>
              <a:t>.</a:t>
            </a:r>
            <a:endParaRPr lang="el-GR" sz="2400" dirty="0"/>
          </a:p>
          <a:p>
            <a:pPr lvl="2"/>
            <a:endParaRPr lang="el-GR" sz="2000" dirty="0"/>
          </a:p>
          <a:p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7087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Προετοιμασία εξεταζόμενου πριν την εκτέλεση των </a:t>
            </a:r>
            <a:r>
              <a:rPr lang="en-US" dirty="0" smtClean="0"/>
              <a:t>ABR</a:t>
            </a:r>
            <a:endParaRPr lang="en-US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35459"/>
            <a:ext cx="6379410" cy="361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07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Ακουστικά </a:t>
            </a:r>
            <a:r>
              <a:rPr lang="el-GR" dirty="0" err="1" smtClean="0"/>
              <a:t>ενδωτιαίου</a:t>
            </a:r>
            <a:r>
              <a:rPr lang="el-GR" dirty="0" smtClean="0"/>
              <a:t> τύπου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Ακουστικά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4988" b="14988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756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Ηλεκτρόδια </a:t>
            </a:r>
            <a:r>
              <a:rPr lang="en-US" dirty="0" smtClean="0"/>
              <a:t>ABR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Ηλεκτρόδια</a:t>
            </a:r>
            <a:endParaRPr lang="en-US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22" y="1181999"/>
            <a:ext cx="4450085" cy="296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22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Τύποι </a:t>
            </a:r>
            <a:r>
              <a:rPr lang="el-GR" dirty="0" err="1" smtClean="0"/>
              <a:t>κυματομορφών</a:t>
            </a:r>
            <a:r>
              <a:rPr lang="el-GR" dirty="0" smtClean="0"/>
              <a:t> </a:t>
            </a:r>
            <a:r>
              <a:rPr lang="en-US" dirty="0" smtClean="0"/>
              <a:t>ABR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Κυματομορφές</a:t>
            </a:r>
            <a:r>
              <a:rPr lang="el-GR" dirty="0" smtClean="0"/>
              <a:t> </a:t>
            </a:r>
            <a:r>
              <a:rPr lang="en-US" dirty="0" smtClean="0"/>
              <a:t>ABR</a:t>
            </a:r>
            <a:endParaRPr lang="en-US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17886"/>
            <a:ext cx="480316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42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l-GR" dirty="0"/>
              <a:t>ΑΒ</a:t>
            </a:r>
            <a:r>
              <a:rPr lang="en-US" dirty="0" smtClean="0"/>
              <a:t>R - </a:t>
            </a:r>
            <a:r>
              <a:rPr lang="el-GR" dirty="0" smtClean="0"/>
              <a:t>Σχέση </a:t>
            </a:r>
            <a:r>
              <a:rPr lang="el-GR" dirty="0"/>
              <a:t>λανθάνοντα χρόνου κύματος </a:t>
            </a:r>
            <a:r>
              <a:rPr lang="en-US" dirty="0"/>
              <a:t>V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και έντασης ηχητικού ερεθίσματος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Κυματομορφές</a:t>
            </a:r>
            <a:r>
              <a:rPr lang="el-GR" dirty="0"/>
              <a:t> </a:t>
            </a:r>
            <a:r>
              <a:rPr lang="en-US" dirty="0" smtClean="0"/>
              <a:t>ABR (2)</a:t>
            </a:r>
            <a:endParaRPr lang="en-US" dirty="0"/>
          </a:p>
        </p:txBody>
      </p:sp>
      <p:pic>
        <p:nvPicPr>
          <p:cNvPr id="7" name="3 - Θέση περιεχομένου" descr="ABR Fig 2 kastan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36" t="4104" r="2595" b="4349"/>
          <a:stretch>
            <a:fillRect/>
          </a:stretch>
        </p:blipFill>
        <p:spPr>
          <a:xfrm>
            <a:off x="1703583" y="1062267"/>
            <a:ext cx="5663809" cy="3158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4608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Steady state</a:t>
            </a:r>
            <a:r>
              <a:rPr lang="el-GR" sz="4400" dirty="0" smtClean="0"/>
              <a:t> </a:t>
            </a:r>
            <a:r>
              <a:rPr lang="en-US" sz="4400" dirty="0" smtClean="0"/>
              <a:t>ABR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0991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ABR (ASSR)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z="2800" dirty="0"/>
              <a:t>Αποτελούν εξέλιξη των </a:t>
            </a:r>
            <a:r>
              <a:rPr lang="en-US" sz="2800" dirty="0"/>
              <a:t>ABR </a:t>
            </a:r>
            <a:r>
              <a:rPr lang="el-GR" sz="2800" dirty="0"/>
              <a:t>που χρησιμοποιείται για τον έλεγχο της ακοής σε νεογνά βρέφη και παιδιά με διαφορετική όμως φιλοσοφία</a:t>
            </a:r>
            <a:r>
              <a:rPr lang="el-GR" sz="2800" dirty="0" smtClean="0"/>
              <a:t>.</a:t>
            </a:r>
            <a:endParaRPr lang="en-US" sz="2800" dirty="0" smtClean="0"/>
          </a:p>
          <a:p>
            <a:pPr lvl="0"/>
            <a:endParaRPr lang="el-GR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18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ABR (ASSR</a:t>
            </a:r>
            <a:r>
              <a:rPr lang="en-US" dirty="0" smtClean="0"/>
              <a:t>)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ct val="20000"/>
              </a:spcBef>
              <a:buNone/>
              <a:defRPr/>
            </a:pPr>
            <a:r>
              <a:rPr lang="el-GR" sz="2800" dirty="0"/>
              <a:t>Τα πλεονεκτήματα τους έναντι των συμβατικών </a:t>
            </a:r>
            <a:r>
              <a:rPr lang="en-US" sz="2800" dirty="0"/>
              <a:t>ABR </a:t>
            </a:r>
            <a:r>
              <a:rPr lang="el-GR" sz="2800" dirty="0" smtClean="0"/>
              <a:t>είναι:</a:t>
            </a:r>
            <a:endParaRPr lang="en-US" sz="2800" dirty="0" smtClean="0"/>
          </a:p>
          <a:p>
            <a:pPr>
              <a:spcBef>
                <a:spcPct val="20000"/>
              </a:spcBef>
              <a:defRPr/>
            </a:pPr>
            <a:r>
              <a:rPr lang="el-GR" sz="2800" dirty="0" smtClean="0"/>
              <a:t>Προσδιορίζουν </a:t>
            </a:r>
            <a:r>
              <a:rPr lang="el-GR" sz="2800" dirty="0"/>
              <a:t>οδούς ακουστικότητας ανά συχνότητα σε αντίθεση με τα συμβατικά που μας δίνουν μια σχετικά αδρή περιγραφή της ακουστικότητας κυρίως για τις συχνότητες 1000 έως 3000 </a:t>
            </a:r>
            <a:r>
              <a:rPr lang="en-US" sz="2800" dirty="0"/>
              <a:t>Hz </a:t>
            </a:r>
            <a:r>
              <a:rPr lang="el-GR" sz="2800" dirty="0"/>
              <a:t>(για ερεθίσματα τύπου </a:t>
            </a:r>
            <a:r>
              <a:rPr lang="en-US" sz="2800" dirty="0"/>
              <a:t>click</a:t>
            </a:r>
            <a:r>
              <a:rPr lang="el-GR" sz="2800" dirty="0"/>
              <a:t>)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44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err="1" smtClean="0"/>
              <a:t>Ακοολογία</a:t>
            </a:r>
            <a:endParaRPr lang="el-GR" b="1" dirty="0"/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/>
              <a:t>6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Ακουστικά </a:t>
            </a:r>
            <a:r>
              <a:rPr lang="el-GR" sz="2800" dirty="0" err="1"/>
              <a:t>προκλητά</a:t>
            </a:r>
            <a:r>
              <a:rPr lang="el-GR" sz="2800" dirty="0"/>
              <a:t> δυναμικά </a:t>
            </a:r>
            <a:r>
              <a:rPr lang="el-GR" sz="2800" dirty="0" smtClean="0"/>
              <a:t>εγκεφαλικού </a:t>
            </a:r>
            <a:r>
              <a:rPr lang="el-GR" sz="2800" dirty="0" smtClean="0"/>
              <a:t>στελέχους (Μέρος Α’)</a:t>
            </a:r>
            <a:endParaRPr lang="en-US" sz="2800" dirty="0" smtClean="0"/>
          </a:p>
          <a:p>
            <a:pPr algn="l">
              <a:lnSpc>
                <a:spcPts val="2600"/>
              </a:lnSpc>
            </a:pP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Ναυσικά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Ζιάβρα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Καθηγήτρια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5007785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810918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ABR (ASSR</a:t>
            </a:r>
            <a:r>
              <a:rPr lang="en-US" dirty="0" smtClean="0"/>
              <a:t>)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l-GR" sz="2800" dirty="0" smtClean="0"/>
              <a:t>Με τα συμβατικά ΑΒ</a:t>
            </a:r>
            <a:r>
              <a:rPr lang="en-US" sz="2800" dirty="0" smtClean="0"/>
              <a:t>R </a:t>
            </a:r>
            <a:r>
              <a:rPr lang="el-GR" sz="2800" dirty="0" smtClean="0"/>
              <a:t>μπορούμε να ελέγξουμε βαρηκοΐες μέχρι </a:t>
            </a:r>
            <a:r>
              <a:rPr lang="el-G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90-100</a:t>
            </a:r>
            <a:r>
              <a:rPr lang="el-GR" sz="2800" dirty="0" smtClean="0"/>
              <a:t> </a:t>
            </a:r>
            <a:r>
              <a:rPr lang="en-US" sz="2800" dirty="0" smtClean="0"/>
              <a:t>dB </a:t>
            </a:r>
            <a:r>
              <a:rPr lang="en-US" sz="2800" dirty="0" err="1" smtClean="0"/>
              <a:t>nHL</a:t>
            </a:r>
            <a:r>
              <a:rPr lang="en-US" sz="2800" dirty="0" smtClean="0"/>
              <a:t> </a:t>
            </a:r>
            <a:r>
              <a:rPr lang="el-GR" sz="2800" dirty="0" smtClean="0"/>
              <a:t>ανάλογα με τις προδιαγραφές της συσκευής</a:t>
            </a:r>
            <a:r>
              <a:rPr lang="en-US" sz="2800" dirty="0" smtClean="0"/>
              <a:t>, </a:t>
            </a:r>
            <a:r>
              <a:rPr lang="el-GR" sz="2800" dirty="0" smtClean="0"/>
              <a:t>ενώ με τα </a:t>
            </a:r>
            <a:r>
              <a:rPr lang="en-US" sz="2800" dirty="0" smtClean="0"/>
              <a:t>ASSR </a:t>
            </a:r>
            <a:r>
              <a:rPr lang="el-GR" sz="2800" dirty="0" smtClean="0"/>
              <a:t>μπορεί να φθάσουμε μέχρι </a:t>
            </a:r>
            <a:r>
              <a:rPr lang="el-G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120</a:t>
            </a:r>
            <a:r>
              <a:rPr lang="el-GR" sz="2800" dirty="0" smtClean="0"/>
              <a:t> </a:t>
            </a:r>
            <a:r>
              <a:rPr lang="en-US" sz="2800" dirty="0" smtClean="0"/>
              <a:t>dB HL</a:t>
            </a:r>
            <a:r>
              <a:rPr lang="el-GR" sz="2800" dirty="0" smtClean="0"/>
              <a:t>. </a:t>
            </a:r>
            <a:endParaRPr lang="en-US" sz="2800" dirty="0" smtClean="0"/>
          </a:p>
          <a:p>
            <a:pPr>
              <a:spcBef>
                <a:spcPct val="20000"/>
              </a:spcBef>
              <a:defRPr/>
            </a:pPr>
            <a:r>
              <a:rPr lang="el-GR" sz="2800" dirty="0" smtClean="0"/>
              <a:t>Συμβάλλουν ουσιαστικά στην</a:t>
            </a:r>
            <a:r>
              <a:rPr lang="en-US" sz="2800" dirty="0" smtClean="0"/>
              <a:t> </a:t>
            </a:r>
            <a:r>
              <a:rPr lang="el-GR" sz="2800" dirty="0" smtClean="0"/>
              <a:t>επιλογή του τρόπου αντιμετώπισης των μεγάλου βαθμού βαρηκοϊών </a:t>
            </a:r>
            <a:r>
              <a:rPr lang="el-G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(90-120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dB HL)</a:t>
            </a:r>
            <a:r>
              <a:rPr lang="el-GR" sz="2800" dirty="0" smtClean="0"/>
              <a:t> στα βρέφη,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l-G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ΑΚΟΥΣΤΙΚΑ ή ΚΟΧΛΙΑΚΑ ΕΜΦΥΤΕΥΜΑΤΑ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l-G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5792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/>
              <a:t>Νάσιος, Γ., </a:t>
            </a:r>
            <a:r>
              <a:rPr lang="el-GR" sz="1400" dirty="0" err="1"/>
              <a:t>Ζιάβρα</a:t>
            </a:r>
            <a:r>
              <a:rPr lang="el-GR" sz="1400" dirty="0"/>
              <a:t>, Ν., </a:t>
            </a:r>
            <a:r>
              <a:rPr lang="el-GR" sz="1400" dirty="0" smtClean="0"/>
              <a:t>και </a:t>
            </a:r>
            <a:r>
              <a:rPr lang="el-GR" sz="1400" dirty="0"/>
              <a:t>Παπαδημητρίου, Ε. (2011). </a:t>
            </a:r>
            <a:r>
              <a:rPr lang="en-US" sz="1400" dirty="0"/>
              <a:t>Netter’s </a:t>
            </a:r>
            <a:r>
              <a:rPr lang="el-GR" sz="1400" dirty="0"/>
              <a:t>Εικονογραφημένο Εγχειρίδιο Ανατομίας, Λόγου, Κατάποσης και Ακοής. </a:t>
            </a:r>
            <a:r>
              <a:rPr lang="en-US" sz="1400" dirty="0"/>
              <a:t>D.H., </a:t>
            </a:r>
            <a:r>
              <a:rPr lang="en-US" sz="1400" dirty="0" err="1"/>
              <a:t>McFarrland</a:t>
            </a:r>
            <a:r>
              <a:rPr lang="en-US" sz="1400" dirty="0"/>
              <a:t>, </a:t>
            </a:r>
            <a:r>
              <a:rPr lang="el-GR" sz="1400" dirty="0"/>
              <a:t>Γενική Επιμέλεια της Ελληνικής Έκδοσης. Ιατρικές Εκδόσεις Πασχαλίδη.</a:t>
            </a:r>
          </a:p>
          <a:p>
            <a:pPr marL="0" indent="0">
              <a:buNone/>
            </a:pPr>
            <a:r>
              <a:rPr lang="el-GR" sz="1400" dirty="0" err="1"/>
              <a:t>Ζιάβρα</a:t>
            </a:r>
            <a:r>
              <a:rPr lang="el-GR" sz="1400" dirty="0"/>
              <a:t>, Ν</a:t>
            </a:r>
            <a:r>
              <a:rPr lang="el-GR" sz="1400" dirty="0" smtClean="0"/>
              <a:t>.</a:t>
            </a:r>
            <a:r>
              <a:rPr lang="en-US" sz="1400" dirty="0" smtClean="0"/>
              <a:t>, </a:t>
            </a:r>
            <a:r>
              <a:rPr lang="el-GR" sz="1400" dirty="0" smtClean="0"/>
              <a:t>Σκεύας Α. </a:t>
            </a:r>
            <a:r>
              <a:rPr lang="el-GR" sz="1400" dirty="0"/>
              <a:t>(2009). Ωτορινολαρυγγολογία: Στοιχεία Ανατομίας Φυσιολογίας και Παθολογίας. </a:t>
            </a:r>
            <a:r>
              <a:rPr lang="en-US" sz="1400" dirty="0"/>
              <a:t>University Studio Press.</a:t>
            </a:r>
          </a:p>
          <a:p>
            <a:pPr marL="0" indent="0">
              <a:buNone/>
            </a:pPr>
            <a:r>
              <a:rPr lang="el-GR" sz="1400" dirty="0" err="1" smtClean="0"/>
              <a:t>Τρίμμης</a:t>
            </a:r>
            <a:r>
              <a:rPr lang="el-GR" sz="1400" dirty="0" smtClean="0"/>
              <a:t>,</a:t>
            </a:r>
            <a:r>
              <a:rPr lang="en-US" sz="1400" dirty="0" smtClean="0"/>
              <a:t> N., </a:t>
            </a:r>
            <a:r>
              <a:rPr lang="en-US" sz="1400" dirty="0"/>
              <a:t> </a:t>
            </a:r>
            <a:r>
              <a:rPr lang="el-GR" sz="1400" dirty="0" err="1" smtClean="0"/>
              <a:t>Ζιάβρα</a:t>
            </a:r>
            <a:r>
              <a:rPr lang="el-GR" sz="1400" dirty="0" smtClean="0"/>
              <a:t>,</a:t>
            </a:r>
            <a:r>
              <a:rPr lang="en-US" sz="1400" dirty="0" smtClean="0"/>
              <a:t> N. </a:t>
            </a:r>
            <a:r>
              <a:rPr lang="el-GR" sz="1400" dirty="0" smtClean="0"/>
              <a:t>(2013</a:t>
            </a:r>
            <a:r>
              <a:rPr lang="el-GR" sz="1400" dirty="0"/>
              <a:t>). Εισαγωγή στις διαταραχές επικοινωνίας. </a:t>
            </a:r>
            <a:r>
              <a:rPr lang="en-US" sz="1400" dirty="0"/>
              <a:t>Noma Anderson, George Shames. </a:t>
            </a:r>
            <a:r>
              <a:rPr lang="el-GR" sz="1400" dirty="0"/>
              <a:t>Επιμέλεια ελληνικής έκδοσης. Ιατρικές εκδόσεις </a:t>
            </a:r>
            <a:r>
              <a:rPr lang="el-GR" sz="1400" dirty="0" smtClean="0"/>
              <a:t>Πασχαλίδη.</a:t>
            </a:r>
            <a:endParaRPr lang="el-GR" sz="1400" dirty="0"/>
          </a:p>
          <a:p>
            <a:pPr marL="0" indent="0">
              <a:buNone/>
            </a:pPr>
            <a:r>
              <a:rPr lang="en-US" sz="1400" dirty="0" smtClean="0"/>
              <a:t>Bailey, </a:t>
            </a:r>
            <a:r>
              <a:rPr lang="en-US" sz="1400" dirty="0"/>
              <a:t>B</a:t>
            </a:r>
            <a:r>
              <a:rPr lang="en-US" sz="1400" dirty="0" smtClean="0"/>
              <a:t>., Calhoun, </a:t>
            </a:r>
            <a:r>
              <a:rPr lang="en-US" sz="1400" dirty="0"/>
              <a:t>K.(2010). </a:t>
            </a:r>
            <a:r>
              <a:rPr lang="el-GR" sz="1400" dirty="0"/>
              <a:t>Άτλας χειρουργικής κεφαλής και </a:t>
            </a:r>
            <a:r>
              <a:rPr lang="el-GR" sz="1400" dirty="0" smtClean="0"/>
              <a:t>τραχήλου - ωτορινολαρυγγολογία</a:t>
            </a:r>
            <a:r>
              <a:rPr lang="el-GR" sz="1400" dirty="0"/>
              <a:t>. </a:t>
            </a:r>
            <a:r>
              <a:rPr lang="el-GR" sz="1400" b="1" dirty="0"/>
              <a:t> </a:t>
            </a:r>
            <a:r>
              <a:rPr lang="el-GR" sz="1400" dirty="0"/>
              <a:t>Εκδόσεις:</a:t>
            </a:r>
            <a:r>
              <a:rPr lang="el-GR" sz="1400" b="1" dirty="0"/>
              <a:t> </a:t>
            </a:r>
            <a:r>
              <a:rPr lang="en-US" sz="1400" dirty="0"/>
              <a:t>B</a:t>
            </a:r>
            <a:r>
              <a:rPr lang="en-US" sz="1400" dirty="0" smtClean="0"/>
              <a:t>roken </a:t>
            </a:r>
            <a:r>
              <a:rPr lang="en-US" sz="1400" dirty="0"/>
              <a:t>H</a:t>
            </a:r>
            <a:r>
              <a:rPr lang="en-US" sz="1400" dirty="0" smtClean="0"/>
              <a:t>ill </a:t>
            </a:r>
            <a:r>
              <a:rPr lang="en-US" sz="1400" dirty="0"/>
              <a:t>P</a:t>
            </a:r>
            <a:r>
              <a:rPr lang="en-US" sz="1400" dirty="0" smtClean="0"/>
              <a:t>ublishers LTD.</a:t>
            </a:r>
            <a:endParaRPr lang="el-GR" sz="1400" dirty="0" smtClean="0"/>
          </a:p>
          <a:p>
            <a:pPr marL="0" indent="0">
              <a:buNone/>
            </a:pPr>
            <a:r>
              <a:rPr lang="el-GR" sz="1400" dirty="0" err="1"/>
              <a:t>Ζιάβρα</a:t>
            </a:r>
            <a:r>
              <a:rPr lang="el-GR" sz="1400" dirty="0"/>
              <a:t>, Ν. (2001) Η συμβολή των </a:t>
            </a:r>
            <a:r>
              <a:rPr lang="el-GR" sz="1400" dirty="0" err="1"/>
              <a:t>ωτοακουστικών</a:t>
            </a:r>
            <a:r>
              <a:rPr lang="el-GR" sz="1400" dirty="0"/>
              <a:t> εκπομπών τύπου προϊόντων παραμόρφωσης στη διάγνωση των κοχλιακών τύπου βαρηκοϊών, Διδακτορική διατριβή, Πανεπιστήμιο Ιωαννίνων, Ιατρική σχολή, Ιωάννινα.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648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267" y="5433621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541267" y="1633364"/>
            <a:ext cx="7938137" cy="304698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Ζιάβρα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, Ναυσικά.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(2015).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Ακοολογία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από τη δικτυακή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διεύθυνση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eclass.teiep.gr/courses/</a:t>
            </a:r>
            <a:r>
              <a:rPr lang="en-US" sz="2400" dirty="0" smtClean="0">
                <a:solidFill>
                  <a:srgbClr val="FF0000"/>
                </a:solidFill>
                <a:hlinkClick r:id="rId5"/>
              </a:rPr>
              <a:t>LOGO1</a:t>
            </a:r>
            <a:r>
              <a:rPr lang="el-GR" sz="2400" dirty="0" smtClean="0">
                <a:solidFill>
                  <a:srgbClr val="FF0000"/>
                </a:solidFill>
                <a:hlinkClick r:id="rId5"/>
              </a:rPr>
              <a:t>41</a:t>
            </a:r>
            <a:r>
              <a:rPr lang="en-US" sz="2400" dirty="0" smtClean="0">
                <a:solidFill>
                  <a:srgbClr val="FF0000"/>
                </a:solidFill>
                <a:hlinkClick r:id="rId5"/>
              </a:rPr>
              <a:t>/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Ιωάννινα, 2015. </a:t>
            </a: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6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Δημήτρης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098" y="5433621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>
                <a:solidFill>
                  <a:schemeClr val="bg1"/>
                </a:solidFill>
              </a:rPr>
              <a:t>6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1" y="5433621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>
                <a:solidFill>
                  <a:schemeClr val="bg1"/>
                </a:solidFill>
              </a:rPr>
              <a:t>6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sz="2800" dirty="0" smtClean="0"/>
              <a:t>Παρουσιάζεται η αντικειμενική μέθοδος ανίχνευσης της βαρηκοΐας</a:t>
            </a: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Πηγές </a:t>
            </a:r>
            <a:r>
              <a:rPr lang="en-US" sz="2800" dirty="0" smtClean="0"/>
              <a:t>ABR</a:t>
            </a:r>
            <a:endParaRPr lang="el-GR" sz="2800" dirty="0" smtClean="0"/>
          </a:p>
          <a:p>
            <a:r>
              <a:rPr lang="en-US" sz="2800" dirty="0" smtClean="0"/>
              <a:t>Steady state </a:t>
            </a:r>
            <a:r>
              <a:rPr lang="en-US" sz="2800" dirty="0" smtClean="0"/>
              <a:t>ABR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Πηγές </a:t>
            </a:r>
            <a:r>
              <a:rPr lang="en-US" sz="4400" dirty="0" smtClean="0"/>
              <a:t>ABR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 </a:t>
            </a:r>
            <a:r>
              <a:rPr lang="en-US" dirty="0" smtClean="0"/>
              <a:t>ABR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z="2800" dirty="0"/>
              <a:t>Κύμα Ι: Περιφερικό τμήμα ΑΝ</a:t>
            </a:r>
          </a:p>
          <a:p>
            <a:pPr lvl="0"/>
            <a:r>
              <a:rPr lang="el-GR" sz="2800" dirty="0"/>
              <a:t>Κύμα ΙΙ: Κεντρικό τμήμα ΑΝ</a:t>
            </a:r>
          </a:p>
          <a:p>
            <a:pPr lvl="0"/>
            <a:r>
              <a:rPr lang="el-GR" sz="2800" dirty="0"/>
              <a:t>Κύμα ΙΙΙ: Νευρώνες των Κοχλιακών πυρήνων</a:t>
            </a:r>
          </a:p>
          <a:p>
            <a:pPr lvl="0"/>
            <a:r>
              <a:rPr lang="el-GR" sz="2800" dirty="0"/>
              <a:t>Κύμα Ι</a:t>
            </a:r>
            <a:r>
              <a:rPr lang="en-US" sz="2800" dirty="0"/>
              <a:t>V</a:t>
            </a:r>
            <a:r>
              <a:rPr lang="el-GR" sz="2800" dirty="0"/>
              <a:t>: Σύμπλεγμα Άνω Ελαίας</a:t>
            </a:r>
          </a:p>
          <a:p>
            <a:pPr lvl="0"/>
            <a:r>
              <a:rPr lang="el-GR" sz="2800" dirty="0"/>
              <a:t>Κύμα </a:t>
            </a:r>
            <a:r>
              <a:rPr lang="en-US" sz="2800" dirty="0"/>
              <a:t>V</a:t>
            </a:r>
            <a:r>
              <a:rPr lang="el-GR" sz="2800" dirty="0"/>
              <a:t>: Έξω </a:t>
            </a:r>
            <a:r>
              <a:rPr lang="el-GR" sz="2800" dirty="0" err="1"/>
              <a:t>Λημνίσκος</a:t>
            </a:r>
            <a:r>
              <a:rPr lang="el-GR" sz="2800" dirty="0"/>
              <a:t> </a:t>
            </a:r>
            <a:r>
              <a:rPr lang="en-US" sz="2800" dirty="0" smtClean="0"/>
              <a:t>-</a:t>
            </a:r>
            <a:r>
              <a:rPr lang="el-GR" sz="2800" dirty="0" smtClean="0"/>
              <a:t> </a:t>
            </a:r>
            <a:r>
              <a:rPr lang="el-GR" sz="2800" dirty="0"/>
              <a:t>Κάτω </a:t>
            </a:r>
            <a:r>
              <a:rPr lang="el-GR" sz="2800" dirty="0" err="1"/>
              <a:t>διδύμιο</a:t>
            </a:r>
            <a:endParaRPr lang="el-GR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43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Τα μέρη του κύματος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 </a:t>
            </a:r>
            <a:r>
              <a:rPr lang="en-US" dirty="0" smtClean="0"/>
              <a:t>ABR (2)</a:t>
            </a:r>
            <a:endParaRPr lang="en-US" dirty="0"/>
          </a:p>
        </p:txBody>
      </p:sp>
      <p:pic>
        <p:nvPicPr>
          <p:cNvPr id="7" name="13 - Θέση περιεχομένου" descr="ABR CONFUGURATION 2009.jpg"/>
          <p:cNvPicPr>
            <a:picLocks noGrp="1" noChangeAspect="1"/>
          </p:cNvPicPr>
          <p:nvPr>
            <p:ph type="pic"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356" r="2356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13418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1321</TotalTime>
  <Words>820</Words>
  <Application>Microsoft Office PowerPoint</Application>
  <PresentationFormat>Προβολή στην οθόνη (16:10)</PresentationFormat>
  <Paragraphs>126</Paragraphs>
  <Slides>27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0" baseType="lpstr">
      <vt:lpstr>Arial</vt:lpstr>
      <vt:lpstr>Calibri</vt:lpstr>
      <vt:lpstr>Θέμα του Office</vt:lpstr>
      <vt:lpstr>Ακοολογία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Πηγές ABR</vt:lpstr>
      <vt:lpstr>Πηγές ABR</vt:lpstr>
      <vt:lpstr>Πηγές ABR (2)</vt:lpstr>
      <vt:lpstr>Πηγές ABR (3)</vt:lpstr>
      <vt:lpstr>Διαγνωστικές δυνατότητες</vt:lpstr>
      <vt:lpstr>Προετοιμασία εξεταζόμενου πριν την εκτέλεση των ABR</vt:lpstr>
      <vt:lpstr>Ακουστικά</vt:lpstr>
      <vt:lpstr>Ηλεκτρόδια</vt:lpstr>
      <vt:lpstr>Κυματομορφές ABR</vt:lpstr>
      <vt:lpstr>Κυματομορφές ABR (2)</vt:lpstr>
      <vt:lpstr>Steady state ABR</vt:lpstr>
      <vt:lpstr>Steady state ABR (ASSR)</vt:lpstr>
      <vt:lpstr>Steady state ABR (ASSR) (2)</vt:lpstr>
      <vt:lpstr>Steady state ABR (ASSR) (3)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Dimitris</dc:creator>
  <cp:lastModifiedBy>dimitris</cp:lastModifiedBy>
  <cp:revision>311</cp:revision>
  <dcterms:created xsi:type="dcterms:W3CDTF">2012-09-06T09:03:05Z</dcterms:created>
  <dcterms:modified xsi:type="dcterms:W3CDTF">2015-11-22T18:36:19Z</dcterms:modified>
</cp:coreProperties>
</file>