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9" r:id="rId3"/>
    <p:sldId id="257" r:id="rId4"/>
    <p:sldId id="259" r:id="rId5"/>
    <p:sldId id="261" r:id="rId6"/>
    <p:sldId id="300" r:id="rId7"/>
    <p:sldId id="299" r:id="rId8"/>
    <p:sldId id="298" r:id="rId9"/>
    <p:sldId id="305" r:id="rId10"/>
    <p:sldId id="304" r:id="rId11"/>
    <p:sldId id="303" r:id="rId12"/>
    <p:sldId id="302" r:id="rId13"/>
    <p:sldId id="309" r:id="rId14"/>
    <p:sldId id="308" r:id="rId15"/>
    <p:sldId id="290" r:id="rId16"/>
    <p:sldId id="291" r:id="rId17"/>
    <p:sldId id="292" r:id="rId18"/>
    <p:sldId id="293" r:id="rId19"/>
    <p:sldId id="294" r:id="rId20"/>
    <p:sldId id="295" r:id="rId21"/>
    <p:sldId id="280" r:id="rId22"/>
  </p:sldIdLst>
  <p:sldSz cx="9144000" cy="5715000" type="screen16x10"/>
  <p:notesSz cx="6858000" cy="9144000"/>
  <p:custDataLst>
    <p:tags r:id="rId2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28" y="3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08/11/2015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Διεθνή Λογιστικά Πρότυπα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3400" b="1" dirty="0" smtClean="0"/>
              <a:t>Ασώματα Πάγια</a:t>
            </a:r>
          </a:p>
          <a:p>
            <a:r>
              <a:rPr lang="el-GR" sz="2800" dirty="0" smtClean="0"/>
              <a:t>Χύτης Ευάγγελος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Ασώματα πάγια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el-GR" sz="2600" dirty="0" smtClean="0"/>
              <a:t>  Η ρύθμιση αυτή είναι πιο «συντηρητική» από τα ΕΛΠ, οδηγεί σε μείωση των αποτελεσμάτων όταν δημιουργούνται τέτοια έξοδα και δεν επιτρέπει την αδικαιολόγητη συσσώρευση τους, όπως γίνονταν συχνά στο παρελθόν</a:t>
            </a:r>
          </a:p>
          <a:p>
            <a:pPr marL="0" indent="0" algn="just"/>
            <a:endParaRPr lang="en-US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Ασώματα πάγια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l-GR" sz="2600" dirty="0" smtClean="0"/>
              <a:t>Υπήρχαν και ορισμένες άλλες κατηγορίες εξόδων που μπορούσαν να κεφαλαιοποιηθούν, όπως </a:t>
            </a:r>
            <a:r>
              <a:rPr lang="el-GR" sz="2600" b="1" dirty="0" smtClean="0"/>
              <a:t>έξοδα κτήσης ακινητοποιήσεων και τόκους κατασκευαστικής περιόδου</a:t>
            </a:r>
            <a:r>
              <a:rPr lang="el-GR" sz="2600" dirty="0" smtClean="0"/>
              <a:t>.</a:t>
            </a:r>
          </a:p>
          <a:p>
            <a:pPr algn="just">
              <a:defRPr/>
            </a:pPr>
            <a:r>
              <a:rPr lang="el-GR" sz="2600" dirty="0" smtClean="0"/>
              <a:t>Με βάση τα ΔΛΠ τα </a:t>
            </a:r>
            <a:r>
              <a:rPr lang="el-GR" sz="2600" b="1" dirty="0" smtClean="0"/>
              <a:t>έξοδα κτήσης ακινητοποιήσεων, </a:t>
            </a:r>
            <a:r>
              <a:rPr lang="el-GR" sz="2600" dirty="0" smtClean="0"/>
              <a:t>πρέπει να προστεθούν στο συνολικό κόστος του παγίου που αποκτήθηκε και να αποσβεστούν, με βάση το συντελεστή που αυτό αποσβήνεται</a:t>
            </a:r>
          </a:p>
          <a:p>
            <a:pPr>
              <a:buNone/>
            </a:pPr>
            <a:endParaRPr lang="en-US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Ασώματα πάγια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l-GR" sz="2600" dirty="0" smtClean="0"/>
              <a:t>Οι τόκοι επίσης μπορούν δυνητικά να προστίθενται στο κόστος του παγίου και να αποσβένονται με τους συντελεστές που αυτό αποσβένεται.</a:t>
            </a:r>
          </a:p>
          <a:p>
            <a:pPr algn="just">
              <a:lnSpc>
                <a:spcPct val="90000"/>
              </a:lnSpc>
              <a:defRPr/>
            </a:pPr>
            <a:r>
              <a:rPr lang="el-GR" sz="2600" dirty="0" smtClean="0"/>
              <a:t>Οι ρυθμίσεις αυτές δεν είναι τόσο συντηρητικές όσο των ΕΛΠ, επειδή η απόσβεση των παγίων γίνεται σε διάστημα πολύ μεγαλύτερο εκείνου των παγιοποιημένων εξόδων</a:t>
            </a:r>
          </a:p>
          <a:p>
            <a:pPr>
              <a:buNone/>
            </a:pPr>
            <a:endParaRPr lang="en-US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Ασώματα πάγια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l-GR" sz="2600" dirty="0" smtClean="0"/>
              <a:t>Με βάση τα ΕΛΠ υπήρχαν και μία σειρά άυλα πάγια </a:t>
            </a:r>
            <a:r>
              <a:rPr lang="el-GR" sz="2600" b="1" dirty="0" smtClean="0"/>
              <a:t>(άδειες, δικαιώματα </a:t>
            </a:r>
            <a:r>
              <a:rPr lang="el-GR" sz="2600" b="1" dirty="0" err="1" smtClean="0"/>
              <a:t>κ.λ.π</a:t>
            </a:r>
            <a:r>
              <a:rPr lang="el-GR" sz="2600" b="1" dirty="0" smtClean="0"/>
              <a:t>.) </a:t>
            </a:r>
            <a:r>
              <a:rPr lang="el-GR" sz="2600" dirty="0" smtClean="0"/>
              <a:t>που χαρακτηρίζονταν σαν «ασώματες ακινητοποιήσεις»</a:t>
            </a:r>
          </a:p>
          <a:p>
            <a:pPr algn="just">
              <a:lnSpc>
                <a:spcPct val="90000"/>
              </a:lnSpc>
              <a:defRPr/>
            </a:pPr>
            <a:r>
              <a:rPr lang="el-GR" sz="2600" dirty="0" smtClean="0"/>
              <a:t>Οι ακινητοποιήσεις αυτές, μπορούν να αποτελέσουν άυλα πάγια και με βάση τα ΔΛΠ, αλλά πρέπει να πληρούν συγκεκριμένα κριτήρια, που επανεξετάζονται κάθε χρήση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Ασώματα πάγια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l-GR" sz="2600" dirty="0" smtClean="0"/>
              <a:t>Στην ουσία από την έρευνα αυτή πρέπει να προκύπτει ότι οι παγιοποιήσεις μπορούν σχεδόν με βεβαιότητα να αποφέρουν μελλοντικές ροές που προεξοφλούμενες σε παρούσες αξίες είναι ίσες ή μεγαλύτερες από την αξία του άυλου πάγιου.</a:t>
            </a:r>
          </a:p>
          <a:p>
            <a:pPr algn="just">
              <a:defRPr/>
            </a:pPr>
            <a:r>
              <a:rPr lang="el-GR" sz="2600" dirty="0" smtClean="0"/>
              <a:t>Οι ρυθμίσεις αυτές των ΔΛΠ, είναι πιο «συντηρητικές» των αντίστοιχων με τα ΕΛΠ</a:t>
            </a:r>
          </a:p>
          <a:p>
            <a:pPr algn="just"/>
            <a:endParaRPr lang="en-US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400" dirty="0" smtClean="0"/>
              <a:t>Φίλος Ιωάννης, Αποστόλου Απόστολος (2010): Διεθνή Λογιστικά Πρότυπα – θεωρητική προσέγγιση και εφαρμογές μετατροπής, Εκδόσεις Κλειδάριθμος.</a:t>
            </a:r>
          </a:p>
          <a:p>
            <a:pPr>
              <a:buNone/>
            </a:pPr>
            <a:r>
              <a:rPr lang="el-GR" sz="1400" dirty="0" err="1" smtClean="0"/>
              <a:t>Σακέλλης</a:t>
            </a:r>
            <a:r>
              <a:rPr lang="el-GR" sz="1400" dirty="0" smtClean="0"/>
              <a:t> Ι. Εμμανουήλ (2005), Σύνταξη των Οικονομικών Καταστάσεων που προβλέπουν τα Διεθνή Λογιστικά Πρότυπα με βάση το Ελληνικό Γενικό Λογιστικό Σχέδιο, Εκδόσεις </a:t>
            </a:r>
            <a:r>
              <a:rPr lang="el-GR" sz="1400" dirty="0" err="1" smtClean="0"/>
              <a:t>Σακέλλη</a:t>
            </a:r>
            <a:r>
              <a:rPr lang="el-GR" sz="1400" dirty="0" smtClean="0"/>
              <a:t>.</a:t>
            </a:r>
          </a:p>
          <a:p>
            <a:pPr>
              <a:buNone/>
            </a:pPr>
            <a:r>
              <a:rPr lang="el-GR" sz="1400" dirty="0" smtClean="0"/>
              <a:t>Πρωτοψάλτης Γ. Νικόλαος &amp; </a:t>
            </a:r>
            <a:r>
              <a:rPr lang="el-GR" sz="1400" dirty="0" err="1" smtClean="0"/>
              <a:t>Βρουστούρης</a:t>
            </a:r>
            <a:r>
              <a:rPr lang="el-GR" sz="1400" dirty="0" smtClean="0"/>
              <a:t> Κ. Παναγιώτης (2002), Διεθνή Λογιστικά Πρότυπα και Διερμηνείες: Πρακτική Ανάλυση και Ερμηνεία με Λογιστικά Παραδείγματα Εφαρμογής, Εκδόσεις </a:t>
            </a:r>
            <a:r>
              <a:rPr lang="el-GR" sz="1400" dirty="0" err="1" smtClean="0"/>
              <a:t>Σταμούλη</a:t>
            </a:r>
            <a:r>
              <a:rPr lang="el-GR" sz="1400" dirty="0" smtClean="0"/>
              <a:t>.</a:t>
            </a:r>
          </a:p>
          <a:p>
            <a:pPr>
              <a:buNone/>
            </a:pPr>
            <a:r>
              <a:rPr lang="el-GR" sz="1400" dirty="0" err="1" smtClean="0"/>
              <a:t>Βλάχος</a:t>
            </a:r>
            <a:r>
              <a:rPr lang="el-GR" sz="1400" dirty="0" smtClean="0"/>
              <a:t> Χρίστος - Λουκάς Λουκά (2007), Διεθνή Λογιστικά Πρότυπα 2007, Δ' Έκδοση, Εκδόσεις </a:t>
            </a:r>
            <a:r>
              <a:rPr lang="el-GR" sz="1400" dirty="0" err="1" smtClean="0"/>
              <a:t>Gl</a:t>
            </a:r>
            <a:r>
              <a:rPr lang="en-US" sz="1400" dirty="0" smtClean="0"/>
              <a:t>o</a:t>
            </a:r>
            <a:r>
              <a:rPr lang="el-GR" sz="1400" dirty="0" err="1" smtClean="0"/>
              <a:t>baltraining</a:t>
            </a:r>
            <a:r>
              <a:rPr lang="el-GR" sz="1400" dirty="0" smtClean="0"/>
              <a:t>.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l-GR" sz="1400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Χύτης Ε.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(2015) Διεθνή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Λογιστικά Πρότυπα.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Βαφειάδης Νικόλαος</a:t>
            </a:r>
            <a:endParaRPr lang="el-GR" sz="2900" b="1" dirty="0"/>
          </a:p>
          <a:p>
            <a:pPr algn="r"/>
            <a:r>
              <a:rPr lang="el-GR" sz="2900" dirty="0" smtClean="0"/>
              <a:t>Πρέβεζα,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3000" b="1" dirty="0" smtClean="0"/>
              <a:t>Διεθνή Λογιστικά Πρότυπα</a:t>
            </a:r>
          </a:p>
          <a:p>
            <a:pPr algn="l"/>
            <a:r>
              <a:rPr lang="el-GR" sz="2800" b="1" smtClean="0"/>
              <a:t>Ενότητα 6:</a:t>
            </a:r>
            <a:r>
              <a:rPr lang="en-US" sz="2800" dirty="0" smtClean="0"/>
              <a:t> </a:t>
            </a:r>
            <a:r>
              <a:rPr lang="el-GR" sz="2800" dirty="0" smtClean="0"/>
              <a:t>Ασώματα Πάγια και Ενσώματα</a:t>
            </a:r>
            <a:endParaRPr lang="en-US" sz="2800" dirty="0" smtClean="0"/>
          </a:p>
          <a:p>
            <a:pPr algn="l"/>
            <a:r>
              <a:rPr lang="el-GR" sz="2800" dirty="0" smtClean="0"/>
              <a:t>Χύτης Ευάγγελος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el-GR" dirty="0" smtClean="0"/>
              <a:t>Σκοπός της ενότητας αυτής είναι να δούμε τα ασώματα πάγια και πως αυτά καταχωρούνται σύμφωνα με τα ΔΛΠ και τα ΕΛΠ.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defRPr/>
            </a:pPr>
            <a:r>
              <a:rPr lang="el-GR" dirty="0" smtClean="0"/>
              <a:t>Τα ΔΛΠ καλύπτουν ένα ευρύ φάσμα συναλλαγών</a:t>
            </a:r>
          </a:p>
          <a:p>
            <a:pPr algn="just">
              <a:defRPr/>
            </a:pPr>
            <a:r>
              <a:rPr lang="el-GR" dirty="0" smtClean="0"/>
              <a:t>Πολλές από αυτές δεν είναι συνηθισμένες στην πράξη, για μεγάλο αριθμό των ελληνικών επιχειρήσεων</a:t>
            </a:r>
          </a:p>
          <a:p>
            <a:pPr algn="just">
              <a:defRPr/>
            </a:pPr>
            <a:r>
              <a:rPr lang="el-GR" dirty="0" smtClean="0"/>
              <a:t>Για πολλές άλλες οι ρυθμίσεις με τα διεθνή πρότυπα δεν απέχουν από τις αντίστοιχες με τα ελληνικά πρότυπα</a:t>
            </a:r>
          </a:p>
          <a:p>
            <a:pPr algn="just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l-GR" dirty="0" smtClean="0"/>
              <a:t>Τα ελληνικά πρότυπα, βασικά πηγάζουν από τον ΚΝ 2190/20 και το Ελληνικό Γενικό Λογιστικό Σχέδιο</a:t>
            </a:r>
          </a:p>
          <a:p>
            <a:pPr algn="just">
              <a:defRPr/>
            </a:pPr>
            <a:r>
              <a:rPr lang="el-GR" dirty="0" smtClean="0"/>
              <a:t>Ο ΚΝ 2190/20 έχει προσαρμοστεί από το 1986 με την 4</a:t>
            </a:r>
            <a:r>
              <a:rPr lang="el-GR" baseline="30000" dirty="0" smtClean="0"/>
              <a:t>η</a:t>
            </a:r>
            <a:r>
              <a:rPr lang="el-GR" dirty="0" smtClean="0"/>
              <a:t> Κοινοτική Οδηγία για το δίκαιο των εταιριών και από το 1987 με την 7</a:t>
            </a:r>
            <a:r>
              <a:rPr lang="el-GR" baseline="30000" dirty="0" smtClean="0"/>
              <a:t>η</a:t>
            </a:r>
            <a:r>
              <a:rPr lang="el-GR" dirty="0" smtClean="0"/>
              <a:t> Κοινοτική Οδηγία για τις ενοποιημένες καταστάσεις</a:t>
            </a:r>
          </a:p>
          <a:p>
            <a:pPr algn="just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l-GR" dirty="0" smtClean="0"/>
              <a:t>Αν και δημιουργείται η εντύπωση, πως τα ΔΛΠ είναι πολύ διαφορετικά από τα Ελληνικά Πρότυπα, αυτό δεν είναι αλήθεια.</a:t>
            </a:r>
          </a:p>
          <a:p>
            <a:pPr algn="just">
              <a:defRPr/>
            </a:pPr>
            <a:r>
              <a:rPr lang="el-GR" dirty="0" smtClean="0"/>
              <a:t>Πιο κάτω θα εξετάσουμε ορισμένες από τις σημαντικότερες διαφορές, ώστε να κατανοηθεί η επίδραση στις οικονομικές καταστάσεις από την εφαρμογή των ΔΛΠ</a:t>
            </a:r>
          </a:p>
          <a:p>
            <a:pPr algn="just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Ασώματα πάγια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defRPr/>
            </a:pPr>
            <a:r>
              <a:rPr lang="el-GR" dirty="0" smtClean="0"/>
              <a:t>Με βάση τα ΕΛΠ, </a:t>
            </a:r>
            <a:r>
              <a:rPr lang="el-GR" b="1" dirty="0" smtClean="0"/>
              <a:t>ορισμένα έξοδα</a:t>
            </a:r>
            <a:r>
              <a:rPr lang="el-GR" dirty="0" smtClean="0"/>
              <a:t>, που κατά τεκμήριο θα δημιουργούσαν εισροές  για μεγάλο διάστημα μπορούσαν να κεφαλαιοποιηθούν.</a:t>
            </a:r>
          </a:p>
          <a:p>
            <a:pPr>
              <a:defRPr/>
            </a:pPr>
            <a:r>
              <a:rPr lang="el-GR" dirty="0" smtClean="0"/>
              <a:t>Τα πλέον συνηθισμένα ήταν τα </a:t>
            </a:r>
            <a:r>
              <a:rPr lang="el-GR" b="1" dirty="0" smtClean="0"/>
              <a:t>«έξοδα εγκατάστασης» και τα «έξοδα αναδιοργάνωσης»</a:t>
            </a:r>
          </a:p>
          <a:p>
            <a:pPr algn="just">
              <a:defRPr/>
            </a:pPr>
            <a:r>
              <a:rPr lang="el-GR" dirty="0" smtClean="0"/>
              <a:t>Αυτά </a:t>
            </a:r>
            <a:r>
              <a:rPr lang="el-GR" b="1" dirty="0" smtClean="0"/>
              <a:t>δεν μπορούν να κεφαλαιοποιηθούν </a:t>
            </a:r>
            <a:r>
              <a:rPr lang="el-GR" dirty="0" smtClean="0"/>
              <a:t>με τα ΔΛΠ. </a:t>
            </a:r>
          </a:p>
          <a:p>
            <a:pPr algn="just">
              <a:defRPr/>
            </a:pPr>
            <a:r>
              <a:rPr lang="el-GR" dirty="0" smtClean="0"/>
              <a:t>Στη χρήση που πραγματοποιούνται </a:t>
            </a:r>
            <a:r>
              <a:rPr lang="el-GR" b="1" dirty="0" smtClean="0"/>
              <a:t>επιβαρύνουν τα αποτελέσματα</a:t>
            </a:r>
          </a:p>
          <a:p>
            <a:pPr algn="just">
              <a:defRPr/>
            </a:pPr>
            <a:endParaRPr lang="el-GR" dirty="0" smtClean="0"/>
          </a:p>
          <a:p>
            <a:pPr algn="just"/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1377</TotalTime>
  <Words>937</Words>
  <Application>Microsoft Office PowerPoint</Application>
  <PresentationFormat>Προβολή στην οθόνη (16:10)</PresentationFormat>
  <Paragraphs>107</Paragraphs>
  <Slides>21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Διεθνή Λογιστικά Πρότυπα</vt:lpstr>
      <vt:lpstr>Διαφάνεια 2</vt:lpstr>
      <vt:lpstr>Άδειες Χρήσης</vt:lpstr>
      <vt:lpstr>Χρηματοδότηση</vt:lpstr>
      <vt:lpstr>Σκοποί  ενότητας</vt:lpstr>
      <vt:lpstr>Εισαγωγή</vt:lpstr>
      <vt:lpstr>Εισαγωγή</vt:lpstr>
      <vt:lpstr>Εισαγωγή</vt:lpstr>
      <vt:lpstr>Ασώματα πάγια</vt:lpstr>
      <vt:lpstr>Ασώματα πάγια</vt:lpstr>
      <vt:lpstr>Ασώματα πάγια</vt:lpstr>
      <vt:lpstr>Ασώματα πάγια</vt:lpstr>
      <vt:lpstr>Ασώματα πάγια</vt:lpstr>
      <vt:lpstr>Ασώματα πάγια</vt:lpstr>
      <vt:lpstr>Βιβλιογραφία</vt:lpstr>
      <vt:lpstr>Σημείωμα Αναφοράς</vt:lpstr>
      <vt:lpstr>Σημείωμα Αδειοδότησης</vt:lpstr>
      <vt:lpstr>Διαφάνεια 18</vt:lpstr>
      <vt:lpstr>Διαφάνεια 19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183</cp:revision>
  <dcterms:created xsi:type="dcterms:W3CDTF">2012-09-06T09:03:05Z</dcterms:created>
  <dcterms:modified xsi:type="dcterms:W3CDTF">2015-11-08T16:29:24Z</dcterms:modified>
</cp:coreProperties>
</file>