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66" r:id="rId4"/>
    <p:sldId id="261" r:id="rId5"/>
    <p:sldId id="262" r:id="rId6"/>
    <p:sldId id="280" r:id="rId7"/>
    <p:sldId id="279" r:id="rId8"/>
    <p:sldId id="278" r:id="rId9"/>
    <p:sldId id="277" r:id="rId10"/>
    <p:sldId id="276" r:id="rId11"/>
    <p:sldId id="275" r:id="rId12"/>
    <p:sldId id="274" r:id="rId13"/>
    <p:sldId id="273" r:id="rId14"/>
    <p:sldId id="272" r:id="rId15"/>
    <p:sldId id="296" r:id="rId16"/>
    <p:sldId id="295" r:id="rId17"/>
    <p:sldId id="294" r:id="rId18"/>
    <p:sldId id="293" r:id="rId19"/>
    <p:sldId id="297" r:id="rId20"/>
    <p:sldId id="298" r:id="rId21"/>
    <p:sldId id="299" r:id="rId22"/>
    <p:sldId id="300" r:id="rId23"/>
    <p:sldId id="301" r:id="rId24"/>
    <p:sldId id="302" r:id="rId25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CF987C-1222-4764-838F-EEA79AD335CA}" type="datetimeFigureOut">
              <a:rPr lang="el-GR" smtClean="0"/>
              <a:pPr/>
              <a:t>30/7/2015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 dirty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A85965-D317-43AF-B31C-0A36884D1E6A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pPr/>
              <a:t>19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36499802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pPr/>
              <a:t>20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36499802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pPr/>
              <a:t>21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36499802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pPr/>
              <a:t>22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36499802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pPr/>
              <a:t>23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36499802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301794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30/7/2015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30/7/2015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30/7/2015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30/7/2015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30/7/2015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30/7/2015</a:t>
            </a:fld>
            <a:endParaRPr lang="el-GR" dirty="0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30/7/2015</a:t>
            </a:fld>
            <a:endParaRPr lang="el-GR" dirty="0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30/7/2015</a:t>
            </a:fld>
            <a:endParaRPr lang="el-GR" dirty="0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30/7/2015</a:t>
            </a:fld>
            <a:endParaRPr lang="el-GR" dirty="0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30/7/2015</a:t>
            </a:fld>
            <a:endParaRPr lang="el-GR" dirty="0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30/7/2015</a:t>
            </a:fld>
            <a:endParaRPr lang="el-GR" dirty="0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2CEA3-3058-4D43-AE35-B3DA76CB4003}" type="datetimeFigureOut">
              <a:rPr lang="el-GR" smtClean="0"/>
              <a:pPr/>
              <a:t>30/7/2015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eclass.teiep.gr/OpenClass/courses/ACC100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nd/4.0/deed.e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Ομάδα 9"/>
          <p:cNvGrpSpPr/>
          <p:nvPr/>
        </p:nvGrpSpPr>
        <p:grpSpPr>
          <a:xfrm>
            <a:off x="642158" y="210000"/>
            <a:ext cx="4217874" cy="1147333"/>
            <a:chOff x="642158" y="252000"/>
            <a:chExt cx="4217874" cy="1376800"/>
          </a:xfrm>
        </p:grpSpPr>
        <p:pic>
          <p:nvPicPr>
            <p:cNvPr id="5" name="Εικόνα 7"/>
            <p:cNvPicPr>
              <a:picLocks noChangeAspect="1"/>
            </p:cNvPicPr>
            <p:nvPr/>
          </p:nvPicPr>
          <p:blipFill rotWithShape="1">
            <a:blip r:embed="rId2" cstate="print"/>
            <a:srcRect t="-11106" b="11106"/>
            <a:stretch/>
          </p:blipFill>
          <p:spPr>
            <a:xfrm>
              <a:off x="642158" y="252000"/>
              <a:ext cx="905506" cy="1374430"/>
            </a:xfrm>
            <a:prstGeom prst="rect">
              <a:avLst/>
            </a:prstGeom>
          </p:spPr>
        </p:pic>
        <p:sp>
          <p:nvSpPr>
            <p:cNvPr id="6" name="TextBox 8"/>
            <p:cNvSpPr txBox="1"/>
            <p:nvPr/>
          </p:nvSpPr>
          <p:spPr>
            <a:xfrm>
              <a:off x="1619672" y="404664"/>
              <a:ext cx="3240360" cy="1224136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>
                <a:lnSpc>
                  <a:spcPts val="2600"/>
                </a:lnSpc>
              </a:pPr>
              <a:r>
                <a:rPr lang="el-GR" sz="2000" dirty="0" smtClean="0"/>
                <a:t>Ελληνική Δημοκρατία</a:t>
              </a:r>
            </a:p>
            <a:p>
              <a:pPr>
                <a:lnSpc>
                  <a:spcPts val="2600"/>
                </a:lnSpc>
              </a:pPr>
              <a:r>
                <a:rPr lang="el-GR" sz="2000" dirty="0" smtClean="0"/>
                <a:t>Τεχνολογικό Εκπαιδευτικό Ίδρυμα Ηπείρου</a:t>
              </a:r>
              <a:endParaRPr lang="en-GB" sz="2000" dirty="0" smtClean="0"/>
            </a:p>
          </p:txBody>
        </p:sp>
      </p:grpSp>
      <p:sp>
        <p:nvSpPr>
          <p:cNvPr id="7" name="Τίτλος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3200" b="1" dirty="0" smtClean="0"/>
              <a:t>Χρηματοοικονομική των Επιχειρήσεων</a:t>
            </a:r>
            <a:endParaRPr lang="el-GR" sz="3200" b="1" dirty="0"/>
          </a:p>
        </p:txBody>
      </p:sp>
      <p:sp>
        <p:nvSpPr>
          <p:cNvPr id="8" name="Υπότιτλος 2"/>
          <p:cNvSpPr>
            <a:spLocks noGrp="1"/>
          </p:cNvSpPr>
          <p:nvPr>
            <p:ph type="subTitle" idx="1"/>
          </p:nvPr>
        </p:nvSpPr>
        <p:spPr>
          <a:xfrm>
            <a:off x="714348" y="3356992"/>
            <a:ext cx="7058052" cy="2467550"/>
          </a:xfrm>
        </p:spPr>
        <p:txBody>
          <a:bodyPr>
            <a:noAutofit/>
          </a:bodyPr>
          <a:lstStyle/>
          <a:p>
            <a:r>
              <a:rPr lang="el-GR" sz="2800" dirty="0" smtClean="0"/>
              <a:t>Ενότητα: θεωρία μερισματικής πολιτικής</a:t>
            </a:r>
            <a:r>
              <a:rPr lang="en-US" sz="2800" dirty="0" smtClean="0"/>
              <a:t> (</a:t>
            </a:r>
            <a:r>
              <a:rPr lang="el-GR" sz="2800" dirty="0" smtClean="0"/>
              <a:t>Μέρος Β)</a:t>
            </a:r>
            <a:endParaRPr lang="el-GR" sz="2800" b="1" dirty="0" smtClean="0"/>
          </a:p>
          <a:p>
            <a:endParaRPr lang="el-GR" sz="2800" dirty="0" smtClean="0"/>
          </a:p>
          <a:p>
            <a:r>
              <a:rPr lang="el-GR" sz="2800" dirty="0" smtClean="0"/>
              <a:t>Καραμάνης Κωνσταντίνος</a:t>
            </a:r>
          </a:p>
        </p:txBody>
      </p:sp>
      <p:pic>
        <p:nvPicPr>
          <p:cNvPr id="9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14480" y="6072206"/>
            <a:ext cx="1581685" cy="500066"/>
          </a:xfrm>
          <a:prstGeom prst="rect">
            <a:avLst/>
          </a:prstGeom>
        </p:spPr>
      </p:pic>
      <p:pic>
        <p:nvPicPr>
          <p:cNvPr id="10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9" y="5572140"/>
            <a:ext cx="4552761" cy="12858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0" y="0"/>
            <a:ext cx="9144000" cy="4286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600" dirty="0" smtClean="0"/>
              <a:t>Χρηματοοικονομική των Επιχειρήσεων, Ενότητα  : Θεωρία Μερισματικής Πολιτικής, ΤΜΗΜΑ ΧΡΗΜΑΤΟΟΙΚΟΝΟΜΙΚΉΣ ΚΑΙ ΛΟΓΙΣΤΙΚΗΣ , ΤΕΙ ΗΠΕΙΡΟΥ – Ανοικτά Ακαδημαϊκά Μαθήματα στο ΤΕΙ  Ηπείρου</a:t>
            </a:r>
            <a:endParaRPr lang="el-GR" sz="1600" dirty="0"/>
          </a:p>
        </p:txBody>
      </p:sp>
      <p:pic>
        <p:nvPicPr>
          <p:cNvPr id="6" name="Εικόνα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67726" cy="451523"/>
          </a:xfrm>
          <a:prstGeom prst="rect">
            <a:avLst/>
          </a:prstGeom>
        </p:spPr>
      </p:pic>
      <p:pic>
        <p:nvPicPr>
          <p:cNvPr id="7" name="Εικόνα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9120" y="0"/>
            <a:ext cx="364880" cy="317287"/>
          </a:xfrm>
          <a:prstGeom prst="rect">
            <a:avLst/>
          </a:prstGeom>
        </p:spPr>
      </p:pic>
      <p:sp>
        <p:nvSpPr>
          <p:cNvPr id="9" name="4 - Θέση υποσέλιδου"/>
          <p:cNvSpPr>
            <a:spLocks noGrp="1"/>
          </p:cNvSpPr>
          <p:nvPr>
            <p:ph type="title"/>
          </p:nvPr>
        </p:nvSpPr>
        <p:spPr bwMode="auto">
          <a:xfrm>
            <a:off x="457200" y="500063"/>
            <a:ext cx="8229600" cy="9175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>
            <a:normAutofit fontScale="90000"/>
          </a:bodyPr>
          <a:lstStyle/>
          <a:p>
            <a:pPr eaLnBrk="1" hangingPunct="1">
              <a:defRPr/>
            </a:pPr>
            <a:r>
              <a:rPr lang="el-GR" sz="3100" b="1" dirty="0"/>
              <a:t>Στην Πράξη: Μερισματικές αποδόσεις και ποσοστά διανομής μερίσματος ανά</a:t>
            </a:r>
            <a:r>
              <a:rPr lang="en-US" sz="3100" b="1" dirty="0"/>
              <a:t> </a:t>
            </a:r>
            <a:r>
              <a:rPr lang="el-GR" sz="3100" b="1" dirty="0"/>
              <a:t>επίπεδο ανάπτυξης </a:t>
            </a:r>
          </a:p>
          <a:p>
            <a:pPr eaLnBrk="1" hangingPunct="1">
              <a:defRPr/>
            </a:pPr>
            <a:r>
              <a:rPr lang="el-GR" sz="1600" b="1" i="1" dirty="0">
                <a:latin typeface="Comic Sans MS" pitchFamily="66" charset="0"/>
              </a:rPr>
              <a:t>(Πηγή</a:t>
            </a:r>
            <a:r>
              <a:rPr lang="en-US" sz="1600" b="1" i="1" dirty="0">
                <a:latin typeface="Comic Sans MS" pitchFamily="66" charset="0"/>
              </a:rPr>
              <a:t>:</a:t>
            </a:r>
            <a:r>
              <a:rPr lang="el-GR" sz="1600" b="1" i="1" dirty="0">
                <a:latin typeface="Comic Sans MS" pitchFamily="66" charset="0"/>
              </a:rPr>
              <a:t> </a:t>
            </a:r>
            <a:r>
              <a:rPr lang="en-US" sz="1600" b="1" i="1" dirty="0">
                <a:latin typeface="Comic Sans MS" pitchFamily="66" charset="0"/>
              </a:rPr>
              <a:t>Damodaran, 2014 )</a:t>
            </a:r>
            <a:endParaRPr lang="el-GR" sz="1600" dirty="0">
              <a:latin typeface="Comic Sans MS" pitchFamily="66" charset="0"/>
            </a:endParaRPr>
          </a:p>
        </p:txBody>
      </p:sp>
      <p:pic>
        <p:nvPicPr>
          <p:cNvPr id="10" name="Picture 5" descr="10-15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0533" y="1600200"/>
            <a:ext cx="7966309" cy="482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0" y="0"/>
            <a:ext cx="9144000" cy="4286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600" dirty="0" smtClean="0"/>
              <a:t>Χρηματοοικονομική των Επιχειρήσεων, Ενότητα  : Θεωρία Μερισματικής Πολιτικής, ΤΜΗΜΑ ΧΡΗΜΑΤΟΟΙΚΟΝΟΜΙΚΉΣ ΚΑΙ ΛΟΓΙΣΤΙΚΗΣ , ΤΕΙ ΗΠΕΙΡΟΥ – Ανοικτά Ακαδημαϊκά Μαθήματα στο ΤΕΙ  Ηπείρου</a:t>
            </a:r>
            <a:endParaRPr lang="el-GR" sz="1600" dirty="0"/>
          </a:p>
        </p:txBody>
      </p:sp>
      <p:pic>
        <p:nvPicPr>
          <p:cNvPr id="6" name="Εικόνα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67726" cy="451523"/>
          </a:xfrm>
          <a:prstGeom prst="rect">
            <a:avLst/>
          </a:prstGeom>
        </p:spPr>
      </p:pic>
      <p:pic>
        <p:nvPicPr>
          <p:cNvPr id="7" name="Εικόνα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9120" y="0"/>
            <a:ext cx="364880" cy="317287"/>
          </a:xfrm>
          <a:prstGeom prst="rect">
            <a:avLst/>
          </a:prstGeom>
        </p:spPr>
      </p:pic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00063"/>
            <a:ext cx="8229600" cy="917575"/>
          </a:xfrm>
          <a:noFill/>
        </p:spPr>
        <p:txBody>
          <a:bodyPr anchor="ctr">
            <a:noAutofit/>
          </a:bodyPr>
          <a:lstStyle/>
          <a:p>
            <a:pPr algn="ctr" eaLnBrk="1" hangingPunct="1"/>
            <a:r>
              <a:rPr lang="el-GR" sz="3200" b="1" dirty="0" smtClean="0">
                <a:ea typeface="ＭＳ Ｐゴシック" pitchFamily="34" charset="-128"/>
              </a:rPr>
              <a:t>5. Διαφορές της Μερισματικής Πολιτικής μεταξύ των Χωρών</a:t>
            </a:r>
          </a:p>
        </p:txBody>
      </p:sp>
      <p:sp>
        <p:nvSpPr>
          <p:cNvPr id="10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 eaLnBrk="1" hangingPunct="1">
              <a:spcBef>
                <a:spcPts val="1200"/>
              </a:spcBef>
              <a:buFont typeface="Wingdings" pitchFamily="2" charset="2"/>
              <a:buChar char="q"/>
            </a:pPr>
            <a:r>
              <a:rPr lang="el-GR" sz="2800" b="1" dirty="0" smtClean="0">
                <a:ea typeface="ＭＳ Ｐゴシック" pitchFamily="34" charset="-128"/>
              </a:rPr>
              <a:t>Διαφορές στο στάδιο ανάπτυξης:</a:t>
            </a:r>
            <a:r>
              <a:rPr lang="el-GR" sz="2800" dirty="0" smtClean="0">
                <a:ea typeface="ＭＳ Ｐゴシック" pitchFamily="34" charset="-128"/>
              </a:rPr>
              <a:t> χώρες με υψηλότερη ανάπτυξη πληρώνουν μικρότερα μερίσματα.</a:t>
            </a:r>
          </a:p>
          <a:p>
            <a:pPr algn="just" eaLnBrk="1" hangingPunct="1">
              <a:spcBef>
                <a:spcPts val="1200"/>
              </a:spcBef>
              <a:buFont typeface="Wingdings" pitchFamily="2" charset="2"/>
              <a:buChar char="q"/>
            </a:pPr>
            <a:r>
              <a:rPr lang="el-GR" sz="2800" b="1" dirty="0" smtClean="0">
                <a:ea typeface="ＭＳ Ｐゴシック" pitchFamily="34" charset="-128"/>
              </a:rPr>
              <a:t>Διαφορές στη φορολογική αντιμετώπιση:</a:t>
            </a:r>
            <a:r>
              <a:rPr lang="el-GR" sz="2800" dirty="0" smtClean="0">
                <a:ea typeface="ＭＳ Ｐゴシック" pitchFamily="34" charset="-128"/>
              </a:rPr>
              <a:t> τα μερίσματα φορολογούνται διαφορετικά από χώρα σε χώρα.</a:t>
            </a:r>
          </a:p>
          <a:p>
            <a:pPr algn="just" eaLnBrk="1" hangingPunct="1">
              <a:spcBef>
                <a:spcPts val="1200"/>
              </a:spcBef>
              <a:buFont typeface="Wingdings" pitchFamily="2" charset="2"/>
              <a:buChar char="q"/>
            </a:pPr>
            <a:r>
              <a:rPr lang="el-GR" sz="2800" b="1" dirty="0" smtClean="0">
                <a:ea typeface="ＭＳ Ｐゴシック" pitchFamily="34" charset="-128"/>
              </a:rPr>
              <a:t>Διαφορές στον εταιρικό έλεγχο:</a:t>
            </a:r>
            <a:r>
              <a:rPr lang="el-GR" sz="2800" dirty="0" smtClean="0">
                <a:ea typeface="ＭＳ Ｐゴシック" pitchFamily="34" charset="-128"/>
              </a:rPr>
              <a:t> ο διαχωρισμός μεταξύ ιδιοκτησίας και διοίκησης συνεπάγεται συνήθως μικρότερα μερίσματα. </a:t>
            </a:r>
            <a:endParaRPr lang="en-US" sz="2800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0" y="0"/>
            <a:ext cx="9144000" cy="4286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600" dirty="0" smtClean="0"/>
              <a:t>Χρηματοοικονομική των Επιχειρήσεων, Ενότητα  : Θεωρία Μερισματικής Πολιτικής, ΤΜΗΜΑ ΧΡΗΜΑΤΟΟΙΚΟΝΟΜΙΚΉΣ ΚΑΙ ΛΟΓΙΣΤΙΚΗΣ , ΤΕΙ ΗΠΕΙΡΟΥ – Ανοικτά Ακαδημαϊκά Μαθήματα στο ΤΕΙ  Ηπείρου</a:t>
            </a:r>
            <a:endParaRPr lang="el-GR" sz="1600" dirty="0"/>
          </a:p>
        </p:txBody>
      </p:sp>
      <p:pic>
        <p:nvPicPr>
          <p:cNvPr id="6" name="Εικόνα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67726" cy="451523"/>
          </a:xfrm>
          <a:prstGeom prst="rect">
            <a:avLst/>
          </a:prstGeom>
        </p:spPr>
      </p:pic>
      <p:pic>
        <p:nvPicPr>
          <p:cNvPr id="7" name="Εικόνα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9120" y="0"/>
            <a:ext cx="364880" cy="317287"/>
          </a:xfrm>
          <a:prstGeom prst="rect">
            <a:avLst/>
          </a:prstGeom>
        </p:spPr>
      </p:pic>
      <p:sp>
        <p:nvSpPr>
          <p:cNvPr id="9" name="4 - Θέση υποσέλιδου"/>
          <p:cNvSpPr>
            <a:spLocks noGrp="1"/>
          </p:cNvSpPr>
          <p:nvPr>
            <p:ph type="title"/>
          </p:nvPr>
        </p:nvSpPr>
        <p:spPr bwMode="auto">
          <a:xfrm>
            <a:off x="457200" y="500063"/>
            <a:ext cx="8229600" cy="9175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>
            <a:noAutofit/>
          </a:bodyPr>
          <a:lstStyle/>
          <a:p>
            <a:pPr eaLnBrk="1" hangingPunct="1">
              <a:defRPr/>
            </a:pPr>
            <a:r>
              <a:rPr lang="el-GR" sz="3200" b="1" dirty="0"/>
              <a:t>Στην Πράξη: Αποκλίσεις μεταξύ χωρών </a:t>
            </a:r>
          </a:p>
          <a:p>
            <a:pPr eaLnBrk="1" hangingPunct="1">
              <a:defRPr/>
            </a:pPr>
            <a:r>
              <a:rPr lang="el-GR" sz="3200" b="1" i="1" dirty="0"/>
              <a:t>(Πηγή</a:t>
            </a:r>
            <a:r>
              <a:rPr lang="en-US" sz="3200" b="1" i="1" dirty="0"/>
              <a:t>:</a:t>
            </a:r>
            <a:r>
              <a:rPr lang="el-GR" sz="3200" b="1" i="1" dirty="0"/>
              <a:t> </a:t>
            </a:r>
            <a:r>
              <a:rPr lang="en-US" sz="3200" b="1" i="1" dirty="0"/>
              <a:t>Damodaran, 2014 )</a:t>
            </a:r>
            <a:endParaRPr lang="el-GR" sz="3200" dirty="0"/>
          </a:p>
        </p:txBody>
      </p:sp>
      <p:pic>
        <p:nvPicPr>
          <p:cNvPr id="10" name="Picture 5" descr="10-10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1428736"/>
            <a:ext cx="8358246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0" y="0"/>
            <a:ext cx="9144000" cy="4286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600" dirty="0" smtClean="0"/>
              <a:t>Χρηματοοικονομική των Επιχειρήσεων, Ενότητα  : Θεωρία Μερισματικής Πολιτικής, ΤΜΗΜΑ ΧΡΗΜΑΤΟΟΙΚΟΝΟΜΙΚΉΣ ΚΑΙ ΛΟΓΙΣΤΙΚΗΣ , ΤΕΙ ΗΠΕΙΡΟΥ – Ανοικτά Ακαδημαϊκά Μαθήματα στο ΤΕΙ  Ηπείρου</a:t>
            </a:r>
            <a:endParaRPr lang="el-GR" sz="1600" dirty="0"/>
          </a:p>
        </p:txBody>
      </p:sp>
      <p:pic>
        <p:nvPicPr>
          <p:cNvPr id="6" name="Εικόνα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67726" cy="451523"/>
          </a:xfrm>
          <a:prstGeom prst="rect">
            <a:avLst/>
          </a:prstGeom>
        </p:spPr>
      </p:pic>
      <p:pic>
        <p:nvPicPr>
          <p:cNvPr id="7" name="Εικόνα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9120" y="0"/>
            <a:ext cx="364880" cy="317287"/>
          </a:xfrm>
          <a:prstGeom prst="rect">
            <a:avLst/>
          </a:prstGeom>
        </p:spPr>
      </p:pic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00063"/>
            <a:ext cx="8229600" cy="917575"/>
          </a:xfrm>
        </p:spPr>
        <p:txBody>
          <a:bodyPr>
            <a:noAutofit/>
          </a:bodyPr>
          <a:lstStyle/>
          <a:p>
            <a:pPr algn="ctr" eaLnBrk="1" hangingPunct="1"/>
            <a:r>
              <a:rPr lang="el-GR" sz="3200" b="1" dirty="0" smtClean="0">
                <a:ea typeface="ＭＳ Ｐゴシック" pitchFamily="34" charset="-128"/>
              </a:rPr>
              <a:t>Βήματα για τη Μερισματική Απόφαση </a:t>
            </a:r>
            <a:br>
              <a:rPr lang="el-GR" sz="3200" b="1" dirty="0" smtClean="0">
                <a:ea typeface="ＭＳ Ｐゴシック" pitchFamily="34" charset="-128"/>
              </a:rPr>
            </a:br>
            <a:r>
              <a:rPr lang="el-GR" sz="3200" b="1" i="1" dirty="0" smtClean="0"/>
              <a:t>(Πηγή</a:t>
            </a:r>
            <a:r>
              <a:rPr lang="en-US" sz="3200" b="1" i="1" dirty="0" smtClean="0"/>
              <a:t>:</a:t>
            </a:r>
            <a:r>
              <a:rPr lang="el-GR" sz="3200" b="1" i="1" dirty="0" smtClean="0"/>
              <a:t> </a:t>
            </a:r>
            <a:r>
              <a:rPr lang="en-US" sz="3200" b="1" i="1" dirty="0" smtClean="0"/>
              <a:t>Damodaran, 2014 )</a:t>
            </a:r>
            <a:endParaRPr lang="en-US" sz="3200" b="1" dirty="0" smtClean="0">
              <a:ea typeface="ＭＳ Ｐゴシック" pitchFamily="34" charset="-128"/>
            </a:endParaRPr>
          </a:p>
        </p:txBody>
      </p:sp>
      <p:pic>
        <p:nvPicPr>
          <p:cNvPr id="10" name="Picture 5" descr="10-3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1500174"/>
            <a:ext cx="8286808" cy="5072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0" y="0"/>
            <a:ext cx="9144000" cy="4286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600" dirty="0" smtClean="0"/>
              <a:t>Χρηματοοικονομική των Επιχειρήσεων, Ενότητα  : Θεωρία Μερισματικής Πολιτικής, ΤΜΗΜΑ ΧΡΗΜΑΤΟΟΙΚΟΝΟΜΙΚΉΣ ΚΑΙ ΛΟΓΙΣΤΙΚΗΣ , ΤΕΙ ΗΠΕΙΡΟΥ – Ανοικτά Ακαδημαϊκά Μαθήματα στο ΤΕΙ  Ηπείρου</a:t>
            </a:r>
            <a:endParaRPr lang="el-GR" sz="1600" dirty="0"/>
          </a:p>
        </p:txBody>
      </p:sp>
      <p:pic>
        <p:nvPicPr>
          <p:cNvPr id="6" name="Εικόνα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67726" cy="451523"/>
          </a:xfrm>
          <a:prstGeom prst="rect">
            <a:avLst/>
          </a:prstGeom>
        </p:spPr>
      </p:pic>
      <p:pic>
        <p:nvPicPr>
          <p:cNvPr id="7" name="Εικόνα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9120" y="0"/>
            <a:ext cx="364880" cy="317287"/>
          </a:xfrm>
          <a:prstGeom prst="rect">
            <a:avLst/>
          </a:prstGeom>
        </p:spPr>
      </p:pic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00063"/>
            <a:ext cx="8229600" cy="917575"/>
          </a:xfrm>
          <a:noFill/>
        </p:spPr>
        <p:txBody>
          <a:bodyPr anchor="ctr">
            <a:normAutofit fontScale="90000"/>
          </a:bodyPr>
          <a:lstStyle/>
          <a:p>
            <a:pPr algn="ctr" eaLnBrk="1" hangingPunct="1"/>
            <a:r>
              <a:rPr lang="el-GR" sz="3200" b="1" dirty="0" smtClean="0">
                <a:ea typeface="ＭＳ Ｐゴシック" pitchFamily="34" charset="-128"/>
              </a:rPr>
              <a:t>Τρεις Σχολές Σκέψης για τα Μερίσματα </a:t>
            </a:r>
            <a:br>
              <a:rPr lang="el-GR" sz="3200" b="1" dirty="0" smtClean="0">
                <a:ea typeface="ＭＳ Ｐゴシック" pitchFamily="34" charset="-128"/>
              </a:rPr>
            </a:br>
            <a:r>
              <a:rPr lang="el-GR" sz="3200" b="1" dirty="0" smtClean="0">
                <a:ea typeface="ＭＳ Ｐゴシック" pitchFamily="34" charset="-128"/>
              </a:rPr>
              <a:t>(1) από (3)</a:t>
            </a:r>
            <a:endParaRPr lang="en-US" sz="3200" b="1" dirty="0" smtClean="0">
              <a:ea typeface="ＭＳ Ｐゴシック" pitchFamily="34" charset="-128"/>
            </a:endParaRPr>
          </a:p>
        </p:txBody>
      </p:sp>
      <p:sp>
        <p:nvSpPr>
          <p:cNvPr id="10" name="9 - Θέση περιεχομένου"/>
          <p:cNvSpPr>
            <a:spLocks noGrp="1"/>
          </p:cNvSpPr>
          <p:nvPr>
            <p:ph idx="1"/>
          </p:nvPr>
        </p:nvSpPr>
        <p:spPr>
          <a:xfrm>
            <a:off x="1071538" y="1500174"/>
            <a:ext cx="7215238" cy="1685923"/>
          </a:xfrm>
          <a:prstGeom prst="flowChartAlternateProcess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marL="0" lvl="1" algn="ctr">
              <a:defRPr/>
            </a:pPr>
            <a:r>
              <a:rPr lang="el-GR" dirty="0">
                <a:solidFill>
                  <a:schemeClr val="tx1"/>
                </a:solidFill>
                <a:ea typeface="ＭＳ Ｐゴシック" pitchFamily="34" charset="-128"/>
              </a:rPr>
              <a:t>1</a:t>
            </a:r>
            <a:r>
              <a:rPr lang="el-GR" baseline="30000" dirty="0">
                <a:solidFill>
                  <a:schemeClr val="tx1"/>
                </a:solidFill>
                <a:ea typeface="ＭＳ Ｐゴシック" pitchFamily="34" charset="-128"/>
              </a:rPr>
              <a:t>η</a:t>
            </a:r>
            <a:r>
              <a:rPr lang="el-GR" dirty="0">
                <a:solidFill>
                  <a:schemeClr val="tx1"/>
                </a:solidFill>
                <a:ea typeface="ＭＳ Ｐゴシック" pitchFamily="34" charset="-128"/>
              </a:rPr>
              <a:t> </a:t>
            </a:r>
            <a:r>
              <a:rPr lang="el-GR" b="1" dirty="0">
                <a:solidFill>
                  <a:schemeClr val="tx1"/>
                </a:solidFill>
                <a:ea typeface="ＭＳ Ｐゴシック" pitchFamily="34" charset="-128"/>
              </a:rPr>
              <a:t>Τα μερίσματα δεν έχουν επίδραση στην αξία της επιχείρησης και οι μέτοχοι είναι αδιάφοροι εάν θα λάβουν ή όχι μέρισμα</a:t>
            </a:r>
            <a:endParaRPr lang="el-GR" dirty="0"/>
          </a:p>
        </p:txBody>
      </p:sp>
      <p:sp>
        <p:nvSpPr>
          <p:cNvPr id="11" name="10 - Διάγραμμα ροής: Διεργασία"/>
          <p:cNvSpPr/>
          <p:nvPr/>
        </p:nvSpPr>
        <p:spPr>
          <a:xfrm>
            <a:off x="685800" y="3500438"/>
            <a:ext cx="7924800" cy="2900362"/>
          </a:xfrm>
          <a:prstGeom prst="flowChartProcess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71463" lvl="1" indent="-246063" algn="just" eaLnBrk="1" fontAlgn="auto" hangingPunct="1">
              <a:spcAft>
                <a:spcPts val="0"/>
              </a:spcAft>
              <a:defRPr/>
            </a:pPr>
            <a:r>
              <a:rPr lang="el-GR" sz="2800" i="1" dirty="0">
                <a:ea typeface="ＭＳ Ｐゴシック" pitchFamily="34" charset="-128"/>
              </a:rPr>
              <a:t> </a:t>
            </a:r>
            <a:r>
              <a:rPr lang="el-GR" sz="2800" dirty="0">
                <a:solidFill>
                  <a:schemeClr val="tx1"/>
                </a:solidFill>
                <a:ea typeface="ＭＳ Ｐゴシック" pitchFamily="34" charset="-128"/>
              </a:rPr>
              <a:t>(</a:t>
            </a:r>
            <a:r>
              <a:rPr lang="en-US" sz="2800" dirty="0">
                <a:solidFill>
                  <a:schemeClr val="tx1"/>
                </a:solidFill>
                <a:ea typeface="ＭＳ Ｐゴシック" pitchFamily="34" charset="-128"/>
              </a:rPr>
              <a:t>a)</a:t>
            </a:r>
            <a:r>
              <a:rPr lang="el-GR" sz="2800" dirty="0">
                <a:solidFill>
                  <a:schemeClr val="tx1"/>
                </a:solidFill>
                <a:ea typeface="ＭＳ Ｐゴシック" pitchFamily="34" charset="-128"/>
              </a:rPr>
              <a:t> εάν δεν υπάρχουν φορολογικά μειονεκτήματα στα μερίσματα σε σχέση με τα κεφαλαιακά κέρδη</a:t>
            </a:r>
            <a:endParaRPr lang="en-US" sz="2800" dirty="0">
              <a:solidFill>
                <a:schemeClr val="tx1"/>
              </a:solidFill>
              <a:ea typeface="ＭＳ Ｐゴシック" pitchFamily="34" charset="-128"/>
            </a:endParaRPr>
          </a:p>
          <a:p>
            <a:pPr marL="271463" lvl="1" indent="-246063" algn="just" eaLnBrk="1" fontAlgn="auto" hangingPunct="1">
              <a:spcAft>
                <a:spcPts val="0"/>
              </a:spcAft>
              <a:defRPr/>
            </a:pPr>
            <a:r>
              <a:rPr lang="el-GR" sz="2800" dirty="0">
                <a:solidFill>
                  <a:schemeClr val="tx1"/>
                </a:solidFill>
                <a:ea typeface="ＭＳ Ｐゴシック" pitchFamily="34" charset="-128"/>
              </a:rPr>
              <a:t> </a:t>
            </a:r>
            <a:r>
              <a:rPr lang="en-US" sz="2800" dirty="0">
                <a:solidFill>
                  <a:schemeClr val="tx1"/>
                </a:solidFill>
                <a:ea typeface="ＭＳ Ｐゴシック" pitchFamily="34" charset="-128"/>
              </a:rPr>
              <a:t>(</a:t>
            </a:r>
            <a:r>
              <a:rPr lang="el-GR" sz="2800" dirty="0">
                <a:solidFill>
                  <a:schemeClr val="tx1"/>
                </a:solidFill>
                <a:ea typeface="ＭＳ Ｐゴシック" pitchFamily="34" charset="-128"/>
              </a:rPr>
              <a:t>β</a:t>
            </a:r>
            <a:r>
              <a:rPr lang="en-US" sz="2800" dirty="0">
                <a:solidFill>
                  <a:schemeClr val="tx1"/>
                </a:solidFill>
                <a:ea typeface="ＭＳ Ｐゴシック" pitchFamily="34" charset="-128"/>
              </a:rPr>
              <a:t>) </a:t>
            </a:r>
            <a:r>
              <a:rPr lang="el-GR" sz="2800" dirty="0">
                <a:solidFill>
                  <a:schemeClr val="tx1"/>
                </a:solidFill>
                <a:ea typeface="ＭＳ Ｐゴシック" pitchFamily="34" charset="-128"/>
              </a:rPr>
              <a:t>εάν οι εταιρείες για να αντλήσουν ίδια κεφάλαια μπορούν να εκδώσουν μετοχές</a:t>
            </a:r>
            <a:r>
              <a:rPr lang="en-US" sz="2800" dirty="0">
                <a:solidFill>
                  <a:schemeClr val="tx1"/>
                </a:solidFill>
                <a:ea typeface="ＭＳ Ｐゴシック" pitchFamily="34" charset="-128"/>
              </a:rPr>
              <a:t> </a:t>
            </a:r>
            <a:r>
              <a:rPr lang="el-GR" sz="2800" dirty="0">
                <a:solidFill>
                  <a:schemeClr val="tx1"/>
                </a:solidFill>
                <a:ea typeface="ＭＳ Ｐゴシック" pitchFamily="34" charset="-128"/>
              </a:rPr>
              <a:t>με μηδαμινό κόστος</a:t>
            </a:r>
            <a:endParaRPr lang="en-US" sz="2800" dirty="0">
              <a:solidFill>
                <a:schemeClr val="tx1"/>
              </a:solidFill>
              <a:ea typeface="ＭＳ Ｐゴシック" pitchFamily="34" charset="-128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0" y="0"/>
            <a:ext cx="9144000" cy="4286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600" dirty="0" smtClean="0"/>
              <a:t>Χρηματοοικονομική των Επιχειρήσεων, Ενότητα  : Θεωρία Μερισματικής Πολιτικής, ΤΜΗΜΑ ΧΡΗΜΑΤΟΟΙΚΟΝΟΜΙΚΉΣ ΚΑΙ ΛΟΓΙΣΤΙΚΗΣ , ΤΕΙ ΗΠΕΙΡΟΥ – Ανοικτά Ακαδημαϊκά Μαθήματα στο ΤΕΙ  Ηπείρου</a:t>
            </a:r>
            <a:endParaRPr lang="el-GR" sz="1600" dirty="0"/>
          </a:p>
        </p:txBody>
      </p:sp>
      <p:pic>
        <p:nvPicPr>
          <p:cNvPr id="6" name="Εικόνα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67726" cy="451523"/>
          </a:xfrm>
          <a:prstGeom prst="rect">
            <a:avLst/>
          </a:prstGeom>
        </p:spPr>
      </p:pic>
      <p:pic>
        <p:nvPicPr>
          <p:cNvPr id="7" name="Εικόνα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9120" y="0"/>
            <a:ext cx="364880" cy="317287"/>
          </a:xfrm>
          <a:prstGeom prst="rect">
            <a:avLst/>
          </a:prstGeom>
        </p:spPr>
      </p:pic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00063"/>
            <a:ext cx="8229600" cy="917575"/>
          </a:xfrm>
          <a:noFill/>
        </p:spPr>
        <p:txBody>
          <a:bodyPr anchor="ctr">
            <a:normAutofit fontScale="90000"/>
          </a:bodyPr>
          <a:lstStyle/>
          <a:p>
            <a:pPr algn="ctr" eaLnBrk="1" hangingPunct="1"/>
            <a:r>
              <a:rPr lang="el-GR" sz="3200" b="1" dirty="0" smtClean="0">
                <a:ea typeface="ＭＳ Ｐゴシック" pitchFamily="34" charset="-128"/>
              </a:rPr>
              <a:t>Τρεις Σχολές Σκέψης για τα Μερίσματα</a:t>
            </a:r>
            <a:br>
              <a:rPr lang="el-GR" sz="3200" b="1" dirty="0" smtClean="0">
                <a:ea typeface="ＭＳ Ｐゴシック" pitchFamily="34" charset="-128"/>
              </a:rPr>
            </a:br>
            <a:r>
              <a:rPr lang="el-GR" sz="3200" b="1" dirty="0" smtClean="0">
                <a:ea typeface="ＭＳ Ｐゴシック" pitchFamily="34" charset="-128"/>
              </a:rPr>
              <a:t> (2) από (3)</a:t>
            </a:r>
            <a:endParaRPr lang="en-US" sz="3200" b="1" dirty="0" smtClean="0">
              <a:ea typeface="ＭＳ Ｐゴシック" pitchFamily="34" charset="-128"/>
            </a:endParaRPr>
          </a:p>
        </p:txBody>
      </p:sp>
      <p:sp>
        <p:nvSpPr>
          <p:cNvPr id="11" name="10 - Θέση περιεχομένου"/>
          <p:cNvSpPr>
            <a:spLocks noGrp="1"/>
          </p:cNvSpPr>
          <p:nvPr>
            <p:ph idx="1"/>
          </p:nvPr>
        </p:nvSpPr>
        <p:spPr>
          <a:xfrm>
            <a:off x="1142976" y="1643050"/>
            <a:ext cx="7143800" cy="1685924"/>
          </a:xfrm>
          <a:prstGeom prst="flowChartAlternateProcess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70000" lnSpcReduction="20000"/>
          </a:bodyPr>
          <a:lstStyle/>
          <a:p>
            <a:pPr marL="0" lvl="1" algn="ctr">
              <a:defRPr/>
            </a:pPr>
            <a:r>
              <a:rPr lang="el-GR" sz="3200" b="1" dirty="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rPr>
              <a:t>2</a:t>
            </a:r>
            <a:r>
              <a:rPr lang="el-GR" sz="3200" b="1" baseline="30000" dirty="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rPr>
              <a:t>η</a:t>
            </a:r>
            <a:r>
              <a:rPr lang="el-GR" sz="3200" b="1" dirty="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rPr>
              <a:t> Τα μερίσματα επιδρούν αρνητικά</a:t>
            </a:r>
            <a:r>
              <a:rPr lang="en-US" sz="3200" b="1" dirty="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rPr>
              <a:t> </a:t>
            </a:r>
            <a:r>
              <a:rPr lang="el-GR" sz="3200" b="1" dirty="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rPr>
              <a:t>στην αξία της </a:t>
            </a:r>
            <a:r>
              <a:rPr lang="el-GR" sz="4000" b="1" dirty="0">
                <a:solidFill>
                  <a:schemeClr val="tx1"/>
                </a:solidFill>
                <a:ea typeface="ＭＳ Ｐゴシック" pitchFamily="34" charset="-128"/>
              </a:rPr>
              <a:t>επιχείρησης</a:t>
            </a:r>
            <a:r>
              <a:rPr lang="el-GR" sz="3200" b="1" dirty="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rPr>
              <a:t> και οι μέτοχοι προτιμούν την παρακράτηση των χρημάτων ή την επαναγορά μετοχών αντί της διανομής μερίσματος</a:t>
            </a:r>
            <a:endParaRPr lang="el-GR" dirty="0"/>
          </a:p>
        </p:txBody>
      </p:sp>
      <p:sp>
        <p:nvSpPr>
          <p:cNvPr id="12" name="11 - Διάγραμμα ροής: Διεργασία"/>
          <p:cNvSpPr/>
          <p:nvPr/>
        </p:nvSpPr>
        <p:spPr>
          <a:xfrm>
            <a:off x="714348" y="3714752"/>
            <a:ext cx="8001000" cy="2514600"/>
          </a:xfrm>
          <a:prstGeom prst="flowChartProcess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71463" lvl="1" indent="-246063" algn="just" eaLnBrk="1" fontAlgn="auto" hangingPunct="1">
              <a:spcAft>
                <a:spcPts val="0"/>
              </a:spcAft>
              <a:defRPr/>
            </a:pPr>
            <a:r>
              <a:rPr lang="el-GR" sz="2800" dirty="0">
                <a:solidFill>
                  <a:schemeClr val="tx1"/>
                </a:solidFill>
                <a:ea typeface="ＭＳ Ｐゴシック" pitchFamily="34" charset="-128"/>
              </a:rPr>
              <a:t>	εάν τα μερίσματα επιφέρουν φορολογικό μειονέκτημα στους μετόχους</a:t>
            </a:r>
            <a:r>
              <a:rPr lang="en-US" sz="2800" dirty="0">
                <a:solidFill>
                  <a:schemeClr val="tx1"/>
                </a:solidFill>
                <a:ea typeface="ＭＳ Ｐゴシック" pitchFamily="34" charset="-128"/>
              </a:rPr>
              <a:t> </a:t>
            </a:r>
            <a:r>
              <a:rPr lang="el-GR" sz="2800" dirty="0">
                <a:solidFill>
                  <a:schemeClr val="tx1"/>
                </a:solidFill>
                <a:ea typeface="ＭＳ Ｐゴシック" pitchFamily="34" charset="-128"/>
              </a:rPr>
              <a:t>σε σχέση με τα κεφαλαιακά κέρδη</a:t>
            </a:r>
            <a:endParaRPr lang="en-US" sz="2800" dirty="0">
              <a:solidFill>
                <a:schemeClr val="tx1"/>
              </a:solidFill>
              <a:ea typeface="ＭＳ Ｐゴシック" pitchFamily="34" charset="-128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0" y="0"/>
            <a:ext cx="9144000" cy="4286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600" dirty="0" smtClean="0"/>
              <a:t>Χρηματοοικονομική των Επιχειρήσεων, Ενότητα  : Θεωρία Μερισματικής Πολιτικής, ΤΜΗΜΑ ΧΡΗΜΑΤΟΟΙΚΟΝΟΜΙΚΉΣ ΚΑΙ ΛΟΓΙΣΤΙΚΗΣ , ΤΕΙ ΗΠΕΙΡΟΥ – Ανοικτά Ακαδημαϊκά Μαθήματα στο ΤΕΙ  Ηπείρου</a:t>
            </a:r>
            <a:endParaRPr lang="el-GR" sz="1600" dirty="0"/>
          </a:p>
        </p:txBody>
      </p:sp>
      <p:pic>
        <p:nvPicPr>
          <p:cNvPr id="6" name="Εικόνα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67726" cy="451523"/>
          </a:xfrm>
          <a:prstGeom prst="rect">
            <a:avLst/>
          </a:prstGeom>
        </p:spPr>
      </p:pic>
      <p:pic>
        <p:nvPicPr>
          <p:cNvPr id="7" name="Εικόνα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9120" y="0"/>
            <a:ext cx="364880" cy="317287"/>
          </a:xfrm>
          <a:prstGeom prst="rect">
            <a:avLst/>
          </a:prstGeom>
        </p:spPr>
      </p:pic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00063"/>
            <a:ext cx="8229600" cy="917575"/>
          </a:xfrm>
          <a:noFill/>
        </p:spPr>
        <p:txBody>
          <a:bodyPr anchor="ctr">
            <a:normAutofit fontScale="90000"/>
          </a:bodyPr>
          <a:lstStyle/>
          <a:p>
            <a:pPr algn="ctr" eaLnBrk="1" hangingPunct="1"/>
            <a:r>
              <a:rPr lang="el-GR" sz="3200" b="1" dirty="0" smtClean="0">
                <a:ea typeface="ＭＳ Ｐゴシック" pitchFamily="34" charset="-128"/>
              </a:rPr>
              <a:t>Τρεις Σχολές Σκέψης για τα Μερίσματα</a:t>
            </a:r>
            <a:br>
              <a:rPr lang="el-GR" sz="3200" b="1" dirty="0" smtClean="0">
                <a:ea typeface="ＭＳ Ｐゴシック" pitchFamily="34" charset="-128"/>
              </a:rPr>
            </a:br>
            <a:r>
              <a:rPr lang="el-GR" sz="3200" b="1" dirty="0" smtClean="0">
                <a:ea typeface="ＭＳ Ｐゴシック" pitchFamily="34" charset="-128"/>
              </a:rPr>
              <a:t> (3) από (3)</a:t>
            </a:r>
            <a:endParaRPr lang="en-US" sz="3200" b="1" dirty="0" smtClean="0">
              <a:ea typeface="ＭＳ Ｐゴシック" pitchFamily="34" charset="-128"/>
            </a:endParaRPr>
          </a:p>
        </p:txBody>
      </p:sp>
      <p:sp>
        <p:nvSpPr>
          <p:cNvPr id="10" name="9 - Θέση περιεχομένου"/>
          <p:cNvSpPr>
            <a:spLocks noGrp="1"/>
          </p:cNvSpPr>
          <p:nvPr>
            <p:ph idx="1"/>
          </p:nvPr>
        </p:nvSpPr>
        <p:spPr>
          <a:xfrm>
            <a:off x="914400" y="1571612"/>
            <a:ext cx="7372376" cy="1543048"/>
          </a:xfrm>
          <a:prstGeom prst="flowChartAlternateProcess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marL="0" lvl="1" algn="ctr">
              <a:defRPr/>
            </a:pPr>
            <a:r>
              <a:rPr lang="el-GR" b="1" dirty="0">
                <a:solidFill>
                  <a:schemeClr val="tx1"/>
                </a:solidFill>
                <a:ea typeface="ＭＳ Ｐゴシック" pitchFamily="34" charset="-128"/>
              </a:rPr>
              <a:t>3</a:t>
            </a:r>
            <a:r>
              <a:rPr lang="el-GR" b="1" baseline="30000" dirty="0">
                <a:solidFill>
                  <a:schemeClr val="tx1"/>
                </a:solidFill>
                <a:ea typeface="ＭＳ Ｐゴシック" pitchFamily="34" charset="-128"/>
              </a:rPr>
              <a:t>η</a:t>
            </a:r>
            <a:r>
              <a:rPr lang="el-GR" b="1" dirty="0">
                <a:solidFill>
                  <a:schemeClr val="tx1"/>
                </a:solidFill>
                <a:ea typeface="ＭＳ Ｐゴシック" pitchFamily="34" charset="-128"/>
              </a:rPr>
              <a:t> Τα μερίσματα έχουν θετική επίδραση και αυξάνουν την αξία της επιχείρησης</a:t>
            </a:r>
            <a:endParaRPr lang="el-GR" dirty="0"/>
          </a:p>
        </p:txBody>
      </p:sp>
      <p:sp>
        <p:nvSpPr>
          <p:cNvPr id="11" name="10 - Διάγραμμα ροής: Διεργασία"/>
          <p:cNvSpPr/>
          <p:nvPr/>
        </p:nvSpPr>
        <p:spPr>
          <a:xfrm>
            <a:off x="685800" y="3886200"/>
            <a:ext cx="8001000" cy="2514600"/>
          </a:xfrm>
          <a:prstGeom prst="flowChartProcess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71463" lvl="1" indent="-246063" algn="just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el-GR" sz="2800" dirty="0">
                <a:solidFill>
                  <a:schemeClr val="tx1"/>
                </a:solidFill>
                <a:ea typeface="ＭＳ Ｐゴシック" pitchFamily="34" charset="-128"/>
              </a:rPr>
              <a:t>	(α) εάν οι μέτοχοι επιθυμούν μερίσματα </a:t>
            </a:r>
          </a:p>
          <a:p>
            <a:pPr marL="271463" lvl="1" indent="-246063" algn="just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el-GR" sz="2800" dirty="0">
                <a:solidFill>
                  <a:schemeClr val="tx1"/>
                </a:solidFill>
                <a:ea typeface="ＭＳ Ｐゴシック" pitchFamily="34" charset="-128"/>
              </a:rPr>
              <a:t>	(β) εάν τα μερίσματα σηματοδοτούν την προοπτική μελλοντικών κερδών</a:t>
            </a:r>
            <a:endParaRPr lang="en-US" sz="2800" dirty="0">
              <a:solidFill>
                <a:schemeClr val="tx1"/>
              </a:solidFill>
              <a:ea typeface="ＭＳ Ｐゴシック" pitchFamily="34" charset="-128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0" y="0"/>
            <a:ext cx="9144000" cy="4286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600" dirty="0" smtClean="0"/>
              <a:t>Χρηματοοικονομική των Επιχειρήσεων, Ενότητα  : Θεωρία Μερισματικής Πολιτικής, ΤΜΗΜΑ ΧΡΗΜΑΤΟΟΙΚΟΝΟΜΙΚΉΣ ΚΑΙ ΛΟΓΙΣΤΙΚΗΣ , ΤΕΙ ΗΠΕΙΡΟΥ – Ανοικτά Ακαδημαϊκά Μαθήματα στο ΤΕΙ  Ηπείρου</a:t>
            </a:r>
            <a:endParaRPr lang="el-GR" sz="1600" dirty="0"/>
          </a:p>
        </p:txBody>
      </p:sp>
      <p:pic>
        <p:nvPicPr>
          <p:cNvPr id="6" name="Εικόνα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67726" cy="451523"/>
          </a:xfrm>
          <a:prstGeom prst="rect">
            <a:avLst/>
          </a:prstGeom>
        </p:spPr>
      </p:pic>
      <p:pic>
        <p:nvPicPr>
          <p:cNvPr id="7" name="Εικόνα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9120" y="0"/>
            <a:ext cx="364880" cy="317287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500063"/>
            <a:ext cx="8229600" cy="917575"/>
          </a:xfrm>
        </p:spPr>
        <p:txBody>
          <a:bodyPr>
            <a:noAutofit/>
          </a:bodyPr>
          <a:lstStyle/>
          <a:p>
            <a:pPr eaLnBrk="1" hangingPunct="1"/>
            <a:r>
              <a:rPr lang="el-GR" sz="3200" b="1" dirty="0" smtClean="0">
                <a:ea typeface="ＭＳ Ｐゴシック" pitchFamily="34" charset="-128"/>
              </a:rPr>
              <a:t>Στην Πράξη: Τι πιστεύουν οι διευθυντές για τα μερίσματα </a:t>
            </a:r>
            <a:r>
              <a:rPr lang="el-GR" sz="3200" b="1" i="1" dirty="0" smtClean="0"/>
              <a:t>(Πηγή</a:t>
            </a:r>
            <a:r>
              <a:rPr lang="en-US" sz="3200" b="1" i="1" dirty="0" smtClean="0"/>
              <a:t>:</a:t>
            </a:r>
            <a:r>
              <a:rPr lang="el-GR" sz="3200" b="1" i="1" dirty="0" smtClean="0"/>
              <a:t> </a:t>
            </a:r>
            <a:r>
              <a:rPr lang="en-US" sz="3200" b="1" i="1" dirty="0" smtClean="0"/>
              <a:t>Damodaran, 2014 )</a:t>
            </a:r>
            <a:endParaRPr lang="en-US" sz="3200" b="1" dirty="0" smtClean="0">
              <a:ea typeface="ＭＳ Ｐゴシック" pitchFamily="34" charset="-128"/>
            </a:endParaRPr>
          </a:p>
        </p:txBody>
      </p:sp>
      <p:pic>
        <p:nvPicPr>
          <p:cNvPr id="10" name="Picture 6" descr="10-23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1428736"/>
            <a:ext cx="8215370" cy="5072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0" y="0"/>
            <a:ext cx="9144000" cy="4286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600" dirty="0" smtClean="0"/>
              <a:t>Χρηματοοικονομική των Επιχειρήσεων, Ενότητα  : Θεωρία Μερισματικής Πολιτικής, ΤΜΗΜΑ ΧΡΗΜΑΤΟΟΙΚΟΝΟΜΙΚΉΣ ΚΑΙ ΛΟΓΙΣΤΙΚΗΣ , ΤΕΙ ΗΠΕΙΡΟΥ – Ανοικτά Ακαδημαϊκά Μαθήματα στο ΤΕΙ  Ηπείρου</a:t>
            </a:r>
            <a:endParaRPr lang="el-GR" sz="1600" dirty="0"/>
          </a:p>
        </p:txBody>
      </p:sp>
      <p:pic>
        <p:nvPicPr>
          <p:cNvPr id="6" name="Εικόνα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67726" cy="451523"/>
          </a:xfrm>
          <a:prstGeom prst="rect">
            <a:avLst/>
          </a:prstGeom>
        </p:spPr>
      </p:pic>
      <p:pic>
        <p:nvPicPr>
          <p:cNvPr id="7" name="Εικόνα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9120" y="0"/>
            <a:ext cx="364880" cy="317287"/>
          </a:xfrm>
          <a:prstGeom prst="rect">
            <a:avLst/>
          </a:prstGeom>
        </p:spPr>
      </p:pic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500063"/>
            <a:ext cx="8229600" cy="917575"/>
          </a:xfrm>
        </p:spPr>
        <p:txBody>
          <a:bodyPr>
            <a:normAutofit/>
          </a:bodyPr>
          <a:lstStyle/>
          <a:p>
            <a:r>
              <a:rPr lang="el-GR" sz="3200" b="1" dirty="0" smtClean="0"/>
              <a:t>Βιβλιογραφία</a:t>
            </a:r>
            <a:endParaRPr lang="el-GR" sz="3200" b="1" dirty="0"/>
          </a:p>
        </p:txBody>
      </p:sp>
      <p:sp>
        <p:nvSpPr>
          <p:cNvPr id="10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274320" indent="-274320">
              <a:lnSpc>
                <a:spcPct val="90000"/>
              </a:lnSpc>
              <a:buClr>
                <a:schemeClr val="accent3"/>
              </a:buClr>
              <a:buNone/>
              <a:defRPr/>
            </a:pPr>
            <a:r>
              <a:rPr lang="el-GR" sz="2800" dirty="0" smtClean="0"/>
              <a:t>Εφαρμοσμένη Χρηματοοικονομική για Επιχειρήσεις (2014)  ,</a:t>
            </a:r>
            <a:r>
              <a:rPr lang="en-US" sz="2800" dirty="0" smtClean="0"/>
              <a:t> Damodaran </a:t>
            </a:r>
            <a:r>
              <a:rPr lang="el-GR" sz="2800" dirty="0" smtClean="0"/>
              <a:t> Α</a:t>
            </a:r>
          </a:p>
          <a:p>
            <a:pPr marL="274320" indent="-274320">
              <a:lnSpc>
                <a:spcPct val="90000"/>
              </a:lnSpc>
              <a:buClr>
                <a:schemeClr val="accent3"/>
              </a:buClr>
              <a:buNone/>
              <a:defRPr/>
            </a:pPr>
            <a:endParaRPr lang="el-GR" sz="2800" dirty="0" smtClean="0"/>
          </a:p>
          <a:p>
            <a:pPr marL="274320" indent="-274320">
              <a:lnSpc>
                <a:spcPct val="90000"/>
              </a:lnSpc>
              <a:buClr>
                <a:schemeClr val="accent3"/>
              </a:buClr>
              <a:buNone/>
              <a:defRPr/>
            </a:pPr>
            <a:r>
              <a:rPr lang="el-GR" sz="2800" dirty="0" smtClean="0"/>
              <a:t>Χρηματοοικονομική (2012), </a:t>
            </a:r>
            <a:r>
              <a:rPr lang="en-US" sz="2800" dirty="0" smtClean="0"/>
              <a:t>Groppelli A.and Nikbakht</a:t>
            </a:r>
            <a:r>
              <a:rPr lang="el-GR" sz="2800" dirty="0" smtClean="0"/>
              <a:t> Ε.</a:t>
            </a:r>
            <a:r>
              <a:rPr lang="en-US" sz="2800" dirty="0" smtClean="0"/>
              <a:t> </a:t>
            </a:r>
            <a:endParaRPr lang="el-GR" sz="2800" dirty="0" smtClean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67545" y="145435"/>
            <a:ext cx="8062025" cy="1208868"/>
          </a:xfrm>
        </p:spPr>
        <p:txBody>
          <a:bodyPr/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2" name="Rectangle 1"/>
          <p:cNvSpPr/>
          <p:nvPr/>
        </p:nvSpPr>
        <p:spPr>
          <a:xfrm>
            <a:off x="348177" y="2710841"/>
            <a:ext cx="7938137" cy="3046986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Copyright Τεχνολογικό Ίδρυμα Ηπείρου. </a:t>
            </a:r>
            <a:endParaRPr lang="el-GR" sz="24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&lt;Καραμάνης Κωνσταντίνος&gt;.</a:t>
            </a:r>
            <a:endParaRPr lang="el-GR" sz="24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&lt;Χρηματοοικονομική των επιχειρήσεων&gt;. </a:t>
            </a:r>
            <a:endParaRPr lang="el-GR" sz="24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Έκδοση: 1.0 </a:t>
            </a:r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&lt;Πρέβεζα&gt;, 2015. </a:t>
            </a:r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Διαθέσιμο από τη δικτυακή διεύθυνση:</a:t>
            </a:r>
          </a:p>
          <a:p>
            <a:pPr algn="just"/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hlinkClick r:id="rId3"/>
              </a:rPr>
              <a:t>http://eclass.teiep.gr/OpenClass/courses/ACC100/</a:t>
            </a:r>
            <a:endParaRPr lang="en-US" sz="24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l-GR" sz="24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l-GR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11 - Ορθογώνιο"/>
          <p:cNvSpPr/>
          <p:nvPr/>
        </p:nvSpPr>
        <p:spPr>
          <a:xfrm>
            <a:off x="285720" y="0"/>
            <a:ext cx="8572560" cy="4910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1400" dirty="0" smtClean="0">
                <a:solidFill>
                  <a:schemeClr val="bg1"/>
                </a:solidFill>
              </a:rPr>
              <a:t>Χρηματοοικονομική των Επιχειρήσεων, Ενότητα :</a:t>
            </a:r>
            <a:r>
              <a:rPr lang="el-GR" sz="1400" dirty="0" smtClean="0"/>
              <a:t> Θεωρία Μερισματικής Πολιτικής</a:t>
            </a:r>
            <a:r>
              <a:rPr lang="el-GR" sz="1400" dirty="0" smtClean="0">
                <a:solidFill>
                  <a:schemeClr val="bg1"/>
                </a:solidFill>
              </a:rPr>
              <a:t>, ΤΜΗΜΑ ΧΡΗΜΑΤΟΟΙΚΟΝΟΜΙΚΗΣ ΚΑΙ ΛΟΓΙΣΤΙΚΗΣ, ΤΕΙ ΗΠΕΙΡΟΥ-Ανοικτά Ακαδημαϊκά  Μαθήματα στο ΤΕΙ Ηπείρου</a:t>
            </a:r>
          </a:p>
        </p:txBody>
      </p:sp>
      <p:pic>
        <p:nvPicPr>
          <p:cNvPr id="13" name="Εικόνα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323528" cy="541828"/>
          </a:xfrm>
          <a:prstGeom prst="rect">
            <a:avLst/>
          </a:prstGeom>
        </p:spPr>
      </p:pic>
      <p:pic>
        <p:nvPicPr>
          <p:cNvPr id="15" name="Εικόνα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95536" cy="485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4422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1"/>
          <p:cNvSpPr txBox="1">
            <a:spLocks/>
          </p:cNvSpPr>
          <p:nvPr/>
        </p:nvSpPr>
        <p:spPr>
          <a:xfrm>
            <a:off x="0" y="0"/>
            <a:ext cx="7452320" cy="1023697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400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2400" dirty="0">
              <a:solidFill>
                <a:schemeClr val="bg1"/>
              </a:solidFill>
            </a:endParaRPr>
          </a:p>
        </p:txBody>
      </p:sp>
      <p:pic>
        <p:nvPicPr>
          <p:cNvPr id="5" name="Εικόνα 1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29360" y="0"/>
            <a:ext cx="2214640" cy="1031492"/>
          </a:xfrm>
          <a:prstGeom prst="rect">
            <a:avLst/>
          </a:prstGeom>
        </p:spPr>
      </p:pic>
      <p:sp>
        <p:nvSpPr>
          <p:cNvPr id="7" name="Υπότιτλος 2"/>
          <p:cNvSpPr>
            <a:spLocks noGrp="1"/>
          </p:cNvSpPr>
          <p:nvPr>
            <p:ph type="title"/>
          </p:nvPr>
        </p:nvSpPr>
        <p:spPr>
          <a:xfrm>
            <a:off x="500034" y="1214422"/>
            <a:ext cx="8229600" cy="4286280"/>
          </a:xfrm>
        </p:spPr>
        <p:txBody>
          <a:bodyPr>
            <a:noAutofit/>
          </a:bodyPr>
          <a:lstStyle/>
          <a:p>
            <a:pPr algn="l"/>
            <a:r>
              <a:rPr lang="el-GR" sz="3200" dirty="0" smtClean="0">
                <a:latin typeface="+mj-lt"/>
              </a:rPr>
              <a:t>Τμήμα : ΧΡΗΜΑΤΟΟΙΚΟΝΟΜΙΚΗΣ &amp; ΛΟΓΙΣΤΙΚΗΣ</a:t>
            </a:r>
            <a:br>
              <a:rPr lang="el-GR" sz="3200" dirty="0" smtClean="0">
                <a:latin typeface="+mj-lt"/>
              </a:rPr>
            </a:br>
            <a:endParaRPr lang="el-GR" sz="3200" dirty="0" smtClean="0">
              <a:latin typeface="+mj-lt"/>
            </a:endParaRPr>
          </a:p>
          <a:p>
            <a:pPr algn="l"/>
            <a:r>
              <a:rPr lang="el-GR" sz="2400" b="1" dirty="0" smtClean="0"/>
              <a:t>Τίτλος Μαθήματος :Χρηματοοικονομική των επιχειρήσεων</a:t>
            </a:r>
            <a:r>
              <a:rPr lang="el-GR" sz="2800" b="1" dirty="0" smtClean="0"/>
              <a:t/>
            </a:r>
            <a:br>
              <a:rPr lang="el-GR" sz="2800" b="1" dirty="0" smtClean="0"/>
            </a:br>
            <a:endParaRPr lang="el-GR" sz="2800" b="1" dirty="0" smtClean="0"/>
          </a:p>
          <a:p>
            <a:pPr algn="l"/>
            <a:r>
              <a:rPr lang="el-GR" sz="2400" b="1" dirty="0" smtClean="0"/>
              <a:t>Ενότητα :   Θεωρία μερισματικής πολιτικής</a:t>
            </a:r>
            <a:r>
              <a:rPr lang="el-GR" sz="2800" b="1" dirty="0" smtClean="0"/>
              <a:t/>
            </a:r>
            <a:br>
              <a:rPr lang="el-GR" sz="2800" b="1" dirty="0" smtClean="0"/>
            </a:br>
            <a:endParaRPr lang="el-GR" sz="2800" dirty="0" smtClean="0"/>
          </a:p>
          <a:p>
            <a:pPr algn="l">
              <a:lnSpc>
                <a:spcPts val="2600"/>
              </a:lnSpc>
            </a:pPr>
            <a:r>
              <a:rPr lang="el-GR" sz="2000" dirty="0" smtClean="0">
                <a:solidFill>
                  <a:schemeClr val="tx2">
                    <a:lumMod val="50000"/>
                  </a:schemeClr>
                </a:solidFill>
              </a:rPr>
              <a:t>Καραμάνης Κων/νος</a:t>
            </a:r>
          </a:p>
          <a:p>
            <a:pPr algn="l">
              <a:lnSpc>
                <a:spcPts val="2600"/>
              </a:lnSpc>
            </a:pPr>
            <a:r>
              <a:rPr lang="el-GR" sz="2000" dirty="0" smtClean="0">
                <a:solidFill>
                  <a:schemeClr val="tx2">
                    <a:lumMod val="50000"/>
                  </a:schemeClr>
                </a:solidFill>
              </a:rPr>
              <a:t>Επίκουρος Καθηγητής</a:t>
            </a:r>
          </a:p>
          <a:p>
            <a:pPr algn="l">
              <a:lnSpc>
                <a:spcPts val="2600"/>
              </a:lnSpc>
            </a:pPr>
            <a:r>
              <a:rPr lang="el-GR" sz="2000" dirty="0" smtClean="0">
                <a:solidFill>
                  <a:schemeClr val="tx2">
                    <a:lumMod val="50000"/>
                  </a:schemeClr>
                </a:solidFill>
              </a:rPr>
              <a:t>Πρέβεζα, 2015</a:t>
            </a:r>
          </a:p>
        </p:txBody>
      </p:sp>
      <p:pic>
        <p:nvPicPr>
          <p:cNvPr id="9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1538" y="6072206"/>
            <a:ext cx="1581685" cy="461161"/>
          </a:xfrm>
          <a:prstGeom prst="rect">
            <a:avLst/>
          </a:prstGeom>
        </p:spPr>
      </p:pic>
      <p:pic>
        <p:nvPicPr>
          <p:cNvPr id="10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9" y="5572140"/>
            <a:ext cx="4695637" cy="10001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539553" y="577483"/>
            <a:ext cx="8062025" cy="864096"/>
          </a:xfrm>
        </p:spPr>
        <p:txBody>
          <a:bodyPr>
            <a:normAutofit/>
          </a:bodyPr>
          <a:lstStyle/>
          <a:p>
            <a:r>
              <a:rPr lang="el-GR" dirty="0"/>
              <a:t>Σημείωμα Αδειοδότησης</a:t>
            </a:r>
          </a:p>
        </p:txBody>
      </p:sp>
      <p:sp>
        <p:nvSpPr>
          <p:cNvPr id="2" name="Rectangle 1"/>
          <p:cNvSpPr/>
          <p:nvPr/>
        </p:nvSpPr>
        <p:spPr>
          <a:xfrm>
            <a:off x="434604" y="1503830"/>
            <a:ext cx="8425932" cy="193899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παρόν υλικό διατίθεται με τους όρους της άδειας χρήσης Creative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Commons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Αναφορά Δημιουργού-Μη Εμπορική Χρήση-Όχι Παράγωγα Έργα 4.0 Διεθνές [1] ή </a:t>
            </a:r>
            <a:r>
              <a:rPr lang="el-GR" sz="2000" dirty="0" smtClean="0">
                <a:solidFill>
                  <a:schemeClr val="bg1">
                    <a:lumMod val="50000"/>
                  </a:schemeClr>
                </a:solidFill>
              </a:rPr>
              <a:t>μεταγενέστερη.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Εξαιρούνται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 αυτοτελή έργα τρίτων π.χ. φωτογραφίες,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Διαγράμματα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κ.λ.π.,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οποία εμπεριέχονται σε αυτό και τα οποία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αναφέρονται μαζί με τους όρους χρήσης τους στο «Σημείωμα Χρήσης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Έργων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Τρίτων».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40224" y="6012560"/>
            <a:ext cx="6568081" cy="36933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creativecommons.org/licenses/by-nc-nd/4.0/deed.el</a:t>
            </a:r>
            <a:r>
              <a:rPr lang="el-GR" dirty="0" smtClean="0"/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590667" y="5940412"/>
            <a:ext cx="633499" cy="492440"/>
          </a:xfrm>
          <a:prstGeom prst="rect">
            <a:avLst/>
          </a:prstGeom>
        </p:spPr>
        <p:txBody>
          <a:bodyPr wrap="none" lIns="91436" tIns="45719" rIns="91436" bIns="45719">
            <a:spAutoFit/>
          </a:bodyPr>
          <a:lstStyle/>
          <a:p>
            <a:r>
              <a:rPr lang="el-GR" sz="2600" dirty="0">
                <a:solidFill>
                  <a:prstClr val="white">
                    <a:lumMod val="50000"/>
                  </a:prstClr>
                </a:solidFill>
              </a:rPr>
              <a:t>[1]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34604" y="4638422"/>
            <a:ext cx="8329920" cy="707884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 δικαιούχος μπορεί να παρέχει στον αδειοδόχο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ξεχωριστή άδεια να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χρησιμοποιεί το έργο για εμπορική χρήση, εφόσον αυτό του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ζητηθεί.</a:t>
            </a:r>
          </a:p>
        </p:txBody>
      </p:sp>
      <p:pic>
        <p:nvPicPr>
          <p:cNvPr id="13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6728" y="3861049"/>
            <a:ext cx="1581685" cy="553393"/>
          </a:xfrm>
          <a:prstGeom prst="rect">
            <a:avLst/>
          </a:prstGeom>
        </p:spPr>
      </p:pic>
      <p:sp>
        <p:nvSpPr>
          <p:cNvPr id="8" name="7 - Ορθογώνιο"/>
          <p:cNvSpPr/>
          <p:nvPr/>
        </p:nvSpPr>
        <p:spPr>
          <a:xfrm>
            <a:off x="285720" y="0"/>
            <a:ext cx="8572560" cy="4046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1400" dirty="0" smtClean="0">
                <a:solidFill>
                  <a:schemeClr val="bg1"/>
                </a:solidFill>
              </a:rPr>
              <a:t>Χρηματοοικονομική των Επιχειρήσεων, Ενότητα :</a:t>
            </a:r>
            <a:r>
              <a:rPr lang="el-GR" sz="1400" dirty="0" smtClean="0"/>
              <a:t> Θεωρία Μερισματικής Πολιτικής</a:t>
            </a:r>
            <a:r>
              <a:rPr lang="el-GR" sz="1400" dirty="0" smtClean="0">
                <a:solidFill>
                  <a:schemeClr val="bg1"/>
                </a:solidFill>
              </a:rPr>
              <a:t>, ΤΜΗΜΑ ΧΡΗΜΑΤΟΟΙΚΟΝΟΜΙΚΗΣ ΚΑΙ ΛΟΓΙΣΤΙΚΗΣ, ΤΕΙ ΗΠΕΙΡΟΥ-Ανοικτά Ακαδημαϊκά  Μαθήματα στο ΤΕΙ Ηπείρου</a:t>
            </a:r>
          </a:p>
        </p:txBody>
      </p:sp>
      <p:pic>
        <p:nvPicPr>
          <p:cNvPr id="9" name="Εικόνα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323528" cy="541828"/>
          </a:xfrm>
          <a:prstGeom prst="rect">
            <a:avLst/>
          </a:prstGeom>
        </p:spPr>
      </p:pic>
      <p:pic>
        <p:nvPicPr>
          <p:cNvPr id="10" name="Εικόνα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95536" cy="485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9771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619673" y="2107530"/>
            <a:ext cx="5876239" cy="938716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l-GR" sz="5500" b="1" dirty="0"/>
              <a:t>Τέλος Ενότητας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547664" y="3990094"/>
            <a:ext cx="7156721" cy="984883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r"/>
            <a:r>
              <a:rPr lang="el-GR" sz="2900" b="1" dirty="0"/>
              <a:t>Επεξεργασία: </a:t>
            </a:r>
            <a:r>
              <a:rPr lang="el-GR" sz="2900" b="1" dirty="0" smtClean="0"/>
              <a:t>&lt;Θάνου Σοφία&gt;</a:t>
            </a:r>
            <a:endParaRPr lang="el-GR" sz="2900" b="1" dirty="0"/>
          </a:p>
          <a:p>
            <a:pPr algn="r"/>
            <a:r>
              <a:rPr lang="el-GR" sz="2900" dirty="0" smtClean="0"/>
              <a:t>&lt;Πρέβεζα&gt;, 2015</a:t>
            </a:r>
            <a:endParaRPr lang="el-GR" sz="29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8102" y="5307668"/>
            <a:ext cx="3255169" cy="1036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22701" y="5556285"/>
            <a:ext cx="1581685" cy="553393"/>
          </a:xfrm>
          <a:prstGeom prst="rect">
            <a:avLst/>
          </a:prstGeom>
        </p:spPr>
      </p:pic>
      <p:sp>
        <p:nvSpPr>
          <p:cNvPr id="6" name="5 - Ορθογώνιο"/>
          <p:cNvSpPr/>
          <p:nvPr/>
        </p:nvSpPr>
        <p:spPr>
          <a:xfrm>
            <a:off x="285720" y="0"/>
            <a:ext cx="8572560" cy="4910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1400" dirty="0" smtClean="0">
                <a:solidFill>
                  <a:schemeClr val="bg1"/>
                </a:solidFill>
              </a:rPr>
              <a:t>Χρηματοοικονομική των Επιχειρήσεων, Ενότητα :</a:t>
            </a:r>
            <a:r>
              <a:rPr lang="el-GR" sz="1400" dirty="0" smtClean="0"/>
              <a:t> Θεωρία Μερισματικής Πολιτικής</a:t>
            </a:r>
            <a:r>
              <a:rPr lang="el-GR" sz="1400" dirty="0" smtClean="0">
                <a:solidFill>
                  <a:schemeClr val="bg1"/>
                </a:solidFill>
              </a:rPr>
              <a:t>, ΤΜΗΜΑ ΧΡΗΜΑΤΟΟΙΚΟΝΟΜΙΚΗΣ ΚΑΙ ΛΟΓΙΣΤΙΚΗΣ, ΤΕΙ ΗΠΕΙΡΟΥ-Ανοικτά Ακαδημαϊκά  Μαθήματα στο ΤΕΙ Ηπείρου</a:t>
            </a:r>
          </a:p>
        </p:txBody>
      </p:sp>
      <p:pic>
        <p:nvPicPr>
          <p:cNvPr id="7" name="Εικόνα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323528" cy="541828"/>
          </a:xfrm>
          <a:prstGeom prst="rect">
            <a:avLst/>
          </a:prstGeom>
        </p:spPr>
      </p:pic>
      <p:pic>
        <p:nvPicPr>
          <p:cNvPr id="8" name="Εικόνα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95536" cy="485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1792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15350" y="6559382"/>
            <a:ext cx="62865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pPr/>
              <a:t>22</a:t>
            </a:fld>
            <a:endParaRPr lang="el-GR" altLang="el-GR" dirty="0" smtClean="0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317212" y="2893914"/>
            <a:ext cx="4572000" cy="938716"/>
          </a:xfrm>
          <a:prstGeom prst="rect">
            <a:avLst/>
          </a:prstGeom>
        </p:spPr>
        <p:txBody>
          <a:bodyPr lIns="91436" tIns="45719" rIns="91436" bIns="45719">
            <a:spAutoFit/>
          </a:bodyPr>
          <a:lstStyle/>
          <a:p>
            <a:pPr algn="ctr"/>
            <a:r>
              <a:rPr lang="el-GR" sz="5500" b="1" dirty="0"/>
              <a:t>Σημειώματα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9 - Ορθογώνιο"/>
          <p:cNvSpPr/>
          <p:nvPr/>
        </p:nvSpPr>
        <p:spPr>
          <a:xfrm>
            <a:off x="285720" y="0"/>
            <a:ext cx="8572560" cy="4910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1400" dirty="0" smtClean="0">
                <a:solidFill>
                  <a:schemeClr val="bg1"/>
                </a:solidFill>
              </a:rPr>
              <a:t>Χρηματοοικονομική των Επιχειρήσεων, Ενότητα :</a:t>
            </a:r>
            <a:r>
              <a:rPr lang="el-GR" sz="1400" dirty="0" smtClean="0"/>
              <a:t> Θεωρία Μερισματικής Πολιτικής</a:t>
            </a:r>
            <a:r>
              <a:rPr lang="el-GR" sz="1400" dirty="0" smtClean="0">
                <a:solidFill>
                  <a:schemeClr val="bg1"/>
                </a:solidFill>
              </a:rPr>
              <a:t>, ΤΜΗΜΑ ΧΡΗΜΑΤΟΟΙΚΟΝΟΜΙΚΗΣ ΚΑΙ ΛΟΓΙΣΤΙΚΗΣ, ΤΕΙ ΗΠΕΙΡΟΥ-Ανοικτά Ακαδημαϊκά  Μαθήματα στο ΤΕΙ Ηπείρου</a:t>
            </a:r>
          </a:p>
        </p:txBody>
      </p:sp>
      <p:pic>
        <p:nvPicPr>
          <p:cNvPr id="12" name="Εικόνα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323528" cy="541828"/>
          </a:xfrm>
          <a:prstGeom prst="rect">
            <a:avLst/>
          </a:prstGeom>
        </p:spPr>
      </p:pic>
      <p:pic>
        <p:nvPicPr>
          <p:cNvPr id="13" name="Εικόνα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95536" cy="485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09739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8" y="491073"/>
            <a:ext cx="8062025" cy="717796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Διατήρηση Σημειωμάτων</a:t>
            </a:r>
            <a:endParaRPr lang="el-GR" dirty="0"/>
          </a:p>
        </p:txBody>
      </p:sp>
      <p:sp>
        <p:nvSpPr>
          <p:cNvPr id="168" name="Rectangle 167"/>
          <p:cNvSpPr/>
          <p:nvPr/>
        </p:nvSpPr>
        <p:spPr>
          <a:xfrm>
            <a:off x="618102" y="1904741"/>
            <a:ext cx="7765365" cy="3693317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Οποιαδήποτε  αναπαραγωγή ή διασκευή του υλικού θα πρέπει  να συμπεριλαμβάνει:</a:t>
            </a:r>
          </a:p>
          <a:p>
            <a:pPr algn="just"/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Σημείωμα Αναφοράς</a:t>
            </a: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 Σημείωμα Αδειοδότησης</a:t>
            </a: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τη Δήλωση Διατήρησης Σημειωμάτων</a:t>
            </a: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Σημείωμα Χρήσης Έργων Τρίτων (εφόσον υπάρχει) </a:t>
            </a:r>
          </a:p>
          <a:p>
            <a:pPr algn="just"/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μαζί με τους συνοδευόμενους υπερσυνδέσμους.</a:t>
            </a:r>
          </a:p>
        </p:txBody>
      </p:sp>
      <p:sp>
        <p:nvSpPr>
          <p:cNvPr id="10" name="9 - Ορθογώνιο"/>
          <p:cNvSpPr/>
          <p:nvPr/>
        </p:nvSpPr>
        <p:spPr>
          <a:xfrm>
            <a:off x="285720" y="0"/>
            <a:ext cx="8572560" cy="4910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1400" dirty="0" smtClean="0">
                <a:solidFill>
                  <a:schemeClr val="bg1"/>
                </a:solidFill>
              </a:rPr>
              <a:t>Χρηματοοικονομική των Επιχειρήσεων, Ενότητα :</a:t>
            </a:r>
            <a:r>
              <a:rPr lang="el-GR" sz="1400" dirty="0" smtClean="0"/>
              <a:t> Θεωρία Μερισματικής Πολιτικής</a:t>
            </a:r>
            <a:r>
              <a:rPr lang="el-GR" sz="1400" dirty="0" smtClean="0">
                <a:solidFill>
                  <a:schemeClr val="bg1"/>
                </a:solidFill>
              </a:rPr>
              <a:t>, ΤΜΗΜΑ ΧΡΗΜΑΤΟΟΙΚΟΝΟΜΙΚΗΣ ΚΑΙ ΛΟΓΙΣΤΙΚΗΣ, ΤΕΙ ΗΠΕΙΡΟΥ-Ανοικτά Ακαδημαϊκά  Μαθήματα στο ΤΕΙ Ηπείρου</a:t>
            </a:r>
          </a:p>
        </p:txBody>
      </p:sp>
      <p:pic>
        <p:nvPicPr>
          <p:cNvPr id="12" name="Εικόνα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323528" cy="541828"/>
          </a:xfrm>
          <a:prstGeom prst="rect">
            <a:avLst/>
          </a:prstGeom>
        </p:spPr>
      </p:pic>
      <p:pic>
        <p:nvPicPr>
          <p:cNvPr id="13" name="Εικόνα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95536" cy="485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76997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9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9" y="5827936"/>
            <a:ext cx="1581685" cy="553393"/>
          </a:xfrm>
          <a:prstGeom prst="rect">
            <a:avLst/>
          </a:prstGeom>
        </p:spPr>
      </p:pic>
      <p:pic>
        <p:nvPicPr>
          <p:cNvPr id="10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62562" y="5733256"/>
            <a:ext cx="3240360" cy="7712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0" y="0"/>
            <a:ext cx="9144000" cy="4286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600" dirty="0" smtClean="0"/>
              <a:t>Χρηματοοικονομική των Επιχειρήσεων, Ενότητα  :Θεωρία Μερισματικής Πολιτικής ,ΤΜΗΜΑ ΧΡΗΜΑΤΟΟΙΚΟΝΟΜΙΚΉΣ ΚΑΙ ΛΟΓΙΣΤΙΚΗΣ , ΤΕΙ ΗΠΕΙΡΟΥ – Ανοικτά Ακαδημαϊκά Μαθήματα στο ΤΕΙ  Ηπείρου</a:t>
            </a:r>
            <a:endParaRPr lang="el-GR" sz="1600" dirty="0"/>
          </a:p>
        </p:txBody>
      </p:sp>
      <p:pic>
        <p:nvPicPr>
          <p:cNvPr id="6" name="Εικόνα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67726" cy="451523"/>
          </a:xfrm>
          <a:prstGeom prst="rect">
            <a:avLst/>
          </a:prstGeom>
        </p:spPr>
      </p:pic>
      <p:pic>
        <p:nvPicPr>
          <p:cNvPr id="7" name="Εικόνα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9120" y="0"/>
            <a:ext cx="364880" cy="317287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500063"/>
            <a:ext cx="8229600" cy="917575"/>
          </a:xfrm>
        </p:spPr>
        <p:txBody>
          <a:bodyPr>
            <a:normAutofit/>
          </a:bodyPr>
          <a:lstStyle/>
          <a:p>
            <a:r>
              <a:rPr lang="el-GR" sz="3200" b="1" dirty="0" smtClean="0"/>
              <a:t>Άδειες Χρήσης</a:t>
            </a:r>
            <a:endParaRPr lang="el-GR" sz="3200" b="1" dirty="0"/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l-GR" sz="2800" dirty="0" smtClean="0"/>
          </a:p>
          <a:p>
            <a:r>
              <a:rPr lang="el-GR" sz="2800" dirty="0" smtClean="0"/>
              <a:t>Το </a:t>
            </a:r>
            <a:r>
              <a:rPr lang="el-GR" sz="2800" dirty="0"/>
              <a:t>παρόν εκπαιδευτικό υλικό υπόκειται σε άδειες χρήσης Creative Commons. </a:t>
            </a:r>
          </a:p>
          <a:p>
            <a:r>
              <a:rPr lang="el-GR" sz="2800" dirty="0"/>
              <a:t>Για εκπαιδευτικό υλικό, όπως εικόνες, που υπόκειται σε άλλου τύπου άδειας χρήσης, η άδεια χρήσης αναφέρεται ρητώς. </a:t>
            </a:r>
            <a:endParaRPr lang="el-GR" sz="2800" dirty="0" smtClean="0"/>
          </a:p>
        </p:txBody>
      </p:sp>
      <p:pic>
        <p:nvPicPr>
          <p:cNvPr id="10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14744" y="5357826"/>
            <a:ext cx="1581685" cy="46116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0" y="0"/>
            <a:ext cx="9144000" cy="4286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600" dirty="0" smtClean="0"/>
              <a:t>Χρηματοοικονομική των Επιχειρήσεων, Ενότητα  : Θεωρία Μερισματικής Πολιτικής, ΤΜΗΜΑ ΧΡΗΜΑΤΟΟΙΚΟΝΟΜΙΚΉΣ ΚΑΙ ΛΟΓΙΣΤΙΚΗΣ , ΤΕΙ ΗΠΕΙΡΟΥ – Ανοικτά Ακαδημαϊκά Μαθήματα στο ΤΕΙ  Ηπείρου</a:t>
            </a:r>
            <a:endParaRPr lang="el-GR" sz="1600" dirty="0"/>
          </a:p>
        </p:txBody>
      </p:sp>
      <p:pic>
        <p:nvPicPr>
          <p:cNvPr id="6" name="Εικόνα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67726" cy="451523"/>
          </a:xfrm>
          <a:prstGeom prst="rect">
            <a:avLst/>
          </a:prstGeom>
        </p:spPr>
      </p:pic>
      <p:pic>
        <p:nvPicPr>
          <p:cNvPr id="7" name="Εικόνα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9120" y="0"/>
            <a:ext cx="364880" cy="317287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500063"/>
            <a:ext cx="8229600" cy="917575"/>
          </a:xfrm>
        </p:spPr>
        <p:txBody>
          <a:bodyPr>
            <a:normAutofit/>
          </a:bodyPr>
          <a:lstStyle/>
          <a:p>
            <a:r>
              <a:rPr lang="el-GR" sz="3200" dirty="0" smtClean="0"/>
              <a:t>Χρηματοδότηση</a:t>
            </a:r>
            <a:endParaRPr lang="el-GR" sz="3200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28596" y="1643050"/>
            <a:ext cx="8229600" cy="3400436"/>
          </a:xfrm>
        </p:spPr>
        <p:txBody>
          <a:bodyPr>
            <a:noAutofit/>
          </a:bodyPr>
          <a:lstStyle/>
          <a:p>
            <a:pPr marL="342886" indent="-342886" algn="just"/>
            <a:r>
              <a:rPr lang="el-GR" altLang="el-GR" sz="2000" dirty="0"/>
              <a:t>Το έργο υλοποιείται στο πλαίσιο του Επιχειρησιακού Προγράμματος «</a:t>
            </a:r>
            <a:r>
              <a:rPr lang="el-GR" altLang="el-GR" sz="2000" b="1" dirty="0"/>
              <a:t>Εκπαίδευση και Δια Βίου Μάθηση</a:t>
            </a:r>
            <a:r>
              <a:rPr lang="el-GR" altLang="el-GR" sz="2000" dirty="0"/>
              <a:t>» και συγχρηματοδοτείται από την Ευρωπαϊκή Ένωση (Ευρωπαϊκό Κοινωνικό Ταμείο) και από εθνικούς πόρους.</a:t>
            </a:r>
          </a:p>
          <a:p>
            <a:pPr marL="342886" indent="-342886" algn="just"/>
            <a:r>
              <a:rPr lang="el-GR" altLang="el-GR" sz="2000" dirty="0"/>
              <a:t>Το έργο «</a:t>
            </a:r>
            <a:r>
              <a:rPr lang="el-GR" altLang="el-GR" sz="2000" b="1" dirty="0"/>
              <a:t>Ανοικτά Ακαδημαϊκά Μαθήματα στο TEI Ηπείρου</a:t>
            </a:r>
            <a:r>
              <a:rPr lang="el-GR" altLang="el-GR" sz="2000" dirty="0"/>
              <a:t>» έχει χρηματοδοτήσει μόνο τη αναδιαμόρφωση του εκπαιδευτικού υλικού.</a:t>
            </a:r>
          </a:p>
          <a:p>
            <a:pPr marL="342886" indent="-342886" algn="just"/>
            <a:r>
              <a:rPr lang="el-GR" altLang="el-GR" sz="2000" dirty="0"/>
              <a:t>Το παρόν εκπαιδευτικό υλικό έχει αναπτυχθεί στα πλαίσια του εκπαιδευτικού έργου του διδάσκοντα.</a:t>
            </a:r>
          </a:p>
        </p:txBody>
      </p:sp>
      <p:pic>
        <p:nvPicPr>
          <p:cNvPr id="10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2312" y="5214950"/>
            <a:ext cx="6480048" cy="12858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el-GR" sz="2400" dirty="0" smtClean="0"/>
              <a:t>     Σκοπός της παρούσας ενότητας είναι να </a:t>
            </a:r>
            <a:r>
              <a:rPr lang="el-GR" sz="2400" dirty="0" smtClean="0"/>
              <a:t>εξετάζουμε </a:t>
            </a:r>
            <a:r>
              <a:rPr lang="el-GR" sz="2400" dirty="0" smtClean="0"/>
              <a:t>δυο ευρέως χρησιμοποιούμενους τρόπους μέτρησης  του ποσού που διανέμει μια επιχείρηση σε μερίσματα το ποσοστό διανομής μερίσματος και τη μερισματική απόδοση</a:t>
            </a:r>
            <a:r>
              <a:rPr lang="el-GR" sz="2800" dirty="0" smtClean="0"/>
              <a:t>.</a:t>
            </a:r>
          </a:p>
          <a:p>
            <a:pPr algn="just">
              <a:buNone/>
            </a:pPr>
            <a:endParaRPr lang="el-GR" sz="2800" dirty="0" smtClean="0"/>
          </a:p>
          <a:p>
            <a:pPr algn="just">
              <a:buNone/>
            </a:pPr>
            <a:r>
              <a:rPr lang="el-GR" sz="2800" dirty="0" smtClean="0"/>
              <a:t>    </a:t>
            </a:r>
            <a:r>
              <a:rPr lang="el-GR" sz="2400" b="1" dirty="0" smtClean="0"/>
              <a:t>Λέξεις κλειδιά </a:t>
            </a:r>
            <a:r>
              <a:rPr lang="el-GR" sz="2400" dirty="0" smtClean="0"/>
              <a:t>:διαφορές μερισματικής πολιτικής , μερισματική απόδοση, ποσοστά διανομής μερίσματος.</a:t>
            </a:r>
            <a:endParaRPr lang="el-GR" sz="2800" dirty="0"/>
          </a:p>
        </p:txBody>
      </p:sp>
      <p:sp>
        <p:nvSpPr>
          <p:cNvPr id="4" name="3 - Ορθογώνιο"/>
          <p:cNvSpPr/>
          <p:nvPr/>
        </p:nvSpPr>
        <p:spPr>
          <a:xfrm>
            <a:off x="0" y="0"/>
            <a:ext cx="9144000" cy="4286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600" dirty="0" smtClean="0"/>
              <a:t>Χρηματοοικονομική των Επιχειρήσεων, Ενότητα  : Θεωρία Μερισματικής Πολιτικής, ΤΜΗΜΑ ΧΡΗΜΑΤΟΟΙΚΟΝΟΜΙΚΉΣ ΚΑΙ ΛΟΓΙΣΤΙΚΗΣ , ΤΕΙ ΗΠΕΙΡΟΥ – Ανοικτά Ακαδημαϊκά Μαθήματα στο ΤΕΙ  Ηπείρου</a:t>
            </a:r>
            <a:endParaRPr lang="el-GR" sz="1600" dirty="0"/>
          </a:p>
        </p:txBody>
      </p:sp>
      <p:pic>
        <p:nvPicPr>
          <p:cNvPr id="6" name="Εικόνα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67726" cy="451523"/>
          </a:xfrm>
          <a:prstGeom prst="rect">
            <a:avLst/>
          </a:prstGeom>
        </p:spPr>
      </p:pic>
      <p:pic>
        <p:nvPicPr>
          <p:cNvPr id="7" name="Εικόνα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9120" y="0"/>
            <a:ext cx="364880" cy="317287"/>
          </a:xfrm>
          <a:prstGeom prst="rect">
            <a:avLst/>
          </a:prstGeom>
        </p:spPr>
      </p:pic>
      <p:sp>
        <p:nvSpPr>
          <p:cNvPr id="8" name="1 - Τίτλος"/>
          <p:cNvSpPr>
            <a:spLocks noGrp="1"/>
          </p:cNvSpPr>
          <p:nvPr>
            <p:ph type="title"/>
          </p:nvPr>
        </p:nvSpPr>
        <p:spPr>
          <a:xfrm>
            <a:off x="457200" y="500063"/>
            <a:ext cx="8229600" cy="917575"/>
          </a:xfrm>
        </p:spPr>
        <p:txBody>
          <a:bodyPr>
            <a:normAutofit/>
          </a:bodyPr>
          <a:lstStyle/>
          <a:p>
            <a:r>
              <a:rPr lang="el-GR" sz="3200" b="1" dirty="0" smtClean="0"/>
              <a:t>Σκοποί  ενότητας</a:t>
            </a:r>
            <a:endParaRPr lang="el-GR" sz="3200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0" y="0"/>
            <a:ext cx="9144000" cy="4286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600" dirty="0" smtClean="0"/>
              <a:t>Χρηματοοικονομική των Επιχειρήσεων, Ενότητα  : Θεωρία Μερισματικής Πολιτικής, ΤΜΗΜΑ ΧΡΗΜΑΤΟΟΙΚΟΝΟΜΙΚΉΣ ΚΑΙ ΛΟΓΙΣΤΙΚΗΣ , ΤΕΙ ΗΠΕΙΡΟΥ – Ανοικτά Ακαδημαϊκά Μαθήματα στο ΤΕΙ  Ηπείρου</a:t>
            </a:r>
            <a:endParaRPr lang="el-GR" sz="1600" dirty="0"/>
          </a:p>
        </p:txBody>
      </p:sp>
      <p:pic>
        <p:nvPicPr>
          <p:cNvPr id="6" name="Εικόνα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67726" cy="451523"/>
          </a:xfrm>
          <a:prstGeom prst="rect">
            <a:avLst/>
          </a:prstGeom>
        </p:spPr>
      </p:pic>
      <p:pic>
        <p:nvPicPr>
          <p:cNvPr id="7" name="Εικόνα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9120" y="0"/>
            <a:ext cx="364880" cy="317287"/>
          </a:xfrm>
          <a:prstGeom prst="rect">
            <a:avLst/>
          </a:prstGeom>
        </p:spPr>
      </p:pic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00063"/>
            <a:ext cx="8229600" cy="917575"/>
          </a:xfrm>
          <a:noFill/>
        </p:spPr>
        <p:txBody>
          <a:bodyPr anchor="ctr"/>
          <a:lstStyle/>
          <a:p>
            <a:pPr algn="ctr" eaLnBrk="1" hangingPunct="1"/>
            <a:r>
              <a:rPr lang="en-US" sz="3200" b="1" dirty="0" smtClean="0">
                <a:ea typeface="ＭＳ Ｐゴシック" pitchFamily="34" charset="-128"/>
              </a:rPr>
              <a:t>2. </a:t>
            </a:r>
            <a:r>
              <a:rPr lang="el-GR" sz="3200" b="1" dirty="0" smtClean="0">
                <a:ea typeface="ＭＳ Ｐゴシック" pitchFamily="34" charset="-128"/>
              </a:rPr>
              <a:t>Τα μερίσματα είναι ανελαστικά</a:t>
            </a:r>
          </a:p>
        </p:txBody>
      </p:sp>
      <p:sp>
        <p:nvSpPr>
          <p:cNvPr id="10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 eaLnBrk="1" hangingPunct="1">
              <a:lnSpc>
                <a:spcPct val="150000"/>
              </a:lnSpc>
              <a:buFont typeface="Wingdings" pitchFamily="2" charset="2"/>
              <a:buChar char="q"/>
              <a:defRPr/>
            </a:pPr>
            <a:r>
              <a:rPr lang="el-GR" sz="2800" dirty="0" smtClean="0">
                <a:ea typeface="ＭＳ Ｐゴシック" pitchFamily="34" charset="-128"/>
              </a:rPr>
              <a:t>Οι επιχειρήσεις δεν μεταβάλλουν συχνά τα μερίσματά τους καθώς:</a:t>
            </a:r>
          </a:p>
          <a:p>
            <a:pPr marL="360363" indent="-9525" algn="just" eaLnBrk="1" hangingPunct="1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el-GR" sz="2800" dirty="0" smtClean="0">
                <a:ea typeface="ＭＳ Ｐゴシック" pitchFamily="34" charset="-128"/>
              </a:rPr>
              <a:t>ανησυχούν για την ικανότητά τους να διατηρήσουν τα υψηλά μερίσματα σε μελλοντικές περιόδους.</a:t>
            </a:r>
            <a:endParaRPr lang="en-US" sz="2800" dirty="0" smtClean="0">
              <a:ea typeface="ＭＳ Ｐゴシック" pitchFamily="34" charset="-128"/>
            </a:endParaRPr>
          </a:p>
          <a:p>
            <a:pPr marL="360363" indent="-9525" algn="just" eaLnBrk="1" hangingPunct="1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el-GR" sz="2800" dirty="0" smtClean="0">
                <a:ea typeface="ＭＳ Ｐゴシック" pitchFamily="34" charset="-128"/>
              </a:rPr>
              <a:t>θεωρούν ότι η μείωση των μερισμάτων προκαλεί τη μείωση της τιμής της μετοχής</a:t>
            </a:r>
            <a:r>
              <a:rPr lang="en-US" sz="2800" dirty="0" smtClean="0">
                <a:ea typeface="ＭＳ Ｐゴシック" pitchFamily="34" charset="-128"/>
              </a:rPr>
              <a:t>.</a:t>
            </a:r>
            <a:r>
              <a:rPr lang="el-GR" sz="2800" dirty="0" smtClean="0">
                <a:ea typeface="ＭＳ Ｐゴシック" pitchFamily="34" charset="-128"/>
              </a:rPr>
              <a:t>   </a:t>
            </a:r>
            <a:endParaRPr lang="en-US" sz="2800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0" y="0"/>
            <a:ext cx="9144000" cy="4286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600" dirty="0" smtClean="0"/>
              <a:t>Χρηματοοικονομική των Επιχειρήσεων, Ενότητα  : Θεωρία Μερισματικής Πολιτικής, ΤΜΗΜΑ ΧΡΗΜΑΤΟΟΙΚΟΝΟΜΙΚΉΣ ΚΑΙ ΛΟΓΙΣΤΙΚΗΣ , ΤΕΙ ΗΠΕΙΡΟΥ – Ανοικτά Ακαδημαϊκά Μαθήματα στο ΤΕΙ  Ηπείρου</a:t>
            </a:r>
            <a:endParaRPr lang="el-GR" sz="1600" dirty="0"/>
          </a:p>
        </p:txBody>
      </p:sp>
      <p:pic>
        <p:nvPicPr>
          <p:cNvPr id="6" name="Εικόνα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67726" cy="451523"/>
          </a:xfrm>
          <a:prstGeom prst="rect">
            <a:avLst/>
          </a:prstGeom>
        </p:spPr>
      </p:pic>
      <p:pic>
        <p:nvPicPr>
          <p:cNvPr id="7" name="Εικόνα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9120" y="0"/>
            <a:ext cx="364880" cy="317287"/>
          </a:xfrm>
          <a:prstGeom prst="rect">
            <a:avLst/>
          </a:prstGeom>
        </p:spPr>
      </p:pic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00063"/>
            <a:ext cx="8229600" cy="917575"/>
          </a:xfrm>
          <a:noFill/>
        </p:spPr>
        <p:txBody>
          <a:bodyPr anchor="ctr">
            <a:noAutofit/>
          </a:bodyPr>
          <a:lstStyle/>
          <a:p>
            <a:pPr eaLnBrk="1" hangingPunct="1"/>
            <a:r>
              <a:rPr lang="el-GR" sz="3200" b="1" dirty="0" smtClean="0">
                <a:ea typeface="ＭＳ Ｐゴシック" pitchFamily="34" charset="-128"/>
              </a:rPr>
              <a:t>Στην Πράξη: τα μερίσματα είναι ανελαστικά</a:t>
            </a:r>
            <a:br>
              <a:rPr lang="el-GR" sz="3200" b="1" dirty="0" smtClean="0">
                <a:ea typeface="ＭＳ Ｐゴシック" pitchFamily="34" charset="-128"/>
              </a:rPr>
            </a:br>
            <a:r>
              <a:rPr lang="el-GR" sz="3200" b="1" i="1" dirty="0" smtClean="0">
                <a:ea typeface="ＭＳ Ｐゴシック" pitchFamily="34" charset="-128"/>
              </a:rPr>
              <a:t>(υπόδειγμα </a:t>
            </a:r>
            <a:r>
              <a:rPr lang="en-US" sz="3200" b="1" i="1" dirty="0" smtClean="0">
                <a:ea typeface="ＭＳ Ｐゴシック" pitchFamily="34" charset="-128"/>
              </a:rPr>
              <a:t>Cyert and March)</a:t>
            </a:r>
            <a:endParaRPr lang="el-GR" sz="3200" b="1" i="1" dirty="0" smtClean="0">
              <a:ea typeface="ＭＳ Ｐゴシック" pitchFamily="34" charset="-128"/>
            </a:endParaRPr>
          </a:p>
        </p:txBody>
      </p:sp>
      <p:sp>
        <p:nvSpPr>
          <p:cNvPr id="10" name="Rectangle 3"/>
          <p:cNvSpPr>
            <a:spLocks noGrp="1" noChangeArrowheads="1"/>
          </p:cNvSpPr>
          <p:nvPr>
            <p:ph idx="1"/>
          </p:nvPr>
        </p:nvSpPr>
        <p:spPr>
          <a:xfrm>
            <a:off x="500034" y="1571612"/>
            <a:ext cx="8229600" cy="4714908"/>
          </a:xfrm>
        </p:spPr>
        <p:txBody>
          <a:bodyPr>
            <a:noAutofit/>
          </a:bodyPr>
          <a:lstStyle/>
          <a:p>
            <a:pPr algn="just" eaLnBrk="1" hangingPunct="1">
              <a:spcBef>
                <a:spcPts val="1200"/>
              </a:spcBef>
              <a:buFont typeface="Wingdings" pitchFamily="2" charset="2"/>
              <a:buChar char="q"/>
              <a:defRPr/>
            </a:pPr>
            <a:r>
              <a:rPr lang="el-GR" sz="2400" dirty="0" smtClean="0">
                <a:latin typeface="+mj-lt"/>
                <a:ea typeface="ＭＳ Ｐゴシック" pitchFamily="34" charset="-128"/>
              </a:rPr>
              <a:t>Οι Διευθυντές των επιχειρήσεων:</a:t>
            </a:r>
          </a:p>
          <a:p>
            <a:pPr marL="360363" indent="-9525" algn="just" eaLnBrk="1" hangingPunct="1">
              <a:spcBef>
                <a:spcPts val="1200"/>
              </a:spcBef>
              <a:buFont typeface="Wingdings" pitchFamily="2" charset="2"/>
              <a:buChar char="Ø"/>
              <a:defRPr/>
            </a:pPr>
            <a:r>
              <a:rPr lang="el-GR" sz="2400" dirty="0" smtClean="0">
                <a:latin typeface="+mj-lt"/>
                <a:ea typeface="ＭＳ Ｐゴシック" pitchFamily="34" charset="-128"/>
              </a:rPr>
              <a:t>Θέτουν το επίπεδο μερισμάτων εξετάζοντας τις νόρμες του κλάδου.</a:t>
            </a:r>
          </a:p>
          <a:p>
            <a:pPr marL="360363" indent="-9525" algn="just" eaLnBrk="1" hangingPunct="1">
              <a:spcBef>
                <a:spcPts val="1200"/>
              </a:spcBef>
              <a:buFont typeface="Wingdings" pitchFamily="2" charset="2"/>
              <a:buChar char="Ø"/>
              <a:defRPr/>
            </a:pPr>
            <a:r>
              <a:rPr lang="el-GR" sz="2400" dirty="0" smtClean="0">
                <a:latin typeface="+mj-lt"/>
                <a:ea typeface="ＭＳ Ｐゴシック" pitchFamily="34" charset="-128"/>
              </a:rPr>
              <a:t>Εστιάζουν στις μεταβολές των μερισμάτων ανταποκρινόμενοι στις μεταβολές των κερδών.</a:t>
            </a:r>
          </a:p>
          <a:p>
            <a:pPr marL="360363" indent="-9525" algn="just" eaLnBrk="1" hangingPunct="1">
              <a:spcBef>
                <a:spcPts val="1200"/>
              </a:spcBef>
              <a:buFont typeface="Wingdings" pitchFamily="2" charset="2"/>
              <a:buChar char="Ø"/>
              <a:defRPr/>
            </a:pPr>
            <a:r>
              <a:rPr lang="el-GR" sz="2400" dirty="0" smtClean="0">
                <a:latin typeface="+mj-lt"/>
                <a:ea typeface="ＭＳ Ｐゴシック" pitchFamily="34" charset="-128"/>
              </a:rPr>
              <a:t>Χρησιμοποιούν απλούς κανόνες σε σχέση με την προσαρμογή των μερισμάτων </a:t>
            </a:r>
            <a:r>
              <a:rPr lang="el-GR" sz="2400" i="1" dirty="0" smtClean="0">
                <a:latin typeface="+mj-lt"/>
                <a:ea typeface="ＭＳ Ｐゴシック" pitchFamily="34" charset="-128"/>
              </a:rPr>
              <a:t>(π.χ. </a:t>
            </a:r>
            <a:r>
              <a:rPr lang="el-GR" sz="2400" i="1" dirty="0" smtClean="0">
                <a:latin typeface="+mj-lt"/>
                <a:ea typeface="ＭＳ Ｐゴシック" pitchFamily="34" charset="-128"/>
                <a:sym typeface="Symbol" charset="2"/>
              </a:rPr>
              <a:t></a:t>
            </a:r>
            <a:r>
              <a:rPr lang="el-GR" sz="2400" i="1" dirty="0" smtClean="0">
                <a:latin typeface="+mj-lt"/>
                <a:ea typeface="ＭＳ Ｐゴシック" pitchFamily="34" charset="-128"/>
              </a:rPr>
              <a:t> μερίσματος μόνο σε περίπτωση </a:t>
            </a:r>
            <a:r>
              <a:rPr lang="el-GR" sz="2400" i="1" dirty="0" smtClean="0">
                <a:latin typeface="+mj-lt"/>
                <a:ea typeface="ＭＳ Ｐゴシック" pitchFamily="34" charset="-128"/>
                <a:sym typeface="Symbol" charset="2"/>
              </a:rPr>
              <a:t> κερδών κατά 30%).</a:t>
            </a:r>
          </a:p>
          <a:p>
            <a:pPr marL="360363" indent="-9525" algn="just" eaLnBrk="1" hangingPunct="1">
              <a:spcBef>
                <a:spcPts val="1200"/>
              </a:spcBef>
              <a:buFont typeface="Wingdings" pitchFamily="2" charset="2"/>
              <a:buChar char="Ø"/>
              <a:defRPr/>
            </a:pPr>
            <a:r>
              <a:rPr lang="el-GR" sz="2400" dirty="0" smtClean="0">
                <a:latin typeface="+mj-lt"/>
                <a:ea typeface="ＭＳ Ｐゴシック" pitchFamily="34" charset="-128"/>
                <a:sym typeface="Symbol" charset="2"/>
              </a:rPr>
              <a:t>Αποφεύγουν αλλαγές στα μερίσματα εξαιτίας των μεταβολών της συμπεριφοράς των μετόχων αν αυτές θεωρούνται βραχυπρόθεσμες. </a:t>
            </a:r>
            <a:endParaRPr lang="en-US" sz="2400" dirty="0" smtClean="0">
              <a:latin typeface="+mj-lt"/>
              <a:ea typeface="ＭＳ Ｐゴシック" pitchFamily="34" charset="-128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0" y="0"/>
            <a:ext cx="9144000" cy="4286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600" dirty="0" smtClean="0"/>
              <a:t>Χρηματοοικονομική των Επιχειρήσεων, Ενότητα  : Θεωρία Μερισματικής Πολιτικής, ΤΜΗΜΑ ΧΡΗΜΑΤΟΟΙΚΟΝΟΜΙΚΉΣ ΚΑΙ ΛΟΓΙΣΤΙΚΗΣ , ΤΕΙ ΗΠΕΙΡΟΥ – Ανοικτά Ακαδημαϊκά Μαθήματα στο ΤΕΙ  Ηπείρου</a:t>
            </a:r>
            <a:endParaRPr lang="el-GR" sz="1600" dirty="0"/>
          </a:p>
        </p:txBody>
      </p:sp>
      <p:pic>
        <p:nvPicPr>
          <p:cNvPr id="6" name="Εικόνα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67726" cy="451523"/>
          </a:xfrm>
          <a:prstGeom prst="rect">
            <a:avLst/>
          </a:prstGeom>
        </p:spPr>
      </p:pic>
      <p:pic>
        <p:nvPicPr>
          <p:cNvPr id="7" name="Εικόνα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9120" y="0"/>
            <a:ext cx="364880" cy="317287"/>
          </a:xfrm>
          <a:prstGeom prst="rect">
            <a:avLst/>
          </a:prstGeom>
        </p:spPr>
      </p:pic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00063"/>
            <a:ext cx="8229600" cy="917575"/>
          </a:xfrm>
          <a:noFill/>
        </p:spPr>
        <p:txBody>
          <a:bodyPr anchor="ctr">
            <a:noAutofit/>
          </a:bodyPr>
          <a:lstStyle/>
          <a:p>
            <a:pPr algn="ctr" eaLnBrk="1" hangingPunct="1"/>
            <a:r>
              <a:rPr lang="el-GR" sz="3200" b="1" dirty="0" smtClean="0">
                <a:ea typeface="ＭＳ Ｐゴシック" pitchFamily="34" charset="-128"/>
              </a:rPr>
              <a:t>3. Τα μερίσματα μεταβάλλονται περισσότερο ομαλά από τα κέρδη</a:t>
            </a:r>
          </a:p>
        </p:txBody>
      </p:sp>
      <p:sp>
        <p:nvSpPr>
          <p:cNvPr id="10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 eaLnBrk="1" hangingPunct="1">
              <a:lnSpc>
                <a:spcPct val="150000"/>
              </a:lnSpc>
              <a:buFont typeface="Wingdings" pitchFamily="2" charset="2"/>
              <a:buChar char="q"/>
            </a:pPr>
            <a:r>
              <a:rPr lang="el-GR" sz="2800" dirty="0" smtClean="0">
                <a:ea typeface="ＭＳ Ｐゴシック" pitchFamily="34" charset="-128"/>
              </a:rPr>
              <a:t>Η μεταβλητότητα των μερισμάτων είναι σημαντικά χαμηλότερη από τη μεταβλητότητα των κερδών.</a:t>
            </a:r>
          </a:p>
          <a:p>
            <a:pPr algn="just" eaLnBrk="1" hangingPunct="1">
              <a:lnSpc>
                <a:spcPct val="150000"/>
              </a:lnSpc>
              <a:buFont typeface="Wingdings" pitchFamily="2" charset="2"/>
              <a:buChar char="q"/>
            </a:pPr>
            <a:r>
              <a:rPr lang="el-GR" sz="2800" dirty="0" smtClean="0">
                <a:ea typeface="ＭＳ Ｐゴシック" pitchFamily="34" charset="-128"/>
              </a:rPr>
              <a:t>Η τυπική απόκλιση των κερδών μεταξύ διαφορετικών επιχειρήσεων είναι υψηλότερη από την αντίστοιχη τυπική απόκλιση των μερισμάτων που διανέμουν οι συγκεκριμένες επιχειρήσεις.  </a:t>
            </a:r>
            <a:endParaRPr lang="en-US" sz="2800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0" y="0"/>
            <a:ext cx="9144000" cy="4286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600" dirty="0" smtClean="0"/>
              <a:t>Χρηματοοικονομική των Επιχειρήσεων, Ενότητα  : Θεωρία Μερισματικής Πολιτικής, ΤΜΗΜΑ ΧΡΗΜΑΤΟΟΙΚΟΝΟΜΙΚΉΣ ΚΑΙ ΛΟΓΙΣΤΙΚΗΣ , ΤΕΙ ΗΠΕΙΡΟΥ – Ανοικτά Ακαδημαϊκά Μαθήματα στο ΤΕΙ  Ηπείρου</a:t>
            </a:r>
            <a:endParaRPr lang="el-GR" sz="1600" dirty="0"/>
          </a:p>
        </p:txBody>
      </p:sp>
      <p:pic>
        <p:nvPicPr>
          <p:cNvPr id="6" name="Εικόνα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67726" cy="451523"/>
          </a:xfrm>
          <a:prstGeom prst="rect">
            <a:avLst/>
          </a:prstGeom>
        </p:spPr>
      </p:pic>
      <p:pic>
        <p:nvPicPr>
          <p:cNvPr id="7" name="Εικόνα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9120" y="0"/>
            <a:ext cx="364880" cy="317287"/>
          </a:xfrm>
          <a:prstGeom prst="rect">
            <a:avLst/>
          </a:prstGeom>
        </p:spPr>
      </p:pic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00063"/>
            <a:ext cx="8229600" cy="917575"/>
          </a:xfrm>
          <a:noFill/>
        </p:spPr>
        <p:txBody>
          <a:bodyPr anchor="ctr">
            <a:noAutofit/>
          </a:bodyPr>
          <a:lstStyle/>
          <a:p>
            <a:pPr algn="ctr" eaLnBrk="1" hangingPunct="1"/>
            <a:r>
              <a:rPr lang="el-GR" sz="3200" b="1" dirty="0" smtClean="0">
                <a:ea typeface="ＭＳ Ｐゴシック" pitchFamily="34" charset="-128"/>
              </a:rPr>
              <a:t>4.Η μερισματική πολιτική ακολουθεί τον κύκλο ζωής της επιχείρησης</a:t>
            </a:r>
            <a:endParaRPr lang="en-US" sz="3200" b="1" dirty="0" smtClean="0">
              <a:ea typeface="ＭＳ Ｐゴシック" pitchFamily="34" charset="-128"/>
            </a:endParaRPr>
          </a:p>
        </p:txBody>
      </p:sp>
      <p:pic>
        <p:nvPicPr>
          <p:cNvPr id="10" name="Picture 4" descr="10-13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28596" y="1428736"/>
            <a:ext cx="8286808" cy="5072098"/>
          </a:xfr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596</TotalTime>
  <Words>1266</Words>
  <Application>Microsoft Office PowerPoint</Application>
  <PresentationFormat>Προβολή στην οθόνη (4:3)</PresentationFormat>
  <Paragraphs>117</Paragraphs>
  <Slides>24</Slides>
  <Notes>6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24</vt:i4>
      </vt:variant>
    </vt:vector>
  </HeadingPairs>
  <TitlesOfParts>
    <vt:vector size="25" baseType="lpstr">
      <vt:lpstr>Θέμα του Office</vt:lpstr>
      <vt:lpstr>Χρηματοοικονομική των Επιχειρήσεων</vt:lpstr>
      <vt:lpstr>Τμήμα : ΧΡΗΜΑΤΟΟΙΚΟΝΟΜΙΚΗΣ &amp; ΛΟΓΙΣΤΙΚΗΣ  Τίτλος Μαθήματος :Χρηματοοικονομική των επιχειρήσεων  Ενότητα :   Θεωρία μερισματικής πολιτικής  Καραμάνης Κων/νος Επίκουρος Καθηγητής Πρέβεζα, 2015</vt:lpstr>
      <vt:lpstr>Άδειες Χρήσης</vt:lpstr>
      <vt:lpstr>Χρηματοδότηση</vt:lpstr>
      <vt:lpstr>Σκοποί  ενότητας</vt:lpstr>
      <vt:lpstr>2. Τα μερίσματα είναι ανελαστικά</vt:lpstr>
      <vt:lpstr>Στην Πράξη: τα μερίσματα είναι ανελαστικά (υπόδειγμα Cyert and March)</vt:lpstr>
      <vt:lpstr>3. Τα μερίσματα μεταβάλλονται περισσότερο ομαλά από τα κέρδη</vt:lpstr>
      <vt:lpstr>4.Η μερισματική πολιτική ακολουθεί τον κύκλο ζωής της επιχείρησης</vt:lpstr>
      <vt:lpstr>Στην Πράξη: Μερισματικές αποδόσεις και ποσοστά διανομής μερίσματος ανά επίπεδο ανάπτυξης  (Πηγή: Damodaran, 2014 )</vt:lpstr>
      <vt:lpstr>5. Διαφορές της Μερισματικής Πολιτικής μεταξύ των Χωρών</vt:lpstr>
      <vt:lpstr>Στην Πράξη: Αποκλίσεις μεταξύ χωρών  (Πηγή: Damodaran, 2014 )</vt:lpstr>
      <vt:lpstr>Βήματα για τη Μερισματική Απόφαση  (Πηγή: Damodaran, 2014 )</vt:lpstr>
      <vt:lpstr>Τρεις Σχολές Σκέψης για τα Μερίσματα  (1) από (3)</vt:lpstr>
      <vt:lpstr>Τρεις Σχολές Σκέψης για τα Μερίσματα  (2) από (3)</vt:lpstr>
      <vt:lpstr>Τρεις Σχολές Σκέψης για τα Μερίσματα  (3) από (3)</vt:lpstr>
      <vt:lpstr>Στην Πράξη: Τι πιστεύουν οι διευθυντές για τα μερίσματα (Πηγή: Damodaran, 2014 )</vt:lpstr>
      <vt:lpstr>Βιβλιογραφία</vt:lpstr>
      <vt:lpstr>Σημείωμα Αναφοράς</vt:lpstr>
      <vt:lpstr>Σημείωμα Αδειοδότησης</vt:lpstr>
      <vt:lpstr>Διαφάνεια 21</vt:lpstr>
      <vt:lpstr>Διαφάνεια 22</vt:lpstr>
      <vt:lpstr>Διατήρηση Σημειωμάτων</vt:lpstr>
      <vt:lpstr>Τέλος Ενότητας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Χρηματοοικονομική των Επιχειρήσεων</dc:title>
  <dc:creator>Guest</dc:creator>
  <cp:lastModifiedBy>pc1</cp:lastModifiedBy>
  <cp:revision>78</cp:revision>
  <dcterms:created xsi:type="dcterms:W3CDTF">2015-06-19T09:53:44Z</dcterms:created>
  <dcterms:modified xsi:type="dcterms:W3CDTF">2015-07-30T11:49:33Z</dcterms:modified>
</cp:coreProperties>
</file>