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6" r:id="rId4"/>
    <p:sldId id="261" r:id="rId5"/>
    <p:sldId id="262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96" r:id="rId16"/>
    <p:sldId id="295" r:id="rId17"/>
    <p:sldId id="294" r:id="rId18"/>
    <p:sldId id="293" r:id="rId19"/>
    <p:sldId id="297" r:id="rId20"/>
    <p:sldId id="298" r:id="rId21"/>
    <p:sldId id="299" r:id="rId22"/>
    <p:sldId id="300" r:id="rId23"/>
    <p:sldId id="301" r:id="rId24"/>
    <p:sldId id="302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F987C-1222-4764-838F-EEA79AD335CA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85965-D317-43AF-B31C-0A36884D1E6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30/7/2015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ACC10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>
          <a:xfrm>
            <a:off x="714348" y="3356992"/>
            <a:ext cx="7058052" cy="246755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Ενότητα: θεωρία μερισματικής πολιτικής</a:t>
            </a:r>
            <a:r>
              <a:rPr lang="en-US" sz="2800" dirty="0" smtClean="0"/>
              <a:t> (</a:t>
            </a:r>
            <a:r>
              <a:rPr lang="el-GR" sz="2800" dirty="0" smtClean="0"/>
              <a:t>Μέρος Β)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4 - Θέση υποσέλιδου"/>
          <p:cNvSpPr>
            <a:spLocks noGrp="1"/>
          </p:cNvSpPr>
          <p:nvPr>
            <p:ph type="title"/>
          </p:nvPr>
        </p:nvSpPr>
        <p:spPr bwMode="auto">
          <a:xfrm>
            <a:off x="457200" y="500063"/>
            <a:ext cx="8229600" cy="9175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el-GR" sz="3100" b="1" dirty="0"/>
              <a:t>Στην Πράξη: Μερισματικές αποδόσεις και ποσοστά διανομής μερίσματος ανά</a:t>
            </a:r>
            <a:r>
              <a:rPr lang="en-US" sz="3100" b="1" dirty="0"/>
              <a:t> </a:t>
            </a:r>
            <a:r>
              <a:rPr lang="el-GR" sz="3100" b="1" dirty="0"/>
              <a:t>επίπεδο ανάπτυξης </a:t>
            </a:r>
          </a:p>
          <a:p>
            <a:pPr eaLnBrk="1" hangingPunct="1">
              <a:defRPr/>
            </a:pPr>
            <a:r>
              <a:rPr lang="el-GR" sz="1600" b="1" i="1" dirty="0">
                <a:latin typeface="Comic Sans MS" pitchFamily="66" charset="0"/>
              </a:rPr>
              <a:t>(Πηγή</a:t>
            </a:r>
            <a:r>
              <a:rPr lang="en-US" sz="1600" b="1" i="1" dirty="0">
                <a:latin typeface="Comic Sans MS" pitchFamily="66" charset="0"/>
              </a:rPr>
              <a:t>:</a:t>
            </a:r>
            <a:r>
              <a:rPr lang="el-GR" sz="1600" b="1" i="1" dirty="0">
                <a:latin typeface="Comic Sans MS" pitchFamily="66" charset="0"/>
              </a:rPr>
              <a:t> </a:t>
            </a:r>
            <a:r>
              <a:rPr lang="en-US" sz="1600" b="1" i="1" dirty="0">
                <a:latin typeface="Comic Sans MS" pitchFamily="66" charset="0"/>
              </a:rPr>
              <a:t>Damodaran, 2014 )</a:t>
            </a:r>
            <a:endParaRPr lang="el-GR" sz="1600" dirty="0">
              <a:latin typeface="Comic Sans MS" pitchFamily="66" charset="0"/>
            </a:endParaRPr>
          </a:p>
        </p:txBody>
      </p:sp>
      <p:pic>
        <p:nvPicPr>
          <p:cNvPr id="10" name="Picture 5" descr="10-1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533" y="1600200"/>
            <a:ext cx="7966309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5. Διαφορές της Μερισματικής Πολιτικής μεταξύ των Χωρών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Διαφορές στο στάδιο ανάπτυξης:</a:t>
            </a:r>
            <a:r>
              <a:rPr lang="el-GR" sz="2800" dirty="0" smtClean="0">
                <a:ea typeface="ＭＳ Ｐゴシック" pitchFamily="34" charset="-128"/>
              </a:rPr>
              <a:t> χώρες με υψηλότερη ανάπτυξη πληρώνουν μικρότερα μερίσματα.</a:t>
            </a: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Διαφορές στη φορολογική αντιμετώπιση:</a:t>
            </a:r>
            <a:r>
              <a:rPr lang="el-GR" sz="2800" dirty="0" smtClean="0">
                <a:ea typeface="ＭＳ Ｐゴシック" pitchFamily="34" charset="-128"/>
              </a:rPr>
              <a:t> τα μερίσματα φορολογούνται διαφορετικά από χώρα σε χώρα.</a:t>
            </a: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Διαφορές στον εταιρικό έλεγχο:</a:t>
            </a:r>
            <a:r>
              <a:rPr lang="el-GR" sz="2800" dirty="0" smtClean="0">
                <a:ea typeface="ＭＳ Ｐゴシック" pitchFamily="34" charset="-128"/>
              </a:rPr>
              <a:t> ο διαχωρισμός μεταξύ ιδιοκτησίας και διοίκησης συνεπάγεται συνήθως μικρότερα μερίσματα. </a:t>
            </a:r>
            <a:endParaRPr lang="en-US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4 - Θέση υποσέλιδου"/>
          <p:cNvSpPr>
            <a:spLocks noGrp="1"/>
          </p:cNvSpPr>
          <p:nvPr>
            <p:ph type="title"/>
          </p:nvPr>
        </p:nvSpPr>
        <p:spPr bwMode="auto">
          <a:xfrm>
            <a:off x="457200" y="500063"/>
            <a:ext cx="8229600" cy="9175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el-GR" sz="3200" b="1" dirty="0"/>
              <a:t>Στην Πράξη: Αποκλίσεις μεταξύ χωρών </a:t>
            </a:r>
          </a:p>
          <a:p>
            <a:pPr eaLnBrk="1" hangingPunct="1">
              <a:defRPr/>
            </a:pPr>
            <a:r>
              <a:rPr lang="el-GR" sz="3200" b="1" i="1" dirty="0"/>
              <a:t>(Πηγή</a:t>
            </a:r>
            <a:r>
              <a:rPr lang="en-US" sz="3200" b="1" i="1" dirty="0"/>
              <a:t>:</a:t>
            </a:r>
            <a:r>
              <a:rPr lang="el-GR" sz="3200" b="1" i="1" dirty="0"/>
              <a:t> </a:t>
            </a:r>
            <a:r>
              <a:rPr lang="en-US" sz="3200" b="1" i="1" dirty="0"/>
              <a:t>Damodaran, 2014 )</a:t>
            </a:r>
            <a:endParaRPr lang="el-GR" sz="3200" dirty="0"/>
          </a:p>
        </p:txBody>
      </p:sp>
      <p:pic>
        <p:nvPicPr>
          <p:cNvPr id="10" name="Picture 5" descr="10-10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428736"/>
            <a:ext cx="835824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Βήματα για τη Μερισματική Απόφαση 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i="1" dirty="0" smtClean="0"/>
              <a:t>(Πηγή</a:t>
            </a:r>
            <a:r>
              <a:rPr lang="en-US" sz="3200" b="1" i="1" dirty="0" smtClean="0"/>
              <a:t>:</a:t>
            </a:r>
            <a:r>
              <a:rPr lang="el-GR" sz="3200" b="1" i="1" dirty="0" smtClean="0"/>
              <a:t> </a:t>
            </a:r>
            <a:r>
              <a:rPr lang="en-US" sz="3200" b="1" i="1" dirty="0" smtClean="0"/>
              <a:t>Damodaran, 2014 )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pic>
        <p:nvPicPr>
          <p:cNvPr id="10" name="Picture 5" descr="10-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00174"/>
            <a:ext cx="8286808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Τρεις Σχολές Σκέψης για τα Μερίσματα 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(1) από (3)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1071538" y="1500174"/>
            <a:ext cx="7215238" cy="168592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lvl="1" algn="ctr">
              <a:defRPr/>
            </a:pPr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1</a:t>
            </a:r>
            <a:r>
              <a:rPr lang="el-GR" baseline="30000" dirty="0">
                <a:solidFill>
                  <a:schemeClr val="tx1"/>
                </a:solidFill>
                <a:ea typeface="ＭＳ Ｐゴシック" pitchFamily="34" charset="-128"/>
              </a:rPr>
              <a:t>η</a:t>
            </a:r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l-GR" b="1" dirty="0">
                <a:solidFill>
                  <a:schemeClr val="tx1"/>
                </a:solidFill>
                <a:ea typeface="ＭＳ Ｐゴシック" pitchFamily="34" charset="-128"/>
              </a:rPr>
              <a:t>Τα μερίσματα δεν έχουν επίδραση στην αξία της επιχείρησης και οι μέτοχοι είναι αδιάφοροι εάν θα λάβουν ή όχι μέρισμα</a:t>
            </a:r>
            <a:endParaRPr lang="el-GR" dirty="0"/>
          </a:p>
        </p:txBody>
      </p:sp>
      <p:sp>
        <p:nvSpPr>
          <p:cNvPr id="11" name="10 - Διάγραμμα ροής: Διεργασία"/>
          <p:cNvSpPr/>
          <p:nvPr/>
        </p:nvSpPr>
        <p:spPr>
          <a:xfrm>
            <a:off x="685800" y="3500438"/>
            <a:ext cx="7924800" cy="2900362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1463" lvl="1" indent="-246063" algn="just" eaLnBrk="1" fontAlgn="auto" hangingPunct="1">
              <a:spcAft>
                <a:spcPts val="0"/>
              </a:spcAft>
              <a:defRPr/>
            </a:pPr>
            <a:r>
              <a:rPr lang="el-GR" sz="2800" i="1" dirty="0">
                <a:ea typeface="ＭＳ Ｐゴシック" pitchFamily="34" charset="-128"/>
              </a:rPr>
              <a:t> 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(</a:t>
            </a:r>
            <a:r>
              <a:rPr lang="en-US" sz="2800" dirty="0">
                <a:solidFill>
                  <a:schemeClr val="tx1"/>
                </a:solidFill>
                <a:ea typeface="ＭＳ Ｐゴシック" pitchFamily="34" charset="-128"/>
              </a:rPr>
              <a:t>a)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 εάν δεν υπάρχουν φορολογικά μειονεκτήματα στα μερίσματα σε σχέση με τα κεφαλαιακά κέρδη</a:t>
            </a:r>
            <a:endParaRPr lang="en-US" sz="280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marL="271463" lvl="1" indent="-246063" algn="just" eaLnBrk="1" fontAlgn="auto" hangingPunct="1">
              <a:spcAft>
                <a:spcPts val="0"/>
              </a:spcAft>
              <a:defRPr/>
            </a:pP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sz="2800" dirty="0">
                <a:solidFill>
                  <a:schemeClr val="tx1"/>
                </a:solidFill>
                <a:ea typeface="ＭＳ Ｐゴシック" pitchFamily="34" charset="-128"/>
              </a:rPr>
              <a:t>(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β</a:t>
            </a:r>
            <a:r>
              <a:rPr lang="en-US" sz="2800" dirty="0">
                <a:solidFill>
                  <a:schemeClr val="tx1"/>
                </a:solidFill>
                <a:ea typeface="ＭＳ Ｐゴシック" pitchFamily="34" charset="-128"/>
              </a:rPr>
              <a:t>) 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εάν οι εταιρείες για να αντλήσουν ίδια κεφάλαια μπορούν να εκδώσουν μετοχές</a:t>
            </a:r>
            <a:r>
              <a:rPr lang="en-US" sz="28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με μηδαμινό κόστος</a:t>
            </a:r>
            <a:endParaRPr lang="en-US" sz="28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Τρεις Σχολές Σκέψης για τα Μερίσματα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 (2) από (3)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11" name="10 - Θέση περιεχομένου"/>
          <p:cNvSpPr>
            <a:spLocks noGrp="1"/>
          </p:cNvSpPr>
          <p:nvPr>
            <p:ph idx="1"/>
          </p:nvPr>
        </p:nvSpPr>
        <p:spPr>
          <a:xfrm>
            <a:off x="1142976" y="1643050"/>
            <a:ext cx="7143800" cy="168592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marL="0" lvl="1" algn="ctr">
              <a:defRPr/>
            </a:pPr>
            <a:r>
              <a:rPr lang="el-GR" sz="3200" b="1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2</a:t>
            </a:r>
            <a:r>
              <a:rPr lang="el-GR" sz="3200" b="1" baseline="30000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η</a:t>
            </a:r>
            <a:r>
              <a:rPr lang="el-GR" sz="3200" b="1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 Τα μερίσματα επιδρούν αρνητικά</a:t>
            </a:r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l-GR" sz="3200" b="1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στην αξία της </a:t>
            </a:r>
            <a:r>
              <a:rPr lang="el-GR" sz="4000" b="1" dirty="0">
                <a:solidFill>
                  <a:schemeClr val="tx1"/>
                </a:solidFill>
                <a:ea typeface="ＭＳ Ｐゴシック" pitchFamily="34" charset="-128"/>
              </a:rPr>
              <a:t>επιχείρησης</a:t>
            </a:r>
            <a:r>
              <a:rPr lang="el-GR" sz="3200" b="1" dirty="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rPr>
              <a:t> και οι μέτοχοι προτιμούν την παρακράτηση των χρημάτων ή την επαναγορά μετοχών αντί της διανομής μερίσματος</a:t>
            </a:r>
            <a:endParaRPr lang="el-GR" dirty="0"/>
          </a:p>
        </p:txBody>
      </p:sp>
      <p:sp>
        <p:nvSpPr>
          <p:cNvPr id="12" name="11 - Διάγραμμα ροής: Διεργασία"/>
          <p:cNvSpPr/>
          <p:nvPr/>
        </p:nvSpPr>
        <p:spPr>
          <a:xfrm>
            <a:off x="714348" y="3714752"/>
            <a:ext cx="8001000" cy="25146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1463" lvl="1" indent="-246063" algn="just" eaLnBrk="1" fontAlgn="auto" hangingPunct="1">
              <a:spcAft>
                <a:spcPts val="0"/>
              </a:spcAft>
              <a:defRPr/>
            </a:pP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	εάν τα μερίσματα επιφέρουν φορολογικό μειονέκτημα στους μετόχους</a:t>
            </a:r>
            <a:r>
              <a:rPr lang="en-US" sz="28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σε σχέση με τα κεφαλαιακά κέρδη</a:t>
            </a:r>
            <a:endParaRPr lang="en-US" sz="28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Τρεις Σχολές Σκέψης για τα Μερίσματα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 (3) από (3)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914400" y="1571612"/>
            <a:ext cx="7372376" cy="154304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lvl="1" algn="ctr">
              <a:defRPr/>
            </a:pPr>
            <a:r>
              <a:rPr lang="el-GR" b="1" dirty="0">
                <a:solidFill>
                  <a:schemeClr val="tx1"/>
                </a:solidFill>
                <a:ea typeface="ＭＳ Ｐゴシック" pitchFamily="34" charset="-128"/>
              </a:rPr>
              <a:t>3</a:t>
            </a:r>
            <a:r>
              <a:rPr lang="el-GR" b="1" baseline="30000" dirty="0">
                <a:solidFill>
                  <a:schemeClr val="tx1"/>
                </a:solidFill>
                <a:ea typeface="ＭＳ Ｐゴシック" pitchFamily="34" charset="-128"/>
              </a:rPr>
              <a:t>η</a:t>
            </a:r>
            <a:r>
              <a:rPr lang="el-GR" b="1" dirty="0">
                <a:solidFill>
                  <a:schemeClr val="tx1"/>
                </a:solidFill>
                <a:ea typeface="ＭＳ Ｐゴシック" pitchFamily="34" charset="-128"/>
              </a:rPr>
              <a:t> Τα μερίσματα έχουν θετική επίδραση και αυξάνουν την αξία της επιχείρησης</a:t>
            </a:r>
            <a:endParaRPr lang="el-GR" dirty="0"/>
          </a:p>
        </p:txBody>
      </p:sp>
      <p:sp>
        <p:nvSpPr>
          <p:cNvPr id="11" name="10 - Διάγραμμα ροής: Διεργασία"/>
          <p:cNvSpPr/>
          <p:nvPr/>
        </p:nvSpPr>
        <p:spPr>
          <a:xfrm>
            <a:off x="685800" y="3886200"/>
            <a:ext cx="8001000" cy="25146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1463" lvl="1" indent="-246063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	(α) εάν οι μέτοχοι επιθυμούν μερίσματα </a:t>
            </a:r>
          </a:p>
          <a:p>
            <a:pPr marL="271463" lvl="1" indent="-246063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l-GR" sz="2800" dirty="0">
                <a:solidFill>
                  <a:schemeClr val="tx1"/>
                </a:solidFill>
                <a:ea typeface="ＭＳ Ｐゴシック" pitchFamily="34" charset="-128"/>
              </a:rPr>
              <a:t>	(β) εάν τα μερίσματα σηματοδοτούν την προοπτική μελλοντικών κερδών</a:t>
            </a:r>
            <a:endParaRPr lang="en-US" sz="28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eaLnBrk="1" hangingPunct="1"/>
            <a:r>
              <a:rPr lang="el-GR" sz="3200" b="1" dirty="0" smtClean="0">
                <a:ea typeface="ＭＳ Ｐゴシック" pitchFamily="34" charset="-128"/>
              </a:rPr>
              <a:t>Στην Πράξη: Τι πιστεύουν οι διευθυντές για τα μερίσματα </a:t>
            </a:r>
            <a:r>
              <a:rPr lang="el-GR" sz="3200" b="1" i="1" dirty="0" smtClean="0"/>
              <a:t>(Πηγή</a:t>
            </a:r>
            <a:r>
              <a:rPr lang="en-US" sz="3200" b="1" i="1" dirty="0" smtClean="0"/>
              <a:t>:</a:t>
            </a:r>
            <a:r>
              <a:rPr lang="el-GR" sz="3200" b="1" i="1" dirty="0" smtClean="0"/>
              <a:t> </a:t>
            </a:r>
            <a:r>
              <a:rPr lang="en-US" sz="3200" b="1" i="1" dirty="0" smtClean="0"/>
              <a:t>Damodaran, 2014 )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pic>
        <p:nvPicPr>
          <p:cNvPr id="10" name="Picture 6" descr="10-2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28736"/>
            <a:ext cx="8215370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10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Θεωρία Μερισματικής Πολιτικής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3200" dirty="0" smtClean="0">
                <a:latin typeface="+mj-lt"/>
              </a:rPr>
              <a:t>Τμήμα : ΧΡΗΜΑΤΟΟΙΚΟΝΟΜΙΚΗΣ &amp; ΛΟΓΙΣΤΙΚΗΣ</a:t>
            </a:r>
            <a:br>
              <a:rPr lang="el-GR" sz="3200" dirty="0" smtClean="0">
                <a:latin typeface="+mj-lt"/>
              </a:rPr>
            </a:br>
            <a:endParaRPr lang="el-GR" sz="32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 smtClean="0"/>
          </a:p>
          <a:p>
            <a:pPr algn="l"/>
            <a:r>
              <a:rPr lang="el-GR" sz="2400" b="1" dirty="0" smtClean="0"/>
              <a:t>Ενότητα :   Θεωρία μερισματικής πολιτικής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Θεωρία Μερισματικής Πολιτικής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Θεωρία Μερισματικής Πολιτικής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Θεωρία Μερισματικής Πολιτικής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Θεωρία Μερισματικής Πολιτικής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:Θεωρία Μερισματικής Πολιτικής ,ΤΜΗΜΑ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Χρηματοδότηση</a:t>
            </a:r>
            <a:endParaRPr lang="el-GR" sz="32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400" dirty="0" smtClean="0"/>
              <a:t>     Σκοπός της παρούσας ενότητας είναι να </a:t>
            </a:r>
            <a:r>
              <a:rPr lang="el-GR" sz="2400" dirty="0" smtClean="0"/>
              <a:t>εξετάζουμε </a:t>
            </a:r>
            <a:r>
              <a:rPr lang="el-GR" sz="2400" dirty="0" smtClean="0"/>
              <a:t>δυο ευρέως χρησιμοποιούμενους τρόπους μέτρησης  του ποσού που διανέμει μια επιχείρηση σε μερίσματα το ποσοστό διανομής μερίσματος και τη μερισματική απόδοση</a:t>
            </a:r>
            <a:r>
              <a:rPr lang="el-GR" sz="2800" dirty="0" smtClean="0"/>
              <a:t>.</a:t>
            </a:r>
          </a:p>
          <a:p>
            <a:pPr algn="just">
              <a:buNone/>
            </a:pPr>
            <a:endParaRPr lang="el-GR" sz="2800" dirty="0" smtClean="0"/>
          </a:p>
          <a:p>
            <a:pPr algn="just">
              <a:buNone/>
            </a:pPr>
            <a:r>
              <a:rPr lang="el-GR" sz="2800" dirty="0" smtClean="0"/>
              <a:t>    </a:t>
            </a:r>
            <a:r>
              <a:rPr lang="el-GR" sz="2400" b="1" dirty="0" smtClean="0"/>
              <a:t>Λέξεις κλειδιά </a:t>
            </a:r>
            <a:r>
              <a:rPr lang="el-GR" sz="2400" dirty="0" smtClean="0"/>
              <a:t>:διαφορές μερισματικής πολιτικής , μερισματική απόδοση, ποσοστά διανομής μερίσματος.</a:t>
            </a:r>
            <a:endParaRPr lang="el-GR" sz="2800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/>
          <a:lstStyle/>
          <a:p>
            <a:pPr algn="ctr" eaLnBrk="1" hangingPunct="1"/>
            <a:r>
              <a:rPr lang="en-US" sz="3200" b="1" dirty="0" smtClean="0">
                <a:ea typeface="ＭＳ Ｐゴシック" pitchFamily="34" charset="-128"/>
              </a:rPr>
              <a:t>2. </a:t>
            </a:r>
            <a:r>
              <a:rPr lang="el-GR" sz="3200" b="1" dirty="0" smtClean="0">
                <a:ea typeface="ＭＳ Ｐゴシック" pitchFamily="34" charset="-128"/>
              </a:rPr>
              <a:t>Τα μερίσματα είναι ανελαστικά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l-GR" sz="2800" dirty="0" smtClean="0">
                <a:ea typeface="ＭＳ Ｐゴシック" pitchFamily="34" charset="-128"/>
              </a:rPr>
              <a:t>Οι επιχειρήσεις δεν μεταβάλλουν συχνά τα μερίσματά τους καθώς:</a:t>
            </a:r>
          </a:p>
          <a:p>
            <a:pPr marL="360363" indent="-9525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ανησυχούν για την ικανότητά τους να διατηρήσουν τα υψηλά μερίσματα σε μελλοντικές περιόδους.</a:t>
            </a:r>
            <a:endParaRPr lang="en-US" sz="2800" dirty="0" smtClean="0">
              <a:ea typeface="ＭＳ Ｐゴシック" pitchFamily="34" charset="-128"/>
            </a:endParaRPr>
          </a:p>
          <a:p>
            <a:pPr marL="360363" indent="-9525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θεωρούν ότι η μείωση των μερισμάτων προκαλεί τη μείωση της τιμής της μετοχής</a:t>
            </a:r>
            <a:r>
              <a:rPr lang="en-US" sz="2800" dirty="0" smtClean="0">
                <a:ea typeface="ＭＳ Ｐゴシック" pitchFamily="34" charset="-128"/>
              </a:rPr>
              <a:t>.</a:t>
            </a:r>
            <a:r>
              <a:rPr lang="el-GR" sz="2800" dirty="0" smtClean="0">
                <a:ea typeface="ＭＳ Ｐゴシック" pitchFamily="34" charset="-128"/>
              </a:rPr>
              <a:t>   </a:t>
            </a:r>
            <a:endParaRPr lang="en-US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Autofit/>
          </a:bodyPr>
          <a:lstStyle/>
          <a:p>
            <a:pPr eaLnBrk="1" hangingPunct="1"/>
            <a:r>
              <a:rPr lang="el-GR" sz="3200" b="1" dirty="0" smtClean="0">
                <a:ea typeface="ＭＳ Ｐゴシック" pitchFamily="34" charset="-128"/>
              </a:rPr>
              <a:t>Στην Πράξη: τα μερίσματα είναι ανελαστικά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i="1" dirty="0" smtClean="0">
                <a:ea typeface="ＭＳ Ｐゴシック" pitchFamily="34" charset="-128"/>
              </a:rPr>
              <a:t>(υπόδειγμα </a:t>
            </a:r>
            <a:r>
              <a:rPr lang="en-US" sz="3200" b="1" i="1" dirty="0" smtClean="0">
                <a:ea typeface="ＭＳ Ｐゴシック" pitchFamily="34" charset="-128"/>
              </a:rPr>
              <a:t>Cyert and March)</a:t>
            </a:r>
            <a:endParaRPr lang="el-GR" sz="3200" b="1" i="1" dirty="0" smtClean="0">
              <a:ea typeface="ＭＳ Ｐゴシック" pitchFamily="34" charset="-128"/>
            </a:endParaRP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571612"/>
            <a:ext cx="8229600" cy="4714908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  <a:defRPr/>
            </a:pPr>
            <a:r>
              <a:rPr lang="el-GR" sz="2400" dirty="0" smtClean="0">
                <a:latin typeface="+mj-lt"/>
                <a:ea typeface="ＭＳ Ｐゴシック" pitchFamily="34" charset="-128"/>
              </a:rPr>
              <a:t>Οι Διευθυντές των επιχειρήσεων:</a:t>
            </a:r>
          </a:p>
          <a:p>
            <a:pPr marL="360363" indent="-9525" algn="just" eaLnBrk="1" hangingPunct="1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l-GR" sz="2400" dirty="0" smtClean="0">
                <a:latin typeface="+mj-lt"/>
                <a:ea typeface="ＭＳ Ｐゴシック" pitchFamily="34" charset="-128"/>
              </a:rPr>
              <a:t>Θέτουν το επίπεδο μερισμάτων εξετάζοντας τις νόρμες του κλάδου.</a:t>
            </a:r>
          </a:p>
          <a:p>
            <a:pPr marL="360363" indent="-9525" algn="just" eaLnBrk="1" hangingPunct="1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l-GR" sz="2400" dirty="0" smtClean="0">
                <a:latin typeface="+mj-lt"/>
                <a:ea typeface="ＭＳ Ｐゴシック" pitchFamily="34" charset="-128"/>
              </a:rPr>
              <a:t>Εστιάζουν στις μεταβολές των μερισμάτων ανταποκρινόμενοι στις μεταβολές των κερδών.</a:t>
            </a:r>
          </a:p>
          <a:p>
            <a:pPr marL="360363" indent="-9525" algn="just" eaLnBrk="1" hangingPunct="1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l-GR" sz="2400" dirty="0" smtClean="0">
                <a:latin typeface="+mj-lt"/>
                <a:ea typeface="ＭＳ Ｐゴシック" pitchFamily="34" charset="-128"/>
              </a:rPr>
              <a:t>Χρησιμοποιούν απλούς κανόνες σε σχέση με την προσαρμογή των μερισμάτων </a:t>
            </a:r>
            <a:r>
              <a:rPr lang="el-GR" sz="2400" i="1" dirty="0" smtClean="0">
                <a:latin typeface="+mj-lt"/>
                <a:ea typeface="ＭＳ Ｐゴシック" pitchFamily="34" charset="-128"/>
              </a:rPr>
              <a:t>(π.χ. </a:t>
            </a:r>
            <a:r>
              <a:rPr lang="el-GR" sz="2400" i="1" dirty="0" smtClean="0">
                <a:latin typeface="+mj-lt"/>
                <a:ea typeface="ＭＳ Ｐゴシック" pitchFamily="34" charset="-128"/>
                <a:sym typeface="Symbol" charset="2"/>
              </a:rPr>
              <a:t></a:t>
            </a:r>
            <a:r>
              <a:rPr lang="el-GR" sz="2400" i="1" dirty="0" smtClean="0">
                <a:latin typeface="+mj-lt"/>
                <a:ea typeface="ＭＳ Ｐゴシック" pitchFamily="34" charset="-128"/>
              </a:rPr>
              <a:t> μερίσματος μόνο σε περίπτωση </a:t>
            </a:r>
            <a:r>
              <a:rPr lang="el-GR" sz="2400" i="1" dirty="0" smtClean="0">
                <a:latin typeface="+mj-lt"/>
                <a:ea typeface="ＭＳ Ｐゴシック" pitchFamily="34" charset="-128"/>
                <a:sym typeface="Symbol" charset="2"/>
              </a:rPr>
              <a:t> κερδών κατά 30%).</a:t>
            </a:r>
          </a:p>
          <a:p>
            <a:pPr marL="360363" indent="-9525" algn="just" eaLnBrk="1" hangingPunct="1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l-GR" sz="2400" dirty="0" smtClean="0">
                <a:latin typeface="+mj-lt"/>
                <a:ea typeface="ＭＳ Ｐゴシック" pitchFamily="34" charset="-128"/>
                <a:sym typeface="Symbol" charset="2"/>
              </a:rPr>
              <a:t>Αποφεύγουν αλλαγές στα μερίσματα εξαιτίας των μεταβολών της συμπεριφοράς των μετόχων αν αυτές θεωρούνται βραχυπρόθεσμες. </a:t>
            </a:r>
            <a:endParaRPr lang="en-US" sz="2400" dirty="0" smtClean="0">
              <a:latin typeface="+mj-lt"/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3. Τα μερίσματα μεταβάλλονται περισσότερο ομαλά από τα κέρδη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dirty="0" smtClean="0">
                <a:ea typeface="ＭＳ Ｐゴシック" pitchFamily="34" charset="-128"/>
              </a:rPr>
              <a:t>Η μεταβλητότητα των μερισμάτων είναι σημαντικά χαμηλότερη από τη μεταβλητότητα των κερδών.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dirty="0" smtClean="0">
                <a:ea typeface="ＭＳ Ｐゴシック" pitchFamily="34" charset="-128"/>
              </a:rPr>
              <a:t>Η τυπική απόκλιση των κερδών μεταξύ διαφορετικών επιχειρήσεων είναι υψηλότερη από την αντίστοιχη τυπική απόκλιση των μερισμάτων που διανέμουν οι συγκεκριμένες επιχειρήσεις.  </a:t>
            </a:r>
            <a:endParaRPr lang="en-US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Θεωρία Μερισματικής Πολιτικής,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  <a:noFill/>
        </p:spPr>
        <p:txBody>
          <a:bodyPr anchor="ctr"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4.Η μερισματική πολιτική ακολουθεί τον κύκλο ζωής της επιχείρησης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pic>
        <p:nvPicPr>
          <p:cNvPr id="10" name="Picture 4" descr="10-1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8596" y="1428736"/>
            <a:ext cx="8286808" cy="5072098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1266</Words>
  <Application>Microsoft Office PowerPoint</Application>
  <PresentationFormat>Προβολή στην οθόνη (4:3)</PresentationFormat>
  <Paragraphs>117</Paragraphs>
  <Slides>24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Θεωρία μερισματικής πολιτικής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2. Τα μερίσματα είναι ανελαστικά</vt:lpstr>
      <vt:lpstr>Στην Πράξη: τα μερίσματα είναι ανελαστικά (υπόδειγμα Cyert and March)</vt:lpstr>
      <vt:lpstr>3. Τα μερίσματα μεταβάλλονται περισσότερο ομαλά από τα κέρδη</vt:lpstr>
      <vt:lpstr>4.Η μερισματική πολιτική ακολουθεί τον κύκλο ζωής της επιχείρησης</vt:lpstr>
      <vt:lpstr>Στην Πράξη: Μερισματικές αποδόσεις και ποσοστά διανομής μερίσματος ανά επίπεδο ανάπτυξης  (Πηγή: Damodaran, 2014 )</vt:lpstr>
      <vt:lpstr>5. Διαφορές της Μερισματικής Πολιτικής μεταξύ των Χωρών</vt:lpstr>
      <vt:lpstr>Στην Πράξη: Αποκλίσεις μεταξύ χωρών  (Πηγή: Damodaran, 2014 )</vt:lpstr>
      <vt:lpstr>Βήματα για τη Μερισματική Απόφαση  (Πηγή: Damodaran, 2014 )</vt:lpstr>
      <vt:lpstr>Τρεις Σχολές Σκέψης για τα Μερίσματα  (1) από (3)</vt:lpstr>
      <vt:lpstr>Τρεις Σχολές Σκέψης για τα Μερίσματα  (2) από (3)</vt:lpstr>
      <vt:lpstr>Τρεις Σχολές Σκέψης για τα Μερίσματα  (3) από (3)</vt:lpstr>
      <vt:lpstr>Στην Πράξη: Τι πιστεύουν οι διευθυντές για τα μερίσματα (Πηγή: Damodaran, 2014 )</vt:lpstr>
      <vt:lpstr>Βιβλιογραφία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pc1</cp:lastModifiedBy>
  <cp:revision>78</cp:revision>
  <dcterms:created xsi:type="dcterms:W3CDTF">2015-06-19T09:53:44Z</dcterms:created>
  <dcterms:modified xsi:type="dcterms:W3CDTF">2015-07-30T11:49:33Z</dcterms:modified>
</cp:coreProperties>
</file>