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9" r:id="rId3"/>
    <p:sldId id="257" r:id="rId4"/>
    <p:sldId id="259" r:id="rId5"/>
    <p:sldId id="261" r:id="rId6"/>
    <p:sldId id="316" r:id="rId7"/>
    <p:sldId id="321" r:id="rId8"/>
    <p:sldId id="320" r:id="rId9"/>
    <p:sldId id="319" r:id="rId10"/>
    <p:sldId id="318" r:id="rId11"/>
    <p:sldId id="317" r:id="rId12"/>
    <p:sldId id="315" r:id="rId13"/>
    <p:sldId id="314" r:id="rId14"/>
    <p:sldId id="313" r:id="rId15"/>
    <p:sldId id="312" r:id="rId16"/>
    <p:sldId id="311" r:id="rId17"/>
    <p:sldId id="310" r:id="rId18"/>
    <p:sldId id="309" r:id="rId19"/>
    <p:sldId id="308" r:id="rId20"/>
    <p:sldId id="307" r:id="rId21"/>
    <p:sldId id="306" r:id="rId22"/>
    <p:sldId id="305" r:id="rId23"/>
    <p:sldId id="304" r:id="rId24"/>
    <p:sldId id="303" r:id="rId25"/>
    <p:sldId id="302" r:id="rId26"/>
    <p:sldId id="301" r:id="rId27"/>
    <p:sldId id="300" r:id="rId28"/>
    <p:sldId id="299" r:id="rId29"/>
    <p:sldId id="298" r:id="rId30"/>
    <p:sldId id="297" r:id="rId31"/>
    <p:sldId id="296" r:id="rId32"/>
    <p:sldId id="323" r:id="rId33"/>
    <p:sldId id="322" r:id="rId34"/>
    <p:sldId id="324" r:id="rId35"/>
    <p:sldId id="290" r:id="rId36"/>
    <p:sldId id="291" r:id="rId37"/>
    <p:sldId id="292" r:id="rId38"/>
    <p:sldId id="293" r:id="rId39"/>
    <p:sldId id="294" r:id="rId40"/>
    <p:sldId id="295" r:id="rId41"/>
    <p:sldId id="280" r:id="rId42"/>
  </p:sldIdLst>
  <p:sldSz cx="9144000" cy="5715000" type="screen16x10"/>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DC599-23A8-4FC8-805E-67D305EE9CE6}" type="doc">
      <dgm:prSet loTypeId="urn:microsoft.com/office/officeart/2005/8/layout/equation1" loCatId="relationship" qsTypeId="urn:microsoft.com/office/officeart/2005/8/quickstyle/3d3" qsCatId="3D" csTypeId="urn:microsoft.com/office/officeart/2005/8/colors/colorful1#1" csCatId="colorful" phldr="1"/>
      <dgm:spPr/>
    </dgm:pt>
    <dgm:pt modelId="{21E6AEFF-73CC-4B5F-93A1-EB5716317DB3}">
      <dgm:prSet phldrT="[Κείμενο]"/>
      <dgm:spPr/>
      <dgm:t>
        <a:bodyPr/>
        <a:lstStyle/>
        <a:p>
          <a:r>
            <a:rPr lang="el-GR" dirty="0" smtClean="0"/>
            <a:t>Συνολικό Όφελος</a:t>
          </a:r>
          <a:endParaRPr lang="el-GR" dirty="0"/>
        </a:p>
      </dgm:t>
    </dgm:pt>
    <dgm:pt modelId="{2EE6D285-2DDA-43F2-A2A9-D470113D81B0}" type="parTrans" cxnId="{394EACC6-F834-4208-8D70-F89D1F3761DB}">
      <dgm:prSet/>
      <dgm:spPr/>
      <dgm:t>
        <a:bodyPr/>
        <a:lstStyle/>
        <a:p>
          <a:endParaRPr lang="el-GR"/>
        </a:p>
      </dgm:t>
    </dgm:pt>
    <dgm:pt modelId="{40CFFC79-17C7-4835-B8BA-223E528BB6E9}" type="sibTrans" cxnId="{394EACC6-F834-4208-8D70-F89D1F3761DB}">
      <dgm:prSet/>
      <dgm:spPr/>
      <dgm:t>
        <a:bodyPr/>
        <a:lstStyle/>
        <a:p>
          <a:endParaRPr lang="el-GR"/>
        </a:p>
      </dgm:t>
    </dgm:pt>
    <dgm:pt modelId="{A882F4AE-518A-4D4A-8F09-9FF0A45B67EF}">
      <dgm:prSet phldrT="[Κείμενο]"/>
      <dgm:spPr/>
      <dgm:t>
        <a:bodyPr/>
        <a:lstStyle/>
        <a:p>
          <a:r>
            <a:rPr lang="el-GR" dirty="0" smtClean="0"/>
            <a:t>Συνολικό Κόστος</a:t>
          </a:r>
          <a:endParaRPr lang="el-GR" dirty="0"/>
        </a:p>
      </dgm:t>
    </dgm:pt>
    <dgm:pt modelId="{B2FB5022-19D0-4687-8185-178F02106E55}" type="parTrans" cxnId="{011D9DB7-52D6-41B3-BF8A-349F480AD4F0}">
      <dgm:prSet/>
      <dgm:spPr/>
      <dgm:t>
        <a:bodyPr/>
        <a:lstStyle/>
        <a:p>
          <a:endParaRPr lang="el-GR"/>
        </a:p>
      </dgm:t>
    </dgm:pt>
    <dgm:pt modelId="{45495A63-218E-4F7C-AF66-023A90BBEA83}" type="sibTrans" cxnId="{011D9DB7-52D6-41B3-BF8A-349F480AD4F0}">
      <dgm:prSet/>
      <dgm:spPr/>
      <dgm:t>
        <a:bodyPr/>
        <a:lstStyle/>
        <a:p>
          <a:endParaRPr lang="el-GR"/>
        </a:p>
      </dgm:t>
    </dgm:pt>
    <dgm:pt modelId="{457643C0-1FF9-4831-AA32-E21FB0DD491D}">
      <dgm:prSet phldrT="[Κείμενο]"/>
      <dgm:spPr/>
      <dgm:t>
        <a:bodyPr/>
        <a:lstStyle/>
        <a:p>
          <a:r>
            <a:rPr lang="el-GR" dirty="0" smtClean="0"/>
            <a:t>Αξία για τον πελάτη</a:t>
          </a:r>
          <a:endParaRPr lang="el-GR" dirty="0"/>
        </a:p>
      </dgm:t>
    </dgm:pt>
    <dgm:pt modelId="{7523F000-DFF1-493D-AAC7-FE63CD17E573}" type="parTrans" cxnId="{B24FF4C9-4DAC-4D94-A271-989D0C674F75}">
      <dgm:prSet/>
      <dgm:spPr/>
      <dgm:t>
        <a:bodyPr/>
        <a:lstStyle/>
        <a:p>
          <a:endParaRPr lang="el-GR"/>
        </a:p>
      </dgm:t>
    </dgm:pt>
    <dgm:pt modelId="{39BB0D82-CD96-47BD-BAEB-F8E4AEF41A94}" type="sibTrans" cxnId="{B24FF4C9-4DAC-4D94-A271-989D0C674F75}">
      <dgm:prSet/>
      <dgm:spPr/>
      <dgm:t>
        <a:bodyPr/>
        <a:lstStyle/>
        <a:p>
          <a:endParaRPr lang="el-GR"/>
        </a:p>
      </dgm:t>
    </dgm:pt>
    <dgm:pt modelId="{1AC7C17F-4795-44CD-9C93-6F9FD6C09936}" type="pres">
      <dgm:prSet presAssocID="{CA9DC599-23A8-4FC8-805E-67D305EE9CE6}" presName="linearFlow" presStyleCnt="0">
        <dgm:presLayoutVars>
          <dgm:dir/>
          <dgm:resizeHandles val="exact"/>
        </dgm:presLayoutVars>
      </dgm:prSet>
      <dgm:spPr/>
    </dgm:pt>
    <dgm:pt modelId="{28E761B3-34F3-4EE4-84AE-AA8A87C6CEAD}" type="pres">
      <dgm:prSet presAssocID="{21E6AEFF-73CC-4B5F-93A1-EB5716317DB3}" presName="node" presStyleLbl="node1" presStyleIdx="0" presStyleCnt="3">
        <dgm:presLayoutVars>
          <dgm:bulletEnabled val="1"/>
        </dgm:presLayoutVars>
      </dgm:prSet>
      <dgm:spPr/>
      <dgm:t>
        <a:bodyPr/>
        <a:lstStyle/>
        <a:p>
          <a:endParaRPr lang="el-GR"/>
        </a:p>
      </dgm:t>
    </dgm:pt>
    <dgm:pt modelId="{A0866C95-C173-45B7-B3F6-2EC8E0720418}" type="pres">
      <dgm:prSet presAssocID="{40CFFC79-17C7-4835-B8BA-223E528BB6E9}" presName="spacerL" presStyleCnt="0"/>
      <dgm:spPr/>
    </dgm:pt>
    <dgm:pt modelId="{52698DAC-16E1-46DF-B7A6-B08952F91385}" type="pres">
      <dgm:prSet presAssocID="{40CFFC79-17C7-4835-B8BA-223E528BB6E9}" presName="sibTrans" presStyleLbl="sibTrans2D1" presStyleIdx="0" presStyleCnt="2"/>
      <dgm:spPr>
        <a:prstGeom prst="mathMinus">
          <a:avLst/>
        </a:prstGeom>
      </dgm:spPr>
      <dgm:t>
        <a:bodyPr/>
        <a:lstStyle/>
        <a:p>
          <a:endParaRPr lang="el-GR"/>
        </a:p>
      </dgm:t>
    </dgm:pt>
    <dgm:pt modelId="{024BCF58-D43C-44FE-AC6A-425B43F95BC7}" type="pres">
      <dgm:prSet presAssocID="{40CFFC79-17C7-4835-B8BA-223E528BB6E9}" presName="spacerR" presStyleCnt="0"/>
      <dgm:spPr/>
    </dgm:pt>
    <dgm:pt modelId="{68EAA67F-D679-46F5-9517-13521829AC3B}" type="pres">
      <dgm:prSet presAssocID="{A882F4AE-518A-4D4A-8F09-9FF0A45B67EF}" presName="node" presStyleLbl="node1" presStyleIdx="1" presStyleCnt="3">
        <dgm:presLayoutVars>
          <dgm:bulletEnabled val="1"/>
        </dgm:presLayoutVars>
      </dgm:prSet>
      <dgm:spPr/>
      <dgm:t>
        <a:bodyPr/>
        <a:lstStyle/>
        <a:p>
          <a:endParaRPr lang="el-GR"/>
        </a:p>
      </dgm:t>
    </dgm:pt>
    <dgm:pt modelId="{A3BAD005-010A-4051-B76D-2A6252FEBE81}" type="pres">
      <dgm:prSet presAssocID="{45495A63-218E-4F7C-AF66-023A90BBEA83}" presName="spacerL" presStyleCnt="0"/>
      <dgm:spPr/>
    </dgm:pt>
    <dgm:pt modelId="{47A03DAD-597C-4B1A-AFC3-4DF2F9E6E56E}" type="pres">
      <dgm:prSet presAssocID="{45495A63-218E-4F7C-AF66-023A90BBEA83}" presName="sibTrans" presStyleLbl="sibTrans2D1" presStyleIdx="1" presStyleCnt="2"/>
      <dgm:spPr/>
      <dgm:t>
        <a:bodyPr/>
        <a:lstStyle/>
        <a:p>
          <a:endParaRPr lang="el-GR"/>
        </a:p>
      </dgm:t>
    </dgm:pt>
    <dgm:pt modelId="{37F0E11D-43D8-4011-9658-39CC649A518C}" type="pres">
      <dgm:prSet presAssocID="{45495A63-218E-4F7C-AF66-023A90BBEA83}" presName="spacerR" presStyleCnt="0"/>
      <dgm:spPr/>
    </dgm:pt>
    <dgm:pt modelId="{8C142990-AB5B-4F85-88A8-3DA73C40153A}" type="pres">
      <dgm:prSet presAssocID="{457643C0-1FF9-4831-AA32-E21FB0DD491D}" presName="node" presStyleLbl="node1" presStyleIdx="2" presStyleCnt="3">
        <dgm:presLayoutVars>
          <dgm:bulletEnabled val="1"/>
        </dgm:presLayoutVars>
      </dgm:prSet>
      <dgm:spPr/>
      <dgm:t>
        <a:bodyPr/>
        <a:lstStyle/>
        <a:p>
          <a:endParaRPr lang="el-GR"/>
        </a:p>
      </dgm:t>
    </dgm:pt>
  </dgm:ptLst>
  <dgm:cxnLst>
    <dgm:cxn modelId="{6D5D4962-F21F-4FF0-8B0E-944CB02E437F}" type="presOf" srcId="{A882F4AE-518A-4D4A-8F09-9FF0A45B67EF}" destId="{68EAA67F-D679-46F5-9517-13521829AC3B}" srcOrd="0" destOrd="0" presId="urn:microsoft.com/office/officeart/2005/8/layout/equation1"/>
    <dgm:cxn modelId="{AC2CE788-8081-4B9E-B7CF-3CA579F9801A}" type="presOf" srcId="{457643C0-1FF9-4831-AA32-E21FB0DD491D}" destId="{8C142990-AB5B-4F85-88A8-3DA73C40153A}" srcOrd="0" destOrd="0" presId="urn:microsoft.com/office/officeart/2005/8/layout/equation1"/>
    <dgm:cxn modelId="{B24FF4C9-4DAC-4D94-A271-989D0C674F75}" srcId="{CA9DC599-23A8-4FC8-805E-67D305EE9CE6}" destId="{457643C0-1FF9-4831-AA32-E21FB0DD491D}" srcOrd="2" destOrd="0" parTransId="{7523F000-DFF1-493D-AAC7-FE63CD17E573}" sibTransId="{39BB0D82-CD96-47BD-BAEB-F8E4AEF41A94}"/>
    <dgm:cxn modelId="{394EACC6-F834-4208-8D70-F89D1F3761DB}" srcId="{CA9DC599-23A8-4FC8-805E-67D305EE9CE6}" destId="{21E6AEFF-73CC-4B5F-93A1-EB5716317DB3}" srcOrd="0" destOrd="0" parTransId="{2EE6D285-2DDA-43F2-A2A9-D470113D81B0}" sibTransId="{40CFFC79-17C7-4835-B8BA-223E528BB6E9}"/>
    <dgm:cxn modelId="{E107B784-7A5B-4078-A20A-6B2F274DA184}" type="presOf" srcId="{45495A63-218E-4F7C-AF66-023A90BBEA83}" destId="{47A03DAD-597C-4B1A-AFC3-4DF2F9E6E56E}" srcOrd="0" destOrd="0" presId="urn:microsoft.com/office/officeart/2005/8/layout/equation1"/>
    <dgm:cxn modelId="{83B05722-812B-4B3E-8A6F-9BE4B77EC453}" type="presOf" srcId="{21E6AEFF-73CC-4B5F-93A1-EB5716317DB3}" destId="{28E761B3-34F3-4EE4-84AE-AA8A87C6CEAD}" srcOrd="0" destOrd="0" presId="urn:microsoft.com/office/officeart/2005/8/layout/equation1"/>
    <dgm:cxn modelId="{94E101B0-111B-4FA7-8A8C-D0F0FCD91D91}" type="presOf" srcId="{CA9DC599-23A8-4FC8-805E-67D305EE9CE6}" destId="{1AC7C17F-4795-44CD-9C93-6F9FD6C09936}" srcOrd="0" destOrd="0" presId="urn:microsoft.com/office/officeart/2005/8/layout/equation1"/>
    <dgm:cxn modelId="{1E3EBF0D-F186-4D20-A9E6-2C6DCC26FD01}" type="presOf" srcId="{40CFFC79-17C7-4835-B8BA-223E528BB6E9}" destId="{52698DAC-16E1-46DF-B7A6-B08952F91385}" srcOrd="0" destOrd="0" presId="urn:microsoft.com/office/officeart/2005/8/layout/equation1"/>
    <dgm:cxn modelId="{011D9DB7-52D6-41B3-BF8A-349F480AD4F0}" srcId="{CA9DC599-23A8-4FC8-805E-67D305EE9CE6}" destId="{A882F4AE-518A-4D4A-8F09-9FF0A45B67EF}" srcOrd="1" destOrd="0" parTransId="{B2FB5022-19D0-4687-8185-178F02106E55}" sibTransId="{45495A63-218E-4F7C-AF66-023A90BBEA83}"/>
    <dgm:cxn modelId="{C5655AF2-4FA5-4693-826F-6084BA7FA07A}" type="presParOf" srcId="{1AC7C17F-4795-44CD-9C93-6F9FD6C09936}" destId="{28E761B3-34F3-4EE4-84AE-AA8A87C6CEAD}" srcOrd="0" destOrd="0" presId="urn:microsoft.com/office/officeart/2005/8/layout/equation1"/>
    <dgm:cxn modelId="{21921CB5-6795-4220-A798-6C45CECFE568}" type="presParOf" srcId="{1AC7C17F-4795-44CD-9C93-6F9FD6C09936}" destId="{A0866C95-C173-45B7-B3F6-2EC8E0720418}" srcOrd="1" destOrd="0" presId="urn:microsoft.com/office/officeart/2005/8/layout/equation1"/>
    <dgm:cxn modelId="{BB910C03-49B7-48FB-92FA-96BE67891191}" type="presParOf" srcId="{1AC7C17F-4795-44CD-9C93-6F9FD6C09936}" destId="{52698DAC-16E1-46DF-B7A6-B08952F91385}" srcOrd="2" destOrd="0" presId="urn:microsoft.com/office/officeart/2005/8/layout/equation1"/>
    <dgm:cxn modelId="{24596AF9-DFDB-45A9-B9FE-063087ABCFD9}" type="presParOf" srcId="{1AC7C17F-4795-44CD-9C93-6F9FD6C09936}" destId="{024BCF58-D43C-44FE-AC6A-425B43F95BC7}" srcOrd="3" destOrd="0" presId="urn:microsoft.com/office/officeart/2005/8/layout/equation1"/>
    <dgm:cxn modelId="{B23E833E-F854-4431-A626-D0B7048B077C}" type="presParOf" srcId="{1AC7C17F-4795-44CD-9C93-6F9FD6C09936}" destId="{68EAA67F-D679-46F5-9517-13521829AC3B}" srcOrd="4" destOrd="0" presId="urn:microsoft.com/office/officeart/2005/8/layout/equation1"/>
    <dgm:cxn modelId="{2AEC8D6E-DA47-423C-BB37-2ED39F2E5CB7}" type="presParOf" srcId="{1AC7C17F-4795-44CD-9C93-6F9FD6C09936}" destId="{A3BAD005-010A-4051-B76D-2A6252FEBE81}" srcOrd="5" destOrd="0" presId="urn:microsoft.com/office/officeart/2005/8/layout/equation1"/>
    <dgm:cxn modelId="{F29EE8AB-A587-4C57-82F9-C04B2851226D}" type="presParOf" srcId="{1AC7C17F-4795-44CD-9C93-6F9FD6C09936}" destId="{47A03DAD-597C-4B1A-AFC3-4DF2F9E6E56E}" srcOrd="6" destOrd="0" presId="urn:microsoft.com/office/officeart/2005/8/layout/equation1"/>
    <dgm:cxn modelId="{9E5AC4C2-1E6D-4C21-A1D5-BF3DCB7BFA6D}" type="presParOf" srcId="{1AC7C17F-4795-44CD-9C93-6F9FD6C09936}" destId="{37F0E11D-43D8-4011-9658-39CC649A518C}" srcOrd="7" destOrd="0" presId="urn:microsoft.com/office/officeart/2005/8/layout/equation1"/>
    <dgm:cxn modelId="{E5C770D2-998E-43CD-ABD3-2AC509DFA64E}" type="presParOf" srcId="{1AC7C17F-4795-44CD-9C93-6F9FD6C09936}" destId="{8C142990-AB5B-4F85-88A8-3DA73C40153A}"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E6F54-6A05-4B99-BB96-3DF6C74ABCD9}" type="doc">
      <dgm:prSet loTypeId="urn:microsoft.com/office/officeart/2009/3/layout/StepUpProcess" loCatId="process" qsTypeId="urn:microsoft.com/office/officeart/2005/8/quickstyle/simple5" qsCatId="simple" csTypeId="urn:microsoft.com/office/officeart/2005/8/colors/accent0_3" csCatId="mainScheme" phldr="1"/>
      <dgm:spPr/>
      <dgm:t>
        <a:bodyPr/>
        <a:lstStyle/>
        <a:p>
          <a:endParaRPr lang="el-GR"/>
        </a:p>
      </dgm:t>
    </dgm:pt>
    <dgm:pt modelId="{1AEB370B-7213-40C4-9027-7F7C59BF2423}">
      <dgm:prSet phldrT="[Κείμενο]"/>
      <dgm:spPr/>
      <dgm:t>
        <a:bodyPr/>
        <a:lstStyle/>
        <a:p>
          <a:r>
            <a:rPr lang="el-GR" dirty="0" smtClean="0"/>
            <a:t>Υψηλότερα επίπεδα ικανοποίησης πελατών</a:t>
          </a:r>
          <a:endParaRPr lang="el-GR" dirty="0"/>
        </a:p>
      </dgm:t>
    </dgm:pt>
    <dgm:pt modelId="{5C7549F7-DC36-45B5-9859-F83E8AFB2ECE}" type="parTrans" cxnId="{F23950E6-D82C-4668-B728-8DDDDD106FE9}">
      <dgm:prSet/>
      <dgm:spPr/>
      <dgm:t>
        <a:bodyPr/>
        <a:lstStyle/>
        <a:p>
          <a:endParaRPr lang="el-GR"/>
        </a:p>
      </dgm:t>
    </dgm:pt>
    <dgm:pt modelId="{3A4E0009-45EE-4E8B-8939-8482A5AE5C8C}" type="sibTrans" cxnId="{F23950E6-D82C-4668-B728-8DDDDD106FE9}">
      <dgm:prSet/>
      <dgm:spPr/>
      <dgm:t>
        <a:bodyPr/>
        <a:lstStyle/>
        <a:p>
          <a:endParaRPr lang="el-GR"/>
        </a:p>
      </dgm:t>
    </dgm:pt>
    <dgm:pt modelId="{11DDAF46-0E0D-421D-878F-FFAF4BDB5F30}">
      <dgm:prSet phldrT="[Κείμενο]"/>
      <dgm:spPr/>
      <dgm:t>
        <a:bodyPr/>
        <a:lstStyle/>
        <a:p>
          <a:r>
            <a:rPr lang="el-GR" dirty="0" smtClean="0"/>
            <a:t>Μεγαλύτερη προσήλωση και πιστότητα πελατών, πελάτες «ευαγγελιστές»</a:t>
          </a:r>
          <a:endParaRPr lang="el-GR" dirty="0"/>
        </a:p>
      </dgm:t>
    </dgm:pt>
    <dgm:pt modelId="{D168CC25-7499-4C3D-AF44-20A51169F45B}" type="parTrans" cxnId="{63B6ABCD-286D-40DC-8E0F-B664670535E5}">
      <dgm:prSet/>
      <dgm:spPr/>
      <dgm:t>
        <a:bodyPr/>
        <a:lstStyle/>
        <a:p>
          <a:endParaRPr lang="el-GR"/>
        </a:p>
      </dgm:t>
    </dgm:pt>
    <dgm:pt modelId="{25F3E52A-B3BD-4B42-AAF5-A9165882466A}" type="sibTrans" cxnId="{63B6ABCD-286D-40DC-8E0F-B664670535E5}">
      <dgm:prSet/>
      <dgm:spPr/>
      <dgm:t>
        <a:bodyPr/>
        <a:lstStyle/>
        <a:p>
          <a:endParaRPr lang="el-GR"/>
        </a:p>
      </dgm:t>
    </dgm:pt>
    <dgm:pt modelId="{1FE67711-7EAB-4510-A58A-BE08013268A4}">
      <dgm:prSet phldrT="[Κείμενο]"/>
      <dgm:spPr/>
      <dgm:t>
        <a:bodyPr/>
        <a:lstStyle/>
        <a:p>
          <a:r>
            <a:rPr lang="el-GR" dirty="0" smtClean="0"/>
            <a:t>Καλύτερη επίδοση της εταιρείας</a:t>
          </a:r>
          <a:endParaRPr lang="el-GR" dirty="0"/>
        </a:p>
      </dgm:t>
    </dgm:pt>
    <dgm:pt modelId="{29F2DB11-F255-4615-AFEC-FF9F3BBC9DE8}" type="parTrans" cxnId="{8B23F981-25D0-440C-ABA6-DEA478C5676F}">
      <dgm:prSet/>
      <dgm:spPr/>
      <dgm:t>
        <a:bodyPr/>
        <a:lstStyle/>
        <a:p>
          <a:endParaRPr lang="el-GR"/>
        </a:p>
      </dgm:t>
    </dgm:pt>
    <dgm:pt modelId="{EBDED1C2-AAE3-4E6A-A779-7A4D9051357B}" type="sibTrans" cxnId="{8B23F981-25D0-440C-ABA6-DEA478C5676F}">
      <dgm:prSet/>
      <dgm:spPr/>
      <dgm:t>
        <a:bodyPr/>
        <a:lstStyle/>
        <a:p>
          <a:endParaRPr lang="el-GR"/>
        </a:p>
      </dgm:t>
    </dgm:pt>
    <dgm:pt modelId="{C8F6CAC9-8BDB-46B4-AC30-128C0B55900A}">
      <dgm:prSet/>
      <dgm:spPr/>
      <dgm:t>
        <a:bodyPr/>
        <a:lstStyle/>
        <a:p>
          <a:r>
            <a:rPr lang="el-GR" dirty="0" smtClean="0"/>
            <a:t>Οι έξυπνες εταιρείες παρέχουν στους πελάτες ότι αρχικώς τους υποσχέθηκαν</a:t>
          </a:r>
          <a:endParaRPr lang="el-GR" dirty="0"/>
        </a:p>
      </dgm:t>
    </dgm:pt>
    <dgm:pt modelId="{C37FAC98-C47A-4809-803D-1D3C3C5F2D3B}" type="parTrans" cxnId="{0D5F4A0E-0BA8-4D3B-9F9F-9E986F297BA8}">
      <dgm:prSet/>
      <dgm:spPr/>
      <dgm:t>
        <a:bodyPr/>
        <a:lstStyle/>
        <a:p>
          <a:endParaRPr lang="el-GR"/>
        </a:p>
      </dgm:t>
    </dgm:pt>
    <dgm:pt modelId="{BE9AC952-DDB2-430E-B7B4-B6D982246BE2}" type="sibTrans" cxnId="{0D5F4A0E-0BA8-4D3B-9F9F-9E986F297BA8}">
      <dgm:prSet/>
      <dgm:spPr/>
      <dgm:t>
        <a:bodyPr/>
        <a:lstStyle/>
        <a:p>
          <a:endParaRPr lang="el-GR"/>
        </a:p>
      </dgm:t>
    </dgm:pt>
    <dgm:pt modelId="{B1EF4E9E-19EA-4F89-BF56-B935476BD9FE}">
      <dgm:prSet/>
      <dgm:spPr/>
      <dgm:t>
        <a:bodyPr/>
        <a:lstStyle/>
        <a:p>
          <a:r>
            <a:rPr lang="el-GR" dirty="0" smtClean="0"/>
            <a:t>Στη συνέχεια περισσότερα</a:t>
          </a:r>
          <a:endParaRPr lang="el-GR" dirty="0"/>
        </a:p>
      </dgm:t>
    </dgm:pt>
    <dgm:pt modelId="{BCF03A32-E648-4430-9D92-8B44FC0E1607}" type="parTrans" cxnId="{2F3D042F-1296-4BDD-9B8B-8496F8F4CE07}">
      <dgm:prSet/>
      <dgm:spPr/>
      <dgm:t>
        <a:bodyPr/>
        <a:lstStyle/>
        <a:p>
          <a:endParaRPr lang="el-GR"/>
        </a:p>
      </dgm:t>
    </dgm:pt>
    <dgm:pt modelId="{BF5E779D-0584-49E6-90BF-CAF7C77C54EB}" type="sibTrans" cxnId="{2F3D042F-1296-4BDD-9B8B-8496F8F4CE07}">
      <dgm:prSet/>
      <dgm:spPr/>
      <dgm:t>
        <a:bodyPr/>
        <a:lstStyle/>
        <a:p>
          <a:endParaRPr lang="el-GR"/>
        </a:p>
      </dgm:t>
    </dgm:pt>
    <dgm:pt modelId="{9877E6E9-39DD-4F05-8289-A7C2E89FE633}" type="pres">
      <dgm:prSet presAssocID="{A6CE6F54-6A05-4B99-BB96-3DF6C74ABCD9}" presName="rootnode" presStyleCnt="0">
        <dgm:presLayoutVars>
          <dgm:chMax/>
          <dgm:chPref/>
          <dgm:dir/>
          <dgm:animLvl val="lvl"/>
        </dgm:presLayoutVars>
      </dgm:prSet>
      <dgm:spPr/>
      <dgm:t>
        <a:bodyPr/>
        <a:lstStyle/>
        <a:p>
          <a:endParaRPr lang="el-GR"/>
        </a:p>
      </dgm:t>
    </dgm:pt>
    <dgm:pt modelId="{E7A9B1B0-F402-4C51-99DD-6280D65FE21D}" type="pres">
      <dgm:prSet presAssocID="{C8F6CAC9-8BDB-46B4-AC30-128C0B55900A}" presName="composite" presStyleCnt="0"/>
      <dgm:spPr/>
    </dgm:pt>
    <dgm:pt modelId="{3DF13332-1E81-428B-B496-485E3DE13DA9}" type="pres">
      <dgm:prSet presAssocID="{C8F6CAC9-8BDB-46B4-AC30-128C0B55900A}" presName="LShape" presStyleLbl="alignNode1" presStyleIdx="0" presStyleCnt="9"/>
      <dgm:spPr/>
    </dgm:pt>
    <dgm:pt modelId="{A5FE81FD-1195-47F7-BFD8-A363B97A212A}" type="pres">
      <dgm:prSet presAssocID="{C8F6CAC9-8BDB-46B4-AC30-128C0B55900A}" presName="ParentText" presStyleLbl="revTx" presStyleIdx="0" presStyleCnt="5">
        <dgm:presLayoutVars>
          <dgm:chMax val="0"/>
          <dgm:chPref val="0"/>
          <dgm:bulletEnabled val="1"/>
        </dgm:presLayoutVars>
      </dgm:prSet>
      <dgm:spPr/>
      <dgm:t>
        <a:bodyPr/>
        <a:lstStyle/>
        <a:p>
          <a:endParaRPr lang="el-GR"/>
        </a:p>
      </dgm:t>
    </dgm:pt>
    <dgm:pt modelId="{AC2C2E26-83A0-4BF6-B4DF-2D6581E71953}" type="pres">
      <dgm:prSet presAssocID="{C8F6CAC9-8BDB-46B4-AC30-128C0B55900A}" presName="Triangle" presStyleLbl="alignNode1" presStyleIdx="1" presStyleCnt="9"/>
      <dgm:spPr/>
    </dgm:pt>
    <dgm:pt modelId="{AC560E1F-7E8D-4679-9DF4-042C47414CA8}" type="pres">
      <dgm:prSet presAssocID="{BE9AC952-DDB2-430E-B7B4-B6D982246BE2}" presName="sibTrans" presStyleCnt="0"/>
      <dgm:spPr/>
    </dgm:pt>
    <dgm:pt modelId="{46FC63E2-D2EB-4CC5-8693-A47D1B652674}" type="pres">
      <dgm:prSet presAssocID="{BE9AC952-DDB2-430E-B7B4-B6D982246BE2}" presName="space" presStyleCnt="0"/>
      <dgm:spPr/>
    </dgm:pt>
    <dgm:pt modelId="{CF547231-4582-4809-8E88-9FC25ED1C1F2}" type="pres">
      <dgm:prSet presAssocID="{B1EF4E9E-19EA-4F89-BF56-B935476BD9FE}" presName="composite" presStyleCnt="0"/>
      <dgm:spPr/>
    </dgm:pt>
    <dgm:pt modelId="{89F0DF06-3FBD-4D58-8C2C-3679D46F7348}" type="pres">
      <dgm:prSet presAssocID="{B1EF4E9E-19EA-4F89-BF56-B935476BD9FE}" presName="LShape" presStyleLbl="alignNode1" presStyleIdx="2" presStyleCnt="9"/>
      <dgm:spPr/>
    </dgm:pt>
    <dgm:pt modelId="{38AAEF4E-427F-4A58-8606-96CC24301850}" type="pres">
      <dgm:prSet presAssocID="{B1EF4E9E-19EA-4F89-BF56-B935476BD9FE}" presName="ParentText" presStyleLbl="revTx" presStyleIdx="1" presStyleCnt="5">
        <dgm:presLayoutVars>
          <dgm:chMax val="0"/>
          <dgm:chPref val="0"/>
          <dgm:bulletEnabled val="1"/>
        </dgm:presLayoutVars>
      </dgm:prSet>
      <dgm:spPr/>
      <dgm:t>
        <a:bodyPr/>
        <a:lstStyle/>
        <a:p>
          <a:endParaRPr lang="el-GR"/>
        </a:p>
      </dgm:t>
    </dgm:pt>
    <dgm:pt modelId="{BA44B05B-476C-4E47-98E6-6D2C47121975}" type="pres">
      <dgm:prSet presAssocID="{B1EF4E9E-19EA-4F89-BF56-B935476BD9FE}" presName="Triangle" presStyleLbl="alignNode1" presStyleIdx="3" presStyleCnt="9"/>
      <dgm:spPr/>
    </dgm:pt>
    <dgm:pt modelId="{AC1E9A1E-C696-463D-B2AC-553F294B195C}" type="pres">
      <dgm:prSet presAssocID="{BF5E779D-0584-49E6-90BF-CAF7C77C54EB}" presName="sibTrans" presStyleCnt="0"/>
      <dgm:spPr/>
    </dgm:pt>
    <dgm:pt modelId="{81AAD949-3FBF-4C3B-BC16-3757CDCF6D0D}" type="pres">
      <dgm:prSet presAssocID="{BF5E779D-0584-49E6-90BF-CAF7C77C54EB}" presName="space" presStyleCnt="0"/>
      <dgm:spPr/>
    </dgm:pt>
    <dgm:pt modelId="{804F6530-F807-489A-93CF-46FAA25A5141}" type="pres">
      <dgm:prSet presAssocID="{1AEB370B-7213-40C4-9027-7F7C59BF2423}" presName="composite" presStyleCnt="0"/>
      <dgm:spPr/>
    </dgm:pt>
    <dgm:pt modelId="{54CA6C4A-97A1-4369-A0A1-5201E7875AB0}" type="pres">
      <dgm:prSet presAssocID="{1AEB370B-7213-40C4-9027-7F7C59BF2423}" presName="LShape" presStyleLbl="alignNode1" presStyleIdx="4" presStyleCnt="9"/>
      <dgm:spPr/>
    </dgm:pt>
    <dgm:pt modelId="{2F174647-4BFC-400B-83F9-64BE42CED88C}" type="pres">
      <dgm:prSet presAssocID="{1AEB370B-7213-40C4-9027-7F7C59BF2423}" presName="ParentText" presStyleLbl="revTx" presStyleIdx="2" presStyleCnt="5">
        <dgm:presLayoutVars>
          <dgm:chMax val="0"/>
          <dgm:chPref val="0"/>
          <dgm:bulletEnabled val="1"/>
        </dgm:presLayoutVars>
      </dgm:prSet>
      <dgm:spPr/>
      <dgm:t>
        <a:bodyPr/>
        <a:lstStyle/>
        <a:p>
          <a:endParaRPr lang="el-GR"/>
        </a:p>
      </dgm:t>
    </dgm:pt>
    <dgm:pt modelId="{D0856E3B-7DED-497D-A4E7-5395F8ACAC92}" type="pres">
      <dgm:prSet presAssocID="{1AEB370B-7213-40C4-9027-7F7C59BF2423}" presName="Triangle" presStyleLbl="alignNode1" presStyleIdx="5" presStyleCnt="9"/>
      <dgm:spPr/>
    </dgm:pt>
    <dgm:pt modelId="{E7765535-C40F-4589-894E-E8A344E99B26}" type="pres">
      <dgm:prSet presAssocID="{3A4E0009-45EE-4E8B-8939-8482A5AE5C8C}" presName="sibTrans" presStyleCnt="0"/>
      <dgm:spPr/>
    </dgm:pt>
    <dgm:pt modelId="{EE2E510C-F427-4E52-9FB3-EE5D01188368}" type="pres">
      <dgm:prSet presAssocID="{3A4E0009-45EE-4E8B-8939-8482A5AE5C8C}" presName="space" presStyleCnt="0"/>
      <dgm:spPr/>
    </dgm:pt>
    <dgm:pt modelId="{E3A6B082-E6B2-401C-A32A-600C82E6372B}" type="pres">
      <dgm:prSet presAssocID="{11DDAF46-0E0D-421D-878F-FFAF4BDB5F30}" presName="composite" presStyleCnt="0"/>
      <dgm:spPr/>
    </dgm:pt>
    <dgm:pt modelId="{0F52F066-BC75-4605-A52F-D8AA249DEC96}" type="pres">
      <dgm:prSet presAssocID="{11DDAF46-0E0D-421D-878F-FFAF4BDB5F30}" presName="LShape" presStyleLbl="alignNode1" presStyleIdx="6" presStyleCnt="9"/>
      <dgm:spPr/>
    </dgm:pt>
    <dgm:pt modelId="{606FC1C4-1524-43F7-BE09-CF9A95B1FE2F}" type="pres">
      <dgm:prSet presAssocID="{11DDAF46-0E0D-421D-878F-FFAF4BDB5F30}" presName="ParentText" presStyleLbl="revTx" presStyleIdx="3" presStyleCnt="5">
        <dgm:presLayoutVars>
          <dgm:chMax val="0"/>
          <dgm:chPref val="0"/>
          <dgm:bulletEnabled val="1"/>
        </dgm:presLayoutVars>
      </dgm:prSet>
      <dgm:spPr/>
      <dgm:t>
        <a:bodyPr/>
        <a:lstStyle/>
        <a:p>
          <a:endParaRPr lang="el-GR"/>
        </a:p>
      </dgm:t>
    </dgm:pt>
    <dgm:pt modelId="{967B1BAC-ACB7-49C4-B336-085626799BCD}" type="pres">
      <dgm:prSet presAssocID="{11DDAF46-0E0D-421D-878F-FFAF4BDB5F30}" presName="Triangle" presStyleLbl="alignNode1" presStyleIdx="7" presStyleCnt="9"/>
      <dgm:spPr/>
    </dgm:pt>
    <dgm:pt modelId="{0A76F709-43C6-4722-826A-ECA3BB81FD1E}" type="pres">
      <dgm:prSet presAssocID="{25F3E52A-B3BD-4B42-AAF5-A9165882466A}" presName="sibTrans" presStyleCnt="0"/>
      <dgm:spPr/>
    </dgm:pt>
    <dgm:pt modelId="{36F83969-30FE-4A97-A22C-F3D2F0CED5E4}" type="pres">
      <dgm:prSet presAssocID="{25F3E52A-B3BD-4B42-AAF5-A9165882466A}" presName="space" presStyleCnt="0"/>
      <dgm:spPr/>
    </dgm:pt>
    <dgm:pt modelId="{9CF88634-6D02-42F8-B8F6-E50396BC783A}" type="pres">
      <dgm:prSet presAssocID="{1FE67711-7EAB-4510-A58A-BE08013268A4}" presName="composite" presStyleCnt="0"/>
      <dgm:spPr/>
    </dgm:pt>
    <dgm:pt modelId="{0843F38A-9006-4965-B196-1931E53C4498}" type="pres">
      <dgm:prSet presAssocID="{1FE67711-7EAB-4510-A58A-BE08013268A4}" presName="LShape" presStyleLbl="alignNode1" presStyleIdx="8" presStyleCnt="9" custLinFactNeighborY="0"/>
      <dgm:spPr/>
    </dgm:pt>
    <dgm:pt modelId="{F377DAE6-AC1C-4E9D-82A3-033769C781FF}" type="pres">
      <dgm:prSet presAssocID="{1FE67711-7EAB-4510-A58A-BE08013268A4}" presName="ParentText" presStyleLbl="revTx" presStyleIdx="4" presStyleCnt="5">
        <dgm:presLayoutVars>
          <dgm:chMax val="0"/>
          <dgm:chPref val="0"/>
          <dgm:bulletEnabled val="1"/>
        </dgm:presLayoutVars>
      </dgm:prSet>
      <dgm:spPr/>
      <dgm:t>
        <a:bodyPr/>
        <a:lstStyle/>
        <a:p>
          <a:endParaRPr lang="el-GR"/>
        </a:p>
      </dgm:t>
    </dgm:pt>
  </dgm:ptLst>
  <dgm:cxnLst>
    <dgm:cxn modelId="{FA480E40-7DF8-450A-9687-86470D9ED086}" type="presOf" srcId="{B1EF4E9E-19EA-4F89-BF56-B935476BD9FE}" destId="{38AAEF4E-427F-4A58-8606-96CC24301850}" srcOrd="0" destOrd="0" presId="urn:microsoft.com/office/officeart/2009/3/layout/StepUpProcess"/>
    <dgm:cxn modelId="{0D5F4A0E-0BA8-4D3B-9F9F-9E986F297BA8}" srcId="{A6CE6F54-6A05-4B99-BB96-3DF6C74ABCD9}" destId="{C8F6CAC9-8BDB-46B4-AC30-128C0B55900A}" srcOrd="0" destOrd="0" parTransId="{C37FAC98-C47A-4809-803D-1D3C3C5F2D3B}" sibTransId="{BE9AC952-DDB2-430E-B7B4-B6D982246BE2}"/>
    <dgm:cxn modelId="{63B6ABCD-286D-40DC-8E0F-B664670535E5}" srcId="{A6CE6F54-6A05-4B99-BB96-3DF6C74ABCD9}" destId="{11DDAF46-0E0D-421D-878F-FFAF4BDB5F30}" srcOrd="3" destOrd="0" parTransId="{D168CC25-7499-4C3D-AF44-20A51169F45B}" sibTransId="{25F3E52A-B3BD-4B42-AAF5-A9165882466A}"/>
    <dgm:cxn modelId="{2F3D042F-1296-4BDD-9B8B-8496F8F4CE07}" srcId="{A6CE6F54-6A05-4B99-BB96-3DF6C74ABCD9}" destId="{B1EF4E9E-19EA-4F89-BF56-B935476BD9FE}" srcOrd="1" destOrd="0" parTransId="{BCF03A32-E648-4430-9D92-8B44FC0E1607}" sibTransId="{BF5E779D-0584-49E6-90BF-CAF7C77C54EB}"/>
    <dgm:cxn modelId="{F7AFA242-ADE2-4866-9979-1272A38046D3}" type="presOf" srcId="{11DDAF46-0E0D-421D-878F-FFAF4BDB5F30}" destId="{606FC1C4-1524-43F7-BE09-CF9A95B1FE2F}" srcOrd="0" destOrd="0" presId="urn:microsoft.com/office/officeart/2009/3/layout/StepUpProcess"/>
    <dgm:cxn modelId="{3F66495D-C511-41B1-B135-C52266E64BC9}" type="presOf" srcId="{1AEB370B-7213-40C4-9027-7F7C59BF2423}" destId="{2F174647-4BFC-400B-83F9-64BE42CED88C}" srcOrd="0" destOrd="0" presId="urn:microsoft.com/office/officeart/2009/3/layout/StepUpProcess"/>
    <dgm:cxn modelId="{8B23F981-25D0-440C-ABA6-DEA478C5676F}" srcId="{A6CE6F54-6A05-4B99-BB96-3DF6C74ABCD9}" destId="{1FE67711-7EAB-4510-A58A-BE08013268A4}" srcOrd="4" destOrd="0" parTransId="{29F2DB11-F255-4615-AFEC-FF9F3BBC9DE8}" sibTransId="{EBDED1C2-AAE3-4E6A-A779-7A4D9051357B}"/>
    <dgm:cxn modelId="{D5B939AF-3738-4190-B523-595B1C9881C3}" type="presOf" srcId="{A6CE6F54-6A05-4B99-BB96-3DF6C74ABCD9}" destId="{9877E6E9-39DD-4F05-8289-A7C2E89FE633}" srcOrd="0" destOrd="0" presId="urn:microsoft.com/office/officeart/2009/3/layout/StepUpProcess"/>
    <dgm:cxn modelId="{F23950E6-D82C-4668-B728-8DDDDD106FE9}" srcId="{A6CE6F54-6A05-4B99-BB96-3DF6C74ABCD9}" destId="{1AEB370B-7213-40C4-9027-7F7C59BF2423}" srcOrd="2" destOrd="0" parTransId="{5C7549F7-DC36-45B5-9859-F83E8AFB2ECE}" sibTransId="{3A4E0009-45EE-4E8B-8939-8482A5AE5C8C}"/>
    <dgm:cxn modelId="{D41333FB-5144-40EB-9E48-FFA595691858}" type="presOf" srcId="{1FE67711-7EAB-4510-A58A-BE08013268A4}" destId="{F377DAE6-AC1C-4E9D-82A3-033769C781FF}" srcOrd="0" destOrd="0" presId="urn:microsoft.com/office/officeart/2009/3/layout/StepUpProcess"/>
    <dgm:cxn modelId="{E63469E1-5F0E-4AC7-A593-343F4AF3DC18}" type="presOf" srcId="{C8F6CAC9-8BDB-46B4-AC30-128C0B55900A}" destId="{A5FE81FD-1195-47F7-BFD8-A363B97A212A}" srcOrd="0" destOrd="0" presId="urn:microsoft.com/office/officeart/2009/3/layout/StepUpProcess"/>
    <dgm:cxn modelId="{0B586DF7-AC63-4F1A-8DA3-2A482869F029}" type="presParOf" srcId="{9877E6E9-39DD-4F05-8289-A7C2E89FE633}" destId="{E7A9B1B0-F402-4C51-99DD-6280D65FE21D}" srcOrd="0" destOrd="0" presId="urn:microsoft.com/office/officeart/2009/3/layout/StepUpProcess"/>
    <dgm:cxn modelId="{C1DD3551-88F2-4BCF-AC7D-8E6CC8883509}" type="presParOf" srcId="{E7A9B1B0-F402-4C51-99DD-6280D65FE21D}" destId="{3DF13332-1E81-428B-B496-485E3DE13DA9}" srcOrd="0" destOrd="0" presId="urn:microsoft.com/office/officeart/2009/3/layout/StepUpProcess"/>
    <dgm:cxn modelId="{64F20B0A-A37F-4120-8FE7-F229AB15657C}" type="presParOf" srcId="{E7A9B1B0-F402-4C51-99DD-6280D65FE21D}" destId="{A5FE81FD-1195-47F7-BFD8-A363B97A212A}" srcOrd="1" destOrd="0" presId="urn:microsoft.com/office/officeart/2009/3/layout/StepUpProcess"/>
    <dgm:cxn modelId="{60A7943F-E5E4-4F05-BE55-AEE6A2E67457}" type="presParOf" srcId="{E7A9B1B0-F402-4C51-99DD-6280D65FE21D}" destId="{AC2C2E26-83A0-4BF6-B4DF-2D6581E71953}" srcOrd="2" destOrd="0" presId="urn:microsoft.com/office/officeart/2009/3/layout/StepUpProcess"/>
    <dgm:cxn modelId="{9E381C62-3062-4FB8-B091-96B6730DD4C8}" type="presParOf" srcId="{9877E6E9-39DD-4F05-8289-A7C2E89FE633}" destId="{AC560E1F-7E8D-4679-9DF4-042C47414CA8}" srcOrd="1" destOrd="0" presId="urn:microsoft.com/office/officeart/2009/3/layout/StepUpProcess"/>
    <dgm:cxn modelId="{A2FAF1A8-4F52-42F7-9981-EA13E936BE6C}" type="presParOf" srcId="{AC560E1F-7E8D-4679-9DF4-042C47414CA8}" destId="{46FC63E2-D2EB-4CC5-8693-A47D1B652674}" srcOrd="0" destOrd="0" presId="urn:microsoft.com/office/officeart/2009/3/layout/StepUpProcess"/>
    <dgm:cxn modelId="{7C4FFB2A-43D3-4973-9C88-D084A915A7B9}" type="presParOf" srcId="{9877E6E9-39DD-4F05-8289-A7C2E89FE633}" destId="{CF547231-4582-4809-8E88-9FC25ED1C1F2}" srcOrd="2" destOrd="0" presId="urn:microsoft.com/office/officeart/2009/3/layout/StepUpProcess"/>
    <dgm:cxn modelId="{62ECEC0B-6834-45CE-8D03-8DD9BCDC3998}" type="presParOf" srcId="{CF547231-4582-4809-8E88-9FC25ED1C1F2}" destId="{89F0DF06-3FBD-4D58-8C2C-3679D46F7348}" srcOrd="0" destOrd="0" presId="urn:microsoft.com/office/officeart/2009/3/layout/StepUpProcess"/>
    <dgm:cxn modelId="{CDECFFF9-097F-4CF7-8750-5ED0AF27898D}" type="presParOf" srcId="{CF547231-4582-4809-8E88-9FC25ED1C1F2}" destId="{38AAEF4E-427F-4A58-8606-96CC24301850}" srcOrd="1" destOrd="0" presId="urn:microsoft.com/office/officeart/2009/3/layout/StepUpProcess"/>
    <dgm:cxn modelId="{97A58812-FE09-41DC-A2B0-1916799BDEFF}" type="presParOf" srcId="{CF547231-4582-4809-8E88-9FC25ED1C1F2}" destId="{BA44B05B-476C-4E47-98E6-6D2C47121975}" srcOrd="2" destOrd="0" presId="urn:microsoft.com/office/officeart/2009/3/layout/StepUpProcess"/>
    <dgm:cxn modelId="{B7CBFDD2-1B7E-47E7-8DBA-14DEA2478A29}" type="presParOf" srcId="{9877E6E9-39DD-4F05-8289-A7C2E89FE633}" destId="{AC1E9A1E-C696-463D-B2AC-553F294B195C}" srcOrd="3" destOrd="0" presId="urn:microsoft.com/office/officeart/2009/3/layout/StepUpProcess"/>
    <dgm:cxn modelId="{41036C20-E0B8-4740-87FE-17953C94BD9E}" type="presParOf" srcId="{AC1E9A1E-C696-463D-B2AC-553F294B195C}" destId="{81AAD949-3FBF-4C3B-BC16-3757CDCF6D0D}" srcOrd="0" destOrd="0" presId="urn:microsoft.com/office/officeart/2009/3/layout/StepUpProcess"/>
    <dgm:cxn modelId="{4BAAC7FB-A978-4078-972D-0BEED5E17ED9}" type="presParOf" srcId="{9877E6E9-39DD-4F05-8289-A7C2E89FE633}" destId="{804F6530-F807-489A-93CF-46FAA25A5141}" srcOrd="4" destOrd="0" presId="urn:microsoft.com/office/officeart/2009/3/layout/StepUpProcess"/>
    <dgm:cxn modelId="{36769FC7-87D9-477F-9271-73693233399D}" type="presParOf" srcId="{804F6530-F807-489A-93CF-46FAA25A5141}" destId="{54CA6C4A-97A1-4369-A0A1-5201E7875AB0}" srcOrd="0" destOrd="0" presId="urn:microsoft.com/office/officeart/2009/3/layout/StepUpProcess"/>
    <dgm:cxn modelId="{B9906D67-A245-4747-9035-C5B21EBE9AE9}" type="presParOf" srcId="{804F6530-F807-489A-93CF-46FAA25A5141}" destId="{2F174647-4BFC-400B-83F9-64BE42CED88C}" srcOrd="1" destOrd="0" presId="urn:microsoft.com/office/officeart/2009/3/layout/StepUpProcess"/>
    <dgm:cxn modelId="{DB0D87BA-EAA6-40E1-9ACC-5AA2C579A114}" type="presParOf" srcId="{804F6530-F807-489A-93CF-46FAA25A5141}" destId="{D0856E3B-7DED-497D-A4E7-5395F8ACAC92}" srcOrd="2" destOrd="0" presId="urn:microsoft.com/office/officeart/2009/3/layout/StepUpProcess"/>
    <dgm:cxn modelId="{95DE49FE-607F-4202-BCD2-F1F60A53A37B}" type="presParOf" srcId="{9877E6E9-39DD-4F05-8289-A7C2E89FE633}" destId="{E7765535-C40F-4589-894E-E8A344E99B26}" srcOrd="5" destOrd="0" presId="urn:microsoft.com/office/officeart/2009/3/layout/StepUpProcess"/>
    <dgm:cxn modelId="{78E09074-2D17-4C7A-8BD6-4020ED89B62B}" type="presParOf" srcId="{E7765535-C40F-4589-894E-E8A344E99B26}" destId="{EE2E510C-F427-4E52-9FB3-EE5D01188368}" srcOrd="0" destOrd="0" presId="urn:microsoft.com/office/officeart/2009/3/layout/StepUpProcess"/>
    <dgm:cxn modelId="{BAC89F9D-ECC1-4528-AFD5-7347840E2873}" type="presParOf" srcId="{9877E6E9-39DD-4F05-8289-A7C2E89FE633}" destId="{E3A6B082-E6B2-401C-A32A-600C82E6372B}" srcOrd="6" destOrd="0" presId="urn:microsoft.com/office/officeart/2009/3/layout/StepUpProcess"/>
    <dgm:cxn modelId="{FF325C45-F746-4315-A258-0B7C40C2C0F1}" type="presParOf" srcId="{E3A6B082-E6B2-401C-A32A-600C82E6372B}" destId="{0F52F066-BC75-4605-A52F-D8AA249DEC96}" srcOrd="0" destOrd="0" presId="urn:microsoft.com/office/officeart/2009/3/layout/StepUpProcess"/>
    <dgm:cxn modelId="{48408DFB-2328-4CDE-8077-04EF8EB8BC5F}" type="presParOf" srcId="{E3A6B082-E6B2-401C-A32A-600C82E6372B}" destId="{606FC1C4-1524-43F7-BE09-CF9A95B1FE2F}" srcOrd="1" destOrd="0" presId="urn:microsoft.com/office/officeart/2009/3/layout/StepUpProcess"/>
    <dgm:cxn modelId="{56C1A561-9245-4060-ACEB-F6A418813189}" type="presParOf" srcId="{E3A6B082-E6B2-401C-A32A-600C82E6372B}" destId="{967B1BAC-ACB7-49C4-B336-085626799BCD}" srcOrd="2" destOrd="0" presId="urn:microsoft.com/office/officeart/2009/3/layout/StepUpProcess"/>
    <dgm:cxn modelId="{FA541D2D-1849-4E8A-A56A-3A4895666F7E}" type="presParOf" srcId="{9877E6E9-39DD-4F05-8289-A7C2E89FE633}" destId="{0A76F709-43C6-4722-826A-ECA3BB81FD1E}" srcOrd="7" destOrd="0" presId="urn:microsoft.com/office/officeart/2009/3/layout/StepUpProcess"/>
    <dgm:cxn modelId="{4ECD621F-D90C-43D0-B614-334D1E4E4795}" type="presParOf" srcId="{0A76F709-43C6-4722-826A-ECA3BB81FD1E}" destId="{36F83969-30FE-4A97-A22C-F3D2F0CED5E4}" srcOrd="0" destOrd="0" presId="urn:microsoft.com/office/officeart/2009/3/layout/StepUpProcess"/>
    <dgm:cxn modelId="{B08CAEA3-B650-4302-9D7D-B5E38A6BC2D2}" type="presParOf" srcId="{9877E6E9-39DD-4F05-8289-A7C2E89FE633}" destId="{9CF88634-6D02-42F8-B8F6-E50396BC783A}" srcOrd="8" destOrd="0" presId="urn:microsoft.com/office/officeart/2009/3/layout/StepUpProcess"/>
    <dgm:cxn modelId="{095C411E-C97C-4AFD-AD42-3766392F2C18}" type="presParOf" srcId="{9CF88634-6D02-42F8-B8F6-E50396BC783A}" destId="{0843F38A-9006-4965-B196-1931E53C4498}" srcOrd="0" destOrd="0" presId="urn:microsoft.com/office/officeart/2009/3/layout/StepUpProcess"/>
    <dgm:cxn modelId="{2174956B-5987-43F4-B65F-39104FBB3946}" type="presParOf" srcId="{9CF88634-6D02-42F8-B8F6-E50396BC783A}" destId="{F377DAE6-AC1C-4E9D-82A3-033769C781FF}"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3342B-A519-46A1-B56C-5FFBA020F398}" type="doc">
      <dgm:prSet loTypeId="urn:microsoft.com/office/officeart/2005/8/layout/hList1" loCatId="list" qsTypeId="urn:microsoft.com/office/officeart/2005/8/quickstyle/3d3" qsCatId="3D" csTypeId="urn:microsoft.com/office/officeart/2005/8/colors/colorful1#2" csCatId="colorful" phldr="1"/>
      <dgm:spPr/>
      <dgm:t>
        <a:bodyPr/>
        <a:lstStyle/>
        <a:p>
          <a:endParaRPr lang="el-GR"/>
        </a:p>
      </dgm:t>
    </dgm:pt>
    <dgm:pt modelId="{4945D891-48B1-45CC-9AD0-A11671B1AD7A}">
      <dgm:prSet phldrT="[Κείμενο]" custT="1"/>
      <dgm: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l-GR" sz="1800" b="1" dirty="0" smtClean="0">
              <a:effectLst/>
            </a:rPr>
            <a:t>Τα απολύτως απαραίτητα</a:t>
          </a:r>
          <a:endParaRPr lang="el-GR" sz="1800" b="1" dirty="0">
            <a:effectLst/>
          </a:endParaRPr>
        </a:p>
      </dgm:t>
    </dgm:pt>
    <dgm:pt modelId="{DE765B64-D646-484A-9DA3-E6F14D00516F}" type="parTrans" cxnId="{E535C82F-A518-4039-90EF-00BAA9EA8069}">
      <dgm:prSet/>
      <dgm:spPr/>
      <dgm:t>
        <a:bodyPr/>
        <a:lstStyle/>
        <a:p>
          <a:endParaRPr lang="el-GR"/>
        </a:p>
      </dgm:t>
    </dgm:pt>
    <dgm:pt modelId="{A4A18A5F-21DC-4B49-884F-29ADA5F15014}" type="sibTrans" cxnId="{E535C82F-A518-4039-90EF-00BAA9EA8069}">
      <dgm:prSet/>
      <dgm:spPr/>
      <dgm:t>
        <a:bodyPr/>
        <a:lstStyle/>
        <a:p>
          <a:endParaRPr lang="el-GR"/>
        </a:p>
      </dgm:t>
    </dgm:pt>
    <dgm:pt modelId="{C89E7A83-2201-4E83-B672-89E91C876968}">
      <dgm:prSet phldrT="[Κείμενο]" custT="1"/>
      <dgm:spPr/>
      <dgm:t>
        <a:bodyPr/>
        <a:lstStyle/>
        <a:p>
          <a:r>
            <a:rPr lang="el-GR" sz="1600" dirty="0" smtClean="0"/>
            <a:t>Τα αναμενόμενα, τα δεδομένα </a:t>
          </a:r>
          <a:endParaRPr lang="el-GR" sz="1600" dirty="0"/>
        </a:p>
      </dgm:t>
    </dgm:pt>
    <dgm:pt modelId="{B5002E36-71F6-4015-BB1A-A21F858FD2CA}" type="parTrans" cxnId="{DB41C429-6DE8-48C0-A414-35CB22D4C6D9}">
      <dgm:prSet/>
      <dgm:spPr/>
      <dgm:t>
        <a:bodyPr/>
        <a:lstStyle/>
        <a:p>
          <a:endParaRPr lang="el-GR"/>
        </a:p>
      </dgm:t>
    </dgm:pt>
    <dgm:pt modelId="{C5757D40-CEAC-43DE-9C37-ABEA1EEA4A9C}" type="sibTrans" cxnId="{DB41C429-6DE8-48C0-A414-35CB22D4C6D9}">
      <dgm:prSet/>
      <dgm:spPr/>
      <dgm:t>
        <a:bodyPr/>
        <a:lstStyle/>
        <a:p>
          <a:endParaRPr lang="el-GR"/>
        </a:p>
      </dgm:t>
    </dgm:pt>
    <dgm:pt modelId="{36A66147-2F5D-4BB6-8D20-1F1F8CD92312}">
      <dgm:prSet phldrT="[Κείμενο]" custT="1"/>
      <dgm:spPr/>
      <dgm:t>
        <a:bodyPr/>
        <a:lstStyle/>
        <a:p>
          <a:r>
            <a:rPr lang="el-GR" sz="1600" dirty="0" smtClean="0"/>
            <a:t>Η απουσία αυτών προκαλεί εκνευρισμό αλλά η παρουσία τους αδιάφορη.</a:t>
          </a:r>
          <a:endParaRPr lang="el-GR" sz="1600" dirty="0"/>
        </a:p>
      </dgm:t>
    </dgm:pt>
    <dgm:pt modelId="{0D2A627E-AB0E-4A99-AF9B-C1710711F43E}" type="parTrans" cxnId="{C1779CB3-1A34-437F-AA9B-A39E96B9100B}">
      <dgm:prSet/>
      <dgm:spPr/>
      <dgm:t>
        <a:bodyPr/>
        <a:lstStyle/>
        <a:p>
          <a:endParaRPr lang="el-GR"/>
        </a:p>
      </dgm:t>
    </dgm:pt>
    <dgm:pt modelId="{E6D27BA1-3E90-4B63-9CA3-55EF1A7792F4}" type="sibTrans" cxnId="{C1779CB3-1A34-437F-AA9B-A39E96B9100B}">
      <dgm:prSet/>
      <dgm:spPr/>
      <dgm:t>
        <a:bodyPr/>
        <a:lstStyle/>
        <a:p>
          <a:endParaRPr lang="el-GR"/>
        </a:p>
      </dgm:t>
    </dgm:pt>
    <dgm:pt modelId="{724EF703-D119-4041-A2C3-2E0ABC61FC6D}">
      <dgm:prSet phldrT="[Κείμενο]" custT="1"/>
      <dgm:spPr/>
      <dgm:t>
        <a:bodyPr/>
        <a:lstStyle/>
        <a:p>
          <a:r>
            <a:rPr lang="el-GR" sz="1800" b="1" dirty="0" smtClean="0">
              <a:effectLst/>
            </a:rPr>
            <a:t>Τα όσο πιο πολύ τόσο πιο καλά</a:t>
          </a:r>
          <a:endParaRPr lang="el-GR" sz="1800" b="1" dirty="0">
            <a:effectLst/>
          </a:endParaRPr>
        </a:p>
      </dgm:t>
    </dgm:pt>
    <dgm:pt modelId="{D0A20C8A-CC6A-475A-BCF3-98B0D1B56C4F}" type="parTrans" cxnId="{9F848147-E56F-412E-ABE6-D8D3CED1BE81}">
      <dgm:prSet/>
      <dgm:spPr/>
      <dgm:t>
        <a:bodyPr/>
        <a:lstStyle/>
        <a:p>
          <a:endParaRPr lang="el-GR"/>
        </a:p>
      </dgm:t>
    </dgm:pt>
    <dgm:pt modelId="{72006603-52BA-44B2-93BF-D3C8C202148E}" type="sibTrans" cxnId="{9F848147-E56F-412E-ABE6-D8D3CED1BE81}">
      <dgm:prSet/>
      <dgm:spPr/>
      <dgm:t>
        <a:bodyPr/>
        <a:lstStyle/>
        <a:p>
          <a:endParaRPr lang="el-GR"/>
        </a:p>
      </dgm:t>
    </dgm:pt>
    <dgm:pt modelId="{9E492608-5DF1-4672-9839-1B84EF955261}">
      <dgm:prSet phldrT="[Κείμενο]" custT="1"/>
      <dgm:spPr/>
      <dgm:t>
        <a:bodyPr/>
        <a:lstStyle/>
        <a:p>
          <a:r>
            <a:rPr lang="el-GR" sz="1500" dirty="0" smtClean="0"/>
            <a:t>Αλλαγή επιπέδου ικανοποίησης από την ουδετερότητα στη θετική ικανοποίηση.</a:t>
          </a:r>
          <a:endParaRPr lang="el-GR" sz="1500" dirty="0"/>
        </a:p>
      </dgm:t>
    </dgm:pt>
    <dgm:pt modelId="{B7BE6A9D-492D-4A63-89F6-A80B313F186B}" type="parTrans" cxnId="{B35E62D0-BDBE-49E0-BA83-949A28174832}">
      <dgm:prSet/>
      <dgm:spPr/>
      <dgm:t>
        <a:bodyPr/>
        <a:lstStyle/>
        <a:p>
          <a:endParaRPr lang="el-GR"/>
        </a:p>
      </dgm:t>
    </dgm:pt>
    <dgm:pt modelId="{8AF15FD7-0EA5-4BD8-AA0A-BE2881CC0B54}" type="sibTrans" cxnId="{B35E62D0-BDBE-49E0-BA83-949A28174832}">
      <dgm:prSet/>
      <dgm:spPr/>
      <dgm:t>
        <a:bodyPr/>
        <a:lstStyle/>
        <a:p>
          <a:endParaRPr lang="el-GR"/>
        </a:p>
      </dgm:t>
    </dgm:pt>
    <dgm:pt modelId="{50CA402B-2E3A-4686-9F31-B5518DC6B876}">
      <dgm:prSet phldrT="[Κείμενο]" custT="1"/>
      <dgm:spPr/>
      <dgm:t>
        <a:bodyPr/>
        <a:lstStyle/>
        <a:p>
          <a:r>
            <a:rPr lang="el-GR" sz="1500" dirty="0" smtClean="0"/>
            <a:t>Στις μηχανές αναζήτησης η χρηστικότητα των αποτελεσμάτων αποτελεί πλέον παράγοντα διαφοροποίησης και ανέδειξε την </a:t>
          </a:r>
          <a:r>
            <a:rPr lang="en-US" sz="1500" dirty="0" smtClean="0"/>
            <a:t>Google </a:t>
          </a:r>
          <a:r>
            <a:rPr lang="el-GR" sz="1500" dirty="0" smtClean="0"/>
            <a:t>σε κυρίαρχο παίκτη</a:t>
          </a:r>
          <a:endParaRPr lang="el-GR" sz="1500" dirty="0"/>
        </a:p>
      </dgm:t>
    </dgm:pt>
    <dgm:pt modelId="{A7EE987C-07AD-4E7A-9722-C700A28068F7}" type="parTrans" cxnId="{F640E87B-D714-4040-BA1E-4EEC30F1ECFA}">
      <dgm:prSet/>
      <dgm:spPr/>
      <dgm:t>
        <a:bodyPr/>
        <a:lstStyle/>
        <a:p>
          <a:endParaRPr lang="el-GR"/>
        </a:p>
      </dgm:t>
    </dgm:pt>
    <dgm:pt modelId="{41A7DCCE-E688-4ECD-9D88-0FFAC24229F1}" type="sibTrans" cxnId="{F640E87B-D714-4040-BA1E-4EEC30F1ECFA}">
      <dgm:prSet/>
      <dgm:spPr/>
      <dgm:t>
        <a:bodyPr/>
        <a:lstStyle/>
        <a:p>
          <a:endParaRPr lang="el-GR"/>
        </a:p>
      </dgm:t>
    </dgm:pt>
    <dgm:pt modelId="{EED9C70E-0F4D-48F4-BE7E-62FCE42F182B}">
      <dgm:prSet phldrT="[Κείμενο]" custT="1"/>
      <dgm:spPr/>
      <dgm:t>
        <a:bodyPr/>
        <a:lstStyle/>
        <a:p>
          <a:r>
            <a:rPr lang="el-GR" sz="1800" b="1" dirty="0" smtClean="0">
              <a:effectLst/>
            </a:rPr>
            <a:t>Οι παράγοντες απόλαυσης</a:t>
          </a:r>
          <a:endParaRPr lang="el-GR" sz="1800" b="1" dirty="0">
            <a:effectLst/>
          </a:endParaRPr>
        </a:p>
      </dgm:t>
    </dgm:pt>
    <dgm:pt modelId="{1E146100-7C9E-4068-BBF3-A9866F429332}" type="parTrans" cxnId="{EF201133-13C0-4804-BD2C-BF60165DDE80}">
      <dgm:prSet/>
      <dgm:spPr/>
      <dgm:t>
        <a:bodyPr/>
        <a:lstStyle/>
        <a:p>
          <a:endParaRPr lang="el-GR"/>
        </a:p>
      </dgm:t>
    </dgm:pt>
    <dgm:pt modelId="{4D2AC454-1D95-4605-A819-58D7C3F09048}" type="sibTrans" cxnId="{EF201133-13C0-4804-BD2C-BF60165DDE80}">
      <dgm:prSet/>
      <dgm:spPr/>
      <dgm:t>
        <a:bodyPr/>
        <a:lstStyle/>
        <a:p>
          <a:endParaRPr lang="el-GR"/>
        </a:p>
      </dgm:t>
    </dgm:pt>
    <dgm:pt modelId="{9F3DB784-A809-4FDD-810E-52861C2CDE76}">
      <dgm:prSet phldrT="[Κείμενο]"/>
      <dgm:spPr/>
      <dgm:t>
        <a:bodyPr/>
        <a:lstStyle/>
        <a:p>
          <a:r>
            <a:rPr lang="el-GR" dirty="0" smtClean="0"/>
            <a:t>Τα απρόσμενα που προκαλούν έκπληξη στους πελάτες. </a:t>
          </a:r>
          <a:endParaRPr lang="el-GR" dirty="0"/>
        </a:p>
      </dgm:t>
    </dgm:pt>
    <dgm:pt modelId="{EE4B1FF8-C42B-4287-B6C4-EAFA059B7D0A}" type="parTrans" cxnId="{DF8EA9E7-583A-440C-BF89-C8B4A51E10D1}">
      <dgm:prSet/>
      <dgm:spPr/>
      <dgm:t>
        <a:bodyPr/>
        <a:lstStyle/>
        <a:p>
          <a:endParaRPr lang="el-GR"/>
        </a:p>
      </dgm:t>
    </dgm:pt>
    <dgm:pt modelId="{792831AA-A156-467C-B798-F6E2C4DDDE85}" type="sibTrans" cxnId="{DF8EA9E7-583A-440C-BF89-C8B4A51E10D1}">
      <dgm:prSet/>
      <dgm:spPr/>
      <dgm:t>
        <a:bodyPr/>
        <a:lstStyle/>
        <a:p>
          <a:endParaRPr lang="el-GR"/>
        </a:p>
      </dgm:t>
    </dgm:pt>
    <dgm:pt modelId="{5C3B25C3-B8F3-4853-A570-B3FFC8137099}">
      <dgm:prSet phldrT="[Κείμενο]"/>
      <dgm:spPr/>
      <dgm:t>
        <a:bodyPr/>
        <a:lstStyle/>
        <a:p>
          <a:r>
            <a:rPr lang="el-GR" dirty="0" smtClean="0"/>
            <a:t>Η απουσία τους δεν προκαλεί δυσαρέσκεια αλλά η παρουσία τους ενθουσιάζει τους πελάτες.</a:t>
          </a:r>
          <a:endParaRPr lang="el-GR" dirty="0"/>
        </a:p>
      </dgm:t>
    </dgm:pt>
    <dgm:pt modelId="{AAC8D85F-61B6-40C0-82F6-9251DA5651AE}" type="parTrans" cxnId="{744675F0-766B-40A9-AAFB-995A9B527F2A}">
      <dgm:prSet/>
      <dgm:spPr/>
      <dgm:t>
        <a:bodyPr/>
        <a:lstStyle/>
        <a:p>
          <a:endParaRPr lang="el-GR"/>
        </a:p>
      </dgm:t>
    </dgm:pt>
    <dgm:pt modelId="{37B6BAD2-0DE4-4A17-A9A3-1372F366A4E3}" type="sibTrans" cxnId="{744675F0-766B-40A9-AAFB-995A9B527F2A}">
      <dgm:prSet/>
      <dgm:spPr/>
      <dgm:t>
        <a:bodyPr/>
        <a:lstStyle/>
        <a:p>
          <a:endParaRPr lang="el-GR"/>
        </a:p>
      </dgm:t>
    </dgm:pt>
    <dgm:pt modelId="{239B13E3-D223-49B2-B470-A926A42887F7}">
      <dgm:prSet phldrT="[Κείμενο]" custT="1"/>
      <dgm:spPr/>
      <dgm:t>
        <a:bodyPr/>
        <a:lstStyle/>
        <a:p>
          <a:r>
            <a:rPr lang="el-GR" sz="1600" dirty="0" smtClean="0"/>
            <a:t>Π.χ. πετσέτες μπάνιου στο δωμάτιο του ξενοδοχείου</a:t>
          </a:r>
          <a:endParaRPr lang="el-GR" sz="1600" dirty="0"/>
        </a:p>
      </dgm:t>
    </dgm:pt>
    <dgm:pt modelId="{76D02F6E-77D9-48D6-9909-4BE37E7D1DC1}" type="parTrans" cxnId="{4DFEC91E-E314-425F-9FBC-4CDBA386B342}">
      <dgm:prSet/>
      <dgm:spPr/>
      <dgm:t>
        <a:bodyPr/>
        <a:lstStyle/>
        <a:p>
          <a:endParaRPr lang="el-GR"/>
        </a:p>
      </dgm:t>
    </dgm:pt>
    <dgm:pt modelId="{D409842D-CC7E-4CE2-A8C4-4DD1EAC5706E}" type="sibTrans" cxnId="{4DFEC91E-E314-425F-9FBC-4CDBA386B342}">
      <dgm:prSet/>
      <dgm:spPr/>
      <dgm:t>
        <a:bodyPr/>
        <a:lstStyle/>
        <a:p>
          <a:endParaRPr lang="el-GR"/>
        </a:p>
      </dgm:t>
    </dgm:pt>
    <dgm:pt modelId="{0CD7FB81-38E9-42D6-8588-A3EEFFF0E255}">
      <dgm:prSet phldrT="[Κείμενο]" custT="1"/>
      <dgm:spPr/>
      <dgm:t>
        <a:bodyPr/>
        <a:lstStyle/>
        <a:p>
          <a:r>
            <a:rPr lang="el-GR" sz="1600" dirty="0" smtClean="0"/>
            <a:t>Ικανοποίηση ουδέτερη</a:t>
          </a:r>
          <a:endParaRPr lang="el-GR" sz="1600" dirty="0"/>
        </a:p>
      </dgm:t>
    </dgm:pt>
    <dgm:pt modelId="{1AB55CB8-586B-4097-9DF4-AE0DDC938F32}" type="parTrans" cxnId="{690D6B6D-1485-4018-9064-1F4C8DAE5B21}">
      <dgm:prSet/>
      <dgm:spPr/>
      <dgm:t>
        <a:bodyPr/>
        <a:lstStyle/>
        <a:p>
          <a:endParaRPr lang="el-GR"/>
        </a:p>
      </dgm:t>
    </dgm:pt>
    <dgm:pt modelId="{511A5031-1AE2-44AF-9824-18C409E12320}" type="sibTrans" cxnId="{690D6B6D-1485-4018-9064-1F4C8DAE5B21}">
      <dgm:prSet/>
      <dgm:spPr/>
      <dgm:t>
        <a:bodyPr/>
        <a:lstStyle/>
        <a:p>
          <a:endParaRPr lang="el-GR"/>
        </a:p>
      </dgm:t>
    </dgm:pt>
    <dgm:pt modelId="{FD9B01CF-DC52-48AA-B0BC-3455D8EC2713}">
      <dgm:prSet phldrT="[Κείμενο]" custT="1"/>
      <dgm:spPr/>
      <dgm:t>
        <a:bodyPr/>
        <a:lstStyle/>
        <a:p>
          <a:r>
            <a:rPr lang="el-GR" sz="1500" dirty="0" smtClean="0"/>
            <a:t>Η παρουσία τους ενδιαφέρει τους πελάτες</a:t>
          </a:r>
          <a:endParaRPr lang="el-GR" sz="1500" dirty="0"/>
        </a:p>
      </dgm:t>
    </dgm:pt>
    <dgm:pt modelId="{4CF824A7-9443-4D28-A44A-008A7295B190}" type="parTrans" cxnId="{0F0CB861-3A35-45F9-BE70-43B0FD099772}">
      <dgm:prSet/>
      <dgm:spPr/>
      <dgm:t>
        <a:bodyPr/>
        <a:lstStyle/>
        <a:p>
          <a:endParaRPr lang="el-GR"/>
        </a:p>
      </dgm:t>
    </dgm:pt>
    <dgm:pt modelId="{51B5E4F8-8C73-4690-95B7-8D8EC7A1CBA2}" type="sibTrans" cxnId="{0F0CB861-3A35-45F9-BE70-43B0FD099772}">
      <dgm:prSet/>
      <dgm:spPr/>
      <dgm:t>
        <a:bodyPr/>
        <a:lstStyle/>
        <a:p>
          <a:endParaRPr lang="el-GR"/>
        </a:p>
      </dgm:t>
    </dgm:pt>
    <dgm:pt modelId="{312FAE21-9B61-4F75-8536-EB5CA058C759}">
      <dgm:prSet phldrT="[Κείμενο]"/>
      <dgm:spPr/>
      <dgm:t>
        <a:bodyPr/>
        <a:lstStyle/>
        <a:p>
          <a:r>
            <a:rPr lang="el-GR" dirty="0" smtClean="0"/>
            <a:t>Ο επιπλέον καινοτόμος εξοπλισμός σε ένα αυτοκίνητο που δεν τον είχε φανταστεί ο πελάτης αλλά τον δέχεται με ενθουσιασμό.</a:t>
          </a:r>
          <a:endParaRPr lang="el-GR" dirty="0"/>
        </a:p>
      </dgm:t>
    </dgm:pt>
    <dgm:pt modelId="{FDA1AF58-41ED-434C-9B87-D8BE26B92AAC}" type="parTrans" cxnId="{3FA1F6A6-7DC9-46AF-914C-582A5B2256DD}">
      <dgm:prSet/>
      <dgm:spPr/>
      <dgm:t>
        <a:bodyPr/>
        <a:lstStyle/>
        <a:p>
          <a:endParaRPr lang="el-GR"/>
        </a:p>
      </dgm:t>
    </dgm:pt>
    <dgm:pt modelId="{33784C77-C020-4A5D-98AE-3A9B655A21E4}" type="sibTrans" cxnId="{3FA1F6A6-7DC9-46AF-914C-582A5B2256DD}">
      <dgm:prSet/>
      <dgm:spPr/>
      <dgm:t>
        <a:bodyPr/>
        <a:lstStyle/>
        <a:p>
          <a:endParaRPr lang="el-GR"/>
        </a:p>
      </dgm:t>
    </dgm:pt>
    <dgm:pt modelId="{411C3654-5361-482D-8FBA-A6C32C337620}">
      <dgm:prSet phldrT="[Κείμενο]"/>
      <dgm:spPr/>
      <dgm:t>
        <a:bodyPr/>
        <a:lstStyle/>
        <a:p>
          <a:r>
            <a:rPr lang="el-GR" dirty="0" smtClean="0"/>
            <a:t>Με την πάροδο του χρόνου γίνονται αναμενόμενοι και οι υπεύθυνοι του μάρκετινγκ πρέπει να είναι έτοιμοι για να επινοούν νέους παράγοντες.</a:t>
          </a:r>
          <a:endParaRPr lang="el-GR" dirty="0"/>
        </a:p>
      </dgm:t>
    </dgm:pt>
    <dgm:pt modelId="{455A041E-5182-44B7-B269-09183AE7140C}" type="parTrans" cxnId="{1ECCFAB7-C08B-4805-BF4D-89782B7C6639}">
      <dgm:prSet/>
      <dgm:spPr/>
      <dgm:t>
        <a:bodyPr/>
        <a:lstStyle/>
        <a:p>
          <a:endParaRPr lang="el-GR"/>
        </a:p>
      </dgm:t>
    </dgm:pt>
    <dgm:pt modelId="{3D93135A-541F-4D4E-9A2D-2BE9CBA79748}" type="sibTrans" cxnId="{1ECCFAB7-C08B-4805-BF4D-89782B7C6639}">
      <dgm:prSet/>
      <dgm:spPr/>
      <dgm:t>
        <a:bodyPr/>
        <a:lstStyle/>
        <a:p>
          <a:endParaRPr lang="el-GR"/>
        </a:p>
      </dgm:t>
    </dgm:pt>
    <dgm:pt modelId="{E267531C-0566-4ABE-8437-8741EE08EF76}" type="pres">
      <dgm:prSet presAssocID="{9F13342B-A519-46A1-B56C-5FFBA020F398}" presName="Name0" presStyleCnt="0">
        <dgm:presLayoutVars>
          <dgm:dir/>
          <dgm:animLvl val="lvl"/>
          <dgm:resizeHandles val="exact"/>
        </dgm:presLayoutVars>
      </dgm:prSet>
      <dgm:spPr/>
      <dgm:t>
        <a:bodyPr/>
        <a:lstStyle/>
        <a:p>
          <a:endParaRPr lang="el-GR"/>
        </a:p>
      </dgm:t>
    </dgm:pt>
    <dgm:pt modelId="{D076E24F-5EC2-4777-9950-12D455AB097F}" type="pres">
      <dgm:prSet presAssocID="{4945D891-48B1-45CC-9AD0-A11671B1AD7A}" presName="composite" presStyleCnt="0"/>
      <dgm:spPr/>
    </dgm:pt>
    <dgm:pt modelId="{3D36E934-7425-48C9-9B3F-394D4563674E}" type="pres">
      <dgm:prSet presAssocID="{4945D891-48B1-45CC-9AD0-A11671B1AD7A}" presName="parTx" presStyleLbl="alignNode1" presStyleIdx="0" presStyleCnt="3">
        <dgm:presLayoutVars>
          <dgm:chMax val="0"/>
          <dgm:chPref val="0"/>
          <dgm:bulletEnabled val="1"/>
        </dgm:presLayoutVars>
      </dgm:prSet>
      <dgm:spPr/>
      <dgm:t>
        <a:bodyPr/>
        <a:lstStyle/>
        <a:p>
          <a:endParaRPr lang="el-GR"/>
        </a:p>
      </dgm:t>
    </dgm:pt>
    <dgm:pt modelId="{ADFF862E-A330-444F-9AF7-30FB39EB0BFE}" type="pres">
      <dgm:prSet presAssocID="{4945D891-48B1-45CC-9AD0-A11671B1AD7A}" presName="desTx" presStyleLbl="alignAccFollowNode1" presStyleIdx="0" presStyleCnt="3">
        <dgm:presLayoutVars>
          <dgm:bulletEnabled val="1"/>
        </dgm:presLayoutVars>
      </dgm:prSet>
      <dgm:spPr/>
      <dgm:t>
        <a:bodyPr/>
        <a:lstStyle/>
        <a:p>
          <a:endParaRPr lang="el-GR"/>
        </a:p>
      </dgm:t>
    </dgm:pt>
    <dgm:pt modelId="{5333E56B-B744-47D9-BB50-63DA664EAB9F}" type="pres">
      <dgm:prSet presAssocID="{A4A18A5F-21DC-4B49-884F-29ADA5F15014}" presName="space" presStyleCnt="0"/>
      <dgm:spPr/>
    </dgm:pt>
    <dgm:pt modelId="{97391C52-2E11-42C0-8A80-753A298C5125}" type="pres">
      <dgm:prSet presAssocID="{724EF703-D119-4041-A2C3-2E0ABC61FC6D}" presName="composite" presStyleCnt="0"/>
      <dgm:spPr/>
    </dgm:pt>
    <dgm:pt modelId="{3835A6DC-AB8D-4D91-A1F3-CE39CCC6B36F}" type="pres">
      <dgm:prSet presAssocID="{724EF703-D119-4041-A2C3-2E0ABC61FC6D}" presName="parTx" presStyleLbl="alignNode1" presStyleIdx="1" presStyleCnt="3">
        <dgm:presLayoutVars>
          <dgm:chMax val="0"/>
          <dgm:chPref val="0"/>
          <dgm:bulletEnabled val="1"/>
        </dgm:presLayoutVars>
      </dgm:prSet>
      <dgm:spPr/>
      <dgm:t>
        <a:bodyPr/>
        <a:lstStyle/>
        <a:p>
          <a:endParaRPr lang="el-GR"/>
        </a:p>
      </dgm:t>
    </dgm:pt>
    <dgm:pt modelId="{179D6CAE-CE85-43D5-8C4A-07B5F729761E}" type="pres">
      <dgm:prSet presAssocID="{724EF703-D119-4041-A2C3-2E0ABC61FC6D}" presName="desTx" presStyleLbl="alignAccFollowNode1" presStyleIdx="1" presStyleCnt="3">
        <dgm:presLayoutVars>
          <dgm:bulletEnabled val="1"/>
        </dgm:presLayoutVars>
      </dgm:prSet>
      <dgm:spPr/>
      <dgm:t>
        <a:bodyPr/>
        <a:lstStyle/>
        <a:p>
          <a:endParaRPr lang="el-GR"/>
        </a:p>
      </dgm:t>
    </dgm:pt>
    <dgm:pt modelId="{0F6B5219-9A13-41BA-91C4-F2B1D0BFC58D}" type="pres">
      <dgm:prSet presAssocID="{72006603-52BA-44B2-93BF-D3C8C202148E}" presName="space" presStyleCnt="0"/>
      <dgm:spPr/>
    </dgm:pt>
    <dgm:pt modelId="{45F6608A-771E-46A7-AF50-67834974E0C0}" type="pres">
      <dgm:prSet presAssocID="{EED9C70E-0F4D-48F4-BE7E-62FCE42F182B}" presName="composite" presStyleCnt="0"/>
      <dgm:spPr/>
    </dgm:pt>
    <dgm:pt modelId="{7C9CF682-7545-47F8-B2F1-4B6AB173B00F}" type="pres">
      <dgm:prSet presAssocID="{EED9C70E-0F4D-48F4-BE7E-62FCE42F182B}" presName="parTx" presStyleLbl="alignNode1" presStyleIdx="2" presStyleCnt="3" custLinFactNeighborY="-6318">
        <dgm:presLayoutVars>
          <dgm:chMax val="0"/>
          <dgm:chPref val="0"/>
          <dgm:bulletEnabled val="1"/>
        </dgm:presLayoutVars>
      </dgm:prSet>
      <dgm:spPr/>
      <dgm:t>
        <a:bodyPr/>
        <a:lstStyle/>
        <a:p>
          <a:endParaRPr lang="el-GR"/>
        </a:p>
      </dgm:t>
    </dgm:pt>
    <dgm:pt modelId="{0C997531-C248-4B26-8BCF-86E71AE76265}" type="pres">
      <dgm:prSet presAssocID="{EED9C70E-0F4D-48F4-BE7E-62FCE42F182B}" presName="desTx" presStyleLbl="alignAccFollowNode1" presStyleIdx="2" presStyleCnt="3">
        <dgm:presLayoutVars>
          <dgm:bulletEnabled val="1"/>
        </dgm:presLayoutVars>
      </dgm:prSet>
      <dgm:spPr/>
      <dgm:t>
        <a:bodyPr/>
        <a:lstStyle/>
        <a:p>
          <a:endParaRPr lang="el-GR"/>
        </a:p>
      </dgm:t>
    </dgm:pt>
  </dgm:ptLst>
  <dgm:cxnLst>
    <dgm:cxn modelId="{B35E62D0-BDBE-49E0-BA83-949A28174832}" srcId="{724EF703-D119-4041-A2C3-2E0ABC61FC6D}" destId="{9E492608-5DF1-4672-9839-1B84EF955261}" srcOrd="0" destOrd="0" parTransId="{B7BE6A9D-492D-4A63-89F6-A80B313F186B}" sibTransId="{8AF15FD7-0EA5-4BD8-AA0A-BE2881CC0B54}"/>
    <dgm:cxn modelId="{9F848147-E56F-412E-ABE6-D8D3CED1BE81}" srcId="{9F13342B-A519-46A1-B56C-5FFBA020F398}" destId="{724EF703-D119-4041-A2C3-2E0ABC61FC6D}" srcOrd="1" destOrd="0" parTransId="{D0A20C8A-CC6A-475A-BCF3-98B0D1B56C4F}" sibTransId="{72006603-52BA-44B2-93BF-D3C8C202148E}"/>
    <dgm:cxn modelId="{5A0DC7F0-EC77-402D-886F-29777D7F711B}" type="presOf" srcId="{FD9B01CF-DC52-48AA-B0BC-3455D8EC2713}" destId="{179D6CAE-CE85-43D5-8C4A-07B5F729761E}" srcOrd="0" destOrd="1" presId="urn:microsoft.com/office/officeart/2005/8/layout/hList1"/>
    <dgm:cxn modelId="{DF8EA9E7-583A-440C-BF89-C8B4A51E10D1}" srcId="{EED9C70E-0F4D-48F4-BE7E-62FCE42F182B}" destId="{9F3DB784-A809-4FDD-810E-52861C2CDE76}" srcOrd="0" destOrd="0" parTransId="{EE4B1FF8-C42B-4287-B6C4-EAFA059B7D0A}" sibTransId="{792831AA-A156-467C-B798-F6E2C4DDDE85}"/>
    <dgm:cxn modelId="{713B2FEE-8DFD-4B46-9AED-799E5F9D3EE9}" type="presOf" srcId="{50CA402B-2E3A-4686-9F31-B5518DC6B876}" destId="{179D6CAE-CE85-43D5-8C4A-07B5F729761E}" srcOrd="0" destOrd="2" presId="urn:microsoft.com/office/officeart/2005/8/layout/hList1"/>
    <dgm:cxn modelId="{3FA1F6A6-7DC9-46AF-914C-582A5B2256DD}" srcId="{EED9C70E-0F4D-48F4-BE7E-62FCE42F182B}" destId="{312FAE21-9B61-4F75-8536-EB5CA058C759}" srcOrd="2" destOrd="0" parTransId="{FDA1AF58-41ED-434C-9B87-D8BE26B92AAC}" sibTransId="{33784C77-C020-4A5D-98AE-3A9B655A21E4}"/>
    <dgm:cxn modelId="{4DFEC91E-E314-425F-9FBC-4CDBA386B342}" srcId="{4945D891-48B1-45CC-9AD0-A11671B1AD7A}" destId="{239B13E3-D223-49B2-B470-A926A42887F7}" srcOrd="3" destOrd="0" parTransId="{76D02F6E-77D9-48D6-9909-4BE37E7D1DC1}" sibTransId="{D409842D-CC7E-4CE2-A8C4-4DD1EAC5706E}"/>
    <dgm:cxn modelId="{0F0CB861-3A35-45F9-BE70-43B0FD099772}" srcId="{724EF703-D119-4041-A2C3-2E0ABC61FC6D}" destId="{FD9B01CF-DC52-48AA-B0BC-3455D8EC2713}" srcOrd="1" destOrd="0" parTransId="{4CF824A7-9443-4D28-A44A-008A7295B190}" sibTransId="{51B5E4F8-8C73-4690-95B7-8D8EC7A1CBA2}"/>
    <dgm:cxn modelId="{744675F0-766B-40A9-AAFB-995A9B527F2A}" srcId="{EED9C70E-0F4D-48F4-BE7E-62FCE42F182B}" destId="{5C3B25C3-B8F3-4853-A570-B3FFC8137099}" srcOrd="1" destOrd="0" parTransId="{AAC8D85F-61B6-40C0-82F6-9251DA5651AE}" sibTransId="{37B6BAD2-0DE4-4A17-A9A3-1372F366A4E3}"/>
    <dgm:cxn modelId="{8596617B-C288-47BA-B902-06C6C2F17A5C}" type="presOf" srcId="{0CD7FB81-38E9-42D6-8588-A3EEFFF0E255}" destId="{ADFF862E-A330-444F-9AF7-30FB39EB0BFE}" srcOrd="0" destOrd="2" presId="urn:microsoft.com/office/officeart/2005/8/layout/hList1"/>
    <dgm:cxn modelId="{690D6B6D-1485-4018-9064-1F4C8DAE5B21}" srcId="{4945D891-48B1-45CC-9AD0-A11671B1AD7A}" destId="{0CD7FB81-38E9-42D6-8588-A3EEFFF0E255}" srcOrd="2" destOrd="0" parTransId="{1AB55CB8-586B-4097-9DF4-AE0DDC938F32}" sibTransId="{511A5031-1AE2-44AF-9824-18C409E12320}"/>
    <dgm:cxn modelId="{0FEB360C-F0CA-48EC-BB29-65A6EFA198BC}" type="presOf" srcId="{9F3DB784-A809-4FDD-810E-52861C2CDE76}" destId="{0C997531-C248-4B26-8BCF-86E71AE76265}" srcOrd="0" destOrd="0" presId="urn:microsoft.com/office/officeart/2005/8/layout/hList1"/>
    <dgm:cxn modelId="{16B4E621-85A8-425E-92EF-CBA1C0D30C74}" type="presOf" srcId="{411C3654-5361-482D-8FBA-A6C32C337620}" destId="{0C997531-C248-4B26-8BCF-86E71AE76265}" srcOrd="0" destOrd="3" presId="urn:microsoft.com/office/officeart/2005/8/layout/hList1"/>
    <dgm:cxn modelId="{E535C82F-A518-4039-90EF-00BAA9EA8069}" srcId="{9F13342B-A519-46A1-B56C-5FFBA020F398}" destId="{4945D891-48B1-45CC-9AD0-A11671B1AD7A}" srcOrd="0" destOrd="0" parTransId="{DE765B64-D646-484A-9DA3-E6F14D00516F}" sibTransId="{A4A18A5F-21DC-4B49-884F-29ADA5F15014}"/>
    <dgm:cxn modelId="{D8F32AB3-89B8-4499-A800-C24833C38F23}" type="presOf" srcId="{EED9C70E-0F4D-48F4-BE7E-62FCE42F182B}" destId="{7C9CF682-7545-47F8-B2F1-4B6AB173B00F}" srcOrd="0" destOrd="0" presId="urn:microsoft.com/office/officeart/2005/8/layout/hList1"/>
    <dgm:cxn modelId="{4A1E869F-2CB8-4F4E-B7C8-6232A81BBB00}" type="presOf" srcId="{312FAE21-9B61-4F75-8536-EB5CA058C759}" destId="{0C997531-C248-4B26-8BCF-86E71AE76265}" srcOrd="0" destOrd="2" presId="urn:microsoft.com/office/officeart/2005/8/layout/hList1"/>
    <dgm:cxn modelId="{F408BC2A-118D-4FFC-A5EA-425AAEA145CF}" type="presOf" srcId="{5C3B25C3-B8F3-4853-A570-B3FFC8137099}" destId="{0C997531-C248-4B26-8BCF-86E71AE76265}" srcOrd="0" destOrd="1" presId="urn:microsoft.com/office/officeart/2005/8/layout/hList1"/>
    <dgm:cxn modelId="{F72AA6D9-0473-4EFB-92F7-E288FFA44AE4}" type="presOf" srcId="{239B13E3-D223-49B2-B470-A926A42887F7}" destId="{ADFF862E-A330-444F-9AF7-30FB39EB0BFE}" srcOrd="0" destOrd="3" presId="urn:microsoft.com/office/officeart/2005/8/layout/hList1"/>
    <dgm:cxn modelId="{6E812317-525D-44D9-8CF5-261A6D0E9A31}" type="presOf" srcId="{4945D891-48B1-45CC-9AD0-A11671B1AD7A}" destId="{3D36E934-7425-48C9-9B3F-394D4563674E}" srcOrd="0" destOrd="0" presId="urn:microsoft.com/office/officeart/2005/8/layout/hList1"/>
    <dgm:cxn modelId="{F640E87B-D714-4040-BA1E-4EEC30F1ECFA}" srcId="{724EF703-D119-4041-A2C3-2E0ABC61FC6D}" destId="{50CA402B-2E3A-4686-9F31-B5518DC6B876}" srcOrd="2" destOrd="0" parTransId="{A7EE987C-07AD-4E7A-9722-C700A28068F7}" sibTransId="{41A7DCCE-E688-4ECD-9D88-0FFAC24229F1}"/>
    <dgm:cxn modelId="{EF201133-13C0-4804-BD2C-BF60165DDE80}" srcId="{9F13342B-A519-46A1-B56C-5FFBA020F398}" destId="{EED9C70E-0F4D-48F4-BE7E-62FCE42F182B}" srcOrd="2" destOrd="0" parTransId="{1E146100-7C9E-4068-BBF3-A9866F429332}" sibTransId="{4D2AC454-1D95-4605-A819-58D7C3F09048}"/>
    <dgm:cxn modelId="{1ECCFAB7-C08B-4805-BF4D-89782B7C6639}" srcId="{EED9C70E-0F4D-48F4-BE7E-62FCE42F182B}" destId="{411C3654-5361-482D-8FBA-A6C32C337620}" srcOrd="3" destOrd="0" parTransId="{455A041E-5182-44B7-B269-09183AE7140C}" sibTransId="{3D93135A-541F-4D4E-9A2D-2BE9CBA79748}"/>
    <dgm:cxn modelId="{DB41C429-6DE8-48C0-A414-35CB22D4C6D9}" srcId="{4945D891-48B1-45CC-9AD0-A11671B1AD7A}" destId="{C89E7A83-2201-4E83-B672-89E91C876968}" srcOrd="0" destOrd="0" parTransId="{B5002E36-71F6-4015-BB1A-A21F858FD2CA}" sibTransId="{C5757D40-CEAC-43DE-9C37-ABEA1EEA4A9C}"/>
    <dgm:cxn modelId="{076069DA-056F-4098-8B9B-56E2C736AA6E}" type="presOf" srcId="{9E492608-5DF1-4672-9839-1B84EF955261}" destId="{179D6CAE-CE85-43D5-8C4A-07B5F729761E}" srcOrd="0" destOrd="0" presId="urn:microsoft.com/office/officeart/2005/8/layout/hList1"/>
    <dgm:cxn modelId="{F693A368-AC5C-4D7F-B743-D1F545047BD1}" type="presOf" srcId="{9F13342B-A519-46A1-B56C-5FFBA020F398}" destId="{E267531C-0566-4ABE-8437-8741EE08EF76}" srcOrd="0" destOrd="0" presId="urn:microsoft.com/office/officeart/2005/8/layout/hList1"/>
    <dgm:cxn modelId="{B2F61A81-873D-4082-9E0B-049188F85632}" type="presOf" srcId="{724EF703-D119-4041-A2C3-2E0ABC61FC6D}" destId="{3835A6DC-AB8D-4D91-A1F3-CE39CCC6B36F}" srcOrd="0" destOrd="0" presId="urn:microsoft.com/office/officeart/2005/8/layout/hList1"/>
    <dgm:cxn modelId="{C1779CB3-1A34-437F-AA9B-A39E96B9100B}" srcId="{4945D891-48B1-45CC-9AD0-A11671B1AD7A}" destId="{36A66147-2F5D-4BB6-8D20-1F1F8CD92312}" srcOrd="1" destOrd="0" parTransId="{0D2A627E-AB0E-4A99-AF9B-C1710711F43E}" sibTransId="{E6D27BA1-3E90-4B63-9CA3-55EF1A7792F4}"/>
    <dgm:cxn modelId="{38F94A71-5A4C-44C3-9585-A12CB28174AC}" type="presOf" srcId="{36A66147-2F5D-4BB6-8D20-1F1F8CD92312}" destId="{ADFF862E-A330-444F-9AF7-30FB39EB0BFE}" srcOrd="0" destOrd="1" presId="urn:microsoft.com/office/officeart/2005/8/layout/hList1"/>
    <dgm:cxn modelId="{243B3155-2CB8-42B6-B425-571402DFA7E0}" type="presOf" srcId="{C89E7A83-2201-4E83-B672-89E91C876968}" destId="{ADFF862E-A330-444F-9AF7-30FB39EB0BFE}" srcOrd="0" destOrd="0" presId="urn:microsoft.com/office/officeart/2005/8/layout/hList1"/>
    <dgm:cxn modelId="{AF99287D-190E-4D4C-BA1D-C7A6124EF2B9}" type="presParOf" srcId="{E267531C-0566-4ABE-8437-8741EE08EF76}" destId="{D076E24F-5EC2-4777-9950-12D455AB097F}" srcOrd="0" destOrd="0" presId="urn:microsoft.com/office/officeart/2005/8/layout/hList1"/>
    <dgm:cxn modelId="{1EEF4E62-5057-4F0B-8980-23C289CA7514}" type="presParOf" srcId="{D076E24F-5EC2-4777-9950-12D455AB097F}" destId="{3D36E934-7425-48C9-9B3F-394D4563674E}" srcOrd="0" destOrd="0" presId="urn:microsoft.com/office/officeart/2005/8/layout/hList1"/>
    <dgm:cxn modelId="{7FADBF85-5C55-4233-ACF1-7689484E3924}" type="presParOf" srcId="{D076E24F-5EC2-4777-9950-12D455AB097F}" destId="{ADFF862E-A330-444F-9AF7-30FB39EB0BFE}" srcOrd="1" destOrd="0" presId="urn:microsoft.com/office/officeart/2005/8/layout/hList1"/>
    <dgm:cxn modelId="{8C477C88-8208-4105-8CEC-FD9932145FA3}" type="presParOf" srcId="{E267531C-0566-4ABE-8437-8741EE08EF76}" destId="{5333E56B-B744-47D9-BB50-63DA664EAB9F}" srcOrd="1" destOrd="0" presId="urn:microsoft.com/office/officeart/2005/8/layout/hList1"/>
    <dgm:cxn modelId="{7A55B276-3465-4EB7-A39F-B758419D7529}" type="presParOf" srcId="{E267531C-0566-4ABE-8437-8741EE08EF76}" destId="{97391C52-2E11-42C0-8A80-753A298C5125}" srcOrd="2" destOrd="0" presId="urn:microsoft.com/office/officeart/2005/8/layout/hList1"/>
    <dgm:cxn modelId="{619BB68F-DD78-4334-8E2C-ED950336BA4C}" type="presParOf" srcId="{97391C52-2E11-42C0-8A80-753A298C5125}" destId="{3835A6DC-AB8D-4D91-A1F3-CE39CCC6B36F}" srcOrd="0" destOrd="0" presId="urn:microsoft.com/office/officeart/2005/8/layout/hList1"/>
    <dgm:cxn modelId="{4968E342-5DA9-44FD-B5C8-A4EDDB8C38F4}" type="presParOf" srcId="{97391C52-2E11-42C0-8A80-753A298C5125}" destId="{179D6CAE-CE85-43D5-8C4A-07B5F729761E}" srcOrd="1" destOrd="0" presId="urn:microsoft.com/office/officeart/2005/8/layout/hList1"/>
    <dgm:cxn modelId="{25B41FA8-A517-47C3-A696-1077D1E4D416}" type="presParOf" srcId="{E267531C-0566-4ABE-8437-8741EE08EF76}" destId="{0F6B5219-9A13-41BA-91C4-F2B1D0BFC58D}" srcOrd="3" destOrd="0" presId="urn:microsoft.com/office/officeart/2005/8/layout/hList1"/>
    <dgm:cxn modelId="{3895F722-2F4C-40EE-A03C-0E8051701613}" type="presParOf" srcId="{E267531C-0566-4ABE-8437-8741EE08EF76}" destId="{45F6608A-771E-46A7-AF50-67834974E0C0}" srcOrd="4" destOrd="0" presId="urn:microsoft.com/office/officeart/2005/8/layout/hList1"/>
    <dgm:cxn modelId="{663CF363-86A1-4B93-A873-BB7D113DC32D}" type="presParOf" srcId="{45F6608A-771E-46A7-AF50-67834974E0C0}" destId="{7C9CF682-7545-47F8-B2F1-4B6AB173B00F}" srcOrd="0" destOrd="0" presId="urn:microsoft.com/office/officeart/2005/8/layout/hList1"/>
    <dgm:cxn modelId="{4F98CE74-F425-42F2-B023-0CBC2912119E}" type="presParOf" srcId="{45F6608A-771E-46A7-AF50-67834974E0C0}" destId="{0C997531-C248-4B26-8BCF-86E71AE7626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761B3-34F3-4EE4-84AE-AA8A87C6CEAD}">
      <dsp:nvSpPr>
        <dsp:cNvPr id="0" name=""/>
        <dsp:cNvSpPr/>
      </dsp:nvSpPr>
      <dsp:spPr>
        <a:xfrm>
          <a:off x="1431234" y="192"/>
          <a:ext cx="1079733" cy="107973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t>Συνολικό Όφελος</a:t>
          </a:r>
          <a:endParaRPr lang="el-GR" sz="1500" kern="1200" dirty="0"/>
        </a:p>
      </dsp:txBody>
      <dsp:txXfrm>
        <a:off x="1431234" y="192"/>
        <a:ext cx="1079733" cy="1079733"/>
      </dsp:txXfrm>
    </dsp:sp>
    <dsp:sp modelId="{52698DAC-16E1-46DF-B7A6-B08952F91385}">
      <dsp:nvSpPr>
        <dsp:cNvPr id="0" name=""/>
        <dsp:cNvSpPr/>
      </dsp:nvSpPr>
      <dsp:spPr>
        <a:xfrm>
          <a:off x="2598641" y="226936"/>
          <a:ext cx="626245" cy="626245"/>
        </a:xfrm>
        <a:prstGeom prst="mathMin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a:off x="2598641" y="226936"/>
        <a:ext cx="626245" cy="626245"/>
      </dsp:txXfrm>
    </dsp:sp>
    <dsp:sp modelId="{68EAA67F-D679-46F5-9517-13521829AC3B}">
      <dsp:nvSpPr>
        <dsp:cNvPr id="0" name=""/>
        <dsp:cNvSpPr/>
      </dsp:nvSpPr>
      <dsp:spPr>
        <a:xfrm>
          <a:off x="3312561" y="192"/>
          <a:ext cx="1079733" cy="107973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t>Συνολικό Κόστος</a:t>
          </a:r>
          <a:endParaRPr lang="el-GR" sz="1500" kern="1200" dirty="0"/>
        </a:p>
      </dsp:txBody>
      <dsp:txXfrm>
        <a:off x="3312561" y="192"/>
        <a:ext cx="1079733" cy="1079733"/>
      </dsp:txXfrm>
    </dsp:sp>
    <dsp:sp modelId="{47A03DAD-597C-4B1A-AFC3-4DF2F9E6E56E}">
      <dsp:nvSpPr>
        <dsp:cNvPr id="0" name=""/>
        <dsp:cNvSpPr/>
      </dsp:nvSpPr>
      <dsp:spPr>
        <a:xfrm>
          <a:off x="4479968" y="226936"/>
          <a:ext cx="626245" cy="626245"/>
        </a:xfrm>
        <a:prstGeom prst="mathEqual">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4479968" y="226936"/>
        <a:ext cx="626245" cy="626245"/>
      </dsp:txXfrm>
    </dsp:sp>
    <dsp:sp modelId="{8C142990-AB5B-4F85-88A8-3DA73C40153A}">
      <dsp:nvSpPr>
        <dsp:cNvPr id="0" name=""/>
        <dsp:cNvSpPr/>
      </dsp:nvSpPr>
      <dsp:spPr>
        <a:xfrm>
          <a:off x="5193888" y="192"/>
          <a:ext cx="1079733" cy="107973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smtClean="0"/>
            <a:t>Αξία για τον πελάτη</a:t>
          </a:r>
          <a:endParaRPr lang="el-GR" sz="1500" kern="1200" dirty="0"/>
        </a:p>
      </dsp:txBody>
      <dsp:txXfrm>
        <a:off x="5193888" y="192"/>
        <a:ext cx="1079733" cy="10797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F13332-1E81-428B-B496-485E3DE13DA9}">
      <dsp:nvSpPr>
        <dsp:cNvPr id="0" name=""/>
        <dsp:cNvSpPr/>
      </dsp:nvSpPr>
      <dsp:spPr>
        <a:xfrm rot="5400000">
          <a:off x="328544" y="1461855"/>
          <a:ext cx="972291" cy="1617871"/>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5FE81FD-1195-47F7-BFD8-A363B97A212A}">
      <dsp:nvSpPr>
        <dsp:cNvPr id="0" name=""/>
        <dsp:cNvSpPr/>
      </dsp:nvSpPr>
      <dsp:spPr>
        <a:xfrm>
          <a:off x="166244" y="1945249"/>
          <a:ext cx="1460623" cy="128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t>Οι έξυπνες εταιρείες παρέχουν στους πελάτες ότι αρχικώς τους υποσχέθηκαν</a:t>
          </a:r>
          <a:endParaRPr lang="el-GR" sz="1400" kern="1200" dirty="0"/>
        </a:p>
      </dsp:txBody>
      <dsp:txXfrm>
        <a:off x="166244" y="1945249"/>
        <a:ext cx="1460623" cy="1280321"/>
      </dsp:txXfrm>
    </dsp:sp>
    <dsp:sp modelId="{AC2C2E26-83A0-4BF6-B4DF-2D6581E71953}">
      <dsp:nvSpPr>
        <dsp:cNvPr id="0" name=""/>
        <dsp:cNvSpPr/>
      </dsp:nvSpPr>
      <dsp:spPr>
        <a:xfrm>
          <a:off x="1351278" y="1342745"/>
          <a:ext cx="275589" cy="275589"/>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9F0DF06-3FBD-4D58-8C2C-3679D46F7348}">
      <dsp:nvSpPr>
        <dsp:cNvPr id="0" name=""/>
        <dsp:cNvSpPr/>
      </dsp:nvSpPr>
      <dsp:spPr>
        <a:xfrm rot="5400000">
          <a:off x="2116632" y="1019390"/>
          <a:ext cx="972291" cy="1617871"/>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8AAEF4E-427F-4A58-8606-96CC24301850}">
      <dsp:nvSpPr>
        <dsp:cNvPr id="0" name=""/>
        <dsp:cNvSpPr/>
      </dsp:nvSpPr>
      <dsp:spPr>
        <a:xfrm>
          <a:off x="1954332" y="1502785"/>
          <a:ext cx="1460623" cy="128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t>Στη συνέχεια περισσότερα</a:t>
          </a:r>
          <a:endParaRPr lang="el-GR" sz="1400" kern="1200" dirty="0"/>
        </a:p>
      </dsp:txBody>
      <dsp:txXfrm>
        <a:off x="1954332" y="1502785"/>
        <a:ext cx="1460623" cy="1280321"/>
      </dsp:txXfrm>
    </dsp:sp>
    <dsp:sp modelId="{BA44B05B-476C-4E47-98E6-6D2C47121975}">
      <dsp:nvSpPr>
        <dsp:cNvPr id="0" name=""/>
        <dsp:cNvSpPr/>
      </dsp:nvSpPr>
      <dsp:spPr>
        <a:xfrm>
          <a:off x="3139366" y="900281"/>
          <a:ext cx="275589" cy="275589"/>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4CA6C4A-97A1-4369-A0A1-5201E7875AB0}">
      <dsp:nvSpPr>
        <dsp:cNvPr id="0" name=""/>
        <dsp:cNvSpPr/>
      </dsp:nvSpPr>
      <dsp:spPr>
        <a:xfrm rot="5400000">
          <a:off x="3904720" y="576926"/>
          <a:ext cx="972291" cy="1617871"/>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F174647-4BFC-400B-83F9-64BE42CED88C}">
      <dsp:nvSpPr>
        <dsp:cNvPr id="0" name=""/>
        <dsp:cNvSpPr/>
      </dsp:nvSpPr>
      <dsp:spPr>
        <a:xfrm>
          <a:off x="3742420" y="1060321"/>
          <a:ext cx="1460623" cy="128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t>Υψηλότερα επίπεδα ικανοποίησης πελατών</a:t>
          </a:r>
          <a:endParaRPr lang="el-GR" sz="1400" kern="1200" dirty="0"/>
        </a:p>
      </dsp:txBody>
      <dsp:txXfrm>
        <a:off x="3742420" y="1060321"/>
        <a:ext cx="1460623" cy="1280321"/>
      </dsp:txXfrm>
    </dsp:sp>
    <dsp:sp modelId="{D0856E3B-7DED-497D-A4E7-5395F8ACAC92}">
      <dsp:nvSpPr>
        <dsp:cNvPr id="0" name=""/>
        <dsp:cNvSpPr/>
      </dsp:nvSpPr>
      <dsp:spPr>
        <a:xfrm>
          <a:off x="4927454" y="457817"/>
          <a:ext cx="275589" cy="275589"/>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F52F066-BC75-4605-A52F-D8AA249DEC96}">
      <dsp:nvSpPr>
        <dsp:cNvPr id="0" name=""/>
        <dsp:cNvSpPr/>
      </dsp:nvSpPr>
      <dsp:spPr>
        <a:xfrm rot="5400000">
          <a:off x="5692808" y="134462"/>
          <a:ext cx="972291" cy="1617871"/>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06FC1C4-1524-43F7-BE09-CF9A95B1FE2F}">
      <dsp:nvSpPr>
        <dsp:cNvPr id="0" name=""/>
        <dsp:cNvSpPr/>
      </dsp:nvSpPr>
      <dsp:spPr>
        <a:xfrm>
          <a:off x="5530509" y="617857"/>
          <a:ext cx="1460623" cy="128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t>Μεγαλύτερη προσήλωση και πιστότητα πελατών, πελάτες «ευαγγελιστές»</a:t>
          </a:r>
          <a:endParaRPr lang="el-GR" sz="1400" kern="1200" dirty="0"/>
        </a:p>
      </dsp:txBody>
      <dsp:txXfrm>
        <a:off x="5530509" y="617857"/>
        <a:ext cx="1460623" cy="1280321"/>
      </dsp:txXfrm>
    </dsp:sp>
    <dsp:sp modelId="{967B1BAC-ACB7-49C4-B336-085626799BCD}">
      <dsp:nvSpPr>
        <dsp:cNvPr id="0" name=""/>
        <dsp:cNvSpPr/>
      </dsp:nvSpPr>
      <dsp:spPr>
        <a:xfrm>
          <a:off x="6715543" y="15352"/>
          <a:ext cx="275589" cy="275589"/>
        </a:xfrm>
        <a:prstGeom prst="triangle">
          <a:avLst>
            <a:gd name="adj" fmla="val 1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43F38A-9006-4965-B196-1931E53C4498}">
      <dsp:nvSpPr>
        <dsp:cNvPr id="0" name=""/>
        <dsp:cNvSpPr/>
      </dsp:nvSpPr>
      <dsp:spPr>
        <a:xfrm rot="5400000">
          <a:off x="7480897" y="-308001"/>
          <a:ext cx="972291" cy="1617871"/>
        </a:xfrm>
        <a:prstGeom prst="corner">
          <a:avLst>
            <a:gd name="adj1" fmla="val 16120"/>
            <a:gd name="adj2" fmla="val 161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377DAE6-AC1C-4E9D-82A3-033769C781FF}">
      <dsp:nvSpPr>
        <dsp:cNvPr id="0" name=""/>
        <dsp:cNvSpPr/>
      </dsp:nvSpPr>
      <dsp:spPr>
        <a:xfrm>
          <a:off x="7318597" y="175393"/>
          <a:ext cx="1460623" cy="128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t>Καλύτερη επίδοση της εταιρείας</a:t>
          </a:r>
          <a:endParaRPr lang="el-GR" sz="1400" kern="1200" dirty="0"/>
        </a:p>
      </dsp:txBody>
      <dsp:txXfrm>
        <a:off x="7318597" y="175393"/>
        <a:ext cx="1460623" cy="12803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36E934-7425-48C9-9B3F-394D4563674E}">
      <dsp:nvSpPr>
        <dsp:cNvPr id="0" name=""/>
        <dsp:cNvSpPr/>
      </dsp:nvSpPr>
      <dsp:spPr>
        <a:xfrm>
          <a:off x="2801" y="31960"/>
          <a:ext cx="2731367" cy="661705"/>
        </a:xfrm>
        <a:prstGeom prst="rect">
          <a:avLst/>
        </a:prstGeom>
        <a:solidFill>
          <a:schemeClr val="accent2">
            <a:hueOff val="0"/>
            <a:satOff val="0"/>
            <a:lumOff val="0"/>
            <a:alphaOff val="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smtClean="0">
              <a:effectLst/>
            </a:rPr>
            <a:t>Τα απολύτως απαραίτητα</a:t>
          </a:r>
          <a:endParaRPr lang="el-GR" sz="1800" b="1" kern="1200" dirty="0">
            <a:effectLst/>
          </a:endParaRPr>
        </a:p>
      </dsp:txBody>
      <dsp:txXfrm>
        <a:off x="2801" y="31960"/>
        <a:ext cx="2731367" cy="661705"/>
      </dsp:txXfrm>
    </dsp:sp>
    <dsp:sp modelId="{ADFF862E-A330-444F-9AF7-30FB39EB0BFE}">
      <dsp:nvSpPr>
        <dsp:cNvPr id="0" name=""/>
        <dsp:cNvSpPr/>
      </dsp:nvSpPr>
      <dsp:spPr>
        <a:xfrm>
          <a:off x="2801" y="693665"/>
          <a:ext cx="2731367" cy="3284001"/>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Τα αναμενόμενα, τα δεδομένα </a:t>
          </a:r>
          <a:endParaRPr lang="el-GR" sz="1600" kern="1200" dirty="0"/>
        </a:p>
        <a:p>
          <a:pPr marL="171450" lvl="1" indent="-171450" algn="l" defTabSz="711200">
            <a:lnSpc>
              <a:spcPct val="90000"/>
            </a:lnSpc>
            <a:spcBef>
              <a:spcPct val="0"/>
            </a:spcBef>
            <a:spcAft>
              <a:spcPct val="15000"/>
            </a:spcAft>
            <a:buChar char="••"/>
          </a:pPr>
          <a:r>
            <a:rPr lang="el-GR" sz="1600" kern="1200" dirty="0" smtClean="0"/>
            <a:t>Η απουσία αυτών προκαλεί εκνευρισμό αλλά η παρουσία τους αδιάφορη.</a:t>
          </a:r>
          <a:endParaRPr lang="el-GR" sz="1600" kern="1200" dirty="0"/>
        </a:p>
        <a:p>
          <a:pPr marL="171450" lvl="1" indent="-171450" algn="l" defTabSz="711200">
            <a:lnSpc>
              <a:spcPct val="90000"/>
            </a:lnSpc>
            <a:spcBef>
              <a:spcPct val="0"/>
            </a:spcBef>
            <a:spcAft>
              <a:spcPct val="15000"/>
            </a:spcAft>
            <a:buChar char="••"/>
          </a:pPr>
          <a:r>
            <a:rPr lang="el-GR" sz="1600" kern="1200" dirty="0" smtClean="0"/>
            <a:t>Ικανοποίηση ουδέτερη</a:t>
          </a:r>
          <a:endParaRPr lang="el-GR" sz="1600" kern="1200" dirty="0"/>
        </a:p>
        <a:p>
          <a:pPr marL="171450" lvl="1" indent="-171450" algn="l" defTabSz="711200">
            <a:lnSpc>
              <a:spcPct val="90000"/>
            </a:lnSpc>
            <a:spcBef>
              <a:spcPct val="0"/>
            </a:spcBef>
            <a:spcAft>
              <a:spcPct val="15000"/>
            </a:spcAft>
            <a:buChar char="••"/>
          </a:pPr>
          <a:r>
            <a:rPr lang="el-GR" sz="1600" kern="1200" dirty="0" smtClean="0"/>
            <a:t>Π.χ. πετσέτες μπάνιου στο δωμάτιο του ξενοδοχείου</a:t>
          </a:r>
          <a:endParaRPr lang="el-GR" sz="1600" kern="1200" dirty="0"/>
        </a:p>
      </dsp:txBody>
      <dsp:txXfrm>
        <a:off x="2801" y="693665"/>
        <a:ext cx="2731367" cy="3284001"/>
      </dsp:txXfrm>
    </dsp:sp>
    <dsp:sp modelId="{3835A6DC-AB8D-4D91-A1F3-CE39CCC6B36F}">
      <dsp:nvSpPr>
        <dsp:cNvPr id="0" name=""/>
        <dsp:cNvSpPr/>
      </dsp:nvSpPr>
      <dsp:spPr>
        <a:xfrm>
          <a:off x="3116560" y="31960"/>
          <a:ext cx="2731367" cy="66170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smtClean="0">
              <a:effectLst/>
            </a:rPr>
            <a:t>Τα όσο πιο πολύ τόσο πιο καλά</a:t>
          </a:r>
          <a:endParaRPr lang="el-GR" sz="1800" b="1" kern="1200" dirty="0">
            <a:effectLst/>
          </a:endParaRPr>
        </a:p>
      </dsp:txBody>
      <dsp:txXfrm>
        <a:off x="3116560" y="31960"/>
        <a:ext cx="2731367" cy="661705"/>
      </dsp:txXfrm>
    </dsp:sp>
    <dsp:sp modelId="{179D6CAE-CE85-43D5-8C4A-07B5F729761E}">
      <dsp:nvSpPr>
        <dsp:cNvPr id="0" name=""/>
        <dsp:cNvSpPr/>
      </dsp:nvSpPr>
      <dsp:spPr>
        <a:xfrm>
          <a:off x="3116560" y="693665"/>
          <a:ext cx="2731367" cy="3284001"/>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Αλλαγή επιπέδου ικανοποίησης από την ουδετερότητα στη θετική ικανοποίηση.</a:t>
          </a:r>
          <a:endParaRPr lang="el-GR" sz="1500" kern="1200" dirty="0"/>
        </a:p>
        <a:p>
          <a:pPr marL="114300" lvl="1" indent="-114300" algn="l" defTabSz="666750">
            <a:lnSpc>
              <a:spcPct val="90000"/>
            </a:lnSpc>
            <a:spcBef>
              <a:spcPct val="0"/>
            </a:spcBef>
            <a:spcAft>
              <a:spcPct val="15000"/>
            </a:spcAft>
            <a:buChar char="••"/>
          </a:pPr>
          <a:r>
            <a:rPr lang="el-GR" sz="1500" kern="1200" dirty="0" smtClean="0"/>
            <a:t>Η παρουσία τους ενδιαφέρει τους πελάτες</a:t>
          </a:r>
          <a:endParaRPr lang="el-GR" sz="1500" kern="1200" dirty="0"/>
        </a:p>
        <a:p>
          <a:pPr marL="114300" lvl="1" indent="-114300" algn="l" defTabSz="666750">
            <a:lnSpc>
              <a:spcPct val="90000"/>
            </a:lnSpc>
            <a:spcBef>
              <a:spcPct val="0"/>
            </a:spcBef>
            <a:spcAft>
              <a:spcPct val="15000"/>
            </a:spcAft>
            <a:buChar char="••"/>
          </a:pPr>
          <a:r>
            <a:rPr lang="el-GR" sz="1500" kern="1200" dirty="0" smtClean="0"/>
            <a:t>Στις μηχανές αναζήτησης η χρηστικότητα των αποτελεσμάτων αποτελεί πλέον παράγοντα διαφοροποίησης και ανέδειξε την </a:t>
          </a:r>
          <a:r>
            <a:rPr lang="en-US" sz="1500" kern="1200" dirty="0" smtClean="0"/>
            <a:t>Google </a:t>
          </a:r>
          <a:r>
            <a:rPr lang="el-GR" sz="1500" kern="1200" dirty="0" smtClean="0"/>
            <a:t>σε κυρίαρχο παίκτη</a:t>
          </a:r>
          <a:endParaRPr lang="el-GR" sz="1500" kern="1200" dirty="0"/>
        </a:p>
      </dsp:txBody>
      <dsp:txXfrm>
        <a:off x="3116560" y="693665"/>
        <a:ext cx="2731367" cy="3284001"/>
      </dsp:txXfrm>
    </dsp:sp>
    <dsp:sp modelId="{7C9CF682-7545-47F8-B2F1-4B6AB173B00F}">
      <dsp:nvSpPr>
        <dsp:cNvPr id="0" name=""/>
        <dsp:cNvSpPr/>
      </dsp:nvSpPr>
      <dsp:spPr>
        <a:xfrm>
          <a:off x="6230319" y="0"/>
          <a:ext cx="2731367" cy="6617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b="1" kern="1200" dirty="0" smtClean="0">
              <a:effectLst/>
            </a:rPr>
            <a:t>Οι παράγοντες απόλαυσης</a:t>
          </a:r>
          <a:endParaRPr lang="el-GR" sz="1800" b="1" kern="1200" dirty="0">
            <a:effectLst/>
          </a:endParaRPr>
        </a:p>
      </dsp:txBody>
      <dsp:txXfrm>
        <a:off x="6230319" y="0"/>
        <a:ext cx="2731367" cy="661705"/>
      </dsp:txXfrm>
    </dsp:sp>
    <dsp:sp modelId="{0C997531-C248-4B26-8BCF-86E71AE76265}">
      <dsp:nvSpPr>
        <dsp:cNvPr id="0" name=""/>
        <dsp:cNvSpPr/>
      </dsp:nvSpPr>
      <dsp:spPr>
        <a:xfrm>
          <a:off x="6230319" y="693665"/>
          <a:ext cx="2731367" cy="3284001"/>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Τα απρόσμενα που προκαλούν έκπληξη στους πελάτες. </a:t>
          </a:r>
          <a:endParaRPr lang="el-GR" sz="1400" kern="1200" dirty="0"/>
        </a:p>
        <a:p>
          <a:pPr marL="114300" lvl="1" indent="-114300" algn="l" defTabSz="622300">
            <a:lnSpc>
              <a:spcPct val="90000"/>
            </a:lnSpc>
            <a:spcBef>
              <a:spcPct val="0"/>
            </a:spcBef>
            <a:spcAft>
              <a:spcPct val="15000"/>
            </a:spcAft>
            <a:buChar char="••"/>
          </a:pPr>
          <a:r>
            <a:rPr lang="el-GR" sz="1400" kern="1200" dirty="0" smtClean="0"/>
            <a:t>Η απουσία τους δεν προκαλεί δυσαρέσκεια αλλά η παρουσία τους ενθουσιάζει τους πελάτες.</a:t>
          </a:r>
          <a:endParaRPr lang="el-GR" sz="1400" kern="1200" dirty="0"/>
        </a:p>
        <a:p>
          <a:pPr marL="114300" lvl="1" indent="-114300" algn="l" defTabSz="622300">
            <a:lnSpc>
              <a:spcPct val="90000"/>
            </a:lnSpc>
            <a:spcBef>
              <a:spcPct val="0"/>
            </a:spcBef>
            <a:spcAft>
              <a:spcPct val="15000"/>
            </a:spcAft>
            <a:buChar char="••"/>
          </a:pPr>
          <a:r>
            <a:rPr lang="el-GR" sz="1400" kern="1200" dirty="0" smtClean="0"/>
            <a:t>Ο επιπλέον καινοτόμος εξοπλισμός σε ένα αυτοκίνητο που δεν τον είχε φανταστεί ο πελάτης αλλά τον δέχεται με ενθουσιασμό.</a:t>
          </a:r>
          <a:endParaRPr lang="el-GR" sz="1400" kern="1200" dirty="0"/>
        </a:p>
        <a:p>
          <a:pPr marL="114300" lvl="1" indent="-114300" algn="l" defTabSz="622300">
            <a:lnSpc>
              <a:spcPct val="90000"/>
            </a:lnSpc>
            <a:spcBef>
              <a:spcPct val="0"/>
            </a:spcBef>
            <a:spcAft>
              <a:spcPct val="15000"/>
            </a:spcAft>
            <a:buChar char="••"/>
          </a:pPr>
          <a:r>
            <a:rPr lang="el-GR" sz="1400" kern="1200" dirty="0" smtClean="0"/>
            <a:t>Με την πάροδο του χρόνου γίνονται αναμενόμενοι και οι υπεύθυνοι του μάρκετινγκ πρέπει να είναι έτοιμοι για να επινοούν νέους παράγοντες.</a:t>
          </a:r>
          <a:endParaRPr lang="el-GR" sz="1400" kern="1200" dirty="0"/>
        </a:p>
      </dsp:txBody>
      <dsp:txXfrm>
        <a:off x="6230319" y="693665"/>
        <a:ext cx="2731367" cy="32840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273324"/>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209428"/>
            <a:ext cx="8280920" cy="1112461"/>
          </a:xfrm>
        </p:spPr>
        <p:txBody>
          <a:bodyPr>
            <a:noAutofit/>
          </a:bodyPr>
          <a:lstStyle/>
          <a:p>
            <a:pPr>
              <a:lnSpc>
                <a:spcPct val="80000"/>
              </a:lnSpc>
            </a:pPr>
            <a:r>
              <a:rPr lang="el-GR" altLang="zh-CN" sz="3400" b="1" dirty="0" smtClean="0">
                <a:cs typeface="Segoe UI" pitchFamily="18" charset="0"/>
              </a:rPr>
              <a:t>Δημιουργία και Δέσμευση Αξίας Πελατών</a:t>
            </a:r>
          </a:p>
          <a:p>
            <a:pPr>
              <a:lnSpc>
                <a:spcPct val="80000"/>
              </a:lnSpc>
            </a:pPr>
            <a:r>
              <a:rPr lang="el-GR" b="1" dirty="0" smtClean="0"/>
              <a:t>Στάδιο </a:t>
            </a:r>
            <a:r>
              <a:rPr lang="el-GR" b="1" dirty="0" smtClean="0"/>
              <a:t>4</a:t>
            </a:r>
            <a:r>
              <a:rPr lang="el-GR" b="1" baseline="30000" dirty="0" smtClean="0"/>
              <a:t>ο</a:t>
            </a:r>
            <a:r>
              <a:rPr lang="el-GR" b="1" dirty="0" smtClean="0"/>
              <a:t> Ανάπτυξη Αποδοτικών Σχέσεων και Ικανοποίηση Πελατών</a:t>
            </a:r>
            <a:endParaRPr lang="el-GR" altLang="zh-CN" b="1" dirty="0" smtClean="0">
              <a:cs typeface="Segoe UI" pitchFamily="18" charset="0"/>
            </a:endParaRPr>
          </a:p>
          <a:p>
            <a:pPr>
              <a:lnSpc>
                <a:spcPct val="80000"/>
              </a:lnSpc>
            </a:pPr>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67544" y="1201316"/>
            <a:ext cx="8229600" cy="576064"/>
          </a:xfrm>
        </p:spPr>
        <p:txBody>
          <a:bodyPr>
            <a:normAutofit lnSpcReduction="10000"/>
          </a:bodyPr>
          <a:lstStyle/>
          <a:p>
            <a:pPr>
              <a:buNone/>
            </a:pPr>
            <a:r>
              <a:rPr lang="el-GR" b="1" dirty="0" smtClean="0"/>
              <a:t>Αξία Πελατών (2/3)</a:t>
            </a: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
        <p:nvSpPr>
          <p:cNvPr id="6" name="Θέση περιεχομένου 3"/>
          <p:cNvSpPr txBox="1">
            <a:spLocks/>
          </p:cNvSpPr>
          <p:nvPr/>
        </p:nvSpPr>
        <p:spPr>
          <a:xfrm>
            <a:off x="251520" y="1705372"/>
            <a:ext cx="8712968" cy="3456384"/>
          </a:xfrm>
          <a:prstGeom prst="rect">
            <a:avLst/>
          </a:prstGeom>
          <a:ln w="28575">
            <a:solidFill>
              <a:schemeClr val="bg1"/>
            </a:solidFill>
          </a:ln>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smtClean="0">
                <a:ln>
                  <a:noFill/>
                </a:ln>
                <a:uLnTx/>
                <a:uFillTx/>
                <a:latin typeface="+mn-lt"/>
                <a:ea typeface="+mn-ea"/>
                <a:cs typeface="+mn-cs"/>
              </a:rPr>
              <a:t>Το </a:t>
            </a:r>
            <a:r>
              <a:rPr kumimoji="0" lang="el-GR" sz="2000" b="1" i="0" u="none" strike="noStrike" kern="1200" cap="none" spc="0" normalizeH="0" baseline="0" noProof="0" dirty="0" smtClean="0">
                <a:ln>
                  <a:noFill/>
                </a:ln>
                <a:uLnTx/>
                <a:uFillTx/>
                <a:latin typeface="+mn-lt"/>
                <a:ea typeface="+mn-ea"/>
                <a:cs typeface="+mn-cs"/>
              </a:rPr>
              <a:t>συνολικό κόστος</a:t>
            </a:r>
            <a:r>
              <a:rPr kumimoji="0" lang="el-GR" sz="2000" b="0" i="0" u="none" strike="noStrike" kern="1200" cap="none" spc="0" normalizeH="0" baseline="0" noProof="0" dirty="0" smtClean="0">
                <a:ln>
                  <a:noFill/>
                </a:ln>
                <a:uLnTx/>
                <a:uFillTx/>
                <a:latin typeface="+mn-lt"/>
                <a:ea typeface="+mn-ea"/>
                <a:cs typeface="+mn-cs"/>
              </a:rPr>
              <a:t> περιλαμβάνει: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uLnTx/>
                <a:uFillTx/>
                <a:latin typeface="+mn-lt"/>
                <a:ea typeface="+mn-ea"/>
                <a:cs typeface="+mn-cs"/>
              </a:rPr>
              <a:t>το χρηματικό κόστος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uLnTx/>
                <a:uFillTx/>
                <a:latin typeface="+mn-lt"/>
                <a:ea typeface="+mn-ea"/>
                <a:cs typeface="+mn-cs"/>
              </a:rPr>
              <a:t>το χρόνο και την ενέργεια που απαιτείται για την  αγορά πχ. στην περίπτωση του ξενοδοχείου, η καλή τοποθεσία του εξισορροπεί το χρόνο και την ενέργεια που απαιτήθηκαν για την εύρεση του.</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uLnTx/>
                <a:uFillTx/>
                <a:latin typeface="+mn-lt"/>
                <a:ea typeface="+mn-ea"/>
                <a:cs typeface="+mn-cs"/>
              </a:rPr>
              <a:t>Το ψυχολογικό κόστος που θα προκύψει από μία λάθος επιλογή. Υπάρχει το στοιχείο της αβεβαιότητα καθώς οι καταναλωτές γνωρίζουν το ενδεχόμενο ρίσκο που αναλαμβάνουν όταν αποφασίζουν μία αγορά.</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smtClean="0">
                <a:ln>
                  <a:noFill/>
                </a:ln>
                <a:uLnTx/>
                <a:uFillTx/>
                <a:latin typeface="+mn-lt"/>
                <a:ea typeface="+mn-ea"/>
                <a:cs typeface="+mn-cs"/>
              </a:rPr>
              <a:t>Οι </a:t>
            </a:r>
            <a:r>
              <a:rPr kumimoji="0" lang="el-GR" sz="2000" b="1" i="0" u="none" strike="noStrike" kern="1200" cap="none" spc="0" normalizeH="0" baseline="0" noProof="0" dirty="0" smtClean="0">
                <a:ln>
                  <a:noFill/>
                </a:ln>
                <a:uLnTx/>
                <a:uFillTx/>
                <a:latin typeface="+mn-lt"/>
                <a:ea typeface="+mn-ea"/>
                <a:cs typeface="+mn-cs"/>
              </a:rPr>
              <a:t>υπεύθυνοι μάρκετινγκ </a:t>
            </a:r>
            <a:r>
              <a:rPr kumimoji="0" lang="el-GR" sz="2000" b="0" i="0" u="none" strike="noStrike" kern="1200" cap="none" spc="0" normalizeH="0" baseline="0" noProof="0" dirty="0" smtClean="0">
                <a:ln>
                  <a:noFill/>
                </a:ln>
                <a:uLnTx/>
                <a:uFillTx/>
                <a:latin typeface="+mn-lt"/>
                <a:ea typeface="+mn-ea"/>
                <a:cs typeface="+mn-cs"/>
              </a:rPr>
              <a:t>θα πρέπει να μειώνουν το </a:t>
            </a:r>
            <a:r>
              <a:rPr kumimoji="0" lang="el-GR" sz="2000" b="1" i="0" u="none" strike="noStrike" kern="1200" cap="none" spc="0" normalizeH="0" baseline="0" noProof="0" dirty="0" smtClean="0">
                <a:ln>
                  <a:noFill/>
                </a:ln>
                <a:uLnTx/>
                <a:uFillTx/>
                <a:latin typeface="+mn-lt"/>
                <a:ea typeface="+mn-ea"/>
                <a:cs typeface="+mn-cs"/>
              </a:rPr>
              <a:t>συνολικό κόστος </a:t>
            </a:r>
            <a:r>
              <a:rPr kumimoji="0" lang="el-GR" sz="2000" b="0" i="0" u="none" strike="noStrike" kern="1200" cap="none" spc="0" normalizeH="0" baseline="0" noProof="0" dirty="0" smtClean="0">
                <a:ln>
                  <a:noFill/>
                </a:ln>
                <a:uLnTx/>
                <a:uFillTx/>
                <a:latin typeface="+mn-lt"/>
                <a:ea typeface="+mn-ea"/>
                <a:cs typeface="+mn-cs"/>
              </a:rPr>
              <a:t>όπως το αντιλαμβάνονται οι πελάτες τους με το να τους παρέχουν σιγουριά για την ποιότητα των προσφορών αγοράς τους.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4834880" cy="4116288"/>
          </a:xfrm>
        </p:spPr>
        <p:txBody>
          <a:bodyPr>
            <a:normAutofit fontScale="85000" lnSpcReduction="20000"/>
          </a:bodyPr>
          <a:lstStyle/>
          <a:p>
            <a:pPr>
              <a:buNone/>
            </a:pPr>
            <a:r>
              <a:rPr lang="el-GR" b="1" dirty="0" smtClean="0"/>
              <a:t>Αξία Πελατών (3/3)</a:t>
            </a:r>
            <a:endParaRPr lang="en-US" b="1" dirty="0" smtClean="0"/>
          </a:p>
          <a:p>
            <a:pPr>
              <a:buFont typeface="Wingdings" panose="05000000000000000000" pitchFamily="2" charset="2"/>
              <a:buChar char="q"/>
            </a:pPr>
            <a:r>
              <a:rPr lang="el-GR" sz="2800" dirty="0" smtClean="0"/>
              <a:t>Πώς λοιπόν οι πελάτες αντιλαμβάνονται την </a:t>
            </a:r>
            <a:r>
              <a:rPr lang="el-GR" sz="2800" b="1" dirty="0" smtClean="0"/>
              <a:t>αξία</a:t>
            </a:r>
            <a:r>
              <a:rPr lang="el-GR" sz="2800" dirty="0" smtClean="0"/>
              <a:t> μιας προσφοράς αγοράς</a:t>
            </a:r>
            <a:r>
              <a:rPr lang="en-US" sz="2800" dirty="0" smtClean="0"/>
              <a:t>; </a:t>
            </a:r>
            <a:endParaRPr lang="el-GR" sz="2800" dirty="0" smtClean="0"/>
          </a:p>
          <a:p>
            <a:pPr lvl="1">
              <a:lnSpc>
                <a:spcPct val="90000"/>
              </a:lnSpc>
            </a:pPr>
            <a:r>
              <a:rPr lang="el-GR" sz="2400" dirty="0" smtClean="0"/>
              <a:t>Οι πελάτες συχνά δεν κρίνουν </a:t>
            </a:r>
            <a:r>
              <a:rPr lang="el-GR" sz="2400" b="1" dirty="0" smtClean="0"/>
              <a:t>αξίες</a:t>
            </a:r>
            <a:r>
              <a:rPr lang="el-GR" sz="2400" dirty="0" smtClean="0"/>
              <a:t> και κόστη «επακριβώς» ή «αντικειμενικά»</a:t>
            </a:r>
            <a:endParaRPr lang="en-US" sz="2400" dirty="0" smtClean="0"/>
          </a:p>
          <a:p>
            <a:pPr lvl="1">
              <a:lnSpc>
                <a:spcPct val="90000"/>
              </a:lnSpc>
            </a:pPr>
            <a:r>
              <a:rPr lang="el-GR" sz="2400" dirty="0" smtClean="0"/>
              <a:t>Για μερικούς πελάτες η «</a:t>
            </a:r>
            <a:r>
              <a:rPr lang="el-GR" sz="2400" b="1" dirty="0" smtClean="0"/>
              <a:t>αξία</a:t>
            </a:r>
            <a:r>
              <a:rPr lang="el-GR" sz="2400" dirty="0" smtClean="0"/>
              <a:t>» μπορεί να σημαίνει ότι πληρώνω περισσότερο αλλά παίρνω περισσότερα.</a:t>
            </a:r>
            <a:endParaRPr lang="en-US" sz="2000" dirty="0" smtClean="0"/>
          </a:p>
          <a:p>
            <a:pPr>
              <a:buNone/>
            </a:pPr>
            <a:r>
              <a:rPr lang="en-US" sz="2000" dirty="0" smtClean="0"/>
              <a:t>  </a:t>
            </a:r>
            <a:r>
              <a:rPr lang="el-GR" sz="2000" dirty="0" smtClean="0"/>
              <a:t>Παράδειγμα: τα οφέλη μιας γυναίκας που αγοράζει τζιν παντελόνι </a:t>
            </a:r>
            <a:r>
              <a:rPr lang="en-US" sz="2000" dirty="0" smtClean="0"/>
              <a:t>Paige Premium Denim</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5" name="4 - Εικόνα" descr="paige premium denim.jpg"/>
          <p:cNvPicPr>
            <a:picLocks noChangeAspect="1"/>
          </p:cNvPicPr>
          <p:nvPr/>
        </p:nvPicPr>
        <p:blipFill>
          <a:blip r:embed="rId2" cstate="print"/>
          <a:stretch>
            <a:fillRect/>
          </a:stretch>
        </p:blipFill>
        <p:spPr>
          <a:xfrm>
            <a:off x="5580112" y="1345332"/>
            <a:ext cx="3308887" cy="29411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67544" y="1201316"/>
            <a:ext cx="8229600" cy="3771636"/>
          </a:xfrm>
        </p:spPr>
        <p:txBody>
          <a:bodyPr/>
          <a:lstStyle/>
          <a:p>
            <a:pPr>
              <a:buNone/>
            </a:pPr>
            <a:r>
              <a:rPr lang="el-GR" b="1" dirty="0" smtClean="0"/>
              <a:t>Ικανοποίηση πελατών (1</a:t>
            </a:r>
            <a:r>
              <a:rPr lang="en-US" b="1" dirty="0" smtClean="0"/>
              <a:t>/3</a:t>
            </a:r>
            <a:r>
              <a:rPr lang="el-GR" b="1" dirty="0" smtClean="0"/>
              <a:t>)</a:t>
            </a: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
        <p:nvSpPr>
          <p:cNvPr id="8" name="7 - Στρογγυλεμένο ορθογώνιο"/>
          <p:cNvSpPr/>
          <p:nvPr/>
        </p:nvSpPr>
        <p:spPr>
          <a:xfrm>
            <a:off x="755576" y="1849388"/>
            <a:ext cx="65527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rgbClr val="006600"/>
                </a:solidFill>
                <a:latin typeface="Calibri" pitchFamily="34" charset="0"/>
              </a:rPr>
              <a:t> </a:t>
            </a:r>
            <a:r>
              <a:rPr lang="el-GR" sz="1600" i="1" dirty="0" smtClean="0">
                <a:solidFill>
                  <a:schemeClr val="bg1"/>
                </a:solidFill>
                <a:latin typeface="Calibri" pitchFamily="34" charset="0"/>
              </a:rPr>
              <a:t>ο βαθμός στον οποίο η αντιλαμβανόμενη επίδοση ενός προϊόντος συνάδει με τις προσδοκίες ενός αγοραστή</a:t>
            </a:r>
            <a:r>
              <a:rPr lang="en-US" sz="1600" i="1" dirty="0" smtClean="0">
                <a:solidFill>
                  <a:schemeClr val="bg1"/>
                </a:solidFill>
                <a:latin typeface="Calibri" pitchFamily="34" charset="0"/>
              </a:rPr>
              <a:t>.</a:t>
            </a:r>
            <a:endParaRPr lang="en-US" sz="1600" dirty="0"/>
          </a:p>
        </p:txBody>
      </p:sp>
      <p:sp>
        <p:nvSpPr>
          <p:cNvPr id="10" name="9 - Στρογγυλεμένο ορθογώνιο"/>
          <p:cNvSpPr/>
          <p:nvPr/>
        </p:nvSpPr>
        <p:spPr>
          <a:xfrm>
            <a:off x="467544" y="2929508"/>
            <a:ext cx="248376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spc="50" dirty="0" smtClean="0">
                <a:ln w="0"/>
                <a:solidFill>
                  <a:schemeClr val="bg2"/>
                </a:solidFill>
                <a:effectLst>
                  <a:outerShdw blurRad="38100" dist="38100" dir="2700000" algn="tl">
                    <a:srgbClr val="000000">
                      <a:alpha val="43137"/>
                    </a:srgbClr>
                  </a:outerShdw>
                </a:effectLst>
                <a:latin typeface="Calibri" pitchFamily="34" charset="0"/>
              </a:rPr>
              <a:t>Εάν η επίδοση του προϊόντος δεν ανταποκρίνεται στις προσδοκίες του, ο πελάτης δεν είναι ικανοποιημένος</a:t>
            </a:r>
            <a:endParaRPr lang="el-GR" sz="1200" b="1" spc="50" dirty="0">
              <a:ln w="0"/>
              <a:solidFill>
                <a:schemeClr val="bg2"/>
              </a:solidFill>
              <a:effectLst>
                <a:outerShdw blurRad="38100" dist="38100" dir="2700000" algn="tl">
                  <a:srgbClr val="000000">
                    <a:alpha val="43137"/>
                  </a:srgbClr>
                </a:outerShdw>
              </a:effectLst>
              <a:latin typeface="Calibri" pitchFamily="34" charset="0"/>
            </a:endParaRPr>
          </a:p>
        </p:txBody>
      </p:sp>
      <p:sp>
        <p:nvSpPr>
          <p:cNvPr id="11" name="10 - Στρογγυλεμένο ορθογώνιο"/>
          <p:cNvSpPr/>
          <p:nvPr/>
        </p:nvSpPr>
        <p:spPr>
          <a:xfrm>
            <a:off x="4572000" y="2857500"/>
            <a:ext cx="30963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spc="50" dirty="0" smtClean="0">
                <a:ln w="0"/>
                <a:solidFill>
                  <a:schemeClr val="bg2"/>
                </a:solidFill>
                <a:effectLst>
                  <a:outerShdw blurRad="38100" dist="38100" dir="2700000" algn="tl">
                    <a:srgbClr val="000000">
                      <a:alpha val="43137"/>
                    </a:srgbClr>
                  </a:outerShdw>
                </a:effectLst>
                <a:latin typeface="Calibri" pitchFamily="34" charset="0"/>
              </a:rPr>
              <a:t>Εάν η επίδοση του προϊόντος δεν ανταποκρίνεται στις προσδοκίες του, ο πελάτης δεν είναι ικανοποιημένος</a:t>
            </a:r>
            <a:endParaRPr lang="el-GR" sz="1200" b="1" spc="50" dirty="0">
              <a:ln w="0"/>
              <a:solidFill>
                <a:schemeClr val="bg2"/>
              </a:solidFill>
              <a:effectLst>
                <a:outerShdw blurRad="38100" dist="38100" dir="2700000" algn="tl">
                  <a:srgbClr val="000000">
                    <a:alpha val="43137"/>
                  </a:srgbClr>
                </a:outerShdw>
              </a:effectLst>
              <a:latin typeface="Calibri" pitchFamily="34" charset="0"/>
            </a:endParaRPr>
          </a:p>
        </p:txBody>
      </p:sp>
      <p:sp>
        <p:nvSpPr>
          <p:cNvPr id="12" name="11 - Στρογγυλεμένο ορθογώνιο"/>
          <p:cNvSpPr/>
          <p:nvPr/>
        </p:nvSpPr>
        <p:spPr>
          <a:xfrm>
            <a:off x="755576" y="4297660"/>
            <a:ext cx="66247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spc="50" dirty="0" smtClean="0">
                <a:ln w="0"/>
                <a:solidFill>
                  <a:schemeClr val="bg1"/>
                </a:solidFill>
                <a:latin typeface="Calibri" pitchFamily="34" charset="0"/>
              </a:rPr>
              <a:t>Εάν η επίδοση του προϊόντος υπερβαίνει τις προσδοκίες του, ο πελάτης είναι εξαιρετικά ικανοποιημένος ή ενθουσιασμένος</a:t>
            </a:r>
            <a:endParaRPr lang="el-GR" sz="1600" b="1" spc="50" dirty="0">
              <a:ln w="0"/>
              <a:solidFill>
                <a:schemeClr val="bg1"/>
              </a:solidFill>
              <a:latin typeface="Calibri" pitchFamily="34" charset="0"/>
            </a:endParaRPr>
          </a:p>
        </p:txBody>
      </p:sp>
      <p:sp>
        <p:nvSpPr>
          <p:cNvPr id="13" name="12 - Βέλος προς τα κάτω"/>
          <p:cNvSpPr/>
          <p:nvPr/>
        </p:nvSpPr>
        <p:spPr>
          <a:xfrm>
            <a:off x="1619672" y="249746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 Βέλος προς τα κάτω"/>
          <p:cNvSpPr/>
          <p:nvPr/>
        </p:nvSpPr>
        <p:spPr>
          <a:xfrm>
            <a:off x="6228184" y="249746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 Βέλος προς τα κάτω"/>
          <p:cNvSpPr/>
          <p:nvPr/>
        </p:nvSpPr>
        <p:spPr>
          <a:xfrm>
            <a:off x="3635896" y="2497460"/>
            <a:ext cx="504056"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
        <p:nvSpPr>
          <p:cNvPr id="5" name="Στρογγυλεμένο ορθογώνιο 3"/>
          <p:cNvSpPr/>
          <p:nvPr/>
        </p:nvSpPr>
        <p:spPr>
          <a:xfrm>
            <a:off x="1115616" y="1345332"/>
            <a:ext cx="6919414" cy="4026090"/>
          </a:xfrm>
          <a:prstGeom prst="round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r>
              <a:rPr lang="el-GR" sz="2800" dirty="0" smtClean="0"/>
              <a:t>Πως </a:t>
            </a:r>
            <a:r>
              <a:rPr lang="el-GR" sz="2800" dirty="0"/>
              <a:t>διαμορφώνονται οι προσδοκίες του καταναλωτή</a:t>
            </a:r>
            <a:r>
              <a:rPr lang="en-US" sz="2800" dirty="0"/>
              <a:t>;</a:t>
            </a:r>
          </a:p>
          <a:p>
            <a:pPr marL="742950" lvl="1" indent="-285750">
              <a:lnSpc>
                <a:spcPct val="150000"/>
              </a:lnSpc>
              <a:buFont typeface="Arial" panose="020B0604020202020204" pitchFamily="34" charset="0"/>
              <a:buChar char="•"/>
            </a:pPr>
            <a:r>
              <a:rPr lang="el-GR" sz="2400" dirty="0"/>
              <a:t>Βάσει </a:t>
            </a:r>
            <a:r>
              <a:rPr lang="el-GR" sz="2400" dirty="0" smtClean="0"/>
              <a:t>προ-αγοραστικών εμπειριών</a:t>
            </a:r>
            <a:endParaRPr lang="el-GR" sz="2400" dirty="0"/>
          </a:p>
          <a:p>
            <a:pPr marL="742950" lvl="1" indent="-285750">
              <a:lnSpc>
                <a:spcPct val="150000"/>
              </a:lnSpc>
              <a:buFont typeface="Arial" panose="020B0604020202020204" pitchFamily="34" charset="0"/>
              <a:buChar char="•"/>
            </a:pPr>
            <a:r>
              <a:rPr lang="el-GR" sz="2400" dirty="0"/>
              <a:t>Συζητήσεων με άλλα άτομα</a:t>
            </a:r>
          </a:p>
          <a:p>
            <a:pPr marL="742950" lvl="1" indent="-285750">
              <a:lnSpc>
                <a:spcPct val="150000"/>
              </a:lnSpc>
              <a:buFont typeface="Arial" panose="020B0604020202020204" pitchFamily="34" charset="0"/>
              <a:buChar char="•"/>
            </a:pPr>
            <a:r>
              <a:rPr lang="el-GR" sz="2400" dirty="0"/>
              <a:t>Δραστηριοτήτων μάρκετινγκ των προμηθευτών.</a:t>
            </a:r>
          </a:p>
          <a:p>
            <a:pPr algn="ct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67544" y="1201316"/>
            <a:ext cx="8229600" cy="731912"/>
          </a:xfrm>
        </p:spPr>
        <p:txBody>
          <a:bodyPr/>
          <a:lstStyle/>
          <a:p>
            <a:pPr>
              <a:buNone/>
            </a:pPr>
            <a:r>
              <a:rPr lang="el-GR" b="1" dirty="0" smtClean="0"/>
              <a:t>Ικανοποίηση Πελατών (2</a:t>
            </a:r>
            <a:r>
              <a:rPr lang="en-US" b="1" dirty="0" smtClean="0"/>
              <a:t>/3</a:t>
            </a:r>
            <a:r>
              <a:rPr lang="el-GR" b="1" dirty="0" smtClean="0"/>
              <a:t>)</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graphicFrame>
        <p:nvGraphicFramePr>
          <p:cNvPr id="5" name="Διάγραμμα 3"/>
          <p:cNvGraphicFramePr/>
          <p:nvPr>
            <p:extLst>
              <p:ext uri="{D42A27DB-BD31-4B8C-83A1-F6EECF244321}">
                <p14:modId xmlns="" xmlns:p14="http://schemas.microsoft.com/office/powerpoint/2010/main" val="1349260753"/>
              </p:ext>
            </p:extLst>
          </p:nvPr>
        </p:nvGraphicFramePr>
        <p:xfrm>
          <a:off x="179513" y="1921396"/>
          <a:ext cx="8784975"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659904"/>
          </a:xfrm>
        </p:spPr>
        <p:txBody>
          <a:bodyPr/>
          <a:lstStyle/>
          <a:p>
            <a:pPr>
              <a:buNone/>
            </a:pPr>
            <a:r>
              <a:rPr lang="el-GR" b="1" dirty="0" smtClean="0"/>
              <a:t>Ικανοποίηση Πελατών (3</a:t>
            </a:r>
            <a:r>
              <a:rPr lang="en-US" b="1" dirty="0" smtClean="0"/>
              <a:t>/3</a:t>
            </a:r>
            <a:r>
              <a:rPr lang="el-GR" b="1" dirty="0" smtClean="0"/>
              <a:t>)</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
        <p:nvSpPr>
          <p:cNvPr id="5" name="2 - Θέση περιεχομένου"/>
          <p:cNvSpPr txBox="1">
            <a:spLocks/>
          </p:cNvSpPr>
          <p:nvPr/>
        </p:nvSpPr>
        <p:spPr>
          <a:xfrm>
            <a:off x="251521" y="1849388"/>
            <a:ext cx="6192688" cy="3672408"/>
          </a:xfrm>
          <a:prstGeom prst="rect">
            <a:avLst/>
          </a:prstGeom>
        </p:spPr>
        <p:txBody>
          <a:bodyPr vert="horz" lIns="91440" tIns="45720" rIns="91440" bIns="45720" rtlCol="0">
            <a:normAutofit fontScale="92500"/>
          </a:bodyPr>
          <a:lstStyle/>
          <a:p>
            <a:pPr marL="0" marR="0" lvl="1" algn="just"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2200" b="0" i="0" u="none" strike="noStrike" kern="1200" cap="none" spc="0" normalizeH="0" baseline="0" noProof="0" dirty="0" smtClean="0">
                <a:ln>
                  <a:noFill/>
                </a:ln>
                <a:effectLst/>
                <a:uLnTx/>
                <a:uFillTx/>
                <a:latin typeface="+mn-lt"/>
                <a:ea typeface="+mn-ea"/>
                <a:cs typeface="+mn-cs"/>
              </a:rPr>
              <a:t>Μια </a:t>
            </a:r>
            <a:r>
              <a:rPr kumimoji="0" lang="el-GR" sz="2200" b="0" i="0" u="none" strike="noStrike" kern="1200" cap="none" spc="0" normalizeH="0" baseline="0" noProof="0" dirty="0" err="1" smtClean="0">
                <a:ln>
                  <a:noFill/>
                </a:ln>
                <a:effectLst/>
                <a:uLnTx/>
                <a:uFillTx/>
                <a:latin typeface="+mn-lt"/>
                <a:ea typeface="+mn-ea"/>
                <a:cs typeface="+mn-cs"/>
              </a:rPr>
              <a:t>πελατο</a:t>
            </a:r>
            <a:r>
              <a:rPr kumimoji="0" lang="el-GR" sz="2200" b="0" i="0" u="none" strike="noStrike" kern="1200" cap="none" spc="0" normalizeH="0" baseline="0" noProof="0" dirty="0" smtClean="0">
                <a:ln>
                  <a:noFill/>
                </a:ln>
                <a:effectLst/>
                <a:uLnTx/>
                <a:uFillTx/>
                <a:latin typeface="+mn-lt"/>
                <a:ea typeface="+mn-ea"/>
                <a:cs typeface="+mn-cs"/>
              </a:rPr>
              <a:t> – κεντρική εταιρεία αναζητά </a:t>
            </a:r>
            <a:r>
              <a:rPr kumimoji="0" lang="el-GR" sz="2200" b="1" i="0" u="none" strike="noStrike" kern="1200" cap="none" spc="0" normalizeH="0" baseline="0" noProof="0" dirty="0" smtClean="0">
                <a:ln>
                  <a:noFill/>
                </a:ln>
                <a:effectLst/>
                <a:uLnTx/>
                <a:uFillTx/>
                <a:latin typeface="+mn-lt"/>
                <a:ea typeface="+mn-ea"/>
                <a:cs typeface="+mn-cs"/>
              </a:rPr>
              <a:t>την παροχή υψηλής ικανοποίησης στους πελάτες </a:t>
            </a:r>
            <a:r>
              <a:rPr kumimoji="0" lang="el-GR" sz="2200" b="0" i="0" u="none" strike="noStrike" kern="1200" cap="none" spc="0" normalizeH="0" baseline="0" noProof="0" dirty="0" smtClean="0">
                <a:ln>
                  <a:noFill/>
                </a:ln>
                <a:effectLst/>
                <a:uLnTx/>
                <a:uFillTx/>
                <a:latin typeface="+mn-lt"/>
                <a:ea typeface="+mn-ea"/>
                <a:cs typeface="+mn-cs"/>
              </a:rPr>
              <a:t>έναντι των ανταγωνιστών της, δεν επιχειρεί να μεγιστοποιήσει την ικανοποίηση των πελατών. Γιατί </a:t>
            </a:r>
            <a:r>
              <a:rPr kumimoji="0" lang="en-US" sz="2200" b="0" i="0" u="none" strike="noStrike" kern="1200" cap="none" spc="0" normalizeH="0" baseline="0" noProof="0" dirty="0" smtClean="0">
                <a:ln>
                  <a:noFill/>
                </a:ln>
                <a:effectLst/>
                <a:uLnTx/>
                <a:uFillTx/>
                <a:latin typeface="+mn-lt"/>
                <a:ea typeface="+mn-ea"/>
                <a:cs typeface="+mn-cs"/>
              </a:rPr>
              <a:t>; </a:t>
            </a:r>
          </a:p>
          <a:p>
            <a:pPr marL="365760" marR="0" lvl="2" indent="-228600" algn="just"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smtClean="0">
                <a:ln>
                  <a:noFill/>
                </a:ln>
                <a:effectLst/>
                <a:uLnTx/>
                <a:uFillTx/>
                <a:latin typeface="+mn-lt"/>
                <a:ea typeface="+mn-ea"/>
                <a:cs typeface="+mn-cs"/>
              </a:rPr>
              <a:t>Πολλές φορές αναγκάζεται για να το επιτύχει αυτό να μειώσει την τιμή ή αυξήσει τις υπηρεσίες της, με αποτέλεσμα να έχει μικρότερα κέρδη που μελλοντικά θα απειλήσουν την βιωσιμότητά της. </a:t>
            </a:r>
          </a:p>
          <a:p>
            <a:pPr marL="365760" marR="0" lvl="2" indent="-228600" algn="just"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200" b="1" i="0" u="none" strike="noStrike" kern="1200" cap="none" spc="0" normalizeH="0" baseline="0" noProof="0" dirty="0" smtClean="0">
                <a:ln>
                  <a:noFill/>
                </a:ln>
                <a:effectLst/>
                <a:uLnTx/>
                <a:uFillTx/>
                <a:latin typeface="+mn-lt"/>
                <a:ea typeface="+mn-ea"/>
                <a:cs typeface="+mn-cs"/>
              </a:rPr>
              <a:t>Επομένως ο υπεύθυνος μάρκετινγκ θα πρέπει να συνεχίζει να παράγει υψηλή αξία και ικανοποίηση για τους πελάτες φέρνοντας συγχρόνως κέρδη στην εταιρεία και όχι «να χαρίζει τα πάντα»</a:t>
            </a:r>
            <a:endParaRPr kumimoji="0" lang="en-US" sz="2200" b="1" i="0" u="none" strike="noStrike" kern="1200" cap="none" spc="0" normalizeH="0" baseline="0" noProof="0" dirty="0" smtClean="0">
              <a:ln>
                <a:noFill/>
              </a:ln>
              <a:effectLst/>
              <a:uLnTx/>
              <a:uFillTx/>
              <a:latin typeface="+mn-lt"/>
              <a:ea typeface="+mn-ea"/>
              <a:cs typeface="+mn-cs"/>
            </a:endParaRPr>
          </a:p>
          <a:p>
            <a:pPr marL="1143000" marR="0" lvl="2" indent="-228600" algn="just"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l-GR" sz="2200" b="0" i="0" u="none" strike="noStrike" kern="1200" cap="none" spc="0" normalizeH="0" baseline="0" noProof="0" dirty="0">
              <a:ln>
                <a:noFill/>
              </a:ln>
              <a:effectLst/>
              <a:uLnTx/>
              <a:uFillTx/>
              <a:latin typeface="+mn-lt"/>
              <a:ea typeface="+mn-ea"/>
              <a:cs typeface="+mn-cs"/>
            </a:endParaRPr>
          </a:p>
        </p:txBody>
      </p:sp>
      <p:pic>
        <p:nvPicPr>
          <p:cNvPr id="6" name="5 - Εικόνα" descr="imagesCA1QY4WM.jpg"/>
          <p:cNvPicPr>
            <a:picLocks noChangeAspect="1"/>
          </p:cNvPicPr>
          <p:nvPr/>
        </p:nvPicPr>
        <p:blipFill>
          <a:blip r:embed="rId2" cstate="print"/>
          <a:stretch>
            <a:fillRect/>
          </a:stretch>
        </p:blipFill>
        <p:spPr>
          <a:xfrm>
            <a:off x="6516216" y="2065412"/>
            <a:ext cx="2441241" cy="2243982"/>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7220"/>
            <a:ext cx="8229600" cy="720080"/>
          </a:xfrm>
        </p:spPr>
        <p:txBody>
          <a:bodyPr>
            <a:noAutofit/>
          </a:bodyPr>
          <a:lstStyle/>
          <a:p>
            <a:r>
              <a:rPr lang="el-GR" sz="3600" dirty="0" smtClean="0"/>
              <a:t>Στάδιο 4</a:t>
            </a:r>
            <a:r>
              <a:rPr lang="el-GR" sz="3600" baseline="30000" dirty="0" smtClean="0"/>
              <a:t>ο</a:t>
            </a:r>
            <a:r>
              <a:rPr lang="el-GR" sz="3600" dirty="0" smtClean="0"/>
              <a:t> Ανάπτυξη Αποδοτικών Σχέσεων και Ικανοποίηση Πελατών</a:t>
            </a:r>
            <a:endParaRPr lang="en-US" sz="3600" dirty="0"/>
          </a:p>
        </p:txBody>
      </p:sp>
      <p:sp>
        <p:nvSpPr>
          <p:cNvPr id="3" name="2 - Θέση περιεχομένου"/>
          <p:cNvSpPr>
            <a:spLocks noGrp="1"/>
          </p:cNvSpPr>
          <p:nvPr>
            <p:ph idx="1"/>
          </p:nvPr>
        </p:nvSpPr>
        <p:spPr>
          <a:xfrm>
            <a:off x="467544" y="1129308"/>
            <a:ext cx="7560840" cy="5112568"/>
          </a:xfrm>
        </p:spPr>
        <p:txBody>
          <a:bodyPr>
            <a:normAutofit fontScale="47500" lnSpcReduction="20000"/>
          </a:bodyPr>
          <a:lstStyle/>
          <a:p>
            <a:pPr>
              <a:lnSpc>
                <a:spcPct val="95000"/>
              </a:lnSpc>
              <a:buNone/>
            </a:pPr>
            <a:r>
              <a:rPr lang="el-GR" sz="5100" b="1" dirty="0" smtClean="0"/>
              <a:t>Το μοντέλο του </a:t>
            </a:r>
            <a:r>
              <a:rPr lang="en-US" sz="5100" b="1" dirty="0" smtClean="0"/>
              <a:t>Kano</a:t>
            </a:r>
          </a:p>
          <a:p>
            <a:pPr>
              <a:lnSpc>
                <a:spcPct val="95000"/>
              </a:lnSpc>
            </a:pPr>
            <a:r>
              <a:rPr lang="el-GR" sz="4200" dirty="0" smtClean="0"/>
              <a:t>Για την κατανόηση της έννοιας της ικανοποίησης του πελάτη χρησιμοποιείται το μοντέλο του </a:t>
            </a:r>
            <a:r>
              <a:rPr lang="en-US" sz="4200" dirty="0" smtClean="0"/>
              <a:t>Kano </a:t>
            </a:r>
            <a:r>
              <a:rPr lang="el-GR" sz="4200" dirty="0" smtClean="0"/>
              <a:t>που δημιουργήθηκε το 1984 και πήρε το όνομά του από τον δημιουργό του Ιάπωνα Καθηγητή </a:t>
            </a:r>
            <a:r>
              <a:rPr lang="el-GR" sz="4200" dirty="0" err="1" smtClean="0"/>
              <a:t>Νοριάκι</a:t>
            </a:r>
            <a:r>
              <a:rPr lang="el-GR" sz="4200" dirty="0" smtClean="0"/>
              <a:t> Κανό. </a:t>
            </a:r>
            <a:endParaRPr lang="en-US" sz="4200" dirty="0" smtClean="0"/>
          </a:p>
          <a:p>
            <a:pPr>
              <a:lnSpc>
                <a:spcPct val="95000"/>
              </a:lnSpc>
            </a:pPr>
            <a:r>
              <a:rPr lang="el-GR" sz="4200" dirty="0" smtClean="0"/>
              <a:t>Βοηθάει στην ανάπτυξη μιας προσφοράς αγοράς με στόχο την ικανοποίηση των αναγκών του πελάτη.  Αν οι υπεύθυνοι μάρκετινγκ μπορούν να διακρίνουν και να ταξινομήσουν τις απαιτήσεις του πελάτη τότε </a:t>
            </a:r>
            <a:r>
              <a:rPr lang="el-GR" sz="4200" b="1" dirty="0" smtClean="0"/>
              <a:t>αναπτύσσουν μία προσφορά αγοράς σύμφωνα με τα χαρακτηριστικά που ο πελάτης θεωρεί σημαντικά και του προσφέρουν ικανοποίηση.</a:t>
            </a:r>
          </a:p>
          <a:p>
            <a:pPr>
              <a:lnSpc>
                <a:spcPct val="95000"/>
              </a:lnSpc>
            </a:pPr>
            <a:r>
              <a:rPr lang="el-GR" sz="4200" b="1" dirty="0" smtClean="0"/>
              <a:t>Τρία χαρακτηριστικά </a:t>
            </a:r>
            <a:r>
              <a:rPr lang="el-GR" sz="4200" dirty="0" smtClean="0"/>
              <a:t>διέπουν το μοντέλο: </a:t>
            </a:r>
          </a:p>
          <a:p>
            <a:pPr marL="800100" lvl="1" indent="-342900">
              <a:lnSpc>
                <a:spcPct val="95000"/>
              </a:lnSpc>
              <a:buFont typeface="+mj-lt"/>
              <a:buAutoNum type="arabicPeriod"/>
            </a:pPr>
            <a:r>
              <a:rPr lang="el-GR" sz="4200" dirty="0" smtClean="0"/>
              <a:t>Τα απολύτως απαραίτητα, </a:t>
            </a:r>
          </a:p>
          <a:p>
            <a:pPr marL="800100" lvl="1" indent="-342900">
              <a:lnSpc>
                <a:spcPct val="95000"/>
              </a:lnSpc>
              <a:buFont typeface="+mj-lt"/>
              <a:buAutoNum type="arabicPeriod"/>
            </a:pPr>
            <a:r>
              <a:rPr lang="el-GR" sz="4200" dirty="0" smtClean="0"/>
              <a:t>Τα όσο πιο πολύ τόσο πιο καλά και</a:t>
            </a:r>
          </a:p>
          <a:p>
            <a:pPr marL="800100" lvl="1" indent="-342900">
              <a:lnSpc>
                <a:spcPct val="95000"/>
              </a:lnSpc>
              <a:buFont typeface="+mj-lt"/>
              <a:buAutoNum type="arabicPeriod"/>
            </a:pPr>
            <a:r>
              <a:rPr lang="el-GR" sz="4200" dirty="0" smtClean="0"/>
              <a:t>Οι παράγοντες απόλαυσης.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
        <p:nvSpPr>
          <p:cNvPr id="5" name="Τίτλος 1"/>
          <p:cNvSpPr txBox="1">
            <a:spLocks/>
          </p:cNvSpPr>
          <p:nvPr/>
        </p:nvSpPr>
        <p:spPr>
          <a:xfrm>
            <a:off x="539552" y="1201316"/>
            <a:ext cx="7848872" cy="576064"/>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tx1"/>
                </a:solidFill>
                <a:uLnTx/>
                <a:uFillTx/>
                <a:latin typeface="+mj-lt"/>
                <a:ea typeface="+mj-ea"/>
                <a:cs typeface="+mj-cs"/>
              </a:rPr>
              <a:t>Το χαρακτηριστικά του μοντέλου του </a:t>
            </a:r>
            <a:r>
              <a:rPr kumimoji="0" lang="en-US" sz="3200" b="1" i="0" u="none" strike="noStrike" kern="1200" cap="none" spc="0" normalizeH="0" baseline="0" noProof="0" dirty="0" smtClean="0">
                <a:ln>
                  <a:noFill/>
                </a:ln>
                <a:solidFill>
                  <a:schemeClr val="tx1"/>
                </a:solidFill>
                <a:uLnTx/>
                <a:uFillTx/>
                <a:latin typeface="+mj-lt"/>
                <a:ea typeface="+mj-ea"/>
                <a:cs typeface="+mj-cs"/>
              </a:rPr>
              <a:t>Kano</a:t>
            </a:r>
            <a:endParaRPr kumimoji="0" lang="el-GR" sz="3200" b="1" i="0" u="none" strike="noStrike" kern="1200" cap="none" spc="0" normalizeH="0" baseline="0" noProof="0" dirty="0">
              <a:ln>
                <a:noFill/>
              </a:ln>
              <a:solidFill>
                <a:schemeClr val="tx1"/>
              </a:solidFill>
              <a:uLnTx/>
              <a:uFillTx/>
              <a:latin typeface="+mj-lt"/>
              <a:ea typeface="+mj-ea"/>
              <a:cs typeface="+mj-cs"/>
            </a:endParaRPr>
          </a:p>
        </p:txBody>
      </p:sp>
      <p:graphicFrame>
        <p:nvGraphicFramePr>
          <p:cNvPr id="6" name="Διάγραμμα 3"/>
          <p:cNvGraphicFramePr/>
          <p:nvPr>
            <p:extLst>
              <p:ext uri="{D42A27DB-BD31-4B8C-83A1-F6EECF244321}">
                <p14:modId xmlns="" xmlns:p14="http://schemas.microsoft.com/office/powerpoint/2010/main" val="167042409"/>
              </p:ext>
            </p:extLst>
          </p:nvPr>
        </p:nvGraphicFramePr>
        <p:xfrm>
          <a:off x="179512" y="1705372"/>
          <a:ext cx="8964488" cy="4009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
        <p:nvSpPr>
          <p:cNvPr id="5" name="Ορθογώνιο 37"/>
          <p:cNvSpPr/>
          <p:nvPr/>
        </p:nvSpPr>
        <p:spPr>
          <a:xfrm>
            <a:off x="6012160" y="697260"/>
            <a:ext cx="2880320" cy="1099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πελατειακής ικανοποίησης σύμφωνα με το μοντέλο του </a:t>
            </a:r>
            <a:r>
              <a:rPr lang="en-US" dirty="0" smtClean="0"/>
              <a:t>Kano</a:t>
            </a:r>
            <a:endParaRPr lang="el-GR" dirty="0"/>
          </a:p>
        </p:txBody>
      </p:sp>
      <p:cxnSp>
        <p:nvCxnSpPr>
          <p:cNvPr id="6" name="Ευθεία γραμμή σύνδεσης 6"/>
          <p:cNvCxnSpPr/>
          <p:nvPr/>
        </p:nvCxnSpPr>
        <p:spPr>
          <a:xfrm>
            <a:off x="2195736" y="2929508"/>
            <a:ext cx="41044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3"/>
          <p:cNvCxnSpPr/>
          <p:nvPr/>
        </p:nvCxnSpPr>
        <p:spPr>
          <a:xfrm>
            <a:off x="4211960" y="1273324"/>
            <a:ext cx="0" cy="35283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Καμπύλο δεξιό βέλος 23"/>
          <p:cNvSpPr/>
          <p:nvPr/>
        </p:nvSpPr>
        <p:spPr>
          <a:xfrm rot="14606891">
            <a:off x="4253114" y="349726"/>
            <a:ext cx="132648" cy="3554935"/>
          </a:xfrm>
          <a:prstGeom prst="curvedRightArrow">
            <a:avLst>
              <a:gd name="adj1" fmla="val 50000"/>
              <a:gd name="adj2" fmla="val 2617"/>
              <a:gd name="adj3" fmla="val 99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Βέλος προς τα επάνω 8"/>
          <p:cNvSpPr/>
          <p:nvPr/>
        </p:nvSpPr>
        <p:spPr>
          <a:xfrm rot="2926932">
            <a:off x="4219662" y="960533"/>
            <a:ext cx="70182" cy="3881442"/>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Καμπύλο δεξιό βέλος 24"/>
          <p:cNvSpPr/>
          <p:nvPr/>
        </p:nvSpPr>
        <p:spPr>
          <a:xfrm rot="3577312">
            <a:off x="4289419" y="1993009"/>
            <a:ext cx="265921" cy="3670639"/>
          </a:xfrm>
          <a:prstGeom prst="curvedRightArrow">
            <a:avLst>
              <a:gd name="adj1" fmla="val 2617"/>
              <a:gd name="adj2" fmla="val 2617"/>
              <a:gd name="adj3"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Ορθογώνιο 30"/>
          <p:cNvSpPr/>
          <p:nvPr/>
        </p:nvSpPr>
        <p:spPr>
          <a:xfrm>
            <a:off x="1907704" y="5161756"/>
            <a:ext cx="4510369" cy="3576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Παρουσία του χαρακτηριστικού</a:t>
            </a:r>
            <a:endParaRPr lang="el-GR" dirty="0"/>
          </a:p>
        </p:txBody>
      </p:sp>
      <p:sp>
        <p:nvSpPr>
          <p:cNvPr id="14" name="Ορθογώνιο 33"/>
          <p:cNvSpPr/>
          <p:nvPr/>
        </p:nvSpPr>
        <p:spPr>
          <a:xfrm>
            <a:off x="5796136" y="4585692"/>
            <a:ext cx="1610436" cy="51861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33CC33"/>
                </a:solidFill>
              </a:rPr>
              <a:t>Παρουσία</a:t>
            </a:r>
            <a:endParaRPr lang="el-GR" dirty="0">
              <a:solidFill>
                <a:srgbClr val="33CC33"/>
              </a:solidFill>
            </a:endParaRPr>
          </a:p>
        </p:txBody>
      </p:sp>
      <p:sp>
        <p:nvSpPr>
          <p:cNvPr id="15" name="Ορθογώνιο 32"/>
          <p:cNvSpPr/>
          <p:nvPr/>
        </p:nvSpPr>
        <p:spPr>
          <a:xfrm>
            <a:off x="1187624" y="4873724"/>
            <a:ext cx="1322404" cy="3745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FF0000"/>
                </a:solidFill>
              </a:rPr>
              <a:t>Απουσία</a:t>
            </a:r>
            <a:endParaRPr lang="el-GR" dirty="0">
              <a:solidFill>
                <a:srgbClr val="FF0000"/>
              </a:solidFill>
            </a:endParaRPr>
          </a:p>
        </p:txBody>
      </p:sp>
      <p:sp>
        <p:nvSpPr>
          <p:cNvPr id="16" name="Ορθογώνιο 35"/>
          <p:cNvSpPr/>
          <p:nvPr/>
        </p:nvSpPr>
        <p:spPr>
          <a:xfrm>
            <a:off x="5004049" y="3865612"/>
            <a:ext cx="2736304" cy="3576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l-GR" dirty="0" smtClean="0">
                <a:solidFill>
                  <a:srgbClr val="002060"/>
                </a:solidFill>
              </a:rPr>
              <a:t>Απολύτως Απαραίτητα</a:t>
            </a:r>
            <a:endParaRPr lang="el-GR" dirty="0">
              <a:solidFill>
                <a:srgbClr val="002060"/>
              </a:solidFill>
            </a:endParaRPr>
          </a:p>
        </p:txBody>
      </p:sp>
      <p:sp>
        <p:nvSpPr>
          <p:cNvPr id="17" name="Ορθογώνιο 31"/>
          <p:cNvSpPr/>
          <p:nvPr/>
        </p:nvSpPr>
        <p:spPr>
          <a:xfrm>
            <a:off x="1043608" y="4369668"/>
            <a:ext cx="1610436" cy="3745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FF0000"/>
                </a:solidFill>
              </a:rPr>
              <a:t>Δυσαρέσκεια</a:t>
            </a:r>
            <a:endParaRPr lang="el-GR" dirty="0">
              <a:solidFill>
                <a:srgbClr val="FF0000"/>
              </a:solidFill>
            </a:endParaRPr>
          </a:p>
        </p:txBody>
      </p:sp>
      <p:sp>
        <p:nvSpPr>
          <p:cNvPr id="18" name="Ορθογώνιο 36"/>
          <p:cNvSpPr/>
          <p:nvPr/>
        </p:nvSpPr>
        <p:spPr>
          <a:xfrm>
            <a:off x="2771800" y="2425452"/>
            <a:ext cx="3909940" cy="35768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l-GR" dirty="0" smtClean="0">
                <a:solidFill>
                  <a:schemeClr val="tx1"/>
                </a:solidFill>
              </a:rPr>
              <a:t>Όσο πιο πολύ τόσο πιο καλά</a:t>
            </a:r>
            <a:endParaRPr lang="el-GR" dirty="0">
              <a:solidFill>
                <a:schemeClr val="tx1"/>
              </a:solidFill>
            </a:endParaRPr>
          </a:p>
        </p:txBody>
      </p:sp>
      <p:sp>
        <p:nvSpPr>
          <p:cNvPr id="19" name="Ορθογώνιο 26"/>
          <p:cNvSpPr/>
          <p:nvPr/>
        </p:nvSpPr>
        <p:spPr>
          <a:xfrm>
            <a:off x="1043608" y="2353445"/>
            <a:ext cx="1610436" cy="360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002060"/>
                </a:solidFill>
              </a:rPr>
              <a:t>Ουδετερότητα</a:t>
            </a:r>
            <a:endParaRPr lang="el-GR" dirty="0">
              <a:solidFill>
                <a:srgbClr val="002060"/>
              </a:solidFill>
            </a:endParaRPr>
          </a:p>
        </p:txBody>
      </p:sp>
      <p:sp>
        <p:nvSpPr>
          <p:cNvPr id="20" name="Ορθογώνιο 34"/>
          <p:cNvSpPr/>
          <p:nvPr/>
        </p:nvSpPr>
        <p:spPr>
          <a:xfrm>
            <a:off x="1691680" y="1489348"/>
            <a:ext cx="2448273" cy="3576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l-GR" dirty="0" smtClean="0">
                <a:solidFill>
                  <a:srgbClr val="33CC33"/>
                </a:solidFill>
              </a:rPr>
              <a:t>Παράγοντες Απόλαυσης</a:t>
            </a:r>
            <a:endParaRPr lang="el-GR" dirty="0">
              <a:solidFill>
                <a:srgbClr val="33CC33"/>
              </a:solidFill>
            </a:endParaRPr>
          </a:p>
        </p:txBody>
      </p:sp>
      <p:sp>
        <p:nvSpPr>
          <p:cNvPr id="21" name="Ορθογώνιο 25"/>
          <p:cNvSpPr/>
          <p:nvPr/>
        </p:nvSpPr>
        <p:spPr>
          <a:xfrm>
            <a:off x="1201003" y="968991"/>
            <a:ext cx="1498789" cy="3043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33CC33"/>
                </a:solidFill>
              </a:rPr>
              <a:t>Απόλαυση</a:t>
            </a:r>
            <a:endParaRPr lang="el-GR" dirty="0">
              <a:solidFill>
                <a:srgbClr val="33CC33"/>
              </a:solidFill>
            </a:endParaRPr>
          </a:p>
        </p:txBody>
      </p:sp>
      <p:sp>
        <p:nvSpPr>
          <p:cNvPr id="22" name="Ορθογώνιο 29"/>
          <p:cNvSpPr/>
          <p:nvPr/>
        </p:nvSpPr>
        <p:spPr>
          <a:xfrm>
            <a:off x="323528" y="1129308"/>
            <a:ext cx="491320" cy="3491557"/>
          </a:xfrm>
          <a:prstGeom prst="rect">
            <a:avLst/>
          </a:prstGeom>
          <a:ln>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l-GR" dirty="0" smtClean="0"/>
              <a:t>Πελατειακή ικανοποίηση</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587896"/>
          </a:xfrm>
        </p:spPr>
        <p:txBody>
          <a:bodyPr/>
          <a:lstStyle/>
          <a:p>
            <a:pPr>
              <a:buNone/>
            </a:pPr>
            <a:r>
              <a:rPr lang="el-GR" b="1" dirty="0" smtClean="0"/>
              <a:t>Το Μάρκετινγκ σε Δράση</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5" name="Picture 7" descr="photo01_08"/>
          <p:cNvPicPr>
            <a:picLocks noChangeAspect="1" noChangeArrowheads="1"/>
          </p:cNvPicPr>
          <p:nvPr/>
        </p:nvPicPr>
        <p:blipFill>
          <a:blip r:embed="rId2" cstate="print"/>
          <a:srcRect l="7146" t="705" r="7054" b="8333"/>
          <a:stretch>
            <a:fillRect/>
          </a:stretch>
        </p:blipFill>
        <p:spPr bwMode="auto">
          <a:xfrm>
            <a:off x="179512" y="2017561"/>
            <a:ext cx="3816424" cy="3697439"/>
          </a:xfrm>
          <a:prstGeom prst="rect">
            <a:avLst/>
          </a:prstGeom>
          <a:noFill/>
          <a:ln w="9525">
            <a:solidFill>
              <a:schemeClr val="tx1"/>
            </a:solidFill>
            <a:miter lim="800000"/>
            <a:headEnd/>
            <a:tailEnd/>
          </a:ln>
        </p:spPr>
      </p:pic>
      <p:sp>
        <p:nvSpPr>
          <p:cNvPr id="6" name="Rectangle 6"/>
          <p:cNvSpPr>
            <a:spLocks noChangeArrowheads="1"/>
          </p:cNvSpPr>
          <p:nvPr/>
        </p:nvSpPr>
        <p:spPr bwMode="auto">
          <a:xfrm>
            <a:off x="4283968" y="1921396"/>
            <a:ext cx="4392489" cy="3672408"/>
          </a:xfrm>
          <a:prstGeom prst="rect">
            <a:avLst/>
          </a:prstGeom>
          <a:noFill/>
          <a:ln w="9525">
            <a:noFill/>
            <a:miter lim="800000"/>
            <a:headEnd/>
            <a:tailEnd/>
          </a:ln>
        </p:spPr>
        <p:txBody>
          <a:bodyPr/>
          <a:lstStyle/>
          <a:p>
            <a:pPr>
              <a:lnSpc>
                <a:spcPct val="80000"/>
              </a:lnSpc>
              <a:spcBef>
                <a:spcPct val="20000"/>
              </a:spcBef>
            </a:pPr>
            <a:r>
              <a:rPr lang="el-GR" sz="2600" dirty="0" smtClean="0">
                <a:latin typeface="Calibri" pitchFamily="34" charset="0"/>
              </a:rPr>
              <a:t>Οι άνθρωποι αγαπάνε τα κατοικίδια όπως</a:t>
            </a:r>
            <a:r>
              <a:rPr lang="en-US" sz="2600" dirty="0" smtClean="0">
                <a:latin typeface="Calibri" pitchFamily="34" charset="0"/>
              </a:rPr>
              <a:t> </a:t>
            </a:r>
            <a:r>
              <a:rPr lang="el-GR" sz="2600" dirty="0" smtClean="0">
                <a:latin typeface="Calibri" pitchFamily="34" charset="0"/>
              </a:rPr>
              <a:t>τα Μικρά </a:t>
            </a:r>
            <a:r>
              <a:rPr lang="en-US" sz="2600" dirty="0" err="1" smtClean="0">
                <a:latin typeface="Calibri" pitchFamily="34" charset="0"/>
              </a:rPr>
              <a:t>Roombas</a:t>
            </a:r>
            <a:r>
              <a:rPr lang="el-GR" sz="2600" dirty="0" smtClean="0">
                <a:latin typeface="Calibri" pitchFamily="34" charset="0"/>
              </a:rPr>
              <a:t> . Τους δίνουν όνομα, τους μιλάνε, ακόμα φθάνουν στο σημείο να αγοράσουν και δεύτερο ώστε το πρώτο να μην «αισθάνεται» μόνο. </a:t>
            </a:r>
          </a:p>
          <a:p>
            <a:pPr>
              <a:lnSpc>
                <a:spcPct val="80000"/>
              </a:lnSpc>
              <a:spcBef>
                <a:spcPct val="20000"/>
              </a:spcBef>
            </a:pPr>
            <a:r>
              <a:rPr lang="el-GR" sz="2600" dirty="0" smtClean="0">
                <a:latin typeface="Calibri" pitchFamily="34" charset="0"/>
              </a:rPr>
              <a:t>Το </a:t>
            </a:r>
            <a:r>
              <a:rPr lang="en-US" sz="2600" dirty="0" err="1" smtClean="0">
                <a:latin typeface="Calibri" pitchFamily="34" charset="0"/>
              </a:rPr>
              <a:t>iRobot</a:t>
            </a:r>
            <a:r>
              <a:rPr lang="en-US" sz="2600" dirty="0" smtClean="0">
                <a:latin typeface="Calibri" pitchFamily="34" charset="0"/>
              </a:rPr>
              <a:t> </a:t>
            </a:r>
            <a:r>
              <a:rPr lang="el-GR" sz="2600" dirty="0" smtClean="0">
                <a:latin typeface="Calibri" pitchFamily="34" charset="0"/>
              </a:rPr>
              <a:t>μετέτρεψε τους αγοραστές σε ένα στρατό  «ευαγγελιστών» καταναλωτών.</a:t>
            </a:r>
            <a:endParaRPr lang="en-US" sz="2600" dirty="0" smtClean="0">
              <a:solidFill>
                <a:srgbClr val="CC3300"/>
              </a:solidFill>
              <a:latin typeface="Calibri" pitchFamily="34" charset="0"/>
            </a:endParaRPr>
          </a:p>
          <a:p>
            <a:pPr>
              <a:lnSpc>
                <a:spcPct val="80000"/>
              </a:lnSpc>
              <a:spcBef>
                <a:spcPct val="20000"/>
              </a:spcBef>
              <a:buClr>
                <a:srgbClr val="008000"/>
              </a:buClr>
              <a:buSzPct val="110000"/>
              <a:buFont typeface="Wingdings" pitchFamily="2" charset="2"/>
              <a:buNone/>
            </a:pP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a:t>
            </a:r>
            <a:r>
              <a:rPr lang="el-GR" altLang="zh-CN" sz="2800" b="1" dirty="0" smtClean="0">
                <a:cs typeface="Segoe UI" pitchFamily="18" charset="0"/>
              </a:rPr>
              <a:t>Μάρκετινγκ</a:t>
            </a:r>
            <a:endParaRPr lang="el-GR" altLang="zh-CN" sz="2800" b="1" dirty="0" smtClean="0">
              <a:cs typeface="Segoe UI" pitchFamily="18" charset="0"/>
            </a:endParaRPr>
          </a:p>
          <a:p>
            <a:pPr algn="l"/>
            <a:r>
              <a:rPr lang="el-GR" sz="2800" b="1" dirty="0" smtClean="0"/>
              <a:t>Ενότητα</a:t>
            </a:r>
            <a:r>
              <a:rPr lang="en-US" sz="2800" b="1" dirty="0" smtClean="0"/>
              <a:t> </a:t>
            </a:r>
            <a:r>
              <a:rPr lang="el-GR" sz="2800" b="1" dirty="0" smtClean="0"/>
              <a:t>6: </a:t>
            </a:r>
            <a:r>
              <a:rPr lang="el-GR" altLang="zh-CN" sz="2800" b="1" dirty="0" smtClean="0">
                <a:cs typeface="Segoe UI" pitchFamily="18" charset="0"/>
              </a:rPr>
              <a:t>Δημιουργία και Δέσμευση Αξίας Πελατών</a:t>
            </a:r>
          </a:p>
          <a:p>
            <a:pPr algn="l"/>
            <a:r>
              <a:rPr lang="el-GR" sz="2800" dirty="0" smtClean="0"/>
              <a:t>Στάδιο </a:t>
            </a:r>
            <a:r>
              <a:rPr lang="el-GR" sz="2800" dirty="0" smtClean="0"/>
              <a:t>4</a:t>
            </a:r>
            <a:r>
              <a:rPr lang="el-GR" sz="2800" baseline="30000" dirty="0" smtClean="0"/>
              <a:t>ο</a:t>
            </a:r>
            <a:r>
              <a:rPr lang="el-GR" sz="2800" dirty="0" smtClean="0"/>
              <a:t> Ανάπτυξη Αποδοτικών Σχέσεων και Ικανοποίηση Πελατών</a:t>
            </a:r>
            <a:endParaRPr lang="en-US" sz="2800" dirty="0" smtClean="0"/>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solidFill>
                <a:schemeClr val="tx2">
                  <a:lumMod val="50000"/>
                </a:schemeClr>
              </a:solidFill>
            </a:endParaRP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Ερωτήματα</a:t>
            </a:r>
          </a:p>
          <a:p>
            <a:r>
              <a:rPr lang="el-GR" dirty="0" smtClean="0"/>
              <a:t>Οι υπεύθυνοι μάρκετινγκ μιας </a:t>
            </a:r>
            <a:r>
              <a:rPr lang="el-GR" dirty="0" smtClean="0"/>
              <a:t>πελατοκεντρικής </a:t>
            </a:r>
            <a:r>
              <a:rPr lang="el-GR" dirty="0" smtClean="0"/>
              <a:t>εταιρείας θα πρέπει να σχεδιάζουν τη στρατηγική μάρκετινγκ έτσι ώστε να μεγιστοποιούν την ικανοποίηση των πελατών τους</a:t>
            </a:r>
            <a:r>
              <a:rPr lang="en-US" dirty="0" smtClean="0"/>
              <a:t>; </a:t>
            </a:r>
          </a:p>
          <a:p>
            <a:r>
              <a:rPr lang="el-GR" dirty="0" smtClean="0"/>
              <a:t>Εξηγήστε δίνοντας ένα δικό σας παράδειγμα πως με την πάροδο του χρόνου «οι παράγοντες απόλαυσης» στο μοντέλο του </a:t>
            </a:r>
            <a:r>
              <a:rPr lang="en-US" dirty="0" smtClean="0"/>
              <a:t>Kano </a:t>
            </a:r>
            <a:r>
              <a:rPr lang="el-GR" dirty="0" smtClean="0"/>
              <a:t>μετατρέπονται σε αναμενόμενους.</a:t>
            </a:r>
          </a:p>
          <a:p>
            <a:r>
              <a:rPr lang="el-GR" dirty="0" smtClean="0"/>
              <a:t>Ποιοι είναι οι «ευαγγελιστές πελάτες» μιας εταιρείας</a:t>
            </a:r>
            <a:r>
              <a:rPr lang="en-US" dirty="0" smtClean="0"/>
              <a:t>;</a:t>
            </a:r>
            <a:r>
              <a:rPr lang="el-GR"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Πελατειακές Σχέσεις</a:t>
            </a:r>
          </a:p>
          <a:p>
            <a:pPr>
              <a:lnSpc>
                <a:spcPct val="85000"/>
              </a:lnSpc>
              <a:buFont typeface="Wingdings" panose="05000000000000000000" pitchFamily="2" charset="2"/>
              <a:buChar char="q"/>
            </a:pPr>
            <a:r>
              <a:rPr lang="el-GR" sz="2400" dirty="0" smtClean="0"/>
              <a:t>Οι εταιρείες μπορούν να αναπτύξουν σχέσεις με πελάτες σε πολλά </a:t>
            </a:r>
            <a:r>
              <a:rPr lang="el-GR" sz="2400" b="1" dirty="0" smtClean="0"/>
              <a:t>επίπεδα</a:t>
            </a:r>
            <a:r>
              <a:rPr lang="el-GR" sz="2400" dirty="0" smtClean="0"/>
              <a:t>, ανάλογα με τη φύση της αγοράς-στόχου.</a:t>
            </a:r>
            <a:endParaRPr lang="en-US" sz="2400" dirty="0" smtClean="0"/>
          </a:p>
          <a:p>
            <a:pPr lvl="1">
              <a:lnSpc>
                <a:spcPct val="85000"/>
              </a:lnSpc>
            </a:pPr>
            <a:r>
              <a:rPr lang="en-US" dirty="0" smtClean="0"/>
              <a:t>H</a:t>
            </a:r>
            <a:r>
              <a:rPr lang="el-GR" dirty="0" smtClean="0"/>
              <a:t> εταιρεία με πολλούς χαμηλού περιθωρίου κέρδους πελάτες θα αναπτύξει βασικές σχέσεις με αυτούς.</a:t>
            </a:r>
          </a:p>
          <a:p>
            <a:pPr lvl="1">
              <a:lnSpc>
                <a:spcPct val="85000"/>
              </a:lnSpc>
            </a:pPr>
            <a:r>
              <a:rPr lang="el-GR" dirty="0" smtClean="0"/>
              <a:t>Η εταιρεία με λίγους υψηλού περιθωρίου κέρδους πελάτες θα επιδιώξει ισχυρές σχέσεις πλήρους συνεργασίας με αυτούς.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b="1" dirty="0" smtClean="0"/>
              <a:t>Πελατειακές Σχέσεις</a:t>
            </a:r>
          </a:p>
          <a:p>
            <a:pPr>
              <a:lnSpc>
                <a:spcPct val="85000"/>
              </a:lnSpc>
              <a:buFont typeface="Wingdings" panose="05000000000000000000" pitchFamily="2" charset="2"/>
              <a:buChar char="q"/>
            </a:pPr>
            <a:r>
              <a:rPr lang="el-GR" sz="2400" dirty="0" smtClean="0"/>
              <a:t>Οι περισσότερες εταιρείες-ηγέτες αναπτύσσουν την πιστότητα και προσήλωση των πελατών καθώς και προγράμματα διατήρησης πελατείας. Χρησιμοποιούν </a:t>
            </a:r>
            <a:r>
              <a:rPr lang="el-GR" sz="2400" b="1" dirty="0" smtClean="0"/>
              <a:t>ειδικά εργαλεία </a:t>
            </a:r>
            <a:r>
              <a:rPr lang="el-GR" sz="2400" dirty="0" smtClean="0"/>
              <a:t>μάρκετινγκ για τη δημιουργία ισχυρών δεσμών με τους καταναλωτές, όπως : </a:t>
            </a:r>
          </a:p>
          <a:p>
            <a:pPr lvl="1">
              <a:lnSpc>
                <a:spcPct val="100000"/>
              </a:lnSpc>
            </a:pPr>
            <a:r>
              <a:rPr lang="el-GR" sz="2400" dirty="0" smtClean="0"/>
              <a:t>Προγράμματα μάρκετινγκ με βάση τη συχνότητα αγορών που </a:t>
            </a:r>
            <a:r>
              <a:rPr lang="el-GR" sz="2400" b="1" dirty="0" smtClean="0"/>
              <a:t>ανταμείβουν</a:t>
            </a:r>
            <a:r>
              <a:rPr lang="el-GR" sz="2400" dirty="0" smtClean="0"/>
              <a:t> τους πελάτες που αγοράζουν συχνά ή μεγάλες ποσότητες.</a:t>
            </a:r>
          </a:p>
          <a:p>
            <a:pPr lvl="1">
              <a:lnSpc>
                <a:spcPct val="100000"/>
              </a:lnSpc>
            </a:pPr>
            <a:r>
              <a:rPr lang="el-GR" sz="2400" dirty="0" smtClean="0"/>
              <a:t>Προγράμματα μάρκετινγκ για την ίδρυση </a:t>
            </a:r>
            <a:r>
              <a:rPr lang="el-GR" sz="2400" b="1" dirty="0" smtClean="0"/>
              <a:t>λεσχών</a:t>
            </a:r>
            <a:r>
              <a:rPr lang="el-GR" sz="2400" dirty="0" smtClean="0"/>
              <a:t>, τα οποία προσφέρουν στα μέλη ειδικά πλεονεκτήματα και δημιουργούν κοινότητες μελών</a:t>
            </a:r>
            <a:r>
              <a:rPr lang="en-US" sz="24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507288" cy="3771636"/>
          </a:xfrm>
        </p:spPr>
        <p:txBody>
          <a:bodyPr/>
          <a:lstStyle/>
          <a:p>
            <a:pPr marL="0" indent="0">
              <a:buNone/>
            </a:pPr>
            <a:r>
              <a:rPr lang="el-GR" b="1" dirty="0" smtClean="0"/>
              <a:t>Παραδείγματα εργαλείων πελατειακών σχέσεων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
        <p:nvSpPr>
          <p:cNvPr id="5" name="4 - Στρογγυλεμένο ορθογώνιο"/>
          <p:cNvSpPr/>
          <p:nvPr/>
        </p:nvSpPr>
        <p:spPr>
          <a:xfrm>
            <a:off x="755576" y="2425452"/>
            <a:ext cx="7776864"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200" b="1" dirty="0" smtClean="0"/>
              <a:t>Προγράμματα ανταμοιβής</a:t>
            </a:r>
            <a:r>
              <a:rPr lang="el-GR" sz="2200" dirty="0" smtClean="0"/>
              <a:t>: </a:t>
            </a:r>
          </a:p>
          <a:p>
            <a:r>
              <a:rPr lang="el-GR" sz="2200" dirty="0" smtClean="0"/>
              <a:t>Αερογραμμές προσφέρουν προγράμματα τακτικών επιβατών, τα ξενοδοχεία καλύτερα δωμάτια στους τακτικούς τους πελάτες. </a:t>
            </a:r>
          </a:p>
          <a:p>
            <a:r>
              <a:rPr lang="el-GR" sz="2200" dirty="0" smtClean="0"/>
              <a:t>Τα μέλη της </a:t>
            </a:r>
            <a:r>
              <a:rPr lang="en-US" sz="2200" dirty="0" err="1" smtClean="0"/>
              <a:t>InCircle</a:t>
            </a:r>
            <a:r>
              <a:rPr lang="en-US" sz="2200" dirty="0" smtClean="0"/>
              <a:t> </a:t>
            </a:r>
            <a:r>
              <a:rPr lang="el-GR" sz="2200" dirty="0" smtClean="0"/>
              <a:t>για να γίνουν αποδεκτά, πρέπει να ξοδέψουν τουλάχιστον 5.000$/ χρόνο χρησιμοποιώντας τις πιστωτικές κάρτες του </a:t>
            </a:r>
            <a:r>
              <a:rPr lang="en-US" sz="2200" dirty="0" smtClean="0"/>
              <a:t>Neiman Marcus</a:t>
            </a:r>
            <a:r>
              <a:rPr lang="el-GR" sz="2200" dirty="0" smtClean="0"/>
              <a:t>.</a:t>
            </a:r>
            <a:endParaRPr lang="el-G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67544" y="1057300"/>
            <a:ext cx="8229600" cy="3771636"/>
          </a:xfrm>
        </p:spPr>
        <p:txBody>
          <a:bodyPr>
            <a:normAutofit/>
          </a:bodyPr>
          <a:lstStyle/>
          <a:p>
            <a:pPr marL="0" indent="0">
              <a:buNone/>
            </a:pPr>
            <a:r>
              <a:rPr lang="el-GR" sz="2800" b="1" dirty="0" smtClean="0"/>
              <a:t>Παραδείγματα εργαλείων πελατειακών σχέσεων</a:t>
            </a:r>
            <a:endParaRPr lang="el-GR" sz="2800" dirty="0" smtClean="0"/>
          </a:p>
          <a:p>
            <a:pPr marL="0" indent="0">
              <a:buNone/>
            </a:pPr>
            <a:endParaRPr lang="el-GR" sz="28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
        <p:nvSpPr>
          <p:cNvPr id="5" name="4 - Στρογγυλεμένο ορθογώνιο"/>
          <p:cNvSpPr/>
          <p:nvPr/>
        </p:nvSpPr>
        <p:spPr>
          <a:xfrm>
            <a:off x="0" y="1610544"/>
            <a:ext cx="7416824"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t>Παράδειγμα ίδρυσης λεσχών: </a:t>
            </a:r>
          </a:p>
          <a:p>
            <a:r>
              <a:rPr lang="el-GR" sz="2000" dirty="0" smtClean="0"/>
              <a:t>Η εταιρεία </a:t>
            </a:r>
            <a:r>
              <a:rPr lang="en-US" sz="2000" dirty="0" smtClean="0"/>
              <a:t>Harley-Davidson</a:t>
            </a:r>
            <a:r>
              <a:rPr lang="el-GR" sz="2000" dirty="0" smtClean="0"/>
              <a:t> που παρέχει στους οδηγούς των </a:t>
            </a:r>
            <a:r>
              <a:rPr lang="en-US" sz="2000" dirty="0" smtClean="0"/>
              <a:t>Harley</a:t>
            </a:r>
            <a:r>
              <a:rPr lang="el-GR" sz="2000" dirty="0" smtClean="0"/>
              <a:t> έναν οργανωμένο τρόπο να μοιράζονται το πάθος τους. </a:t>
            </a:r>
          </a:p>
          <a:p>
            <a:r>
              <a:rPr lang="el-GR" sz="2000" dirty="0" smtClean="0"/>
              <a:t>Η ιδιότητα μέλους περιλαμβάνει </a:t>
            </a:r>
          </a:p>
          <a:p>
            <a:pPr marL="742950" lvl="1" indent="-285750">
              <a:buFont typeface="Arial" panose="020B0604020202020204" pitchFamily="34" charset="0"/>
              <a:buChar char="•"/>
            </a:pPr>
            <a:r>
              <a:rPr lang="el-GR" sz="2000" i="1" dirty="0" smtClean="0"/>
              <a:t>δύο περιοδικά, </a:t>
            </a:r>
          </a:p>
          <a:p>
            <a:pPr marL="742950" lvl="1" indent="-285750">
              <a:buFont typeface="Arial" panose="020B0604020202020204" pitchFamily="34" charset="0"/>
              <a:buChar char="•"/>
            </a:pPr>
            <a:r>
              <a:rPr lang="el-GR" sz="2000" i="1" dirty="0" smtClean="0"/>
              <a:t>ένα πρόγραμμα οδικής βοήθειας, </a:t>
            </a:r>
          </a:p>
          <a:p>
            <a:pPr marL="742950" lvl="1" indent="-285750">
              <a:buFont typeface="Arial" panose="020B0604020202020204" pitchFamily="34" charset="0"/>
              <a:buChar char="•"/>
            </a:pPr>
            <a:r>
              <a:rPr lang="el-GR" sz="2000" i="1" dirty="0" smtClean="0"/>
              <a:t>να ειδικά σχεδιασμένο ασφαλιστικό πρόγραμμα, </a:t>
            </a:r>
          </a:p>
          <a:p>
            <a:pPr marL="742950" lvl="1" indent="-285750">
              <a:buFont typeface="Arial" panose="020B0604020202020204" pitchFamily="34" charset="0"/>
              <a:buChar char="•"/>
            </a:pPr>
            <a:r>
              <a:rPr lang="el-GR" sz="2000" i="1" dirty="0" smtClean="0"/>
              <a:t>υπηρεσία αποζημίωσης σε περίπτωση κλοπής, ένα γραφείο ταξιδιών και ένα πρόγραμμα </a:t>
            </a:r>
            <a:r>
              <a:rPr lang="en-US" sz="2000" i="1" dirty="0" smtClean="0"/>
              <a:t>“fly &amp; ride” </a:t>
            </a:r>
            <a:r>
              <a:rPr lang="el-GR" sz="2000" i="1" dirty="0" smtClean="0"/>
              <a:t>που επιτρέπει στα μέλη να νοικιάζουν μηχανές </a:t>
            </a:r>
            <a:r>
              <a:rPr lang="en-US" sz="2000" i="1" dirty="0" smtClean="0"/>
              <a:t>Harley </a:t>
            </a:r>
            <a:r>
              <a:rPr lang="el-GR" sz="2000" i="1" dirty="0" smtClean="0"/>
              <a:t>όταν βρίσκονται σε διακοπές.</a:t>
            </a:r>
          </a:p>
          <a:p>
            <a:r>
              <a:rPr lang="el-GR" sz="2000" dirty="0" smtClean="0"/>
              <a:t>Η παγκόσμια λέσχη αριθμεί σήμερα περισσότερα από 1.500 τοπικά παραρτήματα και πάνω από 1 εκ. μέλη. </a:t>
            </a:r>
            <a:endParaRPr lang="el-GR" sz="2000" dirty="0"/>
          </a:p>
        </p:txBody>
      </p:sp>
      <p:pic>
        <p:nvPicPr>
          <p:cNvPr id="6" name="5 - Εικόνα" descr="imagesCA663IXV.jpg"/>
          <p:cNvPicPr>
            <a:picLocks noChangeAspect="1"/>
          </p:cNvPicPr>
          <p:nvPr/>
        </p:nvPicPr>
        <p:blipFill>
          <a:blip r:embed="rId2" cstate="print"/>
          <a:stretch>
            <a:fillRect/>
          </a:stretch>
        </p:blipFill>
        <p:spPr>
          <a:xfrm>
            <a:off x="6660232" y="2281436"/>
            <a:ext cx="2483769" cy="255029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659904"/>
          </a:xfrm>
        </p:spPr>
        <p:txBody>
          <a:bodyPr>
            <a:normAutofit/>
          </a:bodyPr>
          <a:lstStyle/>
          <a:p>
            <a:pPr>
              <a:buNone/>
            </a:pPr>
            <a:r>
              <a:rPr lang="el-GR" sz="2800" b="1" dirty="0" smtClean="0"/>
              <a:t>Η Μεταβαλλόμενη Φύση των Πελατειακών Σχέσεων</a:t>
            </a:r>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
        <p:nvSpPr>
          <p:cNvPr id="5" name="Θέση κειμένου 3"/>
          <p:cNvSpPr txBox="1">
            <a:spLocks/>
          </p:cNvSpPr>
          <p:nvPr/>
        </p:nvSpPr>
        <p:spPr>
          <a:xfrm>
            <a:off x="539552" y="1921396"/>
            <a:ext cx="2603004" cy="3314700"/>
          </a:xfrm>
          <a:prstGeom prst="rect">
            <a:avLst/>
          </a:prstGeom>
        </p:spPr>
        <p:txBody>
          <a:bodyPr>
            <a:normAutofit lnSpcReduction="10000"/>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Σχέσεις με Πιο Προσεκτικά Επιλεγμένους Πελάτες</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Σχέσεις Βαθύτερες και Αμφίδρομες</a:t>
            </a:r>
          </a:p>
          <a:p>
            <a:pPr marL="800100" marR="0" lvl="1"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Μάρκετινγκ προσέλκυσης</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Θέση εικόνας 4"/>
          <p:cNvPicPr>
            <a:picLocks noChangeAspect="1"/>
          </p:cNvPicPr>
          <p:nvPr/>
        </p:nvPicPr>
        <p:blipFill>
          <a:blip r:embed="rId2" cstate="print">
            <a:extLst>
              <a:ext uri="{28A0092B-C50C-407E-A947-70E740481C1C}">
                <a14:useLocalDpi xmlns="" xmlns:a14="http://schemas.microsoft.com/office/drawing/2010/main" val="0"/>
              </a:ext>
            </a:extLst>
          </a:blip>
          <a:srcRect t="2543" b="2543"/>
          <a:stretch>
            <a:fillRect/>
          </a:stretch>
        </p:blipFill>
        <p:spPr>
          <a:xfrm>
            <a:off x="4716016" y="2209428"/>
            <a:ext cx="4165801" cy="296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515888"/>
          </a:xfrm>
        </p:spPr>
        <p:txBody>
          <a:bodyPr>
            <a:normAutofit lnSpcReduction="10000"/>
          </a:bodyPr>
          <a:lstStyle/>
          <a:p>
            <a:pPr>
              <a:buNone/>
            </a:pPr>
            <a:r>
              <a:rPr lang="el-GR" sz="2800" b="1" dirty="0" smtClean="0"/>
              <a:t>Σχέσεις με Πιο Προσεκτικά Επιλεγμένους Πελάτες</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
        <p:nvSpPr>
          <p:cNvPr id="5" name="Rectangle 3"/>
          <p:cNvSpPr txBox="1">
            <a:spLocks noChangeArrowheads="1"/>
          </p:cNvSpPr>
          <p:nvPr/>
        </p:nvSpPr>
        <p:spPr>
          <a:xfrm>
            <a:off x="0" y="1864014"/>
            <a:ext cx="4499698" cy="385098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85000"/>
              </a:lnSpc>
              <a:spcBef>
                <a:spcPts val="1200"/>
              </a:spcBef>
              <a:spcAft>
                <a:spcPts val="0"/>
              </a:spcAft>
              <a:buClrTx/>
              <a:buSzTx/>
              <a:buFont typeface="Arial" pitchFamily="34" charset="0"/>
              <a:buBlip>
                <a:blip r:embed="rId2"/>
              </a:buBlip>
              <a:tabLst/>
              <a:defRPr/>
            </a:pPr>
            <a:r>
              <a:rPr kumimoji="0" lang="el-GR" sz="2800" b="0" i="0" u="none" strike="noStrike" kern="1200" cap="none" spc="0" normalizeH="0" baseline="0" noProof="0" dirty="0" smtClean="0">
                <a:ln>
                  <a:noFill/>
                </a:ln>
                <a:effectLst/>
                <a:uLnTx/>
                <a:uFillTx/>
                <a:latin typeface="+mn-lt"/>
                <a:ea typeface="+mn-ea"/>
                <a:cs typeface="+mn-cs"/>
              </a:rPr>
              <a:t>Οι σημερινές εταιρείες χρησιμοποιώντας την ανάλυση αποδοτικότητας πελατών (διαχείριση επιλεκτικών σχέσεων) δημιουργούν βαθύτερες πιο άμεσες και διαρκείς σχέσεις με περισσότερο προσεκτικά επιλεγμένους.</a:t>
            </a:r>
          </a:p>
          <a:p>
            <a:pPr marL="742950" marR="0" lvl="1" indent="-285750" algn="l" defTabSz="914400" rtl="0" eaLnBrk="1" fontAlgn="auto" latinLnBrk="0" hangingPunct="1">
              <a:lnSpc>
                <a:spcPct val="85000"/>
              </a:lnSpc>
              <a:spcBef>
                <a:spcPts val="1200"/>
              </a:spcBef>
              <a:spcAft>
                <a:spcPts val="0"/>
              </a:spcAft>
              <a:buClrTx/>
              <a:buSzTx/>
              <a:buFont typeface="Arial" pitchFamily="34" charset="0"/>
              <a:buBlip>
                <a:blip r:embed="rId2"/>
              </a:buBlip>
              <a:tabLst/>
              <a:defRPr/>
            </a:pPr>
            <a:r>
              <a:rPr kumimoji="0" lang="el-GR" sz="2400" b="0" i="0" u="none" strike="noStrike" kern="1200" cap="none" spc="0" normalizeH="0" baseline="0" noProof="0" dirty="0" smtClean="0">
                <a:ln>
                  <a:noFill/>
                </a:ln>
                <a:effectLst/>
                <a:uLnTx/>
                <a:uFillTx/>
                <a:latin typeface="+mn-lt"/>
                <a:ea typeface="+mn-ea"/>
                <a:cs typeface="+mn-cs"/>
              </a:rPr>
              <a:t>Απομακρύνουν τους ζημιογόνους πελάτες και φροντίζουν τους αποδοτικούς.</a:t>
            </a:r>
          </a:p>
          <a:p>
            <a:pPr marL="342900" marR="0" lvl="0" indent="-342900" algn="l" defTabSz="914400" rtl="0" eaLnBrk="1" fontAlgn="auto" latinLnBrk="0" hangingPunct="1">
              <a:lnSpc>
                <a:spcPct val="85000"/>
              </a:lnSpc>
              <a:spcBef>
                <a:spcPts val="12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5000"/>
              </a:lnSpc>
              <a:spcBef>
                <a:spcPts val="12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pic>
        <p:nvPicPr>
          <p:cNvPr id="6" name="Picture 5" descr="photo01_11"/>
          <p:cNvPicPr>
            <a:picLocks noChangeAspect="1" noChangeArrowheads="1"/>
          </p:cNvPicPr>
          <p:nvPr/>
        </p:nvPicPr>
        <p:blipFill>
          <a:blip r:embed="rId3" cstate="print"/>
          <a:srcRect b="8333"/>
          <a:stretch>
            <a:fillRect/>
          </a:stretch>
        </p:blipFill>
        <p:spPr bwMode="auto">
          <a:xfrm>
            <a:off x="5580112" y="1993404"/>
            <a:ext cx="3065375" cy="1368152"/>
          </a:xfrm>
          <a:prstGeom prst="rect">
            <a:avLst/>
          </a:prstGeom>
          <a:noFill/>
          <a:ln w="19050">
            <a:solidFill>
              <a:schemeClr val="tx1"/>
            </a:solidFill>
            <a:miter lim="800000"/>
            <a:headEnd/>
            <a:tailEnd/>
          </a:ln>
        </p:spPr>
      </p:pic>
      <p:sp>
        <p:nvSpPr>
          <p:cNvPr id="7" name="Rectangle 5"/>
          <p:cNvSpPr>
            <a:spLocks noChangeArrowheads="1"/>
          </p:cNvSpPr>
          <p:nvPr/>
        </p:nvSpPr>
        <p:spPr bwMode="auto">
          <a:xfrm>
            <a:off x="4391472" y="3425142"/>
            <a:ext cx="4752528" cy="2289858"/>
          </a:xfrm>
          <a:prstGeom prst="rect">
            <a:avLst/>
          </a:prstGeom>
          <a:noFill/>
          <a:ln w="9525">
            <a:noFill/>
            <a:miter lim="800000"/>
            <a:headEnd/>
            <a:tailEnd/>
          </a:ln>
        </p:spPr>
        <p:txBody>
          <a:bodyPr wrap="square">
            <a:spAutoFit/>
          </a:bodyPr>
          <a:lstStyle/>
          <a:p>
            <a:pPr>
              <a:lnSpc>
                <a:spcPct val="85000"/>
              </a:lnSpc>
            </a:pPr>
            <a:r>
              <a:rPr lang="el-GR" sz="2400" b="1" dirty="0" smtClean="0">
                <a:latin typeface="Calibri" pitchFamily="34" charset="0"/>
              </a:rPr>
              <a:t>Η </a:t>
            </a:r>
            <a:r>
              <a:rPr lang="en-US" sz="2400" b="1" dirty="0" smtClean="0">
                <a:latin typeface="Calibri" pitchFamily="34" charset="0"/>
              </a:rPr>
              <a:t>American Express </a:t>
            </a:r>
            <a:r>
              <a:rPr lang="el-GR" sz="2400" b="1" dirty="0" smtClean="0">
                <a:latin typeface="Calibri" pitchFamily="34" charset="0"/>
              </a:rPr>
              <a:t> προσπάθησε να ξεφορτωθεί τους μη κερδοφόρους πελάτες της  προσφέροντας τους </a:t>
            </a:r>
          </a:p>
          <a:p>
            <a:pPr>
              <a:lnSpc>
                <a:spcPct val="85000"/>
              </a:lnSpc>
            </a:pPr>
            <a:r>
              <a:rPr lang="en-US" sz="2400" b="1" dirty="0" smtClean="0">
                <a:latin typeface="Calibri" pitchFamily="34" charset="0"/>
              </a:rPr>
              <a:t>$</a:t>
            </a:r>
            <a:r>
              <a:rPr lang="en-US" sz="2400" b="1" dirty="0">
                <a:latin typeface="Calibri" pitchFamily="34" charset="0"/>
              </a:rPr>
              <a:t>300 </a:t>
            </a:r>
            <a:r>
              <a:rPr lang="el-GR" sz="2400" b="1" dirty="0" smtClean="0">
                <a:latin typeface="Calibri" pitchFamily="34" charset="0"/>
              </a:rPr>
              <a:t>με αντάλλαγμα την εξόφληση των οφειλών και το  κλείσιμο των λογαριασμών τους.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92500" lnSpcReduction="20000"/>
          </a:bodyPr>
          <a:lstStyle/>
          <a:p>
            <a:pPr>
              <a:buNone/>
            </a:pPr>
            <a:r>
              <a:rPr lang="el-GR" b="1" dirty="0" smtClean="0"/>
              <a:t>Σχέσεις Βαθύτερες και Αμφίδρομες</a:t>
            </a:r>
          </a:p>
          <a:p>
            <a:pPr>
              <a:lnSpc>
                <a:spcPct val="85000"/>
              </a:lnSpc>
              <a:buClr>
                <a:schemeClr val="tx1"/>
              </a:buClr>
              <a:buSzPct val="110000"/>
              <a:buFont typeface="Wingdings" panose="05000000000000000000" pitchFamily="2" charset="2"/>
              <a:buChar char="q"/>
            </a:pPr>
            <a:r>
              <a:rPr lang="el-GR" sz="2400" dirty="0" smtClean="0"/>
              <a:t>Οι εταιρείες συνδέονται σήμερα με τους επιλεγμένους πελάτες βαθύτερα και ουσιαστικότερα, καθώς δεν βασίζονται μόνο σε </a:t>
            </a:r>
            <a:r>
              <a:rPr lang="el-GR" sz="2400" dirty="0" err="1" smtClean="0"/>
              <a:t>μονόδρομα</a:t>
            </a:r>
            <a:r>
              <a:rPr lang="el-GR" sz="2400" dirty="0" smtClean="0"/>
              <a:t> μηνύματα στα ΜΜΕ αλλά ενσωματώνουν νέες, πιο </a:t>
            </a:r>
            <a:r>
              <a:rPr lang="el-GR" sz="2400" b="1" dirty="0" smtClean="0"/>
              <a:t>αμφίδρομες</a:t>
            </a:r>
            <a:r>
              <a:rPr lang="el-GR" sz="2400" dirty="0" smtClean="0"/>
              <a:t> προσεγγίσεις που βοηθούν στην ανάπτυξη </a:t>
            </a:r>
            <a:r>
              <a:rPr lang="el-GR" sz="2400" b="1" dirty="0" smtClean="0"/>
              <a:t>στοχευόμενων, </a:t>
            </a:r>
            <a:r>
              <a:rPr lang="el-GR" sz="2400" b="1" dirty="0" err="1" smtClean="0"/>
              <a:t>διαδραστικών</a:t>
            </a:r>
            <a:r>
              <a:rPr lang="el-GR" sz="2400" b="1" dirty="0" smtClean="0"/>
              <a:t> πελατειακών σχέσεων</a:t>
            </a:r>
            <a:r>
              <a:rPr lang="el-GR" sz="2400" dirty="0" smtClean="0"/>
              <a:t>. </a:t>
            </a:r>
          </a:p>
          <a:p>
            <a:pPr lvl="1">
              <a:lnSpc>
                <a:spcPct val="85000"/>
              </a:lnSpc>
              <a:buClr>
                <a:schemeClr val="tx1"/>
              </a:buClr>
              <a:buSzPct val="110000"/>
            </a:pPr>
            <a:r>
              <a:rPr lang="el-GR" sz="2400" dirty="0" smtClean="0"/>
              <a:t> Οι νέες τεχνολογίες επηρεάζουν τις </a:t>
            </a:r>
            <a:r>
              <a:rPr lang="el-GR" sz="2400" b="1" dirty="0" smtClean="0"/>
              <a:t>σχέσεις των καταναλωτών με τις εταιρείες και τα προϊόντα. </a:t>
            </a:r>
          </a:p>
          <a:p>
            <a:pPr lvl="2">
              <a:lnSpc>
                <a:spcPct val="85000"/>
              </a:lnSpc>
              <a:buClr>
                <a:schemeClr val="tx1"/>
              </a:buClr>
              <a:buSzPct val="110000"/>
            </a:pPr>
            <a:r>
              <a:rPr lang="el-GR" sz="2200" dirty="0" smtClean="0"/>
              <a:t>Οι </a:t>
            </a:r>
            <a:r>
              <a:rPr lang="el-GR" sz="2200" dirty="0" err="1" smtClean="0"/>
              <a:t>μαρκετίστες</a:t>
            </a:r>
            <a:r>
              <a:rPr lang="el-GR" sz="2200" dirty="0" smtClean="0"/>
              <a:t> χρησιμοποιούν τις νέες επικοινωνιακές προσεγγίσεις σκοπεύοντας στην </a:t>
            </a:r>
            <a:r>
              <a:rPr lang="el-GR" sz="2200" b="1" dirty="0" smtClean="0"/>
              <a:t>ανάπτυξη στενότερων πελατειακών σχέσεων</a:t>
            </a:r>
            <a:r>
              <a:rPr lang="el-GR" sz="2200" dirty="0" smtClean="0"/>
              <a:t>. Στόχος είναι η </a:t>
            </a:r>
            <a:r>
              <a:rPr lang="el-GR" sz="2200" b="1" dirty="0" smtClean="0"/>
              <a:t>δημιουργία μιας βαθύτερης συμμετοχής του καταναλωτή </a:t>
            </a:r>
            <a:r>
              <a:rPr lang="el-GR" sz="2200" dirty="0" smtClean="0"/>
              <a:t>και η </a:t>
            </a:r>
            <a:r>
              <a:rPr lang="el-GR" sz="2200" b="1" dirty="0" smtClean="0"/>
              <a:t>αίσθηση μιας κοινότητας</a:t>
            </a:r>
            <a:r>
              <a:rPr lang="el-GR" sz="2200" dirty="0" smtClean="0"/>
              <a:t> που «αγκαλιάζει» τη μάρκα (το προϊόν) κάνοντας το ένα σημαντικό κομμάτι των συζητήσεων και της ζωής των άλλων πελατών.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Σχέσεις Βαθύτερες και Αμφίδρομες</a:t>
            </a:r>
          </a:p>
          <a:p>
            <a:pPr lvl="3">
              <a:lnSpc>
                <a:spcPct val="85000"/>
              </a:lnSpc>
              <a:buClr>
                <a:schemeClr val="tx1"/>
              </a:buClr>
              <a:buSzPct val="110000"/>
            </a:pPr>
            <a:r>
              <a:rPr lang="el-GR" sz="2400" dirty="0" smtClean="0"/>
              <a:t>«Το γεγονός αυτό είναι πιο ισχυρό από την όποια πληροφορία μέσω της παραδοσιακής διαφήμισης. Καθιστά τους καταναλωτές μέρος της διαδικασίας και όχι άφωνους παραλήπτες ενός άνωθεν μηνύματος και τούτο αποτελεί μια τεράστια δυνητική αξία για τα προϊόντα». </a:t>
            </a:r>
          </a:p>
          <a:p>
            <a:pPr>
              <a:lnSpc>
                <a:spcPct val="85000"/>
              </a:lnSpc>
              <a:buClr>
                <a:schemeClr val="tx1"/>
              </a:buClr>
              <a:buSzPct val="110000"/>
              <a:buFont typeface="Wingdings" panose="05000000000000000000" pitchFamily="2" charset="2"/>
              <a:buChar char="q"/>
            </a:pPr>
            <a:r>
              <a:rPr lang="el-GR" sz="2600" dirty="0" smtClean="0"/>
              <a:t>Την ίδια στιγμή που τα νέα επικοινωνιακά εργαλεία δημιουργούν για τους υπευθύνους μάρκετινγκ ευκαιρίες ανάπτυξης σχέσεων, δημιουργούν και προκλήσεις. Δίνουν στους καταναλωτές μεγαλύτερη δύναμη και έλεγχο.</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67544" y="1201316"/>
            <a:ext cx="4546848" cy="587896"/>
          </a:xfrm>
        </p:spPr>
        <p:txBody>
          <a:bodyPr>
            <a:normAutofit fontScale="92500"/>
          </a:bodyPr>
          <a:lstStyle/>
          <a:p>
            <a:pPr>
              <a:buNone/>
            </a:pPr>
            <a:r>
              <a:rPr lang="el-GR" b="1" dirty="0" smtClean="0"/>
              <a:t>Μάρκετινγκ προσέλκυσης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
        <p:nvSpPr>
          <p:cNvPr id="5" name="Rectangle 3"/>
          <p:cNvSpPr txBox="1">
            <a:spLocks noChangeArrowheads="1"/>
          </p:cNvSpPr>
          <p:nvPr/>
        </p:nvSpPr>
        <p:spPr>
          <a:xfrm>
            <a:off x="395536" y="1633365"/>
            <a:ext cx="5832648" cy="4081636"/>
          </a:xfrm>
          <a:prstGeom prst="rect">
            <a:avLst/>
          </a:prstGeom>
        </p:spPr>
        <p:txBody>
          <a:bodyPr>
            <a:normAutofit/>
          </a:bodyPr>
          <a:lstStyle/>
          <a:p>
            <a:pPr marL="342900" marR="0" lvl="0" indent="-342900" algn="l" defTabSz="914400" rtl="0" eaLnBrk="1" fontAlgn="auto" latinLnBrk="0" hangingPunct="1">
              <a:lnSpc>
                <a:spcPct val="85000"/>
              </a:lnSpc>
              <a:spcBef>
                <a:spcPct val="20000"/>
              </a:spcBef>
              <a:spcAft>
                <a:spcPts val="0"/>
              </a:spcAft>
              <a:buClr>
                <a:schemeClr val="tx1"/>
              </a:buClr>
              <a:buSzPct val="110000"/>
              <a:buFont typeface="Wingdings" panose="05000000000000000000" pitchFamily="2" charset="2"/>
              <a:buChar char="q"/>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Οι εταιρείες στην ανάπτυξη των πελατειακών σχέσεων , δεν βασίζονται πλέον στο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μάρκετινγκ παρέμβασης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αλλά πρέπει να ασκούν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μάρκετινγκ προσέλκυσης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δημιουργώντας προσφορές και μηνύματα που περιλαμβάνουν τους καταναλωτές και όχι που τους αποκόπτουν.</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5000"/>
              </a:lnSpc>
              <a:spcBef>
                <a:spcPct val="20000"/>
              </a:spcBef>
              <a:spcAft>
                <a:spcPts val="0"/>
              </a:spcAft>
              <a:buClr>
                <a:schemeClr val="tx1"/>
              </a:buClr>
              <a:buSzPct val="110000"/>
              <a:buFont typeface="Arial" pitchFamily="34" charset="0"/>
              <a:buChar char="–"/>
              <a:tabLst/>
              <a:defRPr/>
            </a:pPr>
            <a:r>
              <a:rPr kumimoji="0" lang="el-GR" sz="1800" b="1" i="1" u="none" strike="noStrike" kern="1200" cap="none" spc="0" normalizeH="0" baseline="0" noProof="0" dirty="0" smtClean="0">
                <a:ln>
                  <a:noFill/>
                </a:ln>
                <a:solidFill>
                  <a:schemeClr val="tx1"/>
                </a:solidFill>
                <a:effectLst/>
                <a:uLnTx/>
                <a:uFillTx/>
                <a:latin typeface="+mn-lt"/>
                <a:ea typeface="+mn-ea"/>
                <a:cs typeface="+mn-cs"/>
              </a:rPr>
              <a:t>Παράδειγμα: </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πολλοί συμμετέχουν</a:t>
            </a:r>
            <a:r>
              <a:rPr kumimoji="0" lang="el-GR" sz="18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στον εκρηκτικό κόσμο των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Online </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κοινωνικών δικτύων ή δημιουργούν δικές τους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online </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Κοινότητες.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5000"/>
              </a:lnSpc>
              <a:spcBef>
                <a:spcPct val="20000"/>
              </a:spcBef>
              <a:spcAft>
                <a:spcPts val="0"/>
              </a:spcAft>
              <a:buClr>
                <a:schemeClr val="tx1"/>
              </a:buClr>
              <a:buSzPct val="110000"/>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Η</a:t>
            </a:r>
            <a:r>
              <a:rPr kumimoji="0" lang="el-GR"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Nike </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ξοδεύει περίπου 300 εκ. $ το χρόνο σε διαφημίσεις στα μέσα. Ωστόσο χρησιμοποιεί ένα πλήθος άλλων δραστηριοτήτων μάρκετινγκ, σχεδιασμένων να αναπτύσσουν μια κοινότητα μάρκας καθώς και βαθύτερες πελατειακές σχέσεις.</a:t>
            </a:r>
            <a:endParaRPr kumimoji="0" lang="el-GR" sz="1800" b="1"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0790" y="1993404"/>
            <a:ext cx="2973210" cy="19836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4330824" cy="587896"/>
          </a:xfrm>
        </p:spPr>
        <p:txBody>
          <a:bodyPr>
            <a:normAutofit fontScale="92500"/>
          </a:bodyPr>
          <a:lstStyle/>
          <a:p>
            <a:pPr>
              <a:buNone/>
            </a:pPr>
            <a:r>
              <a:rPr lang="el-GR" b="1" dirty="0" smtClean="0"/>
              <a:t>Το Μάρκετινγκ σε Δράση</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
        <p:nvSpPr>
          <p:cNvPr id="5" name="Rectangle 3"/>
          <p:cNvSpPr txBox="1">
            <a:spLocks noChangeArrowheads="1"/>
          </p:cNvSpPr>
          <p:nvPr/>
        </p:nvSpPr>
        <p:spPr>
          <a:xfrm>
            <a:off x="683568" y="1822779"/>
            <a:ext cx="5976664" cy="3892221"/>
          </a:xfrm>
          <a:prstGeom prst="rect">
            <a:avLst/>
          </a:prstGeom>
          <a:no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Το παραγόμενο από τους καταναλωτές μάρκετινγκ</a:t>
            </a:r>
          </a:p>
          <a:p>
            <a:pPr marL="742950" marR="0" lvl="1" indent="-2857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Πλέον οι εταιρείες συχνά φθάνουν σε σημείο να καλούν τους καταναλωτές να παίξουν έναν πιο ενεργό ρόλο στη διαμόρφωση των μηνυμάτων και των διαφημίσεων μιας μάρκας</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a:t>
            </a:r>
          </a:p>
          <a:p>
            <a:pPr marL="1143000" marR="0" lvl="2" indent="-228600" algn="l" defTabSz="914400" rtl="0" eaLnBrk="1" fontAlgn="auto" latinLnBrk="0" hangingPunct="1">
              <a:lnSpc>
                <a:spcPct val="100000"/>
              </a:lnSpc>
              <a:spcBef>
                <a:spcPts val="12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H.J. Heinz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προσπάθησε να αξιοποιήσει το παραγόμενο από τους καταναλωτές μάρκετινγκ και συγκέντρωσε 8.000 συμμετοχές</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από αυτούς σε ένα πρόχειρο διαγωνισμό διαφήμισης για το προϊόν της  στο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YouTube</a:t>
            </a:r>
            <a:endParaRPr kumimoji="0" lang="en-US" sz="2200" b="0" i="0" u="none" strike="noStrike" kern="1200" cap="none" spc="0" normalizeH="0" baseline="0" noProof="0" dirty="0" smtClean="0">
              <a:ln>
                <a:noFill/>
              </a:ln>
              <a:solidFill>
                <a:srgbClr val="CC0000"/>
              </a:solidFill>
              <a:effectLst/>
              <a:uLnTx/>
              <a:uFillTx/>
              <a:latin typeface="+mn-lt"/>
              <a:ea typeface="+mn-ea"/>
              <a:cs typeface="+mn-cs"/>
            </a:endParaRPr>
          </a:p>
        </p:txBody>
      </p:sp>
      <p:pic>
        <p:nvPicPr>
          <p:cNvPr id="6"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04248" y="1417340"/>
            <a:ext cx="2339752" cy="38006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5698976" cy="587896"/>
          </a:xfrm>
        </p:spPr>
        <p:txBody>
          <a:bodyPr>
            <a:normAutofit fontScale="92500"/>
          </a:bodyPr>
          <a:lstStyle/>
          <a:p>
            <a:pPr>
              <a:buNone/>
            </a:pPr>
            <a:r>
              <a:rPr lang="el-GR" b="1" dirty="0" smtClean="0"/>
              <a:t>Διαχείριση σχέσεων συνεργατών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
        <p:nvSpPr>
          <p:cNvPr id="5" name="Θέση κειμένου 3"/>
          <p:cNvSpPr txBox="1">
            <a:spLocks/>
          </p:cNvSpPr>
          <p:nvPr/>
        </p:nvSpPr>
        <p:spPr>
          <a:xfrm>
            <a:off x="323528" y="1921396"/>
            <a:ext cx="5544616" cy="324036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στενή συνεργασία με άτομα άλλων τμημάτων της εταιρείας και εκτός της εταιρείας με στόχο την από κοινού επίτευξη της μεγαλύτερης αξίας για τους πελάτες.</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Συνεργάτες Μάρκετινγκ μέσα στην Εταιρεία</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Συνεργάτες Μάρκετινγκ εκτός της  Εταιρείας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Θέση εικόνας 7"/>
          <p:cNvPicPr>
            <a:picLocks noChangeAspect="1"/>
          </p:cNvPicPr>
          <p:nvPr/>
        </p:nvPicPr>
        <p:blipFill>
          <a:blip r:embed="rId2" cstate="print">
            <a:extLst>
              <a:ext uri="{28A0092B-C50C-407E-A947-70E740481C1C}">
                <a14:useLocalDpi xmlns="" xmlns:a14="http://schemas.microsoft.com/office/drawing/2010/main" val="0"/>
              </a:ext>
            </a:extLst>
          </a:blip>
          <a:srcRect t="8359" b="8359"/>
          <a:stretch>
            <a:fillRect/>
          </a:stretch>
        </p:blipFill>
        <p:spPr>
          <a:xfrm>
            <a:off x="5796136" y="1849388"/>
            <a:ext cx="3227297" cy="31455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Συνεργάτες Μάρκετινγκ Μέσα στην Εταιρεία</a:t>
            </a:r>
          </a:p>
          <a:p>
            <a:pPr>
              <a:lnSpc>
                <a:spcPct val="85000"/>
              </a:lnSpc>
              <a:buClr>
                <a:schemeClr val="tx1"/>
              </a:buClr>
              <a:buSzPct val="110000"/>
              <a:buFont typeface="Wingdings" panose="05000000000000000000" pitchFamily="2" charset="2"/>
              <a:buChar char="q"/>
            </a:pPr>
            <a:r>
              <a:rPr lang="el-GR" dirty="0" smtClean="0"/>
              <a:t>Ο νέος τρόπος σκέψης είναι ότι κάθε υπάλληλος πρέπει να είναι επικεντρωμένος στον πελάτη. </a:t>
            </a:r>
          </a:p>
          <a:p>
            <a:pPr>
              <a:lnSpc>
                <a:spcPct val="85000"/>
              </a:lnSpc>
              <a:buClr>
                <a:schemeClr val="tx1"/>
              </a:buClr>
              <a:buSzPct val="110000"/>
              <a:buFont typeface="Wingdings" panose="05000000000000000000" pitchFamily="2" charset="2"/>
              <a:buChar char="q"/>
            </a:pPr>
            <a:r>
              <a:rPr lang="el-GR" dirty="0" smtClean="0"/>
              <a:t>Ο </a:t>
            </a:r>
            <a:r>
              <a:rPr lang="en-US" dirty="0" smtClean="0"/>
              <a:t>David Packard </a:t>
            </a:r>
            <a:r>
              <a:rPr lang="el-GR" dirty="0" smtClean="0"/>
              <a:t>, συνιδρυτής της </a:t>
            </a:r>
            <a:r>
              <a:rPr lang="en-US" dirty="0" smtClean="0"/>
              <a:t>Hewlett-Packard </a:t>
            </a:r>
            <a:r>
              <a:rPr lang="el-GR" dirty="0" smtClean="0"/>
              <a:t>είπε σοφά «</a:t>
            </a:r>
            <a:r>
              <a:rPr lang="el-GR" b="1" dirty="0" smtClean="0"/>
              <a:t>το μάρκετινγκ είναι πολύ σημαντικό για να είναι υπόθεση μόνο του τμήματος μάρκετινγκ</a:t>
            </a:r>
            <a:r>
              <a:rPr lang="el-GR" dirty="0" smtClean="0"/>
              <a:t>».</a:t>
            </a:r>
          </a:p>
          <a:p>
            <a:pPr>
              <a:lnSpc>
                <a:spcPct val="85000"/>
              </a:lnSpc>
              <a:buClr>
                <a:schemeClr val="tx1"/>
              </a:buClr>
              <a:buSzPct val="110000"/>
              <a:buFont typeface="Wingdings" panose="05000000000000000000" pitchFamily="2" charset="2"/>
              <a:buChar char="q"/>
            </a:pPr>
            <a:r>
              <a:rPr lang="el-GR" dirty="0" smtClean="0"/>
              <a:t> Οι εταιρείες σήμερα συνδέουν όλα τα τμήματα μεταξύ τους για να δημιουργήσουν αξία για τους πελάτες. Σχηματίζουν λοιπόν διατμηματικές ομάδες εξυπηρέτησης πελατών αποτελούμενες από ανθρώπους των πωλήσεων και του μάρκετινγκ, από ειδικούς διαδικασιών, αναλυτές αγοράς, χρηματοοικονομικούς αναλυτές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Στάδιο 4</a:t>
            </a:r>
            <a:r>
              <a:rPr lang="el-GR" baseline="30000" smtClean="0"/>
              <a:t>ο</a:t>
            </a:r>
            <a:r>
              <a:rPr lang="el-GR" smtClean="0"/>
              <a:t> Ανάπτυξη Αποδοτικών Σχέσεων και Ικανοποίηση Πελατών</a:t>
            </a:r>
            <a:endParaRPr lang="en-US"/>
          </a:p>
        </p:txBody>
      </p:sp>
      <p:sp>
        <p:nvSpPr>
          <p:cNvPr id="3" name="2 - Θέση περιεχομένου"/>
          <p:cNvSpPr>
            <a:spLocks noGrp="1"/>
          </p:cNvSpPr>
          <p:nvPr>
            <p:ph idx="1"/>
          </p:nvPr>
        </p:nvSpPr>
        <p:spPr>
          <a:xfrm>
            <a:off x="457200" y="1333500"/>
            <a:ext cx="8229600" cy="4116288"/>
          </a:xfrm>
        </p:spPr>
        <p:txBody>
          <a:bodyPr>
            <a:normAutofit fontScale="77500" lnSpcReduction="20000"/>
          </a:bodyPr>
          <a:lstStyle/>
          <a:p>
            <a:pPr>
              <a:buNone/>
            </a:pPr>
            <a:r>
              <a:rPr lang="el-GR" b="1" dirty="0" smtClean="0"/>
              <a:t>Συνεργάτες Μάρκετινγκ Εκτός της Εταιρείας</a:t>
            </a:r>
          </a:p>
          <a:p>
            <a:pPr>
              <a:lnSpc>
                <a:spcPct val="85000"/>
              </a:lnSpc>
              <a:buClr>
                <a:schemeClr val="tx1"/>
              </a:buClr>
              <a:buSzPct val="110000"/>
              <a:buFont typeface="Wingdings" panose="05000000000000000000" pitchFamily="2" charset="2"/>
              <a:buChar char="q"/>
            </a:pPr>
            <a:r>
              <a:rPr lang="el-GR" dirty="0" smtClean="0"/>
              <a:t>Η εταιρεία οφείλει να προσέχει την σχέση της με τους </a:t>
            </a:r>
            <a:r>
              <a:rPr lang="el-GR" b="1" dirty="0" smtClean="0"/>
              <a:t>προμηθευτές,</a:t>
            </a:r>
            <a:r>
              <a:rPr lang="el-GR" dirty="0" smtClean="0"/>
              <a:t> τα </a:t>
            </a:r>
            <a:r>
              <a:rPr lang="el-GR" b="1" dirty="0" smtClean="0"/>
              <a:t>καναλιών διανομής </a:t>
            </a:r>
            <a:r>
              <a:rPr lang="el-GR" dirty="0" smtClean="0"/>
              <a:t>και τους </a:t>
            </a:r>
            <a:r>
              <a:rPr lang="el-GR" b="1" dirty="0" smtClean="0"/>
              <a:t>ανταγωνιστές της</a:t>
            </a:r>
            <a:r>
              <a:rPr lang="el-GR" dirty="0" smtClean="0"/>
              <a:t>.   </a:t>
            </a:r>
          </a:p>
          <a:p>
            <a:pPr>
              <a:lnSpc>
                <a:spcPct val="85000"/>
              </a:lnSpc>
              <a:buClr>
                <a:schemeClr val="tx1"/>
              </a:buClr>
              <a:buSzPct val="110000"/>
              <a:buFont typeface="Wingdings" panose="05000000000000000000" pitchFamily="2" charset="2"/>
              <a:buChar char="q"/>
            </a:pPr>
            <a:r>
              <a:rPr lang="el-GR" dirty="0" smtClean="0"/>
              <a:t> Τα κανάλια μάρκετινγκ αποτελούνται από διανομείς, λιανοπωλητές και άλλους συνεργάτες που συνδέουν την εταιρεία με τους αγοραστές της.</a:t>
            </a:r>
          </a:p>
          <a:p>
            <a:pPr>
              <a:lnSpc>
                <a:spcPct val="85000"/>
              </a:lnSpc>
              <a:buClr>
                <a:schemeClr val="tx1"/>
              </a:buClr>
              <a:buSzPct val="110000"/>
              <a:buFont typeface="Wingdings" panose="05000000000000000000" pitchFamily="2" charset="2"/>
              <a:buChar char="q"/>
            </a:pPr>
            <a:r>
              <a:rPr lang="el-GR" dirty="0" smtClean="0"/>
              <a:t>  Η </a:t>
            </a:r>
            <a:r>
              <a:rPr lang="el-GR" b="1" dirty="0" smtClean="0"/>
              <a:t>εφοδιαστική αλυσίδα </a:t>
            </a:r>
            <a:r>
              <a:rPr lang="el-GR" dirty="0" smtClean="0"/>
              <a:t>εκτείνεται από τις προμήθειες πρώτων υλών μέχρι τη διάθεση εξαρτημάτων και των τελικών προϊόντων στους τελικούς αγοραστές. </a:t>
            </a:r>
          </a:p>
          <a:p>
            <a:pPr>
              <a:lnSpc>
                <a:spcPct val="85000"/>
              </a:lnSpc>
              <a:buClr>
                <a:schemeClr val="tx1"/>
              </a:buClr>
              <a:buSzPct val="110000"/>
              <a:buFont typeface="Wingdings" panose="05000000000000000000" pitchFamily="2" charset="2"/>
              <a:buChar char="q"/>
            </a:pPr>
            <a:r>
              <a:rPr lang="el-GR" dirty="0" smtClean="0"/>
              <a:t>  Η επιτυχημένη ανάπτυξη πελατειακών σχέσεων βασίζεται στο πόσο καλά λειτουργεί η εφοδιαστική αλυσίδα έναντι των αλυσίδων εφοδιαστικής των ανταγωνιστών τους.</a:t>
            </a:r>
            <a:endParaRPr lang="el-GR" sz="28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Η διαχείριση σχέσεων με τους πελάτες αποτελεί την πιο σημαντική φιλοσοφία του σύγχρονου μάρκετινγκ. Η ανάπτυξη σχέσεων με τους πελάτες είναι η συνολική διαδικασία δημιουργίας και διατήρησης κερδοφόρων σχέσεων με τους πελάτες μέσω παροχής υψίστης αξίας και ικανοποίησης προς αυτούς.</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Ανάπτυξη Σχέσεων με Πελάτες</a:t>
            </a:r>
            <a:endParaRPr lang="el-GR" sz="3200" dirty="0" smtClean="0">
              <a:latin typeface="Calibri" pitchFamily="34" charset="0"/>
            </a:endParaRPr>
          </a:p>
          <a:p>
            <a:pPr lvl="1">
              <a:lnSpc>
                <a:spcPct val="90000"/>
              </a:lnSpc>
              <a:spcBef>
                <a:spcPct val="20000"/>
              </a:spcBef>
              <a:tabLst>
                <a:tab pos="165100" algn="l"/>
              </a:tabLst>
              <a:defRPr/>
            </a:pPr>
            <a:r>
              <a:rPr lang="el-GR" sz="3200" dirty="0" smtClean="0">
                <a:latin typeface="Calibri" pitchFamily="34" charset="0"/>
              </a:rPr>
              <a:t>   Η </a:t>
            </a:r>
            <a:r>
              <a:rPr lang="el-GR" sz="3200" b="1" dirty="0" smtClean="0">
                <a:latin typeface="Calibri" pitchFamily="34" charset="0"/>
              </a:rPr>
              <a:t>διαχείριση σχέσεων </a:t>
            </a:r>
            <a:r>
              <a:rPr lang="el-GR" sz="3200" dirty="0" smtClean="0">
                <a:latin typeface="Calibri" pitchFamily="34" charset="0"/>
              </a:rPr>
              <a:t>με τους πελάτες αποτελεί τη πιο σημαντική φιλοσοφία του σύγχρονου μάρκετινγκ.</a:t>
            </a:r>
          </a:p>
          <a:p>
            <a:pPr lvl="1">
              <a:lnSpc>
                <a:spcPct val="90000"/>
              </a:lnSpc>
              <a:spcBef>
                <a:spcPct val="20000"/>
              </a:spcBef>
              <a:tabLst>
                <a:tab pos="165100" algn="l"/>
              </a:tabLst>
              <a:defRPr/>
            </a:pPr>
            <a:r>
              <a:rPr lang="el-GR" sz="3200" dirty="0" smtClean="0">
                <a:latin typeface="Calibri" pitchFamily="34" charset="0"/>
              </a:rPr>
              <a:t>   Είναι η  συνολική διαδικασία δημιουργίας και διατήρησης κερδοφόρων σχέσεων με τους πελάτες μέσω παροχής ύψιστης αξίας και ικανοποίησης προς αυτούς</a:t>
            </a:r>
            <a:r>
              <a:rPr lang="en-US" sz="3200" dirty="0" smtClean="0">
                <a:latin typeface="Calibri" pitchFamily="34" charset="0"/>
              </a:rPr>
              <a:t>.</a:t>
            </a:r>
            <a:endParaRPr lang="en-US" sz="3600" dirty="0" smtClean="0">
              <a:latin typeface="Calibri" pitchFamily="34" charset="0"/>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a:xfrm>
            <a:off x="457200" y="1333500"/>
            <a:ext cx="8229600" cy="3108176"/>
          </a:xfrm>
        </p:spPr>
        <p:txBody>
          <a:bodyPr>
            <a:normAutofit fontScale="85000" lnSpcReduction="20000"/>
          </a:bodyPr>
          <a:lstStyle/>
          <a:p>
            <a:pPr>
              <a:buNone/>
            </a:pPr>
            <a:r>
              <a:rPr lang="el-GR" b="1" dirty="0" smtClean="0"/>
              <a:t>Διαχείριση δεδομένων πελατών</a:t>
            </a:r>
            <a:endParaRPr lang="en-US" b="1" dirty="0" smtClean="0"/>
          </a:p>
          <a:p>
            <a:pPr>
              <a:buSzPct val="110000"/>
              <a:buFont typeface="Calibri" pitchFamily="34" charset="0"/>
              <a:buChar char="•"/>
            </a:pPr>
            <a:r>
              <a:rPr lang="el-GR" sz="2800" dirty="0" smtClean="0"/>
              <a:t>Το κλειδί για την ανάπτυξη σταθερών και διαρκών πελατειακών σχέσεων είναι η δραστηριότητα</a:t>
            </a:r>
            <a:r>
              <a:rPr lang="el-GR" sz="2800" b="1" dirty="0" smtClean="0"/>
              <a:t> Διαχείρισης δεδομένων των πελατών</a:t>
            </a:r>
            <a:r>
              <a:rPr lang="el-GR" sz="2800" dirty="0" smtClean="0"/>
              <a:t>, (</a:t>
            </a:r>
            <a:r>
              <a:rPr lang="en-US" sz="2800" dirty="0" smtClean="0"/>
              <a:t>Customer relationship management </a:t>
            </a:r>
            <a:r>
              <a:rPr lang="el-GR" sz="2800" dirty="0" smtClean="0"/>
              <a:t>-</a:t>
            </a:r>
            <a:r>
              <a:rPr lang="en-US" sz="2800" dirty="0" smtClean="0"/>
              <a:t>CRM):</a:t>
            </a:r>
          </a:p>
          <a:p>
            <a:pPr lvl="1">
              <a:lnSpc>
                <a:spcPct val="90000"/>
              </a:lnSpc>
            </a:pPr>
            <a:r>
              <a:rPr lang="el-GR" dirty="0" smtClean="0"/>
              <a:t>Αφορά όλα τα θέματα απόκτησης, διατήρησης και ανάπτυξης πελατών</a:t>
            </a:r>
            <a:r>
              <a:rPr lang="en-US" dirty="0" smtClean="0"/>
              <a:t>.</a:t>
            </a:r>
            <a:r>
              <a:rPr lang="el-GR" dirty="0" smtClean="0"/>
              <a:t> </a:t>
            </a:r>
            <a:endParaRPr lang="en-US" dirty="0" smtClean="0"/>
          </a:p>
          <a:p>
            <a:pPr lvl="1">
              <a:lnSpc>
                <a:spcPct val="90000"/>
              </a:lnSpc>
            </a:pPr>
            <a:r>
              <a:rPr lang="el-GR" dirty="0" smtClean="0"/>
              <a:t>Η δημιουργία ύψιστης </a:t>
            </a:r>
            <a:r>
              <a:rPr lang="el-GR" b="1" dirty="0" smtClean="0"/>
              <a:t>αξίας</a:t>
            </a:r>
            <a:r>
              <a:rPr lang="el-GR" dirty="0" smtClean="0"/>
              <a:t> και </a:t>
            </a:r>
            <a:r>
              <a:rPr lang="el-GR" b="1" dirty="0" smtClean="0"/>
              <a:t>ικανοποίησης</a:t>
            </a:r>
            <a:r>
              <a:rPr lang="el-GR" dirty="0" smtClean="0"/>
              <a:t> για τους πελάτες είναι το κλειδί.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pic>
        <p:nvPicPr>
          <p:cNvPr id="5" name="Θέση περιεχομένου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4513684"/>
            <a:ext cx="7776864" cy="8640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lstStyle/>
          <a:p>
            <a:pPr>
              <a:buNone/>
            </a:pPr>
            <a:r>
              <a:rPr lang="el-GR" b="1" dirty="0" smtClean="0"/>
              <a:t>Αξία Πελατών (1/3)</a:t>
            </a: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graphicFrame>
        <p:nvGraphicFramePr>
          <p:cNvPr id="5" name="Διάγραμμα 2"/>
          <p:cNvGraphicFramePr/>
          <p:nvPr>
            <p:extLst>
              <p:ext uri="{D42A27DB-BD31-4B8C-83A1-F6EECF244321}">
                <p14:modId xmlns="" xmlns:p14="http://schemas.microsoft.com/office/powerpoint/2010/main" val="2107238864"/>
              </p:ext>
            </p:extLst>
          </p:nvPr>
        </p:nvGraphicFramePr>
        <p:xfrm>
          <a:off x="467545" y="2065413"/>
          <a:ext cx="7704856" cy="108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467545" y="3433564"/>
            <a:ext cx="8352928" cy="17196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lvl="1">
              <a:lnSpc>
                <a:spcPct val="80000"/>
              </a:lnSpc>
              <a:spcBef>
                <a:spcPct val="20000"/>
              </a:spcBef>
              <a:tabLst>
                <a:tab pos="165100" algn="l"/>
              </a:tabLst>
              <a:defRPr/>
            </a:pPr>
            <a:r>
              <a:rPr lang="el-GR" sz="2400" dirty="0" smtClean="0">
                <a:latin typeface="Calibri" pitchFamily="34" charset="0"/>
              </a:rPr>
              <a:t>Η </a:t>
            </a:r>
            <a:r>
              <a:rPr lang="el-GR" sz="2400" b="1" dirty="0" smtClean="0">
                <a:latin typeface="Calibri" pitchFamily="34" charset="0"/>
              </a:rPr>
              <a:t>αξία </a:t>
            </a:r>
            <a:r>
              <a:rPr lang="el-GR" sz="2400" dirty="0" smtClean="0">
                <a:latin typeface="Calibri" pitchFamily="34" charset="0"/>
              </a:rPr>
              <a:t>που αντιλαμβάνεται ο πελάτης για την προσφορά αγοράς προκύπτει από τη διαφορά μεταξύ του συνολικού οφέλους και του συνολικού κόστους της συγκεκριμένης προσφοράς σε σχέση   με τις ανταγωνιστικές προσφορές.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Στάδιο 4</a:t>
            </a:r>
            <a:r>
              <a:rPr lang="el-GR" baseline="30000" dirty="0" smtClean="0"/>
              <a:t>ο</a:t>
            </a:r>
            <a:r>
              <a:rPr lang="el-GR" dirty="0" smtClean="0"/>
              <a:t> Ανάπτυξη Αποδοτικών Σχέσεων και Ικανοποίηση Πελατών</a:t>
            </a:r>
            <a:endParaRPr lang="en-US" dirty="0"/>
          </a:p>
        </p:txBody>
      </p:sp>
      <p:sp>
        <p:nvSpPr>
          <p:cNvPr id="3" name="2 - Θέση περιεχομένου"/>
          <p:cNvSpPr>
            <a:spLocks noGrp="1"/>
          </p:cNvSpPr>
          <p:nvPr>
            <p:ph idx="1"/>
          </p:nvPr>
        </p:nvSpPr>
        <p:spPr/>
        <p:txBody>
          <a:bodyPr/>
          <a:lstStyle/>
          <a:p>
            <a:pPr>
              <a:buNone/>
            </a:pPr>
            <a:r>
              <a:rPr lang="el-GR" b="1" dirty="0" smtClean="0"/>
              <a:t>Αξία Πελατών (2/3)</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
        <p:nvSpPr>
          <p:cNvPr id="5" name="Θέση περιεχομένου 2"/>
          <p:cNvSpPr txBox="1">
            <a:spLocks/>
          </p:cNvSpPr>
          <p:nvPr/>
        </p:nvSpPr>
        <p:spPr>
          <a:xfrm>
            <a:off x="395536" y="1993404"/>
            <a:ext cx="7380312" cy="3409527"/>
          </a:xfrm>
          <a:prstGeom prst="rect">
            <a:avLst/>
          </a:prstGeom>
          <a:ln w="28575">
            <a:solidFill>
              <a:schemeClr val="tx2">
                <a:lumMod val="60000"/>
                <a:lumOff val="40000"/>
              </a:schemeClr>
            </a:solidFill>
          </a:ln>
        </p:spPr>
        <p:txBody>
          <a:bodyPr vert="horz" lIns="91440" tIns="45720" rIns="91440" bIns="45720" rtlCol="0">
            <a:noAutofit/>
          </a:bodyPr>
          <a:lstStyle/>
          <a:p>
            <a:pPr marL="342900" marR="0" lvl="0" indent="-342900" algn="l"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2000" b="0" u="none" strike="noStrike" kern="1200" cap="none" spc="0" normalizeH="0" baseline="0" noProof="0" dirty="0" smtClean="0">
                <a:ln>
                  <a:noFill/>
                </a:ln>
                <a:uLnTx/>
                <a:uFillTx/>
                <a:latin typeface="+mn-lt"/>
                <a:ea typeface="+mn-ea"/>
                <a:cs typeface="+mn-cs"/>
              </a:rPr>
              <a:t>Τα </a:t>
            </a:r>
            <a:r>
              <a:rPr kumimoji="0" lang="el-GR" sz="2000" b="1" u="none" strike="noStrike" kern="1200" cap="none" spc="0" normalizeH="0" baseline="0" noProof="0" dirty="0" smtClean="0">
                <a:ln>
                  <a:noFill/>
                </a:ln>
                <a:uLnTx/>
                <a:uFillTx/>
                <a:latin typeface="+mn-lt"/>
                <a:ea typeface="+mn-ea"/>
                <a:cs typeface="+mn-cs"/>
              </a:rPr>
              <a:t>συνολικά</a:t>
            </a:r>
            <a:r>
              <a:rPr kumimoji="0" lang="el-GR" sz="2000" b="0" u="none" strike="noStrike" kern="1200" cap="none" spc="0" normalizeH="0" baseline="0" noProof="0" dirty="0" smtClean="0">
                <a:ln>
                  <a:noFill/>
                </a:ln>
                <a:uLnTx/>
                <a:uFillTx/>
                <a:latin typeface="+mn-lt"/>
                <a:ea typeface="+mn-ea"/>
                <a:cs typeface="+mn-cs"/>
              </a:rPr>
              <a:t> </a:t>
            </a:r>
            <a:r>
              <a:rPr kumimoji="0" lang="el-GR" sz="2000" b="1" u="none" strike="noStrike" kern="1200" cap="none" spc="0" normalizeH="0" baseline="0" noProof="0" dirty="0" smtClean="0">
                <a:ln>
                  <a:noFill/>
                </a:ln>
                <a:uLnTx/>
                <a:uFillTx/>
                <a:latin typeface="+mn-lt"/>
                <a:ea typeface="+mn-ea"/>
                <a:cs typeface="+mn-cs"/>
              </a:rPr>
              <a:t>αντιληπτά οφέλη</a:t>
            </a:r>
            <a:r>
              <a:rPr kumimoji="0" lang="el-GR" sz="2000" b="0" u="none" strike="noStrike" kern="1200" cap="none" spc="0" normalizeH="0" baseline="0" noProof="0" dirty="0" smtClean="0">
                <a:ln>
                  <a:noFill/>
                </a:ln>
                <a:uLnTx/>
                <a:uFillTx/>
                <a:latin typeface="+mn-lt"/>
                <a:ea typeface="+mn-ea"/>
                <a:cs typeface="+mn-cs"/>
              </a:rPr>
              <a:t> μπορεί να προέρχονται από: </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000" b="0" u="none" strike="noStrike" kern="1200" cap="none" spc="0" normalizeH="0" baseline="0" noProof="0" dirty="0" smtClean="0">
                <a:ln>
                  <a:noFill/>
                </a:ln>
                <a:uLnTx/>
                <a:uFillTx/>
                <a:latin typeface="+mn-lt"/>
                <a:ea typeface="+mn-ea"/>
                <a:cs typeface="+mn-cs"/>
              </a:rPr>
              <a:t>το προϊόν, π.χ. το δωμάτιο ενός ξενοδοχείου ή εστιατορίου</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000" b="0" u="none" strike="noStrike" kern="1200" cap="none" spc="0" normalizeH="0" baseline="0" noProof="0" dirty="0" smtClean="0">
                <a:ln>
                  <a:noFill/>
                </a:ln>
                <a:uLnTx/>
                <a:uFillTx/>
                <a:latin typeface="+mn-lt"/>
                <a:ea typeface="+mn-ea"/>
                <a:cs typeface="+mn-cs"/>
              </a:rPr>
              <a:t>τη συναφή υπηρεσία, π.χ. κατά πόσο το ξενοδοχείο ανταποκρίνεται στις ιδιαίτερες ανάγκες των πελατών</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000" b="0" u="none" strike="noStrike" kern="1200" cap="none" spc="0" normalizeH="0" baseline="0" noProof="0" dirty="0" smtClean="0">
                <a:ln>
                  <a:noFill/>
                </a:ln>
                <a:uLnTx/>
                <a:uFillTx/>
                <a:latin typeface="+mn-lt"/>
                <a:ea typeface="+mn-ea"/>
                <a:cs typeface="+mn-cs"/>
              </a:rPr>
              <a:t>την εικόνα της εταιρείας π.χ. κατά πόσο η εικόνα της εταιρείας είναι ευνοϊκή.</a:t>
            </a:r>
          </a:p>
          <a:p>
            <a:pPr marL="342900" marR="0" lvl="0" indent="-342900" algn="l"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2000" b="0" u="none" strike="noStrike" kern="1200" cap="none" spc="0" normalizeH="0" baseline="0" noProof="0" dirty="0" smtClean="0">
                <a:ln>
                  <a:noFill/>
                </a:ln>
                <a:uLnTx/>
                <a:uFillTx/>
                <a:latin typeface="+mn-lt"/>
                <a:ea typeface="+mn-ea"/>
                <a:cs typeface="+mn-cs"/>
              </a:rPr>
              <a:t>Η </a:t>
            </a:r>
            <a:r>
              <a:rPr kumimoji="0" lang="el-GR" sz="2000" b="1" u="none" strike="noStrike" kern="1200" cap="none" spc="0" normalizeH="0" baseline="0" noProof="0" dirty="0" smtClean="0">
                <a:ln>
                  <a:noFill/>
                </a:ln>
                <a:uLnTx/>
                <a:uFillTx/>
                <a:latin typeface="+mn-lt"/>
                <a:ea typeface="+mn-ea"/>
                <a:cs typeface="+mn-cs"/>
              </a:rPr>
              <a:t>επικοινωνία των ωφελειών </a:t>
            </a:r>
            <a:r>
              <a:rPr kumimoji="0" lang="el-GR" sz="2000" b="0" u="none" strike="noStrike" kern="1200" cap="none" spc="0" normalizeH="0" baseline="0" noProof="0" dirty="0" smtClean="0">
                <a:ln>
                  <a:noFill/>
                </a:ln>
                <a:uLnTx/>
                <a:uFillTx/>
                <a:latin typeface="+mn-lt"/>
                <a:ea typeface="+mn-ea"/>
                <a:cs typeface="+mn-cs"/>
              </a:rPr>
              <a:t>είναι μία σημαντική ενέργεια του μάρκετινγκ και φέρει καθοριστική σημασία για την τοποθέτηση και την ανάπτυξη της μάρκας (</a:t>
            </a:r>
            <a:r>
              <a:rPr kumimoji="0" lang="en-US" sz="2000" b="0" u="none" strike="noStrike" kern="1200" cap="none" spc="0" normalizeH="0" baseline="0" noProof="0" dirty="0" smtClean="0">
                <a:ln>
                  <a:noFill/>
                </a:ln>
                <a:uLnTx/>
                <a:uFillTx/>
                <a:latin typeface="+mn-lt"/>
                <a:ea typeface="+mn-ea"/>
                <a:cs typeface="+mn-cs"/>
              </a:rPr>
              <a:t>branding).</a:t>
            </a:r>
            <a:endParaRPr kumimoji="0" lang="el-GR" sz="2000" b="0" u="none" strike="noStrike" kern="1200" cap="none" spc="0" normalizeH="0" baseline="0" noProof="0" dirty="0" smtClean="0">
              <a:ln>
                <a:noFill/>
              </a:ln>
              <a:uLnTx/>
              <a:uFillTx/>
              <a:latin typeface="+mn-lt"/>
              <a:ea typeface="+mn-ea"/>
              <a:cs typeface="+mn-cs"/>
            </a:endParaRPr>
          </a:p>
          <a:p>
            <a:pPr marL="457200" marR="0" lvl="1" indent="0" algn="l" defTabSz="914400" rtl="0" eaLnBrk="1" fontAlgn="auto" latinLnBrk="0" hangingPunct="1">
              <a:lnSpc>
                <a:spcPct val="80000"/>
              </a:lnSpc>
              <a:spcBef>
                <a:spcPts val="1200"/>
              </a:spcBef>
              <a:spcAft>
                <a:spcPts val="0"/>
              </a:spcAft>
              <a:buClrTx/>
              <a:buSzTx/>
              <a:buFont typeface="Arial" pitchFamily="34" charset="0"/>
              <a:buNone/>
              <a:tabLst/>
              <a:defRPr/>
            </a:pPr>
            <a:r>
              <a:rPr kumimoji="0" lang="el-GR" sz="2000" b="0" u="none" strike="noStrike" kern="1200" cap="none" spc="0" normalizeH="0" baseline="0" noProof="0" dirty="0" smtClean="0">
                <a:ln>
                  <a:noFill/>
                </a:ln>
                <a:uLnTx/>
                <a:uFillTx/>
                <a:latin typeface="+mn-lt"/>
                <a:ea typeface="+mn-ea"/>
                <a:cs typeface="+mn-cs"/>
              </a:rPr>
              <a:t> </a:t>
            </a:r>
          </a:p>
          <a:p>
            <a:pPr marL="742950" marR="0" lvl="1" indent="-285750" algn="l" defTabSz="914400" rtl="0" eaLnBrk="1" fontAlgn="auto" latinLnBrk="0" hangingPunct="1">
              <a:lnSpc>
                <a:spcPct val="80000"/>
              </a:lnSpc>
              <a:spcBef>
                <a:spcPts val="1200"/>
              </a:spcBef>
              <a:spcAft>
                <a:spcPts val="0"/>
              </a:spcAft>
              <a:buClrTx/>
              <a:buSzTx/>
              <a:buFont typeface="Wingdings" panose="05000000000000000000" pitchFamily="2" charset="2"/>
              <a:buChar char="Ø"/>
              <a:tabLst/>
              <a:defRPr/>
            </a:pPr>
            <a:endParaRPr kumimoji="0" lang="el-GR" sz="2000" b="0" u="none" strike="noStrike" kern="1200" cap="none" spc="0" normalizeH="0" baseline="0" noProof="0" dirty="0">
              <a:ln>
                <a:noFill/>
              </a:ln>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2324</TotalTime>
  <Words>2679</Words>
  <Application>Microsoft Office PowerPoint</Application>
  <PresentationFormat>Προβολή στην οθόνη (16:10)</PresentationFormat>
  <Paragraphs>287</Paragraphs>
  <Slides>41</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Αρχές Μάρκετινγκ</vt:lpstr>
      <vt:lpstr>Διαφάνεια 2</vt:lpstr>
      <vt:lpstr>Άδειες Χρήσης</vt:lpstr>
      <vt:lpstr>Χρηματοδότηση</vt:lpstr>
      <vt:lpstr>Σκοποί  ενότητας</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Διαφάνεια 18</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Στάδιο 4ο Ανάπτυξη Αποδοτικών Σχέσεων και Ικανοποίηση Πελατών</vt:lpstr>
      <vt:lpstr>Βιβλιογραφία</vt:lpstr>
      <vt:lpstr>Βιβλιογραφία</vt:lpstr>
      <vt:lpstr>Σημείωμα Αναφοράς</vt:lpstr>
      <vt:lpstr>Σημείωμα Αδειοδότησης</vt:lpstr>
      <vt:lpstr>Διαφάνεια 38</vt:lpstr>
      <vt:lpstr>Διαφάνεια 39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356</cp:revision>
  <dcterms:created xsi:type="dcterms:W3CDTF">2012-09-06T09:03:05Z</dcterms:created>
  <dcterms:modified xsi:type="dcterms:W3CDTF">2015-11-05T19:42:51Z</dcterms:modified>
</cp:coreProperties>
</file>