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89" r:id="rId3"/>
    <p:sldId id="257" r:id="rId4"/>
    <p:sldId id="259" r:id="rId5"/>
    <p:sldId id="442" r:id="rId6"/>
    <p:sldId id="439" r:id="rId7"/>
    <p:sldId id="386" r:id="rId8"/>
    <p:sldId id="444" r:id="rId9"/>
    <p:sldId id="367" r:id="rId10"/>
    <p:sldId id="373" r:id="rId11"/>
    <p:sldId id="374" r:id="rId12"/>
    <p:sldId id="375" r:id="rId13"/>
    <p:sldId id="376" r:id="rId14"/>
    <p:sldId id="377" r:id="rId15"/>
    <p:sldId id="303" r:id="rId16"/>
    <p:sldId id="291" r:id="rId17"/>
    <p:sldId id="292" r:id="rId18"/>
    <p:sldId id="293" r:id="rId19"/>
    <p:sldId id="294" r:id="rId20"/>
    <p:sldId id="295" r:id="rId21"/>
    <p:sldId id="280" r:id="rId22"/>
  </p:sldIdLst>
  <p:sldSz cx="9144000" cy="5715000" type="screen16x10"/>
  <p:notesSz cx="6858000" cy="9144000"/>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0" autoAdjust="0"/>
    <p:restoredTop sz="99309" autoAdjust="0"/>
  </p:normalViewPr>
  <p:slideViewPr>
    <p:cSldViewPr>
      <p:cViewPr varScale="1">
        <p:scale>
          <a:sx n="93" d="100"/>
          <a:sy n="93" d="100"/>
        </p:scale>
        <p:origin x="-570" y="-90"/>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01/02/2016</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1/2/2016</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n-US" sz="4000" smtClean="0"/>
              <a:t/>
            </a:r>
            <a:br>
              <a:rPr lang="en-US" sz="4000" smtClean="0"/>
            </a:br>
            <a:r>
              <a:rPr lang="el-GR" sz="4000" smtClean="0"/>
              <a:t>Ενοποιημένες </a:t>
            </a:r>
            <a:r>
              <a:rPr lang="el-GR" sz="4000" dirty="0" smtClean="0"/>
              <a:t>Χρηματοοικονομικές Καταστάσεις</a:t>
            </a:r>
            <a:br>
              <a:rPr lang="el-GR" sz="4000" dirty="0" smtClean="0"/>
            </a:br>
            <a:endParaRPr lang="el-GR" sz="4000" dirty="0"/>
          </a:p>
        </p:txBody>
      </p:sp>
      <p:sp>
        <p:nvSpPr>
          <p:cNvPr id="3" name="Υπότιτλος 2"/>
          <p:cNvSpPr>
            <a:spLocks noGrp="1"/>
          </p:cNvSpPr>
          <p:nvPr>
            <p:ph type="subTitle" idx="1"/>
          </p:nvPr>
        </p:nvSpPr>
        <p:spPr>
          <a:xfrm>
            <a:off x="683568" y="3001516"/>
            <a:ext cx="7488832" cy="792089"/>
          </a:xfrm>
        </p:spPr>
        <p:txBody>
          <a:bodyPr>
            <a:noAutofit/>
          </a:bodyPr>
          <a:lstStyle/>
          <a:p>
            <a:r>
              <a:rPr lang="el-GR" sz="4000" b="1" dirty="0" smtClean="0">
                <a:solidFill>
                  <a:prstClr val="black"/>
                </a:solidFill>
              </a:rPr>
              <a:t>Το θεσμικό πλαίσιο στην Ελλάδα</a:t>
            </a:r>
            <a:endParaRPr lang="el-GR" sz="4000" b="1" dirty="0" smtClean="0"/>
          </a:p>
          <a:p>
            <a:r>
              <a:rPr lang="el-GR" sz="2800" dirty="0" smtClean="0"/>
              <a:t>Δρ. Χύτης Ευάγγελος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t/>
            </a:r>
            <a:br>
              <a:rPr lang="el-GR" sz="3600" dirty="0" smtClean="0"/>
            </a:br>
            <a:r>
              <a:rPr lang="el-GR" sz="3600" dirty="0" smtClean="0"/>
              <a:t>Ενοποίηση  </a:t>
            </a:r>
            <a:r>
              <a:rPr lang="el-GR" sz="3600" dirty="0"/>
              <a:t>κατά Ε.Λ.Π. –Κατηγορίες </a:t>
            </a:r>
            <a:r>
              <a:rPr lang="el-GR" sz="3600" dirty="0" smtClean="0"/>
              <a:t>Ομίλων...  </a:t>
            </a:r>
            <a:r>
              <a:rPr lang="el-GR" sz="2000" dirty="0"/>
              <a:t>(Άρθρο 31)</a:t>
            </a:r>
            <a:r>
              <a:rPr lang="el-GR" sz="3600" dirty="0"/>
              <a:t/>
            </a:r>
            <a:br>
              <a:rPr lang="el-GR" sz="3600" dirty="0"/>
            </a:br>
            <a:endParaRPr lang="en-US" dirty="0"/>
          </a:p>
        </p:txBody>
      </p:sp>
      <p:sp>
        <p:nvSpPr>
          <p:cNvPr id="3" name="2 - Θέση περιεχομένου"/>
          <p:cNvSpPr>
            <a:spLocks noGrp="1"/>
          </p:cNvSpPr>
          <p:nvPr>
            <p:ph idx="1"/>
          </p:nvPr>
        </p:nvSpPr>
        <p:spPr/>
        <p:txBody>
          <a:bodyPr>
            <a:normAutofit fontScale="77500" lnSpcReduction="20000"/>
          </a:bodyPr>
          <a:lstStyle/>
          <a:p>
            <a:pPr algn="just">
              <a:buNone/>
            </a:pPr>
            <a:r>
              <a:rPr lang="el-GR" dirty="0" smtClean="0"/>
              <a:t>2. </a:t>
            </a:r>
            <a:r>
              <a:rPr lang="el-GR" b="1" dirty="0" smtClean="0"/>
              <a:t>Μεσαίοι όμιλοι </a:t>
            </a:r>
            <a:r>
              <a:rPr lang="el-GR" dirty="0" smtClean="0"/>
              <a:t>είναι οι όμιλοι, εξαιρουμένων των μικρών, που αποτελούνται από μια μητρική και θυγατρικές οντότητες προς υπαγωγή σε ενοποίηση, οι οποίοι σε ενοποιημένη βάση κατά την ημερομηνία του ισολογισμού της μητρικής οντότητας δεν υπερβαίνουν τα όρια τουλάχιστον δύο από τα ακόλουθα τρία κριτήρια: </a:t>
            </a:r>
            <a:endParaRPr lang="en-US" dirty="0" smtClean="0"/>
          </a:p>
          <a:p>
            <a:pPr>
              <a:buNone/>
            </a:pPr>
            <a:r>
              <a:rPr lang="el-GR" dirty="0" smtClean="0"/>
              <a:t>α) Σύνολο ενεργητικού: </a:t>
            </a:r>
            <a:r>
              <a:rPr lang="el-GR" b="1" dirty="0" smtClean="0"/>
              <a:t>20.000.000</a:t>
            </a:r>
            <a:r>
              <a:rPr lang="el-GR" dirty="0" smtClean="0"/>
              <a:t> ευρώ. </a:t>
            </a:r>
            <a:endParaRPr lang="en-US" dirty="0" smtClean="0"/>
          </a:p>
          <a:p>
            <a:pPr>
              <a:buNone/>
            </a:pPr>
            <a:r>
              <a:rPr lang="el-GR" dirty="0" smtClean="0"/>
              <a:t>β) Καθαρό ύψος κύκλου εργασιών: </a:t>
            </a:r>
            <a:r>
              <a:rPr lang="el-GR" b="1" dirty="0" smtClean="0"/>
              <a:t>40.000.000</a:t>
            </a:r>
            <a:r>
              <a:rPr lang="el-GR" dirty="0" smtClean="0"/>
              <a:t> ευρώ. </a:t>
            </a:r>
            <a:endParaRPr lang="en-US" dirty="0" smtClean="0"/>
          </a:p>
          <a:p>
            <a:pPr>
              <a:buNone/>
            </a:pPr>
            <a:r>
              <a:rPr lang="el-GR" dirty="0" smtClean="0"/>
              <a:t>γ) Μέσος όρος απασχολουμένων κατά τη διάρκεια της περιόδου: </a:t>
            </a:r>
            <a:r>
              <a:rPr lang="el-GR" b="1" dirty="0" smtClean="0"/>
              <a:t>250 </a:t>
            </a:r>
            <a:r>
              <a:rPr lang="el-GR" dirty="0" smtClean="0"/>
              <a:t>άτομα.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t/>
            </a:r>
            <a:br>
              <a:rPr lang="el-GR" sz="3600" dirty="0" smtClean="0"/>
            </a:br>
            <a:r>
              <a:rPr lang="el-GR" sz="3600" dirty="0" smtClean="0"/>
              <a:t>Ενοποίηση  </a:t>
            </a:r>
            <a:r>
              <a:rPr lang="el-GR" sz="3600" dirty="0"/>
              <a:t>κατά Ε.Λ.Π. –Κατηγορίες Ομίλων </a:t>
            </a:r>
            <a:r>
              <a:rPr lang="el-GR" sz="3600" dirty="0" smtClean="0"/>
              <a:t>... </a:t>
            </a:r>
            <a:r>
              <a:rPr lang="el-GR" sz="2000" dirty="0"/>
              <a:t>(Άρθρο 31)</a:t>
            </a:r>
            <a:r>
              <a:rPr lang="el-GR" sz="3600" dirty="0"/>
              <a:t/>
            </a:r>
            <a:br>
              <a:rPr lang="el-GR" sz="3600" dirty="0"/>
            </a:br>
            <a:endParaRPr lang="en-US" dirty="0"/>
          </a:p>
        </p:txBody>
      </p:sp>
      <p:sp>
        <p:nvSpPr>
          <p:cNvPr id="3" name="2 - Θέση περιεχομένου"/>
          <p:cNvSpPr>
            <a:spLocks noGrp="1"/>
          </p:cNvSpPr>
          <p:nvPr>
            <p:ph idx="1"/>
          </p:nvPr>
        </p:nvSpPr>
        <p:spPr/>
        <p:txBody>
          <a:bodyPr>
            <a:normAutofit fontScale="77500" lnSpcReduction="20000"/>
          </a:bodyPr>
          <a:lstStyle/>
          <a:p>
            <a:pPr algn="just">
              <a:buNone/>
            </a:pPr>
            <a:r>
              <a:rPr lang="el-GR" dirty="0" smtClean="0"/>
              <a:t>3. </a:t>
            </a:r>
            <a:r>
              <a:rPr lang="el-GR" b="1" dirty="0" smtClean="0"/>
              <a:t>Μεγάλοι όμιλοι </a:t>
            </a:r>
            <a:r>
              <a:rPr lang="el-GR" dirty="0" smtClean="0"/>
              <a:t>είναι οι όμιλοι που αποτελούνται από μία μητρική και θυγατρικές οντότητες προς υπαγωγή σε ενοποίηση, οι οποίοι σε ενοποιημένη βάση κατά την ημερομηνία του ισολογισμού της μητρικής οντότητας, υπερβαίνουν τα όρια τουλάχιστον δύο από τα ακόλουθα τρία κριτήρια: </a:t>
            </a:r>
            <a:endParaRPr lang="en-US" dirty="0" smtClean="0"/>
          </a:p>
          <a:p>
            <a:pPr>
              <a:buNone/>
            </a:pPr>
            <a:r>
              <a:rPr lang="el-GR" dirty="0" smtClean="0"/>
              <a:t> α) Σύνολο ενεργητικού: </a:t>
            </a:r>
            <a:r>
              <a:rPr lang="el-GR" b="1" dirty="0" smtClean="0"/>
              <a:t>20.000.000</a:t>
            </a:r>
            <a:r>
              <a:rPr lang="el-GR" dirty="0" smtClean="0"/>
              <a:t> ευρώ. </a:t>
            </a:r>
            <a:endParaRPr lang="en-US" dirty="0" smtClean="0"/>
          </a:p>
          <a:p>
            <a:pPr>
              <a:buNone/>
            </a:pPr>
            <a:r>
              <a:rPr lang="el-GR" dirty="0" smtClean="0"/>
              <a:t>β) Καθαρό ύψος κύκλου εργασιών: </a:t>
            </a:r>
            <a:r>
              <a:rPr lang="el-GR" b="1" dirty="0" smtClean="0"/>
              <a:t>40.000.000</a:t>
            </a:r>
            <a:r>
              <a:rPr lang="el-GR" dirty="0" smtClean="0"/>
              <a:t> ευρώ. </a:t>
            </a:r>
            <a:endParaRPr lang="en-US" dirty="0" smtClean="0"/>
          </a:p>
          <a:p>
            <a:pPr>
              <a:buNone/>
            </a:pPr>
            <a:r>
              <a:rPr lang="el-GR" dirty="0" smtClean="0"/>
              <a:t>γ) Μέσος όρος απασχολουμένων κατά τη διάρκεια της περιόδου: </a:t>
            </a:r>
            <a:r>
              <a:rPr lang="el-GR" b="1" dirty="0" smtClean="0"/>
              <a:t>250</a:t>
            </a:r>
            <a:r>
              <a:rPr lang="el-GR" dirty="0" smtClean="0"/>
              <a:t> άτομα.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t/>
            </a:r>
            <a:br>
              <a:rPr lang="el-GR" sz="3600" dirty="0" smtClean="0"/>
            </a:br>
            <a:r>
              <a:rPr lang="el-GR" sz="3600" dirty="0" smtClean="0"/>
              <a:t>Ενοποίηση  </a:t>
            </a:r>
            <a:r>
              <a:rPr lang="el-GR" sz="3600" dirty="0"/>
              <a:t>κατά Ε.Λ.Π. –Κατηγορίες </a:t>
            </a:r>
            <a:r>
              <a:rPr lang="el-GR" sz="3600" dirty="0" smtClean="0"/>
              <a:t>Ομίλων... </a:t>
            </a:r>
            <a:r>
              <a:rPr lang="el-GR" sz="2000" dirty="0"/>
              <a:t>(Άρθρο 31)</a:t>
            </a:r>
            <a:r>
              <a:rPr lang="el-GR" sz="3600" dirty="0"/>
              <a:t/>
            </a:r>
            <a:br>
              <a:rPr lang="el-GR" sz="3600" dirty="0"/>
            </a:br>
            <a:endParaRPr lang="en-US" dirty="0"/>
          </a:p>
        </p:txBody>
      </p:sp>
      <p:sp>
        <p:nvSpPr>
          <p:cNvPr id="3" name="2 - Θέση περιεχομένου"/>
          <p:cNvSpPr>
            <a:spLocks noGrp="1"/>
          </p:cNvSpPr>
          <p:nvPr>
            <p:ph idx="1"/>
          </p:nvPr>
        </p:nvSpPr>
        <p:spPr/>
        <p:txBody>
          <a:bodyPr>
            <a:normAutofit lnSpcReduction="10000"/>
          </a:bodyPr>
          <a:lstStyle/>
          <a:p>
            <a:pPr algn="just">
              <a:buNone/>
            </a:pPr>
            <a:r>
              <a:rPr lang="el-GR" dirty="0" smtClean="0"/>
              <a:t>4. Τα όρια ενεργητικού και κύκλου εργασιών των παραγράφων 1 έως 3 του παρόντος άρθρου ισχύουν μετά την αφαίρεση των συμψηφισμών και των απαλοιφών των παραγράφων 4 και 8 του άρθρου 34. Αν δεν λαμβάνονται υπόψη οι προαναφερόμενοι συμψηφισμοί και απαλοιφές τα όρια αυτά προσαυξάνονται κατά 20%.</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t/>
            </a:r>
            <a:br>
              <a:rPr lang="el-GR" sz="3600" dirty="0" smtClean="0"/>
            </a:br>
            <a:r>
              <a:rPr lang="el-GR" sz="3600" dirty="0" smtClean="0"/>
              <a:t>Ενοποίηση  </a:t>
            </a:r>
            <a:r>
              <a:rPr lang="el-GR" sz="3600" dirty="0"/>
              <a:t>κατά Ε.Λ.Π. </a:t>
            </a:r>
            <a:r>
              <a:rPr lang="el-GR" sz="3600" dirty="0" smtClean="0"/>
              <a:t>–  Κατηγορίες Ομίλων- Αλλαγή !!!  </a:t>
            </a:r>
            <a:r>
              <a:rPr lang="el-GR" sz="2000" dirty="0"/>
              <a:t>(Άρθρο 31)</a:t>
            </a:r>
            <a:r>
              <a:rPr lang="el-GR" sz="3600" dirty="0"/>
              <a:t/>
            </a:r>
            <a:br>
              <a:rPr lang="el-GR" sz="3600" dirty="0"/>
            </a:br>
            <a:endParaRPr lang="en-US" dirty="0"/>
          </a:p>
        </p:txBody>
      </p:sp>
      <p:sp>
        <p:nvSpPr>
          <p:cNvPr id="3" name="2 - Θέση περιεχομένου"/>
          <p:cNvSpPr>
            <a:spLocks noGrp="1"/>
          </p:cNvSpPr>
          <p:nvPr>
            <p:ph idx="1"/>
          </p:nvPr>
        </p:nvSpPr>
        <p:spPr/>
        <p:txBody>
          <a:bodyPr>
            <a:normAutofit fontScale="92500" lnSpcReduction="20000"/>
          </a:bodyPr>
          <a:lstStyle/>
          <a:p>
            <a:pPr algn="just">
              <a:buNone/>
            </a:pPr>
            <a:r>
              <a:rPr lang="el-GR" dirty="0" smtClean="0"/>
              <a:t>5. Όταν ένα όμιλος υπερβαίνει ή παύει να υπερβαίνει τα όρια </a:t>
            </a:r>
            <a:r>
              <a:rPr lang="el-GR" b="1" dirty="0" smtClean="0"/>
              <a:t>δύο εκ των τριών </a:t>
            </a:r>
            <a:r>
              <a:rPr lang="el-GR" dirty="0" smtClean="0"/>
              <a:t>κριτηρίων των παραγράφων 1 έως 3 του παρόντος άρθρου κατά την ημερομηνία ισολογισμού της μητρικής οντότητας </a:t>
            </a:r>
            <a:r>
              <a:rPr lang="el-GR" b="1" dirty="0" smtClean="0"/>
              <a:t>για δύο διαδοχικές </a:t>
            </a:r>
            <a:r>
              <a:rPr lang="el-GR" dirty="0" smtClean="0"/>
              <a:t>περιόδους, για τους σκοπούς εφαρμογής των ρυθμίσεων αυτού του νόμου η αλλαγή κατηγορίας μεγέθους ενεργοποιείται </a:t>
            </a:r>
            <a:r>
              <a:rPr lang="el-GR" b="1" dirty="0" smtClean="0"/>
              <a:t>από την περίοδο που έπεται </a:t>
            </a:r>
            <a:r>
              <a:rPr lang="el-GR" dirty="0" smtClean="0"/>
              <a:t>των δύο εν λόγω διαδοχικών περιόδων.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dirty="0" smtClean="0"/>
              <a:t/>
            </a:r>
            <a:br>
              <a:rPr lang="el-GR" sz="3200" dirty="0" smtClean="0"/>
            </a:br>
            <a:r>
              <a:rPr lang="el-GR" sz="3200" dirty="0" smtClean="0"/>
              <a:t/>
            </a:r>
            <a:br>
              <a:rPr lang="el-GR" sz="3200" dirty="0" smtClean="0"/>
            </a:br>
            <a:r>
              <a:rPr lang="el-GR" sz="3200" dirty="0" smtClean="0"/>
              <a:t>Ενοποίηση  κατά Ε.Λ.Π. –  Κατηγορίες Ομίλων</a:t>
            </a:r>
            <a:br>
              <a:rPr lang="el-GR" sz="3200" dirty="0" smtClean="0"/>
            </a:br>
            <a:r>
              <a:rPr lang="el-GR" sz="1800" dirty="0" smtClean="0"/>
              <a:t>(Άρθρο 31)</a:t>
            </a:r>
            <a:r>
              <a:rPr lang="el-GR" sz="3200" dirty="0" smtClean="0"/>
              <a:t/>
            </a:r>
            <a:br>
              <a:rPr lang="el-GR" sz="3200" dirty="0" smtClean="0"/>
            </a:br>
            <a:endParaRPr lang="en-US" dirty="0"/>
          </a:p>
        </p:txBody>
      </p:sp>
      <p:sp>
        <p:nvSpPr>
          <p:cNvPr id="3" name="2 - Θέση περιεχομένου"/>
          <p:cNvSpPr>
            <a:spLocks noGrp="1"/>
          </p:cNvSpPr>
          <p:nvPr>
            <p:ph idx="1"/>
          </p:nvPr>
        </p:nvSpPr>
        <p:spPr/>
        <p:txBody>
          <a:bodyPr>
            <a:normAutofit lnSpcReduction="10000"/>
          </a:bodyPr>
          <a:lstStyle/>
          <a:p>
            <a:pPr algn="just">
              <a:buNone/>
            </a:pPr>
            <a:r>
              <a:rPr lang="el-GR" dirty="0" smtClean="0"/>
              <a:t>6. Το ποσό του κονδυλίου «Σύνολο ενεργητικού» είναι εκείνο του ομότιτλου κονδυλίου του υποδείγματος ισολογισμού Β.7 και του κονδυλίου «Κύκλος εργασιών» είναι εκείνο του κονδυλίου «Κύκλος εργασιών (καθαρός)» του υποδείγματος της κατάστασης αποτελεσμάτων Β.8.1 ή Β.8.2, κατά περίπτωση.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Γεωργίου Στ. </a:t>
            </a:r>
            <a:r>
              <a:rPr lang="el-GR" sz="1400" dirty="0" err="1" smtClean="0"/>
              <a:t>Αληφαντή</a:t>
            </a:r>
            <a:r>
              <a:rPr lang="el-GR" sz="1400" dirty="0" smtClean="0"/>
              <a:t> (2015): Ενοποιημένες Οικονομικές Καταστάσεις Έκδοση 6η </a:t>
            </a:r>
          </a:p>
          <a:p>
            <a:pPr>
              <a:buNone/>
            </a:pPr>
            <a:r>
              <a:rPr lang="el-GR" sz="1400" dirty="0" err="1" smtClean="0"/>
              <a:t>Γκίνογλου</a:t>
            </a:r>
            <a:r>
              <a:rPr lang="el-GR" sz="1400" dirty="0" smtClean="0"/>
              <a:t> Δ, Π. </a:t>
            </a:r>
            <a:r>
              <a:rPr lang="el-GR" sz="1400" dirty="0" err="1" smtClean="0"/>
              <a:t>Ταχυνάκης</a:t>
            </a:r>
            <a:r>
              <a:rPr lang="el-GR" sz="1400" dirty="0" smtClean="0"/>
              <a:t> (2004): Λογιστική Ενοποιημένων Οικονομικών Καταστάσεων, Διαθέτης (Εκδότης): Μ.ΤΖΩΡΤΖΑΚΗΣ ΚΑΙ ΣΙΑ Ε.Ε. </a:t>
            </a:r>
          </a:p>
          <a:p>
            <a:pPr>
              <a:buNone/>
            </a:pPr>
            <a:r>
              <a:rPr lang="el-GR" sz="1400" dirty="0" err="1" smtClean="0"/>
              <a:t>Κάντζος</a:t>
            </a:r>
            <a:r>
              <a:rPr lang="el-GR" sz="1400" dirty="0" smtClean="0"/>
              <a:t> Κωνσταντίνος (1995): Ενοποιημένες Χρηματοοικονομικές Καταστάσεις, Διαθέτης (Εκδότης): ΝΙΚΗΤΟΠΟΥΛΟΣ Ε ΚΑΙ ΣΙΑ ΟΕ </a:t>
            </a:r>
          </a:p>
          <a:p>
            <a:pPr>
              <a:buNone/>
            </a:pPr>
            <a:r>
              <a:rPr lang="el-GR" sz="1400" dirty="0" err="1" smtClean="0"/>
              <a:t>Σακέλλης</a:t>
            </a:r>
            <a:r>
              <a:rPr lang="el-GR" sz="1400" dirty="0" smtClean="0"/>
              <a:t>, Ε., Πρωτοψάλτης Ν. (1991), Ενοποιημένες Οικονομικές Καταστάσεις, Εκδόσεις Μερακλή. </a:t>
            </a:r>
          </a:p>
          <a:p>
            <a:pPr>
              <a:buNone/>
            </a:pPr>
            <a:r>
              <a:rPr lang="el-GR" sz="1400" dirty="0" smtClean="0"/>
              <a:t>Χύτης Ε.(2013) «Οι Ενοποιημένες  Καταστάσεις σύμφωνα με τον Ν. 2190/1920 το Ε.Γ.Λ.Σ. και τα Διεθνή Λογιστικά Πρότυπα» διδακτικές σημειώσεις για το μάθημα“ Ενοποιημένες Χρηματοοικονομικές Καταστάσεις¨</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Χύτης Ευ. (2015) Ενοποιημένες Χρηματοοικονομικές Καταστάσεις. ΤΕΙ Ηπείρου. Διαθέσιμο από:</a:t>
            </a:r>
            <a:endParaRPr lang="el-GR" sz="2400" dirty="0">
              <a:solidFill>
                <a:schemeClr val="bg1">
                  <a:lumMod val="50000"/>
                </a:schemeClr>
              </a:solidFill>
            </a:endParaRPr>
          </a:p>
          <a:p>
            <a:pPr algn="just"/>
            <a:r>
              <a:rPr lang="en-US" sz="2400" dirty="0" smtClean="0">
                <a:solidFill>
                  <a:schemeClr val="bg1">
                    <a:lumMod val="50000"/>
                  </a:schemeClr>
                </a:solidFill>
                <a:hlinkClick r:id="rId5"/>
              </a:rPr>
              <a:t>http://oc-web.ioa.teiep.gr/OpenClass/courses/LOGO125/</a:t>
            </a:r>
            <a:endParaRPr lang="el-GR" sz="2400" dirty="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smtClean="0"/>
              <a:t>Επεξεργασία: Βαφειάδης </a:t>
            </a:r>
            <a:r>
              <a:rPr lang="el-GR" sz="2900" b="1" dirty="0" smtClean="0"/>
              <a:t>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Τμήμα Λογιστικής και Χρηματοοικονομικής</a:t>
            </a:r>
          </a:p>
          <a:p>
            <a:pPr algn="l"/>
            <a:r>
              <a:rPr lang="el-GR" sz="2800" dirty="0" smtClean="0"/>
              <a:t>Ενοποιημένες Χρηματοοικονομικές Καταστάσεις </a:t>
            </a:r>
            <a:r>
              <a:rPr lang="el-GR" sz="2800" b="1" dirty="0" smtClean="0"/>
              <a:t>Ενότητα 2: </a:t>
            </a:r>
            <a:r>
              <a:rPr lang="el-GR" sz="2800" b="1" dirty="0" smtClean="0">
                <a:solidFill>
                  <a:prstClr val="black"/>
                </a:solidFill>
              </a:rPr>
              <a:t>Το θεσμικό πλαίσιο στην Ελλάδα </a:t>
            </a:r>
            <a:endParaRPr lang="en-US" sz="2800" b="1" dirty="0" smtClean="0"/>
          </a:p>
          <a:p>
            <a:pPr algn="l"/>
            <a:r>
              <a:rPr lang="el-GR" sz="2800" dirty="0" smtClean="0"/>
              <a:t>Χύτης Ευάγγελος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a:t>
            </a:r>
            <a:endParaRPr lang="el-GR" dirty="0"/>
          </a:p>
        </p:txBody>
      </p:sp>
      <p:sp>
        <p:nvSpPr>
          <p:cNvPr id="3" name="Content Placeholder 2"/>
          <p:cNvSpPr>
            <a:spLocks noGrp="1"/>
          </p:cNvSpPr>
          <p:nvPr>
            <p:ph idx="1"/>
          </p:nvPr>
        </p:nvSpPr>
        <p:spPr/>
        <p:txBody>
          <a:bodyPr>
            <a:normAutofit/>
          </a:bodyPr>
          <a:lstStyle/>
          <a:p>
            <a:pPr marL="0">
              <a:buNone/>
            </a:pPr>
            <a:r>
              <a:rPr lang="el-GR" sz="2600" dirty="0" smtClean="0">
                <a:solidFill>
                  <a:prstClr val="black"/>
                </a:solidFill>
              </a:rPr>
              <a:t>Θα παρουσιάσουμε τις Ενοποιημένες </a:t>
            </a:r>
            <a:r>
              <a:rPr lang="el-GR" sz="2600" dirty="0">
                <a:solidFill>
                  <a:prstClr val="black"/>
                </a:solidFill>
              </a:rPr>
              <a:t>Οικονομικές Καταστάσεις (ΕΟΚ</a:t>
            </a:r>
            <a:r>
              <a:rPr lang="el-GR" sz="2600" dirty="0" smtClean="0">
                <a:solidFill>
                  <a:prstClr val="black"/>
                </a:solidFill>
              </a:rPr>
              <a:t>) και το </a:t>
            </a:r>
            <a:r>
              <a:rPr lang="el-GR" sz="2600" dirty="0">
                <a:solidFill>
                  <a:prstClr val="black"/>
                </a:solidFill>
              </a:rPr>
              <a:t>θεσμικό πλαίσιο στην Ελλάδα </a:t>
            </a:r>
            <a:r>
              <a:rPr lang="en-US" sz="2600" dirty="0">
                <a:solidFill>
                  <a:prstClr val="black"/>
                </a:solidFill>
              </a:rPr>
              <a:t>: </a:t>
            </a:r>
            <a:r>
              <a:rPr lang="el-GR" sz="2600" dirty="0" smtClean="0">
                <a:solidFill>
                  <a:prstClr val="black"/>
                </a:solidFill>
              </a:rPr>
              <a:t>Πριν και  μετά την εφαρμογή των </a:t>
            </a:r>
            <a:r>
              <a:rPr lang="el-GR" sz="2600" dirty="0">
                <a:solidFill>
                  <a:prstClr val="black"/>
                </a:solidFill>
              </a:rPr>
              <a:t>των Νέων Ελληνικών Λογιστικών Προτύπων (Ε.Λ.Π.) με τον </a:t>
            </a:r>
            <a:r>
              <a:rPr lang="en-US" sz="2600" dirty="0">
                <a:solidFill>
                  <a:prstClr val="black"/>
                </a:solidFill>
              </a:rPr>
              <a:t>N.4308/2014</a:t>
            </a:r>
            <a:endParaRPr lang="el-GR" sz="2600" dirty="0">
              <a:solidFill>
                <a:prstClr val="black"/>
              </a:solidFill>
            </a:endParaRPr>
          </a:p>
          <a:p>
            <a:pPr marL="0" indent="0">
              <a:buNone/>
            </a:pPr>
            <a:r>
              <a:rPr lang="en-US" dirty="0">
                <a:solidFill>
                  <a:prstClr val="black"/>
                </a:solidFill>
              </a:rPr>
              <a:t/>
            </a:r>
            <a:br>
              <a:rPr lang="en-US" dirty="0">
                <a:solidFill>
                  <a:prstClr val="black"/>
                </a:solidFill>
              </a:rPr>
            </a:b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a:t>
            </a:fld>
            <a:endParaRPr lang="el-GR" dirty="0"/>
          </a:p>
        </p:txBody>
      </p:sp>
    </p:spTree>
    <p:extLst>
      <p:ext uri="{BB962C8B-B14F-4D97-AF65-F5344CB8AC3E}">
        <p14:creationId xmlns:p14="http://schemas.microsoft.com/office/powerpoint/2010/main" xmlns="" val="2643306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1116467"/>
          </a:xfrm>
        </p:spPr>
        <p:txBody>
          <a:bodyPr>
            <a:normAutofit fontScale="90000"/>
          </a:bodyPr>
          <a:lstStyle/>
          <a:p>
            <a:pPr>
              <a:spcBef>
                <a:spcPts val="1200"/>
              </a:spcBef>
            </a:pPr>
            <a:r>
              <a:rPr lang="en-US" sz="3200" b="0" dirty="0" smtClean="0">
                <a:solidFill>
                  <a:prstClr val="black"/>
                </a:solidFill>
                <a:ea typeface="+mn-ea"/>
                <a:cs typeface="+mn-cs"/>
              </a:rPr>
              <a:t/>
            </a:r>
            <a:br>
              <a:rPr lang="en-US" sz="3200" b="0" dirty="0" smtClean="0">
                <a:solidFill>
                  <a:prstClr val="black"/>
                </a:solidFill>
                <a:ea typeface="+mn-ea"/>
                <a:cs typeface="+mn-cs"/>
              </a:rPr>
            </a:br>
            <a:r>
              <a:rPr lang="en-US" sz="3200" b="0" dirty="0" smtClean="0">
                <a:solidFill>
                  <a:prstClr val="black"/>
                </a:solidFill>
                <a:ea typeface="+mn-ea"/>
                <a:cs typeface="+mn-cs"/>
              </a:rPr>
              <a:t/>
            </a:r>
            <a:br>
              <a:rPr lang="en-US" sz="3200" b="0" dirty="0" smtClean="0">
                <a:solidFill>
                  <a:prstClr val="black"/>
                </a:solidFill>
                <a:ea typeface="+mn-ea"/>
                <a:cs typeface="+mn-cs"/>
              </a:rPr>
            </a:br>
            <a:r>
              <a:rPr lang="el-GR" sz="3200" dirty="0" smtClean="0">
                <a:solidFill>
                  <a:prstClr val="black"/>
                </a:solidFill>
              </a:rPr>
              <a:t>Ενοποιημένες </a:t>
            </a:r>
            <a:r>
              <a:rPr lang="el-GR" sz="3200" dirty="0">
                <a:solidFill>
                  <a:prstClr val="black"/>
                </a:solidFill>
              </a:rPr>
              <a:t>Οικονομικές Καταστάσεις (ΕΟΚ) </a:t>
            </a:r>
            <a:br>
              <a:rPr lang="el-GR" sz="3200" dirty="0">
                <a:solidFill>
                  <a:prstClr val="black"/>
                </a:solidFill>
              </a:rPr>
            </a:br>
            <a:r>
              <a:rPr lang="el-GR" sz="3200" dirty="0" smtClean="0">
                <a:solidFill>
                  <a:prstClr val="black"/>
                </a:solidFill>
                <a:ea typeface="+mn-ea"/>
                <a:cs typeface="+mn-cs"/>
              </a:rPr>
              <a:t>Το </a:t>
            </a:r>
            <a:r>
              <a:rPr lang="el-GR" sz="3200" dirty="0">
                <a:solidFill>
                  <a:prstClr val="black"/>
                </a:solidFill>
                <a:ea typeface="+mn-ea"/>
                <a:cs typeface="+mn-cs"/>
              </a:rPr>
              <a:t>θεσμικό πλαίσιο στην Ελλάδα </a:t>
            </a:r>
            <a:r>
              <a:rPr lang="en-US" sz="3200" b="0" dirty="0">
                <a:solidFill>
                  <a:prstClr val="black"/>
                </a:solidFill>
                <a:ea typeface="+mn-ea"/>
                <a:cs typeface="+mn-cs"/>
              </a:rPr>
              <a:t/>
            </a:r>
            <a:br>
              <a:rPr lang="en-US" sz="3200" b="0" dirty="0">
                <a:solidFill>
                  <a:prstClr val="black"/>
                </a:solidFill>
                <a:ea typeface="+mn-ea"/>
                <a:cs typeface="+mn-cs"/>
              </a:rPr>
            </a:br>
            <a:endParaRPr lang="el-GR" dirty="0"/>
          </a:p>
        </p:txBody>
      </p:sp>
      <p:sp>
        <p:nvSpPr>
          <p:cNvPr id="3" name="Content Placeholder 2"/>
          <p:cNvSpPr>
            <a:spLocks noGrp="1"/>
          </p:cNvSpPr>
          <p:nvPr>
            <p:ph idx="1"/>
          </p:nvPr>
        </p:nvSpPr>
        <p:spPr/>
        <p:txBody>
          <a:bodyPr/>
          <a:lstStyle/>
          <a:p>
            <a:pPr marL="0" indent="0">
              <a:buNone/>
            </a:pPr>
            <a:endParaRPr lang="el-GR" dirty="0"/>
          </a:p>
          <a:p>
            <a:pPr marL="0" indent="0">
              <a:buNone/>
            </a:pPr>
            <a:r>
              <a:rPr lang="el-GR" dirty="0" smtClean="0"/>
              <a:t>Το θεσμικό πλαίσιο </a:t>
            </a:r>
            <a:r>
              <a:rPr lang="en-US" dirty="0" smtClean="0"/>
              <a:t>: </a:t>
            </a:r>
            <a:endParaRPr lang="el-GR" dirty="0" smtClean="0"/>
          </a:p>
          <a:p>
            <a:pPr>
              <a:buFont typeface="Wingdings" pitchFamily="2" charset="2"/>
              <a:buChar char="q"/>
            </a:pPr>
            <a:r>
              <a:rPr lang="el-GR" dirty="0" smtClean="0"/>
              <a:t>Κ.Ν. 2190/1920 (άρθρα 90- 113) έως 31/12/2014</a:t>
            </a:r>
          </a:p>
          <a:p>
            <a:pPr>
              <a:buFont typeface="Wingdings" pitchFamily="2" charset="2"/>
              <a:buChar char="q"/>
            </a:pPr>
            <a:r>
              <a:rPr lang="el-GR" dirty="0" smtClean="0"/>
              <a:t> </a:t>
            </a:r>
            <a:r>
              <a:rPr lang="en-US" dirty="0" smtClean="0"/>
              <a:t> </a:t>
            </a:r>
            <a:r>
              <a:rPr lang="el-GR" dirty="0" smtClean="0"/>
              <a:t>Ελληνικ</a:t>
            </a:r>
            <a:r>
              <a:rPr lang="el-GR" dirty="0"/>
              <a:t>ά</a:t>
            </a:r>
            <a:r>
              <a:rPr lang="el-GR" dirty="0" smtClean="0"/>
              <a:t> Λογιστικά Προτύπα (Ε.Λ.Π.)     </a:t>
            </a:r>
            <a:r>
              <a:rPr lang="en-US" dirty="0" smtClean="0"/>
              <a:t>N.4308/2014 (</a:t>
            </a:r>
            <a:r>
              <a:rPr lang="el-GR" dirty="0" smtClean="0"/>
              <a:t>Άρθρα 31-37)</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xmlns="" val="2448564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865"/>
            <a:ext cx="9144000" cy="952500"/>
          </a:xfrm>
        </p:spPr>
        <p:txBody>
          <a:bodyPr>
            <a:noAutofit/>
          </a:bodyPr>
          <a:lstStyle/>
          <a:p>
            <a:r>
              <a:rPr lang="el-GR" sz="2800" dirty="0" smtClean="0"/>
              <a:t>Ενοποιημένες Οικονομικές Καταστάσεις (ΕΟΚ) σύμφωνα με την  Ελληνική Νομοθεσία</a:t>
            </a:r>
            <a:r>
              <a:rPr lang="el-GR" sz="3200" dirty="0" smtClean="0"/>
              <a:t> </a:t>
            </a:r>
            <a:r>
              <a:rPr lang="en-US" sz="1400" dirty="0" smtClean="0"/>
              <a:t> </a:t>
            </a:r>
            <a:endParaRPr lang="el-GR" sz="2800" dirty="0"/>
          </a:p>
        </p:txBody>
      </p:sp>
      <p:sp>
        <p:nvSpPr>
          <p:cNvPr id="3" name="Content Placeholder 2"/>
          <p:cNvSpPr>
            <a:spLocks noGrp="1"/>
          </p:cNvSpPr>
          <p:nvPr>
            <p:ph idx="1"/>
          </p:nvPr>
        </p:nvSpPr>
        <p:spPr>
          <a:xfrm>
            <a:off x="0" y="1057300"/>
            <a:ext cx="9036496" cy="4536504"/>
          </a:xfrm>
        </p:spPr>
        <p:txBody>
          <a:bodyPr>
            <a:normAutofit/>
          </a:bodyPr>
          <a:lstStyle/>
          <a:p>
            <a:endParaRPr lang="en-US" sz="2400" dirty="0" smtClean="0"/>
          </a:p>
          <a:p>
            <a:pPr algn="just"/>
            <a:r>
              <a:rPr lang="el-GR" sz="2400" dirty="0" smtClean="0"/>
              <a:t>Στην Ελληνική Νομοθεσία η υποχρέωση για τη σύνταξη ενοποιημένων οικονομικών καταστάσεων θεσπίστηκε με τις διατάξεις του  </a:t>
            </a:r>
            <a:r>
              <a:rPr lang="en-US" sz="2400" b="1" dirty="0" smtClean="0"/>
              <a:t>N.4308/2014 </a:t>
            </a:r>
            <a:r>
              <a:rPr lang="el-GR" sz="2400" dirty="0" smtClean="0"/>
              <a:t>οι οποίες αντικατέστησαν τις σχετικές διατάξεις στον </a:t>
            </a:r>
            <a:r>
              <a:rPr lang="el-GR" sz="2400" b="1" dirty="0" smtClean="0"/>
              <a:t>κ.ν.2190/1920 </a:t>
            </a:r>
            <a:r>
              <a:rPr lang="el-GR" sz="2400" dirty="0" smtClean="0"/>
              <a:t>«Περί Ανωνύμων εμπορικών εταιριών». </a:t>
            </a:r>
          </a:p>
          <a:p>
            <a:pPr algn="just"/>
            <a:r>
              <a:rPr lang="el-GR" sz="2400" dirty="0" smtClean="0"/>
              <a:t>Έχουν επέλθει σημαντικές αλλαγές στην εν λόγω νομοθεσία που σκοπό είχαν την </a:t>
            </a:r>
            <a:r>
              <a:rPr lang="el-GR" sz="2400" b="1" dirty="0" smtClean="0"/>
              <a:t>ενσωμάτωση αντίστοιχων κοινοτικών οδηγιών</a:t>
            </a:r>
            <a:r>
              <a:rPr lang="el-GR" sz="2400" dirty="0" smtClean="0"/>
              <a:t>  καθώς και νέων εξελίξεων της λογιστικής και </a:t>
            </a:r>
            <a:r>
              <a:rPr lang="el-GR" sz="2400" b="1" dirty="0" smtClean="0"/>
              <a:t>χρηματοοικονομικής πληροφόρησης</a:t>
            </a:r>
            <a:r>
              <a:rPr lang="el-GR" sz="2400" dirty="0" smtClean="0"/>
              <a:t>  στα θέματα της ενοποίησης επιχειρήσεων. </a:t>
            </a:r>
          </a:p>
          <a:p>
            <a:pPr marL="0">
              <a:buNone/>
            </a:pPr>
            <a:endParaRPr lang="el-GR" sz="20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7</a:t>
            </a:fld>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a:t>Ενοποίηση χρηματοοικονομικών καταστάσεων κατά </a:t>
            </a:r>
            <a:r>
              <a:rPr lang="el-GR" sz="3600" dirty="0" smtClean="0"/>
              <a:t>Ε.Λ.Π.</a:t>
            </a:r>
            <a:endParaRPr lang="el-GR" dirty="0"/>
          </a:p>
        </p:txBody>
      </p:sp>
      <p:sp>
        <p:nvSpPr>
          <p:cNvPr id="3" name="Content Placeholder 2"/>
          <p:cNvSpPr>
            <a:spLocks noGrp="1"/>
          </p:cNvSpPr>
          <p:nvPr>
            <p:ph idx="1"/>
          </p:nvPr>
        </p:nvSpPr>
        <p:spPr/>
        <p:txBody>
          <a:bodyPr>
            <a:normAutofit/>
          </a:bodyPr>
          <a:lstStyle/>
          <a:p>
            <a:pPr lvl="0">
              <a:buFont typeface="Wingdings" pitchFamily="2" charset="2"/>
              <a:buChar char="q"/>
            </a:pPr>
            <a:r>
              <a:rPr lang="el-GR" dirty="0">
                <a:solidFill>
                  <a:prstClr val="black"/>
                </a:solidFill>
              </a:rPr>
              <a:t>Υποχρέωση </a:t>
            </a:r>
            <a:r>
              <a:rPr lang="el-GR" dirty="0" smtClean="0">
                <a:solidFill>
                  <a:prstClr val="black"/>
                </a:solidFill>
              </a:rPr>
              <a:t>ενοποίησης </a:t>
            </a:r>
          </a:p>
          <a:p>
            <a:pPr lvl="0">
              <a:buFont typeface="Wingdings" pitchFamily="2" charset="2"/>
              <a:buChar char="q"/>
            </a:pPr>
            <a:r>
              <a:rPr lang="el-GR" dirty="0" smtClean="0">
                <a:solidFill>
                  <a:prstClr val="black"/>
                </a:solidFill>
              </a:rPr>
              <a:t>μικροί </a:t>
            </a:r>
            <a:r>
              <a:rPr lang="el-GR" dirty="0">
                <a:solidFill>
                  <a:prstClr val="black"/>
                </a:solidFill>
              </a:rPr>
              <a:t>μεσαίοι μεγάλοι όμιλοι  </a:t>
            </a:r>
            <a:endParaRPr lang="el-GR" dirty="0" smtClean="0">
              <a:solidFill>
                <a:prstClr val="black"/>
              </a:solidFill>
            </a:endParaRPr>
          </a:p>
          <a:p>
            <a:pPr lvl="0">
              <a:buFont typeface="Wingdings" pitchFamily="2" charset="2"/>
              <a:buChar char="q"/>
            </a:pPr>
            <a:r>
              <a:rPr lang="el-GR" dirty="0" smtClean="0">
                <a:solidFill>
                  <a:prstClr val="black"/>
                </a:solidFill>
              </a:rPr>
              <a:t>Κατηγοριοποίηση </a:t>
            </a:r>
            <a:r>
              <a:rPr lang="el-GR" dirty="0">
                <a:solidFill>
                  <a:prstClr val="black"/>
                </a:solidFill>
              </a:rPr>
              <a:t>οντοτήτων και ομίλων για σκοπούς ενοποίησης  </a:t>
            </a:r>
            <a:endParaRPr lang="en-US" dirty="0">
              <a:solidFill>
                <a:prstClr val="black"/>
              </a:solidFill>
            </a:endParaRP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xmlns="" val="2731059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marL="342900" indent="-342900">
              <a:spcBef>
                <a:spcPts val="1200"/>
              </a:spcBef>
            </a:pPr>
            <a:r>
              <a:rPr lang="el-GR" sz="4000" dirty="0" smtClean="0">
                <a:ea typeface="+mn-ea"/>
                <a:cs typeface="+mn-cs"/>
              </a:rPr>
              <a:t/>
            </a:r>
            <a:br>
              <a:rPr lang="el-GR" sz="4000" dirty="0" smtClean="0">
                <a:ea typeface="+mn-ea"/>
                <a:cs typeface="+mn-cs"/>
              </a:rPr>
            </a:br>
            <a:r>
              <a:rPr lang="el-GR" sz="4000" dirty="0" smtClean="0">
                <a:ea typeface="+mn-ea"/>
                <a:cs typeface="+mn-cs"/>
              </a:rPr>
              <a:t/>
            </a:r>
            <a:br>
              <a:rPr lang="el-GR" sz="4000" dirty="0" smtClean="0">
                <a:ea typeface="+mn-ea"/>
                <a:cs typeface="+mn-cs"/>
              </a:rPr>
            </a:br>
            <a:r>
              <a:rPr lang="el-GR" sz="4000" dirty="0">
                <a:ea typeface="+mn-ea"/>
                <a:cs typeface="+mn-cs"/>
              </a:rPr>
              <a:t/>
            </a:r>
            <a:br>
              <a:rPr lang="el-GR" sz="4000" dirty="0">
                <a:ea typeface="+mn-ea"/>
                <a:cs typeface="+mn-cs"/>
              </a:rPr>
            </a:br>
            <a:r>
              <a:rPr lang="el-GR" sz="4000" dirty="0" smtClean="0">
                <a:ea typeface="+mn-ea"/>
                <a:cs typeface="+mn-cs"/>
              </a:rPr>
              <a:t>Ενοποίηση  κατά </a:t>
            </a:r>
            <a:r>
              <a:rPr lang="el-GR" sz="4000" dirty="0">
                <a:ea typeface="+mn-ea"/>
                <a:cs typeface="+mn-cs"/>
              </a:rPr>
              <a:t>Ε.Λ.Π</a:t>
            </a:r>
            <a:r>
              <a:rPr lang="el-GR" sz="4000" dirty="0" smtClean="0">
                <a:ea typeface="+mn-ea"/>
                <a:cs typeface="+mn-cs"/>
              </a:rPr>
              <a:t>. –Κατηγορίες Ομίλων </a:t>
            </a:r>
            <a:r>
              <a:rPr lang="el-GR" sz="4000" dirty="0" smtClean="0"/>
              <a:t> </a:t>
            </a:r>
            <a:r>
              <a:rPr lang="el-GR" sz="2200" dirty="0"/>
              <a:t>(Άρθρο 31</a:t>
            </a:r>
            <a:r>
              <a:rPr lang="el-GR" sz="2200" dirty="0" smtClean="0"/>
              <a:t>)</a:t>
            </a:r>
            <a:r>
              <a:rPr lang="el-GR" sz="4000" dirty="0" smtClean="0">
                <a:ea typeface="+mn-ea"/>
                <a:cs typeface="+mn-cs"/>
              </a:rPr>
              <a:t/>
            </a:r>
            <a:br>
              <a:rPr lang="el-GR" sz="4000" dirty="0" smtClean="0">
                <a:ea typeface="+mn-ea"/>
                <a:cs typeface="+mn-cs"/>
              </a:rPr>
            </a:br>
            <a:r>
              <a:rPr lang="en-US" sz="4000" dirty="0" smtClean="0"/>
              <a:t/>
            </a:r>
            <a:br>
              <a:rPr lang="en-US" sz="4000" dirty="0" smtClean="0"/>
            </a:br>
            <a:r>
              <a:rPr lang="en-US" sz="4000" u="sng" dirty="0" smtClean="0">
                <a:ea typeface="+mn-ea"/>
                <a:cs typeface="+mn-cs"/>
              </a:rPr>
              <a:t/>
            </a:r>
            <a:br>
              <a:rPr lang="en-US" sz="4000" u="sng" dirty="0" smtClean="0">
                <a:ea typeface="+mn-ea"/>
                <a:cs typeface="+mn-cs"/>
              </a:rPr>
            </a:br>
            <a:endParaRPr lang="en-US" sz="4000" dirty="0"/>
          </a:p>
        </p:txBody>
      </p:sp>
      <p:sp>
        <p:nvSpPr>
          <p:cNvPr id="3" name="2 - Θέση περιεχομένου"/>
          <p:cNvSpPr>
            <a:spLocks noGrp="1"/>
          </p:cNvSpPr>
          <p:nvPr>
            <p:ph idx="1"/>
          </p:nvPr>
        </p:nvSpPr>
        <p:spPr/>
        <p:txBody>
          <a:bodyPr>
            <a:normAutofit fontScale="77500" lnSpcReduction="20000"/>
          </a:bodyPr>
          <a:lstStyle/>
          <a:p>
            <a:pPr algn="just">
              <a:buNone/>
            </a:pPr>
            <a:r>
              <a:rPr lang="el-GR" dirty="0" smtClean="0"/>
              <a:t>1. </a:t>
            </a:r>
            <a:r>
              <a:rPr lang="el-GR" b="1" dirty="0" smtClean="0"/>
              <a:t>Μικροί όμιλοι </a:t>
            </a:r>
            <a:r>
              <a:rPr lang="el-GR" dirty="0" smtClean="0"/>
              <a:t>είναι οι όμιλοι που αποτελούνται από μία μητρική και θυγατρικές οντότητες προς υπαγωγή σε ενοποίηση, οι οποίοι σε ενοποιημένη βάση κατά την ημερομηνία ισολογισμού της μητρικής οντότητας δεν υπερβαίνουν τα όρια τουλάχιστον δύο από τα ακόλουθα τρία κριτήρια:  </a:t>
            </a:r>
            <a:endParaRPr lang="en-US" dirty="0" smtClean="0"/>
          </a:p>
          <a:p>
            <a:pPr>
              <a:buNone/>
            </a:pPr>
            <a:r>
              <a:rPr lang="el-GR" dirty="0" smtClean="0"/>
              <a:t>α) Σύνολο ενεργητικού: </a:t>
            </a:r>
            <a:r>
              <a:rPr lang="el-GR" b="1" dirty="0" smtClean="0"/>
              <a:t>4.000.000</a:t>
            </a:r>
            <a:r>
              <a:rPr lang="el-GR" dirty="0" smtClean="0"/>
              <a:t> ευρώ. </a:t>
            </a:r>
            <a:endParaRPr lang="en-US" dirty="0" smtClean="0"/>
          </a:p>
          <a:p>
            <a:pPr>
              <a:buNone/>
            </a:pPr>
            <a:r>
              <a:rPr lang="el-GR" dirty="0" smtClean="0"/>
              <a:t>β) Καθαρό ύψος κύκλου εργασιών: </a:t>
            </a:r>
            <a:r>
              <a:rPr lang="el-GR" b="1" dirty="0" smtClean="0"/>
              <a:t>8.000.000</a:t>
            </a:r>
            <a:r>
              <a:rPr lang="el-GR" dirty="0" smtClean="0"/>
              <a:t> ευρώ. </a:t>
            </a:r>
            <a:endParaRPr lang="en-US" dirty="0" smtClean="0"/>
          </a:p>
          <a:p>
            <a:pPr>
              <a:buNone/>
            </a:pPr>
            <a:r>
              <a:rPr lang="el-GR" dirty="0" smtClean="0"/>
              <a:t>γ) Μέσος όρος απασχολουμένων κατά τη διάρκεια της περιόδου: 50 άτομα.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1775</TotalTime>
  <Words>973</Words>
  <Application>Microsoft Office PowerPoint</Application>
  <PresentationFormat>Προβολή στην οθόνη (16:10)</PresentationFormat>
  <Paragraphs>113</Paragraphs>
  <Slides>21</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 Ενοποιημένες Χρηματοοικονομικές Καταστάσεις </vt:lpstr>
      <vt:lpstr>Διαφάνεια 2</vt:lpstr>
      <vt:lpstr>Άδειες Χρήσης</vt:lpstr>
      <vt:lpstr>Χρηματοδότηση</vt:lpstr>
      <vt:lpstr>Σκοποί</vt:lpstr>
      <vt:lpstr>  Ενοποιημένες Οικονομικές Καταστάσεις (ΕΟΚ)  Το θεσμικό πλαίσιο στην Ελλάδα  </vt:lpstr>
      <vt:lpstr>Ενοποιημένες Οικονομικές Καταστάσεις (ΕΟΚ) σύμφωνα με την  Ελληνική Νομοθεσία  </vt:lpstr>
      <vt:lpstr>Ενοποίηση χρηματοοικονομικών καταστάσεων κατά Ε.Λ.Π.</vt:lpstr>
      <vt:lpstr>   Ενοποίηση  κατά Ε.Λ.Π. –Κατηγορίες Ομίλων  (Άρθρο 31)   </vt:lpstr>
      <vt:lpstr> Ενοποίηση  κατά Ε.Λ.Π. –Κατηγορίες Ομίλων...  (Άρθρο 31) </vt:lpstr>
      <vt:lpstr> Ενοποίηση  κατά Ε.Λ.Π. –Κατηγορίες Ομίλων ... (Άρθρο 31) </vt:lpstr>
      <vt:lpstr> Ενοποίηση  κατά Ε.Λ.Π. –Κατηγορίες Ομίλων... (Άρθρο 31) </vt:lpstr>
      <vt:lpstr> Ενοποίηση  κατά Ε.Λ.Π. –  Κατηγορίες Ομίλων- Αλλαγή !!!  (Άρθρο 31) </vt:lpstr>
      <vt:lpstr>  Ενοποίηση  κατά Ε.Λ.Π. –  Κατηγορίες Ομίλων (Άρθρο 31) </vt:lpstr>
      <vt:lpstr>Βιβλιογραφία</vt:lpstr>
      <vt:lpstr>Σημείωμα Αναφοράς</vt:lpstr>
      <vt:lpstr>Σημείωμα Αδειοδότησης</vt:lpstr>
      <vt:lpstr>Διαφάνεια 18</vt:lpstr>
      <vt:lpstr>Διαφάνεια 19</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307</cp:revision>
  <dcterms:created xsi:type="dcterms:W3CDTF">2012-09-06T09:03:05Z</dcterms:created>
  <dcterms:modified xsi:type="dcterms:W3CDTF">2016-02-01T19:37:13Z</dcterms:modified>
</cp:coreProperties>
</file>