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6" r:id="rId4"/>
    <p:sldId id="261" r:id="rId5"/>
    <p:sldId id="262" r:id="rId6"/>
    <p:sldId id="267" r:id="rId7"/>
    <p:sldId id="281" r:id="rId8"/>
    <p:sldId id="280" r:id="rId9"/>
    <p:sldId id="279" r:id="rId10"/>
    <p:sldId id="278" r:id="rId11"/>
    <p:sldId id="277" r:id="rId12"/>
    <p:sldId id="276" r:id="rId13"/>
    <p:sldId id="275" r:id="rId14"/>
    <p:sldId id="274" r:id="rId15"/>
    <p:sldId id="273" r:id="rId16"/>
    <p:sldId id="272" r:id="rId17"/>
    <p:sldId id="271" r:id="rId18"/>
    <p:sldId id="270" r:id="rId19"/>
    <p:sldId id="268" r:id="rId20"/>
    <p:sldId id="282" r:id="rId21"/>
    <p:sldId id="283" r:id="rId22"/>
    <p:sldId id="284" r:id="rId23"/>
    <p:sldId id="285" r:id="rId24"/>
    <p:sldId id="286" r:id="rId25"/>
    <p:sldId id="287"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7730DC-8A85-4986-8C33-FD98C944C6D3}" type="datetimeFigureOut">
              <a:rPr lang="el-GR" smtClean="0"/>
              <a:pPr/>
              <a:t>30/6/2015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B91659-678A-4AF8-BBC3-40B1E5FD079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30/6/2015</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eclass.teiep.gr/OpenClass/courses/LOGO12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Ομάδα 9"/>
          <p:cNvGrpSpPr/>
          <p:nvPr/>
        </p:nvGrpSpPr>
        <p:grpSpPr>
          <a:xfrm>
            <a:off x="642158" y="210000"/>
            <a:ext cx="4217874" cy="1147333"/>
            <a:chOff x="642158" y="252000"/>
            <a:chExt cx="4217874" cy="1376800"/>
          </a:xfrm>
        </p:grpSpPr>
        <p:pic>
          <p:nvPicPr>
            <p:cNvPr id="5" name="Εικόνα 7"/>
            <p:cNvPicPr>
              <a:picLocks noChangeAspect="1"/>
            </p:cNvPicPr>
            <p:nvPr/>
          </p:nvPicPr>
          <p:blipFill rotWithShape="1">
            <a:blip r:embed="rId2" cstate="print"/>
            <a:srcRect t="-11106" b="11106"/>
            <a:stretch/>
          </p:blipFill>
          <p:spPr>
            <a:xfrm>
              <a:off x="642158" y="252000"/>
              <a:ext cx="905506" cy="1374430"/>
            </a:xfrm>
            <a:prstGeom prst="rect">
              <a:avLst/>
            </a:prstGeom>
          </p:spPr>
        </p:pic>
        <p:sp>
          <p:nvSpPr>
            <p:cNvPr id="6"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
        <p:nvSpPr>
          <p:cNvPr id="7" name="Τίτλος 1"/>
          <p:cNvSpPr>
            <a:spLocks noGrp="1"/>
          </p:cNvSpPr>
          <p:nvPr>
            <p:ph type="ctrTitle"/>
          </p:nvPr>
        </p:nvSpPr>
        <p:spPr/>
        <p:txBody>
          <a:bodyPr>
            <a:normAutofit/>
          </a:bodyPr>
          <a:lstStyle/>
          <a:p>
            <a:r>
              <a:rPr lang="el-GR" sz="3200" b="1" dirty="0" smtClean="0"/>
              <a:t>Χρηματοοικονομική των Επιχειρήσεων</a:t>
            </a:r>
            <a:endParaRPr lang="el-GR" sz="3200" b="1" dirty="0"/>
          </a:p>
        </p:txBody>
      </p:sp>
      <p:sp>
        <p:nvSpPr>
          <p:cNvPr id="8" name="Υπότιτλος 2"/>
          <p:cNvSpPr>
            <a:spLocks noGrp="1"/>
          </p:cNvSpPr>
          <p:nvPr>
            <p:ph type="subTitle" idx="1"/>
          </p:nvPr>
        </p:nvSpPr>
        <p:spPr/>
        <p:txBody>
          <a:bodyPr>
            <a:noAutofit/>
          </a:bodyPr>
          <a:lstStyle/>
          <a:p>
            <a:r>
              <a:rPr lang="el-GR" sz="2800" b="1" dirty="0" smtClean="0"/>
              <a:t>Ενότητα: Βέλτιστη κεφαλαιακή δομή</a:t>
            </a:r>
            <a:endParaRPr lang="en-US" sz="2800" b="1" dirty="0" smtClean="0"/>
          </a:p>
          <a:p>
            <a:endParaRPr lang="el-GR" sz="2800" b="1" dirty="0" smtClean="0"/>
          </a:p>
          <a:p>
            <a:r>
              <a:rPr lang="el-GR" sz="2000" b="1" dirty="0" smtClean="0"/>
              <a:t>Καραμάνης Κωνσταντίνος</a:t>
            </a:r>
          </a:p>
        </p:txBody>
      </p:sp>
      <p:pic>
        <p:nvPicPr>
          <p:cNvPr id="9" name="7 - Εικόνα" descr="Λογότυπο για Άδειες χρήσης Creative Commons BY-NC-ND"/>
          <p:cNvPicPr>
            <a:picLocks noChangeAspect="1"/>
          </p:cNvPicPr>
          <p:nvPr/>
        </p:nvPicPr>
        <p:blipFill>
          <a:blip r:embed="rId3" cstate="print"/>
          <a:stretch>
            <a:fillRect/>
          </a:stretch>
        </p:blipFill>
        <p:spPr>
          <a:xfrm>
            <a:off x="1714480" y="6072206"/>
            <a:ext cx="1581685" cy="500066"/>
          </a:xfrm>
          <a:prstGeom prst="rect">
            <a:avLst/>
          </a:prstGeom>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5572140"/>
            <a:ext cx="4552761" cy="12858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9" name="Title 1"/>
          <p:cNvSpPr>
            <a:spLocks noGrp="1"/>
          </p:cNvSpPr>
          <p:nvPr>
            <p:ph type="title"/>
          </p:nvPr>
        </p:nvSpPr>
        <p:spPr>
          <a:xfrm>
            <a:off x="457200" y="404665"/>
            <a:ext cx="8229600" cy="881196"/>
          </a:xfrm>
        </p:spPr>
        <p:txBody>
          <a:bodyPr>
            <a:noAutofit/>
          </a:bodyPr>
          <a:lstStyle/>
          <a:p>
            <a:pPr algn="ctr" fontAlgn="auto">
              <a:spcAft>
                <a:spcPts val="0"/>
              </a:spcAft>
              <a:defRPr/>
            </a:pPr>
            <a:r>
              <a:rPr lang="el-GR" sz="3200" b="1" dirty="0" smtClean="0">
                <a:ea typeface="ＭＳ Ｐゴシック" pitchFamily="34" charset="-128"/>
              </a:rPr>
              <a:t>Α. Μίγμα Χρηματοδότησης και Κύκλος Ζωής μιας Επιχείρησης</a:t>
            </a:r>
          </a:p>
        </p:txBody>
      </p:sp>
      <p:pic>
        <p:nvPicPr>
          <p:cNvPr id="10" name="Picture 5" descr="C:\Users\kostas\Pictures\Οι σαρώσεις μου\2014-05 (Μαϊ)\σάρωση0001.jpg"/>
          <p:cNvPicPr>
            <a:picLocks noGrp="1" noChangeAspect="1" noChangeArrowheads="1"/>
          </p:cNvPicPr>
          <p:nvPr>
            <p:ph idx="1"/>
          </p:nvPr>
        </p:nvPicPr>
        <p:blipFill>
          <a:blip r:embed="rId4" cstate="print"/>
          <a:srcRect/>
          <a:stretch>
            <a:fillRect/>
          </a:stretch>
        </p:blipFill>
        <p:spPr bwMode="auto">
          <a:xfrm>
            <a:off x="467544" y="1340768"/>
            <a:ext cx="8429683" cy="54292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9" name="Title 1"/>
          <p:cNvSpPr>
            <a:spLocks noGrp="1"/>
          </p:cNvSpPr>
          <p:nvPr>
            <p:ph type="title"/>
          </p:nvPr>
        </p:nvSpPr>
        <p:spPr>
          <a:xfrm>
            <a:off x="457200" y="500063"/>
            <a:ext cx="8229600" cy="917575"/>
          </a:xfrm>
        </p:spPr>
        <p:txBody>
          <a:bodyPr>
            <a:noAutofit/>
          </a:bodyPr>
          <a:lstStyle/>
          <a:p>
            <a:pPr algn="ctr" fontAlgn="auto">
              <a:spcAft>
                <a:spcPts val="0"/>
              </a:spcAft>
              <a:defRPr/>
            </a:pPr>
            <a:r>
              <a:rPr lang="el-GR" sz="3200" b="1" dirty="0" smtClean="0">
                <a:ea typeface="ＭＳ Ｐゴシック" pitchFamily="34" charset="-128"/>
              </a:rPr>
              <a:t>Στην Πράξη: Μίγμα Χρηματοδότησης και Κύκλος Ζωής μιας Επιχείρησης</a:t>
            </a:r>
          </a:p>
        </p:txBody>
      </p:sp>
      <p:sp>
        <p:nvSpPr>
          <p:cNvPr id="10" name="Content Placeholder 2"/>
          <p:cNvSpPr>
            <a:spLocks noGrp="1"/>
          </p:cNvSpPr>
          <p:nvPr>
            <p:ph idx="1"/>
          </p:nvPr>
        </p:nvSpPr>
        <p:spPr/>
        <p:txBody>
          <a:bodyPr>
            <a:noAutofit/>
          </a:bodyPr>
          <a:lstStyle/>
          <a:p>
            <a:pPr marL="0" indent="-274320" algn="just" fontAlgn="auto">
              <a:spcBef>
                <a:spcPct val="0"/>
              </a:spcBef>
              <a:spcAft>
                <a:spcPts val="0"/>
              </a:spcAft>
              <a:buFont typeface="Wingdings" pitchFamily="2" charset="2"/>
              <a:buChar char="q"/>
              <a:defRPr/>
            </a:pPr>
            <a:r>
              <a:rPr lang="el-GR" sz="2400" dirty="0" smtClean="0">
                <a:ea typeface="ＭＳ Ｐゴシック" pitchFamily="34" charset="-128"/>
              </a:rPr>
              <a:t>Υπάρχουν παραλλαγές μεταξύ επιχειρήσεων σε διαφορετικούς κλάδους σε κάθε στάδιο του κύκλου ζωής.   </a:t>
            </a:r>
          </a:p>
          <a:p>
            <a:pPr marL="363538" indent="0" algn="just" fontAlgn="auto">
              <a:spcBef>
                <a:spcPct val="0"/>
              </a:spcBef>
              <a:spcAft>
                <a:spcPts val="0"/>
              </a:spcAft>
              <a:buFont typeface="Wingdings" pitchFamily="2" charset="2"/>
              <a:buChar char="Ø"/>
              <a:defRPr/>
            </a:pPr>
            <a:r>
              <a:rPr lang="el-GR" sz="2400" dirty="0" smtClean="0">
                <a:ea typeface="ＭＳ Ｐゴシック" pitchFamily="34" charset="-128"/>
              </a:rPr>
              <a:t>π.χ. μια ώριμη επιχείρηση παραγωγής χάλυβα ενδέχεται να χρησιμοποιήσει περισσότερα δανειακά κεφάλαια από μια ώριμη φαρμακευτική επιχείρηση, επειδή οι δανειστές αισθάνονται πιο σίγουροι με τα περιουσιακά στοιχεία της χαλυβουργίας (ακίνητα, μηχανήματα κ.α.) από ότι της φαρμακευτικής επιχείρησης (πατέντες κ.α.) .</a:t>
            </a:r>
          </a:p>
          <a:p>
            <a:pPr marL="363538" indent="0" algn="just" fontAlgn="auto">
              <a:spcBef>
                <a:spcPct val="0"/>
              </a:spcBef>
              <a:spcAft>
                <a:spcPts val="0"/>
              </a:spcAft>
              <a:buFont typeface="Wingdings" pitchFamily="2" charset="2"/>
              <a:buChar char="Ø"/>
              <a:defRPr/>
            </a:pPr>
            <a:r>
              <a:rPr lang="el-GR" sz="2400" dirty="0" smtClean="0">
                <a:ea typeface="ＭＳ Ｐゴシック" pitchFamily="34" charset="-128"/>
              </a:rPr>
              <a:t>π.χ. επιχείρηση όπως η </a:t>
            </a:r>
            <a:r>
              <a:rPr lang="en-US" sz="2400" dirty="0" smtClean="0">
                <a:ea typeface="ＭＳ Ｐゴシック" pitchFamily="34" charset="-128"/>
              </a:rPr>
              <a:t>IBM </a:t>
            </a:r>
            <a:r>
              <a:rPr lang="el-GR" sz="2400" dirty="0" smtClean="0">
                <a:ea typeface="ＭＳ Ｐゴシック" pitchFamily="34" charset="-128"/>
              </a:rPr>
              <a:t>αναμένεται να έχει περισσότερα δάνεια από την </a:t>
            </a:r>
            <a:r>
              <a:rPr lang="en-US" sz="2400" dirty="0" smtClean="0">
                <a:ea typeface="ＭＳ Ｐゴシック" pitchFamily="34" charset="-128"/>
              </a:rPr>
              <a:t>Microsoft</a:t>
            </a:r>
            <a:r>
              <a:rPr lang="el-GR" sz="2400" dirty="0" smtClean="0">
                <a:ea typeface="ＭＳ Ｐゴシック" pitchFamily="34" charset="-128"/>
              </a:rPr>
              <a:t>, επειδή στη </a:t>
            </a:r>
            <a:r>
              <a:rPr lang="en-US" sz="2400" dirty="0" smtClean="0">
                <a:ea typeface="ＭＳ Ｐゴシック" pitchFamily="34" charset="-128"/>
              </a:rPr>
              <a:t>Microsoft</a:t>
            </a:r>
            <a:r>
              <a:rPr lang="el-GR" sz="2400" dirty="0" smtClean="0">
                <a:ea typeface="ＭＳ Ｐゴシック" pitchFamily="34" charset="-128"/>
              </a:rPr>
              <a:t> η συμμετοχή ΙΚ είναι μεγαλύτερη και άρα πολύ μικρότερο το όφελος της πειθαρχίας εξαιτίας των ΔΚ.  </a:t>
            </a:r>
            <a:r>
              <a:rPr lang="en-US" sz="2400" dirty="0" smtClean="0">
                <a:ea typeface="ＭＳ Ｐゴシック" pitchFamily="34" charset="-128"/>
              </a:rPr>
              <a:t> </a:t>
            </a:r>
            <a:r>
              <a:rPr lang="el-GR" sz="2400" dirty="0" smtClean="0">
                <a:ea typeface="ＭＳ Ｐゴシック" pitchFamily="34" charset="-128"/>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p:spPr>
        <p:txBody>
          <a:bodyPr>
            <a:noAutofit/>
          </a:bodyPr>
          <a:lstStyle/>
          <a:p>
            <a:pPr algn="ctr" fontAlgn="auto">
              <a:spcAft>
                <a:spcPts val="0"/>
              </a:spcAft>
              <a:defRPr/>
            </a:pPr>
            <a:r>
              <a:rPr lang="el-GR" sz="3200" b="1" dirty="0" smtClean="0">
                <a:ea typeface="ＭＳ Ｐゴシック" pitchFamily="34" charset="-128"/>
              </a:rPr>
              <a:t>Β. Μίγμα Χρηματοδότησης σε Συγκρίσιμες Επιχείρησης</a:t>
            </a:r>
            <a:endParaRPr lang="el-GR" sz="3200" dirty="0" smtClean="0">
              <a:ea typeface="ＭＳ Ｐゴシック" pitchFamily="34" charset="-128"/>
            </a:endParaRPr>
          </a:p>
        </p:txBody>
      </p:sp>
      <p:sp>
        <p:nvSpPr>
          <p:cNvPr id="10" name="Rectangle 3"/>
          <p:cNvSpPr>
            <a:spLocks noGrp="1" noChangeArrowheads="1"/>
          </p:cNvSpPr>
          <p:nvPr>
            <p:ph idx="1"/>
          </p:nvPr>
        </p:nvSpPr>
        <p:spPr/>
        <p:txBody>
          <a:bodyPr>
            <a:normAutofit fontScale="92500"/>
          </a:bodyPr>
          <a:lstStyle/>
          <a:p>
            <a:pPr algn="just">
              <a:lnSpc>
                <a:spcPct val="150000"/>
              </a:lnSpc>
              <a:buFont typeface="Wingdings" pitchFamily="2" charset="2"/>
              <a:buChar char="q"/>
            </a:pPr>
            <a:r>
              <a:rPr lang="el-GR" sz="3000" dirty="0" smtClean="0">
                <a:ea typeface="ＭＳ Ｐゴシック" pitchFamily="34" charset="-128"/>
              </a:rPr>
              <a:t>Οι επιχειρήσεις επιλέγουν μίγμα χρηματοδότησης παρόμοιο με αυτό που χρησιμοποιούν  οι άλλες επιχειρήσεις του κλάδου. </a:t>
            </a:r>
          </a:p>
          <a:p>
            <a:pPr algn="just">
              <a:lnSpc>
                <a:spcPct val="150000"/>
              </a:lnSpc>
              <a:buFont typeface="Wingdings" pitchFamily="2" charset="2"/>
              <a:buChar char="q"/>
            </a:pPr>
            <a:r>
              <a:rPr lang="el-GR" sz="3000" dirty="0" smtClean="0">
                <a:ea typeface="ＭＳ Ｐゴシック" pitchFamily="34" charset="-128"/>
              </a:rPr>
              <a:t>Ο ισχυρότερος δείκτης είναι ο μέσος όρος δανειακής επιβάρυνσης του κλάδου, στον οποίο ανήκουν οι συγκεκριμένες επιχειρήσεις. </a:t>
            </a:r>
            <a:endParaRPr lang="en-US" sz="3000" dirty="0" smtClean="0">
              <a:ea typeface="ＭＳ Ｐゴシック"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p:spPr>
        <p:txBody>
          <a:bodyPr>
            <a:noAutofit/>
          </a:bodyPr>
          <a:lstStyle/>
          <a:p>
            <a:pPr algn="ctr" fontAlgn="auto">
              <a:spcAft>
                <a:spcPts val="0"/>
              </a:spcAft>
              <a:defRPr/>
            </a:pPr>
            <a:r>
              <a:rPr lang="el-GR" sz="3200" b="1" dirty="0" smtClean="0">
                <a:ea typeface="ＭＳ Ｐゴシック" pitchFamily="34" charset="-128"/>
              </a:rPr>
              <a:t>Στην Πράξη: Μίγμα Χρηματοδότησης σε Συγκρίσιμες Επιχείρησης</a:t>
            </a:r>
            <a:endParaRPr lang="el-GR" sz="3200" dirty="0" smtClean="0">
              <a:ea typeface="ＭＳ Ｐゴシック" pitchFamily="34" charset="-128"/>
            </a:endParaRPr>
          </a:p>
        </p:txBody>
      </p:sp>
      <p:sp>
        <p:nvSpPr>
          <p:cNvPr id="10" name="Rectangle 3"/>
          <p:cNvSpPr>
            <a:spLocks noGrp="1" noChangeArrowheads="1"/>
          </p:cNvSpPr>
          <p:nvPr>
            <p:ph idx="1"/>
          </p:nvPr>
        </p:nvSpPr>
        <p:spPr/>
        <p:txBody>
          <a:bodyPr>
            <a:noAutofit/>
          </a:bodyPr>
          <a:lstStyle/>
          <a:p>
            <a:pPr marL="274320" indent="-274320" algn="just" fontAlgn="auto">
              <a:spcAft>
                <a:spcPts val="0"/>
              </a:spcAft>
              <a:buFont typeface="Wingdings" pitchFamily="2" charset="2"/>
              <a:buChar char="q"/>
              <a:defRPr/>
            </a:pPr>
            <a:r>
              <a:rPr lang="el-GR" sz="2400" dirty="0" smtClean="0">
                <a:ea typeface="ＭＳ Ｐゴシック" pitchFamily="34" charset="-128"/>
              </a:rPr>
              <a:t>Αν οι επιχειρήσεις εντός ενός κλάδου έχουν κοινά χαρακτηριστικά συνήθως επιλέγουν παρόμοιους χρηματοδοτικούς συνδυασμούς.</a:t>
            </a:r>
          </a:p>
          <a:p>
            <a:pPr marL="449263" indent="-4763" algn="just" fontAlgn="auto">
              <a:spcAft>
                <a:spcPts val="0"/>
              </a:spcAft>
              <a:buFont typeface="Wingdings" pitchFamily="2" charset="2"/>
              <a:buChar char="Ø"/>
              <a:defRPr/>
            </a:pPr>
            <a:r>
              <a:rPr lang="el-GR" sz="2400" dirty="0" smtClean="0">
                <a:ea typeface="ＭＳ Ｐゴシック" pitchFamily="34" charset="-128"/>
              </a:rPr>
              <a:t>π.χ. ο κλάδος λογισμικού παρουσιάζει ευμετάβλητα κέρδη και προοπτικές υψηλής ανάπτυξης, οπότε οι επιχειρήσεις που δραστηριοποιούνται σε αυτόν επιλέγουν χαμηλούς δείκτες δανειακής επιβάρυνσης.  </a:t>
            </a:r>
          </a:p>
          <a:p>
            <a:pPr marL="449263" indent="-4763" algn="just" fontAlgn="auto">
              <a:spcAft>
                <a:spcPts val="0"/>
              </a:spcAft>
              <a:buFont typeface="Wingdings" pitchFamily="2" charset="2"/>
              <a:buChar char="Ø"/>
              <a:defRPr/>
            </a:pPr>
            <a:r>
              <a:rPr lang="el-GR" sz="2400" dirty="0" smtClean="0">
                <a:ea typeface="ＭＳ Ｐゴシック" pitchFamily="34" charset="-128"/>
              </a:rPr>
              <a:t>π.χ. οι εταιρείες τηλεπικοινωνιών χρησιμοποιούν περισσότερα δανειακά κεφάλαια, επειδή έχουν αξιόλογα περιουσιακά στοιχεία και υψηλά και σταθερά κέρδη.  </a:t>
            </a:r>
            <a:endParaRPr lang="en-US" sz="2400" dirty="0" smtClean="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p:spPr>
        <p:txBody>
          <a:bodyPr>
            <a:noAutofit/>
          </a:bodyPr>
          <a:lstStyle/>
          <a:p>
            <a:pPr algn="ctr" fontAlgn="auto">
              <a:spcAft>
                <a:spcPts val="0"/>
              </a:spcAft>
              <a:defRPr/>
            </a:pPr>
            <a:r>
              <a:rPr lang="el-GR" sz="3200" b="1" dirty="0" smtClean="0">
                <a:ea typeface="ＭＳ Ｐゴシック" pitchFamily="34" charset="-128"/>
              </a:rPr>
              <a:t>Γ. Μίγμα Χρηματοδότησης σύμφωνα με τη Χρηματοδοτική Ιεραρχία</a:t>
            </a:r>
          </a:p>
        </p:txBody>
      </p:sp>
      <p:sp>
        <p:nvSpPr>
          <p:cNvPr id="10" name="Rectangle 3"/>
          <p:cNvSpPr>
            <a:spLocks noGrp="1" noChangeArrowheads="1"/>
          </p:cNvSpPr>
          <p:nvPr>
            <p:ph idx="1"/>
          </p:nvPr>
        </p:nvSpPr>
        <p:spPr/>
        <p:txBody>
          <a:bodyPr>
            <a:normAutofit fontScale="92500" lnSpcReduction="20000"/>
          </a:bodyPr>
          <a:lstStyle/>
          <a:p>
            <a:pPr marL="274320" indent="-274320" algn="just" fontAlgn="auto">
              <a:lnSpc>
                <a:spcPct val="150000"/>
              </a:lnSpc>
              <a:spcAft>
                <a:spcPts val="0"/>
              </a:spcAft>
              <a:buFont typeface="Wingdings" pitchFamily="2" charset="2"/>
              <a:buChar char="q"/>
              <a:defRPr/>
            </a:pPr>
            <a:r>
              <a:rPr lang="el-GR" sz="2800" b="1" dirty="0" smtClean="0">
                <a:ea typeface="ＭＳ Ｐゴシック" pitchFamily="34" charset="-128"/>
              </a:rPr>
              <a:t>Χρηματοδοτική Ιεραρχία:</a:t>
            </a:r>
            <a:r>
              <a:rPr lang="el-GR" sz="2800" dirty="0" smtClean="0">
                <a:ea typeface="ＭＳ Ｐゴシック" pitchFamily="34" charset="-128"/>
              </a:rPr>
              <a:t> οι επιχειρήσεις έχουν  ισχυρές προτιμήσεις για το είδος χρηματοδότησης και παρεκκλίνουν από αυτές  μόνο όταν δεν έχουν άλλη επιλογή.  </a:t>
            </a:r>
          </a:p>
          <a:p>
            <a:pPr marL="274320" indent="-274320" algn="just" fontAlgn="auto">
              <a:lnSpc>
                <a:spcPct val="150000"/>
              </a:lnSpc>
              <a:spcAft>
                <a:spcPts val="0"/>
              </a:spcAft>
              <a:buFont typeface="Wingdings" pitchFamily="2" charset="2"/>
              <a:buChar char="q"/>
              <a:defRPr/>
            </a:pPr>
            <a:r>
              <a:rPr lang="el-GR" sz="2800" dirty="0" smtClean="0">
                <a:ea typeface="ＭＳ Ｐゴシック" pitchFamily="34" charset="-128"/>
              </a:rPr>
              <a:t>Οι επιχειρήσεις γνωρίζουν περισσότερα αναφορικά με τις μελλοντικές προοπτικές τους σε σχέση με τις οικονομικές αγορές, οι οποίες ενδέχεται να υπό- ή να υπέρ-τιμολογήσουν τα αξιόγραφα των επιχειρήσεων.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8" name="1 - Τίτλος"/>
          <p:cNvSpPr>
            <a:spLocks noGrp="1"/>
          </p:cNvSpPr>
          <p:nvPr>
            <p:ph type="title"/>
          </p:nvPr>
        </p:nvSpPr>
        <p:spPr>
          <a:xfrm>
            <a:off x="457200" y="500063"/>
            <a:ext cx="8229600" cy="917575"/>
          </a:xfrm>
        </p:spPr>
        <p:txBody>
          <a:bodyPr>
            <a:noAutofit/>
          </a:bodyPr>
          <a:lstStyle/>
          <a:p>
            <a:r>
              <a:rPr lang="el-GR" sz="2400" b="1" dirty="0" smtClean="0">
                <a:ea typeface="ＭＳ Ｐゴシック" pitchFamily="34" charset="-128"/>
              </a:rPr>
              <a:t>Στην Πράξη: Ιεράρχηση προτιμήσεων μακροπρόθεσμης χρηματοδότησης βάση αποτελέσματος δημοσκόπησης (</a:t>
            </a:r>
            <a:r>
              <a:rPr lang="en-US" sz="2400" b="1" dirty="0" smtClean="0">
                <a:ea typeface="ＭＳ Ｐゴシック" pitchFamily="34" charset="-128"/>
              </a:rPr>
              <a:t>Pinegar&amp;Wilbricht, 1989)</a:t>
            </a:r>
            <a:endParaRPr lang="el-GR" sz="2400" dirty="0"/>
          </a:p>
        </p:txBody>
      </p:sp>
      <p:sp>
        <p:nvSpPr>
          <p:cNvPr id="9" name="Rectangle 3"/>
          <p:cNvSpPr>
            <a:spLocks noGrp="1" noChangeArrowheads="1"/>
          </p:cNvSpPr>
          <p:nvPr>
            <p:ph idx="1"/>
          </p:nvPr>
        </p:nvSpPr>
        <p:spPr bwMode="auto">
          <a:xfrm>
            <a:off x="457200" y="1643050"/>
            <a:ext cx="2019783" cy="459100"/>
          </a:xfrm>
          <a:prstGeom prst="rect">
            <a:avLst/>
          </a:prstGeom>
          <a:noFill/>
          <a:ln w="12700">
            <a:noFill/>
            <a:miter lim="800000"/>
            <a:headEnd/>
            <a:tailEnd/>
          </a:ln>
        </p:spPr>
        <p:txBody>
          <a:bodyPr wrap="square" lIns="90487" tIns="44450" rIns="90487" bIns="44450">
            <a:spAutoFit/>
          </a:bodyPr>
          <a:lstStyle/>
          <a:p>
            <a:pPr algn="ctr">
              <a:buNone/>
            </a:pPr>
            <a:r>
              <a:rPr lang="el-GR" sz="2400" b="1" dirty="0"/>
              <a:t>Ιεράρ</a:t>
            </a:r>
            <a:r>
              <a:rPr lang="el-GR" sz="2400" b="1" dirty="0">
                <a:latin typeface="Comic Sans MS" pitchFamily="66" charset="0"/>
              </a:rPr>
              <a:t>χηση</a:t>
            </a:r>
            <a:endParaRPr lang="en-US" sz="2400" b="1" dirty="0">
              <a:latin typeface="Comic Sans MS" pitchFamily="66" charset="0"/>
            </a:endParaRPr>
          </a:p>
        </p:txBody>
      </p:sp>
      <p:sp>
        <p:nvSpPr>
          <p:cNvPr id="10" name="Rectangle 4"/>
          <p:cNvSpPr>
            <a:spLocks noChangeArrowheads="1"/>
          </p:cNvSpPr>
          <p:nvPr/>
        </p:nvSpPr>
        <p:spPr bwMode="auto">
          <a:xfrm>
            <a:off x="3200400" y="1714488"/>
            <a:ext cx="3387725" cy="459100"/>
          </a:xfrm>
          <a:prstGeom prst="rect">
            <a:avLst/>
          </a:prstGeom>
          <a:noFill/>
          <a:ln w="12700">
            <a:noFill/>
            <a:miter lim="800000"/>
            <a:headEnd/>
            <a:tailEnd/>
          </a:ln>
        </p:spPr>
        <p:txBody>
          <a:bodyPr wrap="square" lIns="90487" tIns="44450" rIns="90487" bIns="44450">
            <a:spAutoFit/>
          </a:bodyPr>
          <a:lstStyle/>
          <a:p>
            <a:r>
              <a:rPr lang="el-GR" sz="2400" b="1" dirty="0"/>
              <a:t>Πηγή</a:t>
            </a:r>
            <a:r>
              <a:rPr lang="el-GR" sz="2400" b="1" dirty="0">
                <a:latin typeface="Comic Sans MS" pitchFamily="66" charset="0"/>
              </a:rPr>
              <a:t> Χρηματοδότησης</a:t>
            </a:r>
            <a:endParaRPr lang="en-US" sz="2400" b="1" dirty="0">
              <a:latin typeface="Comic Sans MS" pitchFamily="66" charset="0"/>
            </a:endParaRPr>
          </a:p>
        </p:txBody>
      </p:sp>
      <p:sp>
        <p:nvSpPr>
          <p:cNvPr id="11" name="Rectangle 5"/>
          <p:cNvSpPr>
            <a:spLocks noChangeArrowheads="1"/>
          </p:cNvSpPr>
          <p:nvPr/>
        </p:nvSpPr>
        <p:spPr bwMode="auto">
          <a:xfrm>
            <a:off x="7086600" y="1714488"/>
            <a:ext cx="1789113" cy="459100"/>
          </a:xfrm>
          <a:prstGeom prst="rect">
            <a:avLst/>
          </a:prstGeom>
          <a:noFill/>
          <a:ln w="12700">
            <a:noFill/>
            <a:miter lim="800000"/>
            <a:headEnd/>
            <a:tailEnd/>
          </a:ln>
        </p:spPr>
        <p:txBody>
          <a:bodyPr wrap="square" lIns="90487" tIns="44450" rIns="90487" bIns="44450">
            <a:spAutoFit/>
          </a:bodyPr>
          <a:lstStyle/>
          <a:p>
            <a:r>
              <a:rPr lang="el-GR" sz="2400" b="1" dirty="0"/>
              <a:t>Βαθμολογία</a:t>
            </a:r>
            <a:endParaRPr lang="en-US" sz="2400" b="1" dirty="0"/>
          </a:p>
        </p:txBody>
      </p:sp>
      <p:sp>
        <p:nvSpPr>
          <p:cNvPr id="12" name="Rectangle 6"/>
          <p:cNvSpPr>
            <a:spLocks noChangeArrowheads="1"/>
          </p:cNvSpPr>
          <p:nvPr/>
        </p:nvSpPr>
        <p:spPr bwMode="auto">
          <a:xfrm>
            <a:off x="1584325" y="2576513"/>
            <a:ext cx="336550" cy="458787"/>
          </a:xfrm>
          <a:prstGeom prst="rect">
            <a:avLst/>
          </a:prstGeom>
          <a:noFill/>
          <a:ln w="12700">
            <a:noFill/>
            <a:miter lim="800000"/>
            <a:headEnd/>
            <a:tailEnd/>
          </a:ln>
        </p:spPr>
        <p:txBody>
          <a:bodyPr wrap="none" lIns="90487" tIns="44450" rIns="90487" bIns="44450">
            <a:spAutoFit/>
          </a:bodyPr>
          <a:lstStyle/>
          <a:p>
            <a:r>
              <a:rPr lang="en-US" dirty="0"/>
              <a:t>1</a:t>
            </a:r>
          </a:p>
        </p:txBody>
      </p:sp>
      <p:sp>
        <p:nvSpPr>
          <p:cNvPr id="13" name="Rectangle 7"/>
          <p:cNvSpPr>
            <a:spLocks noChangeArrowheads="1"/>
          </p:cNvSpPr>
          <p:nvPr/>
        </p:nvSpPr>
        <p:spPr bwMode="auto">
          <a:xfrm>
            <a:off x="3276600" y="2590800"/>
            <a:ext cx="3160713" cy="458788"/>
          </a:xfrm>
          <a:prstGeom prst="rect">
            <a:avLst/>
          </a:prstGeom>
          <a:noFill/>
          <a:ln w="12700">
            <a:noFill/>
            <a:miter lim="800000"/>
            <a:headEnd/>
            <a:tailEnd/>
          </a:ln>
        </p:spPr>
        <p:txBody>
          <a:bodyPr wrap="none" lIns="90487" tIns="44450" rIns="90487" bIns="44450">
            <a:spAutoFit/>
          </a:bodyPr>
          <a:lstStyle/>
          <a:p>
            <a:r>
              <a:rPr lang="el-GR" dirty="0"/>
              <a:t>Παρακρατηθέντα κέρδη</a:t>
            </a:r>
            <a:endParaRPr lang="en-US" dirty="0"/>
          </a:p>
        </p:txBody>
      </p:sp>
      <p:sp>
        <p:nvSpPr>
          <p:cNvPr id="14" name="Rectangle 8"/>
          <p:cNvSpPr>
            <a:spLocks noChangeArrowheads="1"/>
          </p:cNvSpPr>
          <p:nvPr/>
        </p:nvSpPr>
        <p:spPr bwMode="auto">
          <a:xfrm>
            <a:off x="7767638" y="2576513"/>
            <a:ext cx="720725" cy="458787"/>
          </a:xfrm>
          <a:prstGeom prst="rect">
            <a:avLst/>
          </a:prstGeom>
          <a:noFill/>
          <a:ln w="12700">
            <a:noFill/>
            <a:miter lim="800000"/>
            <a:headEnd/>
            <a:tailEnd/>
          </a:ln>
        </p:spPr>
        <p:txBody>
          <a:bodyPr wrap="none" lIns="90487" tIns="44450" rIns="90487" bIns="44450">
            <a:spAutoFit/>
          </a:bodyPr>
          <a:lstStyle/>
          <a:p>
            <a:r>
              <a:rPr lang="en-US" dirty="0"/>
              <a:t>5.61</a:t>
            </a:r>
          </a:p>
        </p:txBody>
      </p:sp>
      <p:sp>
        <p:nvSpPr>
          <p:cNvPr id="15" name="Rectangle 9"/>
          <p:cNvSpPr>
            <a:spLocks noChangeArrowheads="1"/>
          </p:cNvSpPr>
          <p:nvPr/>
        </p:nvSpPr>
        <p:spPr bwMode="auto">
          <a:xfrm>
            <a:off x="1524000" y="3124200"/>
            <a:ext cx="336550" cy="458788"/>
          </a:xfrm>
          <a:prstGeom prst="rect">
            <a:avLst/>
          </a:prstGeom>
          <a:noFill/>
          <a:ln w="12700">
            <a:noFill/>
            <a:miter lim="800000"/>
            <a:headEnd/>
            <a:tailEnd/>
          </a:ln>
        </p:spPr>
        <p:txBody>
          <a:bodyPr wrap="none" lIns="90487" tIns="44450" rIns="90487" bIns="44450">
            <a:spAutoFit/>
          </a:bodyPr>
          <a:lstStyle/>
          <a:p>
            <a:r>
              <a:rPr lang="en-US" dirty="0"/>
              <a:t>2</a:t>
            </a:r>
          </a:p>
        </p:txBody>
      </p:sp>
      <p:sp>
        <p:nvSpPr>
          <p:cNvPr id="16" name="Rectangle 10"/>
          <p:cNvSpPr>
            <a:spLocks noChangeArrowheads="1"/>
          </p:cNvSpPr>
          <p:nvPr/>
        </p:nvSpPr>
        <p:spPr bwMode="auto">
          <a:xfrm>
            <a:off x="3276600" y="3124200"/>
            <a:ext cx="3446463" cy="458788"/>
          </a:xfrm>
          <a:prstGeom prst="rect">
            <a:avLst/>
          </a:prstGeom>
          <a:noFill/>
          <a:ln w="12700">
            <a:noFill/>
            <a:miter lim="800000"/>
            <a:headEnd/>
            <a:tailEnd/>
          </a:ln>
        </p:spPr>
        <p:txBody>
          <a:bodyPr wrap="none" lIns="90487" tIns="44450" rIns="90487" bIns="44450">
            <a:spAutoFit/>
          </a:bodyPr>
          <a:lstStyle/>
          <a:p>
            <a:r>
              <a:rPr lang="el-GR" dirty="0"/>
              <a:t>Απλά Δανειακά Κεφάλαια</a:t>
            </a:r>
            <a:endParaRPr lang="en-US" dirty="0"/>
          </a:p>
        </p:txBody>
      </p:sp>
      <p:sp>
        <p:nvSpPr>
          <p:cNvPr id="17" name="Rectangle 11"/>
          <p:cNvSpPr>
            <a:spLocks noChangeArrowheads="1"/>
          </p:cNvSpPr>
          <p:nvPr/>
        </p:nvSpPr>
        <p:spPr bwMode="auto">
          <a:xfrm>
            <a:off x="7767638" y="3125788"/>
            <a:ext cx="720725" cy="458787"/>
          </a:xfrm>
          <a:prstGeom prst="rect">
            <a:avLst/>
          </a:prstGeom>
          <a:noFill/>
          <a:ln w="12700">
            <a:noFill/>
            <a:miter lim="800000"/>
            <a:headEnd/>
            <a:tailEnd/>
          </a:ln>
        </p:spPr>
        <p:txBody>
          <a:bodyPr wrap="none" lIns="90487" tIns="44450" rIns="90487" bIns="44450">
            <a:spAutoFit/>
          </a:bodyPr>
          <a:lstStyle/>
          <a:p>
            <a:r>
              <a:rPr lang="en-US" dirty="0"/>
              <a:t>4.88</a:t>
            </a:r>
          </a:p>
        </p:txBody>
      </p:sp>
      <p:sp>
        <p:nvSpPr>
          <p:cNvPr id="18" name="Rectangle 12"/>
          <p:cNvSpPr>
            <a:spLocks noChangeArrowheads="1"/>
          </p:cNvSpPr>
          <p:nvPr/>
        </p:nvSpPr>
        <p:spPr bwMode="auto">
          <a:xfrm>
            <a:off x="1584325" y="3675063"/>
            <a:ext cx="336550" cy="458787"/>
          </a:xfrm>
          <a:prstGeom prst="rect">
            <a:avLst/>
          </a:prstGeom>
          <a:noFill/>
          <a:ln w="12700">
            <a:noFill/>
            <a:miter lim="800000"/>
            <a:headEnd/>
            <a:tailEnd/>
          </a:ln>
        </p:spPr>
        <p:txBody>
          <a:bodyPr wrap="none" lIns="90487" tIns="44450" rIns="90487" bIns="44450">
            <a:spAutoFit/>
          </a:bodyPr>
          <a:lstStyle/>
          <a:p>
            <a:r>
              <a:rPr lang="en-US" dirty="0"/>
              <a:t>3</a:t>
            </a:r>
          </a:p>
        </p:txBody>
      </p:sp>
      <p:sp>
        <p:nvSpPr>
          <p:cNvPr id="19" name="Rectangle 13"/>
          <p:cNvSpPr>
            <a:spLocks noChangeArrowheads="1"/>
          </p:cNvSpPr>
          <p:nvPr/>
        </p:nvSpPr>
        <p:spPr bwMode="auto">
          <a:xfrm>
            <a:off x="3276600" y="3657600"/>
            <a:ext cx="4456113" cy="458788"/>
          </a:xfrm>
          <a:prstGeom prst="rect">
            <a:avLst/>
          </a:prstGeom>
          <a:noFill/>
          <a:ln w="12700">
            <a:noFill/>
            <a:miter lim="800000"/>
            <a:headEnd/>
            <a:tailEnd/>
          </a:ln>
        </p:spPr>
        <p:txBody>
          <a:bodyPr wrap="none" lIns="90487" tIns="44450" rIns="90487" bIns="44450">
            <a:spAutoFit/>
          </a:bodyPr>
          <a:lstStyle/>
          <a:p>
            <a:r>
              <a:rPr lang="el-GR" dirty="0"/>
              <a:t>Μετατρέψιμα Δανειακά Κεφάλαια</a:t>
            </a:r>
            <a:endParaRPr lang="en-US" dirty="0"/>
          </a:p>
        </p:txBody>
      </p:sp>
      <p:sp>
        <p:nvSpPr>
          <p:cNvPr id="20" name="Rectangle 14"/>
          <p:cNvSpPr>
            <a:spLocks noChangeArrowheads="1"/>
          </p:cNvSpPr>
          <p:nvPr/>
        </p:nvSpPr>
        <p:spPr bwMode="auto">
          <a:xfrm>
            <a:off x="7767638" y="3675063"/>
            <a:ext cx="720725" cy="458787"/>
          </a:xfrm>
          <a:prstGeom prst="rect">
            <a:avLst/>
          </a:prstGeom>
          <a:noFill/>
          <a:ln w="12700">
            <a:noFill/>
            <a:miter lim="800000"/>
            <a:headEnd/>
            <a:tailEnd/>
          </a:ln>
        </p:spPr>
        <p:txBody>
          <a:bodyPr wrap="none" lIns="90487" tIns="44450" rIns="90487" bIns="44450">
            <a:spAutoFit/>
          </a:bodyPr>
          <a:lstStyle/>
          <a:p>
            <a:r>
              <a:rPr lang="en-US" dirty="0"/>
              <a:t>3.02</a:t>
            </a:r>
          </a:p>
        </p:txBody>
      </p:sp>
      <p:sp>
        <p:nvSpPr>
          <p:cNvPr id="21" name="Rectangle 15"/>
          <p:cNvSpPr>
            <a:spLocks noChangeArrowheads="1"/>
          </p:cNvSpPr>
          <p:nvPr/>
        </p:nvSpPr>
        <p:spPr bwMode="auto">
          <a:xfrm>
            <a:off x="1584325" y="4224338"/>
            <a:ext cx="336550" cy="458787"/>
          </a:xfrm>
          <a:prstGeom prst="rect">
            <a:avLst/>
          </a:prstGeom>
          <a:noFill/>
          <a:ln w="12700">
            <a:noFill/>
            <a:miter lim="800000"/>
            <a:headEnd/>
            <a:tailEnd/>
          </a:ln>
        </p:spPr>
        <p:txBody>
          <a:bodyPr wrap="none" lIns="90487" tIns="44450" rIns="90487" bIns="44450">
            <a:spAutoFit/>
          </a:bodyPr>
          <a:lstStyle/>
          <a:p>
            <a:r>
              <a:rPr lang="en-US" dirty="0"/>
              <a:t>4</a:t>
            </a:r>
          </a:p>
        </p:txBody>
      </p:sp>
      <p:sp>
        <p:nvSpPr>
          <p:cNvPr id="22" name="Rectangle 16"/>
          <p:cNvSpPr>
            <a:spLocks noChangeArrowheads="1"/>
          </p:cNvSpPr>
          <p:nvPr/>
        </p:nvSpPr>
        <p:spPr bwMode="auto">
          <a:xfrm>
            <a:off x="3276600" y="4191000"/>
            <a:ext cx="2179638" cy="458788"/>
          </a:xfrm>
          <a:prstGeom prst="rect">
            <a:avLst/>
          </a:prstGeom>
          <a:noFill/>
          <a:ln w="12700">
            <a:noFill/>
            <a:miter lim="800000"/>
            <a:headEnd/>
            <a:tailEnd/>
          </a:ln>
        </p:spPr>
        <p:txBody>
          <a:bodyPr wrap="none" lIns="90487" tIns="44450" rIns="90487" bIns="44450">
            <a:spAutoFit/>
          </a:bodyPr>
          <a:lstStyle/>
          <a:p>
            <a:r>
              <a:rPr lang="el-GR" dirty="0"/>
              <a:t>Κοινές Μετοχές</a:t>
            </a:r>
            <a:endParaRPr lang="en-US" dirty="0"/>
          </a:p>
        </p:txBody>
      </p:sp>
      <p:sp>
        <p:nvSpPr>
          <p:cNvPr id="23" name="Rectangle 17"/>
          <p:cNvSpPr>
            <a:spLocks noChangeArrowheads="1"/>
          </p:cNvSpPr>
          <p:nvPr/>
        </p:nvSpPr>
        <p:spPr bwMode="auto">
          <a:xfrm>
            <a:off x="7767638" y="4224338"/>
            <a:ext cx="720725" cy="458787"/>
          </a:xfrm>
          <a:prstGeom prst="rect">
            <a:avLst/>
          </a:prstGeom>
          <a:noFill/>
          <a:ln w="12700">
            <a:noFill/>
            <a:miter lim="800000"/>
            <a:headEnd/>
            <a:tailEnd/>
          </a:ln>
        </p:spPr>
        <p:txBody>
          <a:bodyPr wrap="none" lIns="90487" tIns="44450" rIns="90487" bIns="44450">
            <a:spAutoFit/>
          </a:bodyPr>
          <a:lstStyle/>
          <a:p>
            <a:r>
              <a:rPr lang="en-US" dirty="0"/>
              <a:t>2.42</a:t>
            </a:r>
          </a:p>
        </p:txBody>
      </p:sp>
      <p:sp>
        <p:nvSpPr>
          <p:cNvPr id="24" name="Rectangle 18"/>
          <p:cNvSpPr>
            <a:spLocks noChangeArrowheads="1"/>
          </p:cNvSpPr>
          <p:nvPr/>
        </p:nvSpPr>
        <p:spPr bwMode="auto">
          <a:xfrm>
            <a:off x="1584325" y="4775200"/>
            <a:ext cx="336550" cy="458788"/>
          </a:xfrm>
          <a:prstGeom prst="rect">
            <a:avLst/>
          </a:prstGeom>
          <a:noFill/>
          <a:ln w="12700">
            <a:noFill/>
            <a:miter lim="800000"/>
            <a:headEnd/>
            <a:tailEnd/>
          </a:ln>
        </p:spPr>
        <p:txBody>
          <a:bodyPr wrap="none" lIns="90487" tIns="44450" rIns="90487" bIns="44450">
            <a:spAutoFit/>
          </a:bodyPr>
          <a:lstStyle/>
          <a:p>
            <a:r>
              <a:rPr lang="en-US" dirty="0"/>
              <a:t>5</a:t>
            </a:r>
          </a:p>
        </p:txBody>
      </p:sp>
      <p:sp>
        <p:nvSpPr>
          <p:cNvPr id="25" name="Rectangle 19"/>
          <p:cNvSpPr>
            <a:spLocks noChangeArrowheads="1"/>
          </p:cNvSpPr>
          <p:nvPr/>
        </p:nvSpPr>
        <p:spPr bwMode="auto">
          <a:xfrm>
            <a:off x="3276600" y="4800600"/>
            <a:ext cx="3951288" cy="458788"/>
          </a:xfrm>
          <a:prstGeom prst="rect">
            <a:avLst/>
          </a:prstGeom>
          <a:noFill/>
          <a:ln w="12700">
            <a:noFill/>
            <a:miter lim="800000"/>
            <a:headEnd/>
            <a:tailEnd/>
          </a:ln>
        </p:spPr>
        <p:txBody>
          <a:bodyPr wrap="none" lIns="90487" tIns="44450" rIns="90487" bIns="44450">
            <a:spAutoFit/>
          </a:bodyPr>
          <a:lstStyle/>
          <a:p>
            <a:r>
              <a:rPr lang="el-GR" dirty="0"/>
              <a:t>Απλές Προνομιούχες Μετοχές</a:t>
            </a:r>
            <a:endParaRPr lang="en-US" dirty="0"/>
          </a:p>
        </p:txBody>
      </p:sp>
      <p:sp>
        <p:nvSpPr>
          <p:cNvPr id="26" name="Rectangle 20"/>
          <p:cNvSpPr>
            <a:spLocks noChangeArrowheads="1"/>
          </p:cNvSpPr>
          <p:nvPr/>
        </p:nvSpPr>
        <p:spPr bwMode="auto">
          <a:xfrm>
            <a:off x="7772400" y="4876800"/>
            <a:ext cx="720725" cy="458788"/>
          </a:xfrm>
          <a:prstGeom prst="rect">
            <a:avLst/>
          </a:prstGeom>
          <a:noFill/>
          <a:ln w="12700">
            <a:noFill/>
            <a:miter lim="800000"/>
            <a:headEnd/>
            <a:tailEnd/>
          </a:ln>
        </p:spPr>
        <p:txBody>
          <a:bodyPr wrap="none" lIns="90487" tIns="44450" rIns="90487" bIns="44450">
            <a:spAutoFit/>
          </a:bodyPr>
          <a:lstStyle/>
          <a:p>
            <a:r>
              <a:rPr lang="en-US" dirty="0"/>
              <a:t>2.22</a:t>
            </a:r>
          </a:p>
        </p:txBody>
      </p:sp>
      <p:sp>
        <p:nvSpPr>
          <p:cNvPr id="27" name="Rectangle 21"/>
          <p:cNvSpPr>
            <a:spLocks noChangeArrowheads="1"/>
          </p:cNvSpPr>
          <p:nvPr/>
        </p:nvSpPr>
        <p:spPr bwMode="auto">
          <a:xfrm>
            <a:off x="1584325" y="5324475"/>
            <a:ext cx="336550" cy="458788"/>
          </a:xfrm>
          <a:prstGeom prst="rect">
            <a:avLst/>
          </a:prstGeom>
          <a:noFill/>
          <a:ln w="12700">
            <a:noFill/>
            <a:miter lim="800000"/>
            <a:headEnd/>
            <a:tailEnd/>
          </a:ln>
        </p:spPr>
        <p:txBody>
          <a:bodyPr wrap="none" lIns="90487" tIns="44450" rIns="90487" bIns="44450">
            <a:spAutoFit/>
          </a:bodyPr>
          <a:lstStyle/>
          <a:p>
            <a:r>
              <a:rPr lang="en-US" dirty="0"/>
              <a:t>6</a:t>
            </a:r>
          </a:p>
        </p:txBody>
      </p:sp>
      <p:sp>
        <p:nvSpPr>
          <p:cNvPr id="28" name="Rectangle 22"/>
          <p:cNvSpPr>
            <a:spLocks noChangeArrowheads="1"/>
          </p:cNvSpPr>
          <p:nvPr/>
        </p:nvSpPr>
        <p:spPr bwMode="auto">
          <a:xfrm>
            <a:off x="3276600" y="5257800"/>
            <a:ext cx="3814763" cy="828675"/>
          </a:xfrm>
          <a:prstGeom prst="rect">
            <a:avLst/>
          </a:prstGeom>
          <a:noFill/>
          <a:ln w="12700">
            <a:noFill/>
            <a:miter lim="800000"/>
            <a:headEnd/>
            <a:tailEnd/>
          </a:ln>
        </p:spPr>
        <p:txBody>
          <a:bodyPr wrap="none" lIns="90487" tIns="44450" rIns="90487" bIns="44450">
            <a:spAutoFit/>
          </a:bodyPr>
          <a:lstStyle/>
          <a:p>
            <a:r>
              <a:rPr lang="el-GR" dirty="0"/>
              <a:t>Μετατρέψιμες Προνομιούχες</a:t>
            </a:r>
            <a:endParaRPr lang="en-US" dirty="0"/>
          </a:p>
          <a:p>
            <a:r>
              <a:rPr lang="el-GR" dirty="0"/>
              <a:t>Μετοχές</a:t>
            </a:r>
            <a:endParaRPr lang="en-US" dirty="0"/>
          </a:p>
        </p:txBody>
      </p:sp>
      <p:sp>
        <p:nvSpPr>
          <p:cNvPr id="29" name="Rectangle 23"/>
          <p:cNvSpPr>
            <a:spLocks noChangeArrowheads="1"/>
          </p:cNvSpPr>
          <p:nvPr/>
        </p:nvSpPr>
        <p:spPr bwMode="auto">
          <a:xfrm>
            <a:off x="7772400" y="5410200"/>
            <a:ext cx="720725" cy="458788"/>
          </a:xfrm>
          <a:prstGeom prst="rect">
            <a:avLst/>
          </a:prstGeom>
          <a:noFill/>
          <a:ln w="12700">
            <a:noFill/>
            <a:miter lim="800000"/>
            <a:headEnd/>
            <a:tailEnd/>
          </a:ln>
        </p:spPr>
        <p:txBody>
          <a:bodyPr wrap="none" lIns="90487" tIns="44450" rIns="90487" bIns="44450">
            <a:spAutoFit/>
          </a:bodyPr>
          <a:lstStyle/>
          <a:p>
            <a:r>
              <a:rPr lang="en-US" dirty="0"/>
              <a:t>1.72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p:spPr>
        <p:txBody>
          <a:bodyPr>
            <a:noAutofit/>
          </a:bodyPr>
          <a:lstStyle/>
          <a:p>
            <a:pPr algn="ctr" fontAlgn="auto">
              <a:spcAft>
                <a:spcPts val="0"/>
              </a:spcAft>
              <a:defRPr/>
            </a:pPr>
            <a:r>
              <a:rPr lang="el-GR" sz="3200" b="1" dirty="0" smtClean="0">
                <a:ea typeface="ＭＳ Ｐゴシック" pitchFamily="34" charset="-128"/>
              </a:rPr>
              <a:t>Στην Πράξη: Αιτιολόγηση Χρηματοδοτικής Ιεραρχίας (1) από (2)</a:t>
            </a:r>
          </a:p>
        </p:txBody>
      </p:sp>
      <p:sp>
        <p:nvSpPr>
          <p:cNvPr id="10" name="Rectangle 3"/>
          <p:cNvSpPr>
            <a:spLocks noGrp="1" noChangeArrowheads="1"/>
          </p:cNvSpPr>
          <p:nvPr>
            <p:ph idx="1"/>
          </p:nvPr>
        </p:nvSpPr>
        <p:spPr/>
        <p:txBody>
          <a:bodyPr>
            <a:noAutofit/>
          </a:bodyPr>
          <a:lstStyle/>
          <a:p>
            <a:pPr marL="274320" indent="-274320" algn="just" fontAlgn="auto">
              <a:lnSpc>
                <a:spcPct val="150000"/>
              </a:lnSpc>
              <a:spcAft>
                <a:spcPts val="0"/>
              </a:spcAft>
              <a:buFont typeface="Wingdings" pitchFamily="2" charset="2"/>
              <a:buChar char="q"/>
              <a:defRPr/>
            </a:pPr>
            <a:r>
              <a:rPr lang="el-GR" sz="2400" dirty="0" smtClean="0">
                <a:ea typeface="ＭＳ Ｐゴシック" pitchFamily="34" charset="-128"/>
              </a:rPr>
              <a:t>Οι διευθυντές προτιμούν τη χρήση παρακρατηθέντων κερδών επειδή:</a:t>
            </a:r>
          </a:p>
          <a:p>
            <a:pPr marL="368300" indent="-4763" algn="just" fontAlgn="auto">
              <a:lnSpc>
                <a:spcPct val="150000"/>
              </a:lnSpc>
              <a:spcAft>
                <a:spcPts val="0"/>
              </a:spcAft>
              <a:buFont typeface="Wingdings" pitchFamily="2" charset="2"/>
              <a:buChar char="Ø"/>
              <a:defRPr/>
            </a:pPr>
            <a:r>
              <a:rPr lang="el-GR" sz="2400" dirty="0" smtClean="0">
                <a:ea typeface="ＭＳ Ｐゴシック" pitchFamily="34" charset="-128"/>
              </a:rPr>
              <a:t>τους επιτρέπουν να εξετάσουν επενδυτικά σχέδια με βάση της αρετές τους και όχι ανάλογα με το αν οι αγορές αποτιμούν σωστά τα αξιόγραφα.</a:t>
            </a:r>
          </a:p>
          <a:p>
            <a:pPr marL="820737" indent="-457200" algn="just">
              <a:lnSpc>
                <a:spcPct val="150000"/>
              </a:lnSpc>
              <a:buFont typeface="Wingdings" pitchFamily="2" charset="2"/>
              <a:buChar char="Ø"/>
              <a:defRPr/>
            </a:pPr>
            <a:r>
              <a:rPr lang="el-GR" sz="2400" dirty="0" smtClean="0">
                <a:ea typeface="ＭＳ Ｐゴシック" pitchFamily="34" charset="-128"/>
              </a:rPr>
              <a:t>δεν έχουν κόστος έκδοσης.   </a:t>
            </a:r>
          </a:p>
          <a:p>
            <a:pPr marL="274320" indent="-274320" algn="just" fontAlgn="auto">
              <a:lnSpc>
                <a:spcPct val="150000"/>
              </a:lnSpc>
              <a:spcAft>
                <a:spcPts val="0"/>
              </a:spcAft>
              <a:buFont typeface="Wingdings" pitchFamily="2" charset="2"/>
              <a:buChar char="q"/>
              <a:defRPr/>
            </a:pPr>
            <a:r>
              <a:rPr lang="el-GR" sz="2400" dirty="0" smtClean="0">
                <a:ea typeface="ＭＳ Ｐゴシック" pitchFamily="34" charset="-128"/>
              </a:rPr>
              <a:t>Η χρήση εξωτερικών δανειακών κοστίζει περισσότερο από τη χρήση εξωτερικών ίδιων κεφαλαίων.</a:t>
            </a:r>
          </a:p>
          <a:p>
            <a:pPr marL="274320" indent="-274320" algn="just" fontAlgn="auto">
              <a:spcAft>
                <a:spcPts val="0"/>
              </a:spcAft>
              <a:buClr>
                <a:schemeClr val="accent3"/>
              </a:buClr>
              <a:buFont typeface="Wingdings 2" pitchFamily="18" charset="2"/>
              <a:buNone/>
              <a:defRPr/>
            </a:pPr>
            <a:endParaRPr lang="el-GR" sz="2400" dirty="0" smtClean="0">
              <a:ea typeface="ＭＳ Ｐゴシック"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p:spPr>
        <p:txBody>
          <a:bodyPr>
            <a:noAutofit/>
          </a:bodyPr>
          <a:lstStyle/>
          <a:p>
            <a:pPr algn="ctr" fontAlgn="auto">
              <a:spcAft>
                <a:spcPts val="0"/>
              </a:spcAft>
              <a:defRPr/>
            </a:pPr>
            <a:r>
              <a:rPr lang="el-GR" sz="3200" b="1" dirty="0" smtClean="0">
                <a:ea typeface="ＭＳ Ｐゴシック" pitchFamily="34" charset="-128"/>
              </a:rPr>
              <a:t>Στην Πράξη: Αιτιολόγηση Χρηματοδοτικής Ιεραρχίας (2) από (2)</a:t>
            </a:r>
          </a:p>
        </p:txBody>
      </p:sp>
      <p:sp>
        <p:nvSpPr>
          <p:cNvPr id="10" name="Rectangle 3"/>
          <p:cNvSpPr>
            <a:spLocks noGrp="1" noChangeArrowheads="1"/>
          </p:cNvSpPr>
          <p:nvPr>
            <p:ph idx="1"/>
          </p:nvPr>
        </p:nvSpPr>
        <p:spPr/>
        <p:txBody>
          <a:bodyPr>
            <a:noAutofit/>
          </a:bodyPr>
          <a:lstStyle/>
          <a:p>
            <a:pPr marL="274320" indent="-274320" algn="just" fontAlgn="auto">
              <a:lnSpc>
                <a:spcPct val="150000"/>
              </a:lnSpc>
              <a:spcAft>
                <a:spcPts val="0"/>
              </a:spcAft>
              <a:buFont typeface="Wingdings" pitchFamily="2" charset="2"/>
              <a:buChar char="q"/>
              <a:defRPr/>
            </a:pPr>
            <a:r>
              <a:rPr lang="el-GR" sz="2400" dirty="0" smtClean="0">
                <a:ea typeface="ＭＳ Ｐゴシック" pitchFamily="34" charset="-128"/>
              </a:rPr>
              <a:t>Οι διευθυντές αποδίδουν αξία:</a:t>
            </a:r>
          </a:p>
          <a:p>
            <a:pPr marL="449263" indent="-4763" algn="just" fontAlgn="auto">
              <a:lnSpc>
                <a:spcPct val="150000"/>
              </a:lnSpc>
              <a:spcAft>
                <a:spcPts val="0"/>
              </a:spcAft>
              <a:buFont typeface="Wingdings" pitchFamily="2" charset="2"/>
              <a:buChar char="Ø"/>
              <a:defRPr/>
            </a:pPr>
            <a:r>
              <a:rPr lang="el-GR" sz="2400" b="1" dirty="0" smtClean="0">
                <a:ea typeface="ＭＳ Ｐゴシック" pitchFamily="34" charset="-128"/>
              </a:rPr>
              <a:t>στην ευελιξία:</a:t>
            </a:r>
            <a:r>
              <a:rPr lang="el-GR" sz="2400" dirty="0" smtClean="0">
                <a:ea typeface="ＭＳ Ｐゴシック" pitchFamily="34" charset="-128"/>
              </a:rPr>
              <a:t> η εξωτερική χρηματοδότηση μειώνει την ευελιξία περισσότερο από την εσωτερική χρηματοδότηση.</a:t>
            </a:r>
          </a:p>
          <a:p>
            <a:pPr marL="449263" indent="-4763" algn="just" fontAlgn="auto">
              <a:lnSpc>
                <a:spcPct val="150000"/>
              </a:lnSpc>
              <a:spcAft>
                <a:spcPts val="0"/>
              </a:spcAft>
              <a:buClr>
                <a:schemeClr val="accent3"/>
              </a:buClr>
              <a:buNone/>
              <a:defRPr/>
            </a:pPr>
            <a:r>
              <a:rPr lang="el-GR" sz="2400" b="1" dirty="0" smtClean="0">
                <a:ea typeface="ＭＳ Ｐゴシック" pitchFamily="34" charset="-128"/>
              </a:rPr>
              <a:t>στον έλεγχο:</a:t>
            </a:r>
            <a:r>
              <a:rPr lang="el-GR" sz="2400" dirty="0" smtClean="0">
                <a:ea typeface="ＭＳ Ｐゴシック" pitchFamily="34" charset="-128"/>
              </a:rPr>
              <a:t> η έκδοση νέων ιδίων κεφαλαίων εξασθενεί τον έλεγχο και η έκδοση νέων δανειακών κεφαλαίων δημιουργεί ρήτρες ομολόγων.</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214282" y="764704"/>
            <a:ext cx="8229600" cy="792088"/>
          </a:xfrm>
        </p:spPr>
        <p:txBody>
          <a:bodyPr>
            <a:noAutofit/>
          </a:bodyPr>
          <a:lstStyle/>
          <a:p>
            <a:pPr>
              <a:defRPr/>
            </a:pPr>
            <a:r>
              <a:rPr lang="el-GR" sz="3200" b="1" dirty="0" smtClean="0">
                <a:ea typeface="ＭＳ Ｐゴシック" pitchFamily="34" charset="-128"/>
              </a:rPr>
              <a:t>Συμπέρασμα για το πώς επιλέγουν την κεφαλαιακή τους δομή οι επιχειρήσεις</a:t>
            </a:r>
            <a:br>
              <a:rPr lang="el-GR" sz="3200" b="1" dirty="0" smtClean="0">
                <a:ea typeface="ＭＳ Ｐゴシック" pitchFamily="34" charset="-128"/>
              </a:rPr>
            </a:br>
            <a:endParaRPr lang="el-GR" sz="3200" b="1" dirty="0" smtClean="0">
              <a:ea typeface="ＭＳ Ｐゴシック" pitchFamily="34" charset="-128"/>
            </a:endParaRPr>
          </a:p>
        </p:txBody>
      </p:sp>
      <p:sp>
        <p:nvSpPr>
          <p:cNvPr id="10" name="Rectangle 3"/>
          <p:cNvSpPr>
            <a:spLocks noGrp="1" noChangeArrowheads="1"/>
          </p:cNvSpPr>
          <p:nvPr>
            <p:ph idx="1"/>
          </p:nvPr>
        </p:nvSpPr>
        <p:spPr/>
        <p:txBody>
          <a:bodyPr>
            <a:normAutofit/>
          </a:bodyPr>
          <a:lstStyle/>
          <a:p>
            <a:pPr algn="just">
              <a:lnSpc>
                <a:spcPct val="150000"/>
              </a:lnSpc>
              <a:buFont typeface="Wingdings" pitchFamily="2" charset="2"/>
              <a:buChar char="q"/>
            </a:pPr>
            <a:r>
              <a:rPr lang="el-GR" sz="2800" dirty="0" smtClean="0">
                <a:ea typeface="ＭＳ Ｐゴシック" pitchFamily="34" charset="-128"/>
              </a:rPr>
              <a:t>Η επιχείρηση επιλέγει μια σχέση εξισορρόπησης του κόστους και του οφέλους των δανειακών κεφαλαίων με στόχο τη βέλτιστη κεφαλαιακή δομή, η οποία τελικά θα μεγιστοποιήσει την αξία της.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9" name="Τίτλος 1"/>
          <p:cNvSpPr>
            <a:spLocks noGrp="1"/>
          </p:cNvSpPr>
          <p:nvPr>
            <p:ph type="title"/>
          </p:nvPr>
        </p:nvSpPr>
        <p:spPr>
          <a:xfrm>
            <a:off x="457200" y="500063"/>
            <a:ext cx="8229600" cy="917575"/>
          </a:xfrm>
        </p:spPr>
        <p:txBody>
          <a:bodyPr>
            <a:normAutofit/>
          </a:bodyPr>
          <a:lstStyle/>
          <a:p>
            <a:r>
              <a:rPr lang="el-GR" sz="3200" b="1" dirty="0" smtClean="0"/>
              <a:t>Βιβλιογραφία</a:t>
            </a:r>
            <a:endParaRPr lang="el-GR" sz="3200" b="1" dirty="0"/>
          </a:p>
        </p:txBody>
      </p:sp>
      <p:sp>
        <p:nvSpPr>
          <p:cNvPr id="10" name="Θέση περιεχομένου 2"/>
          <p:cNvSpPr>
            <a:spLocks noGrp="1"/>
          </p:cNvSpPr>
          <p:nvPr>
            <p:ph idx="1"/>
          </p:nvPr>
        </p:nvSpPr>
        <p:spPr/>
        <p:txBody>
          <a:bodyPr>
            <a:noAutofit/>
          </a:bodyPr>
          <a:lstStyle/>
          <a:p>
            <a:pPr marL="274320" indent="-274320">
              <a:lnSpc>
                <a:spcPct val="90000"/>
              </a:lnSpc>
              <a:buClr>
                <a:schemeClr val="accent3"/>
              </a:buClr>
              <a:buNone/>
              <a:defRPr/>
            </a:pPr>
            <a:r>
              <a:rPr lang="el-GR" sz="2800" dirty="0" smtClean="0"/>
              <a:t>Εφαρμοσμένη Χρηματοοικονομική για Επιχειρήσεις (2014)  ,</a:t>
            </a:r>
            <a:r>
              <a:rPr lang="en-US" sz="2800" dirty="0" smtClean="0"/>
              <a:t> </a:t>
            </a:r>
            <a:r>
              <a:rPr lang="en-US" sz="2800" dirty="0" err="1" smtClean="0"/>
              <a:t>Damodaran</a:t>
            </a:r>
            <a:r>
              <a:rPr lang="en-US" sz="2800" dirty="0" smtClean="0"/>
              <a:t> </a:t>
            </a:r>
            <a:r>
              <a:rPr lang="el-GR" sz="2800" dirty="0" smtClean="0"/>
              <a:t> Α</a:t>
            </a:r>
          </a:p>
          <a:p>
            <a:pPr marL="274320" indent="-274320">
              <a:lnSpc>
                <a:spcPct val="90000"/>
              </a:lnSpc>
              <a:buClr>
                <a:schemeClr val="accent3"/>
              </a:buClr>
              <a:buNone/>
              <a:defRPr/>
            </a:pPr>
            <a:endParaRPr lang="el-GR" sz="2800" dirty="0" smtClean="0"/>
          </a:p>
          <a:p>
            <a:pPr marL="274320" indent="-274320">
              <a:lnSpc>
                <a:spcPct val="90000"/>
              </a:lnSpc>
              <a:buClr>
                <a:schemeClr val="accent3"/>
              </a:buClr>
              <a:buNone/>
              <a:defRPr/>
            </a:pPr>
            <a:r>
              <a:rPr lang="el-GR" sz="2800" dirty="0" smtClean="0"/>
              <a:t>Χρηματοοικονομική (2012), </a:t>
            </a:r>
            <a:r>
              <a:rPr lang="en-US" sz="2800" dirty="0" err="1" smtClean="0"/>
              <a:t>Groppelli</a:t>
            </a:r>
            <a:r>
              <a:rPr lang="en-US" sz="2800" dirty="0" smtClean="0"/>
              <a:t> </a:t>
            </a:r>
            <a:r>
              <a:rPr lang="en-US" sz="2800" dirty="0" err="1" smtClean="0"/>
              <a:t>A.and</a:t>
            </a:r>
            <a:r>
              <a:rPr lang="en-US" sz="2800" dirty="0" smtClean="0"/>
              <a:t> </a:t>
            </a:r>
            <a:r>
              <a:rPr lang="en-US" sz="2800" dirty="0" err="1" smtClean="0"/>
              <a:t>Nikbakht</a:t>
            </a:r>
            <a:r>
              <a:rPr lang="el-GR" sz="2800" dirty="0" smtClean="0"/>
              <a:t> Ε.</a:t>
            </a:r>
            <a:r>
              <a:rPr lang="en-US" sz="2800" dirty="0" smtClean="0"/>
              <a:t> </a:t>
            </a:r>
            <a:endParaRPr lang="el-GR" sz="28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0" y="0"/>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5" name="Εικόνα 10"/>
          <p:cNvPicPr>
            <a:picLocks noChangeAspect="1"/>
          </p:cNvPicPr>
          <p:nvPr/>
        </p:nvPicPr>
        <p:blipFill>
          <a:blip r:embed="rId2" cstate="print"/>
          <a:stretch>
            <a:fillRect/>
          </a:stretch>
        </p:blipFill>
        <p:spPr>
          <a:xfrm>
            <a:off x="6929360" y="0"/>
            <a:ext cx="2214640" cy="1031492"/>
          </a:xfrm>
          <a:prstGeom prst="rect">
            <a:avLst/>
          </a:prstGeom>
        </p:spPr>
      </p:pic>
      <p:sp>
        <p:nvSpPr>
          <p:cNvPr id="7" name="Υπότιτλος 2"/>
          <p:cNvSpPr>
            <a:spLocks noGrp="1"/>
          </p:cNvSpPr>
          <p:nvPr>
            <p:ph type="title"/>
          </p:nvPr>
        </p:nvSpPr>
        <p:spPr>
          <a:xfrm>
            <a:off x="500034" y="1214422"/>
            <a:ext cx="8229600" cy="4286280"/>
          </a:xfrm>
        </p:spPr>
        <p:txBody>
          <a:bodyPr>
            <a:noAutofit/>
          </a:bodyPr>
          <a:lstStyle/>
          <a:p>
            <a:pPr algn="l"/>
            <a:r>
              <a:rPr lang="el-GR" sz="2800" dirty="0" smtClean="0">
                <a:latin typeface="+mj-lt"/>
              </a:rPr>
              <a:t>Τμήμα : ΧΡΗΜΑΤΟΟΙΚΟΝΟΜΙΚΗΣ &amp; ΛΟΓΙΣΤΙΚΗΣ</a:t>
            </a:r>
            <a:br>
              <a:rPr lang="el-GR" sz="2800" dirty="0" smtClean="0">
                <a:latin typeface="+mj-lt"/>
              </a:rPr>
            </a:br>
            <a:endParaRPr lang="el-GR" sz="2800" dirty="0" smtClean="0">
              <a:latin typeface="+mj-lt"/>
            </a:endParaRPr>
          </a:p>
          <a:p>
            <a:pPr algn="l"/>
            <a:r>
              <a:rPr lang="el-GR" sz="2800" b="1" dirty="0" smtClean="0"/>
              <a:t>Τίτλος Μαθήματος :Χρηματοοικονομική των επιχειρήσεων</a:t>
            </a:r>
            <a:br>
              <a:rPr lang="el-GR" sz="2800" b="1" dirty="0" smtClean="0"/>
            </a:br>
            <a:endParaRPr lang="el-GR" sz="2800" b="1" dirty="0" smtClean="0"/>
          </a:p>
          <a:p>
            <a:pPr algn="l"/>
            <a:r>
              <a:rPr lang="el-GR" sz="2400" b="1" dirty="0" smtClean="0"/>
              <a:t>Ενότητα : Βέλτιστη κεφαλαιακή δομή</a:t>
            </a:r>
            <a:br>
              <a:rPr lang="el-GR" sz="2400" b="1" dirty="0" smtClean="0"/>
            </a:br>
            <a:endParaRPr lang="el-GR" sz="2400" b="1" dirty="0" smtClean="0"/>
          </a:p>
          <a:p>
            <a:pPr algn="l">
              <a:lnSpc>
                <a:spcPts val="2600"/>
              </a:lnSpc>
            </a:pPr>
            <a:r>
              <a:rPr lang="el-GR" sz="2000" dirty="0" smtClean="0">
                <a:solidFill>
                  <a:schemeClr val="tx2">
                    <a:lumMod val="50000"/>
                  </a:schemeClr>
                </a:solidFill>
              </a:rPr>
              <a:t>Καραμάνης Κων/νος</a:t>
            </a:r>
          </a:p>
          <a:p>
            <a:pPr algn="l">
              <a:lnSpc>
                <a:spcPts val="2600"/>
              </a:lnSpc>
            </a:pPr>
            <a:r>
              <a:rPr lang="el-GR" sz="2000" dirty="0" smtClean="0">
                <a:solidFill>
                  <a:schemeClr val="tx2">
                    <a:lumMod val="50000"/>
                  </a:schemeClr>
                </a:solidFill>
              </a:rPr>
              <a:t>Επίκουρος Καθηγητής</a:t>
            </a:r>
          </a:p>
          <a:p>
            <a:pPr algn="l">
              <a:lnSpc>
                <a:spcPts val="2600"/>
              </a:lnSpc>
            </a:pPr>
            <a:r>
              <a:rPr lang="el-GR" sz="2000" dirty="0" smtClean="0">
                <a:solidFill>
                  <a:schemeClr val="tx2">
                    <a:lumMod val="50000"/>
                  </a:schemeClr>
                </a:solidFill>
              </a:rPr>
              <a:t>Πρέβεζα, 2015</a:t>
            </a:r>
          </a:p>
        </p:txBody>
      </p:sp>
      <p:pic>
        <p:nvPicPr>
          <p:cNvPr id="9" name="7 - Εικόνα" descr="Λογότυπο για Άδειες χρήσης Creative Commons BY-NC-ND"/>
          <p:cNvPicPr>
            <a:picLocks noChangeAspect="1"/>
          </p:cNvPicPr>
          <p:nvPr/>
        </p:nvPicPr>
        <p:blipFill>
          <a:blip r:embed="rId3" cstate="print"/>
          <a:stretch>
            <a:fillRect/>
          </a:stretch>
        </p:blipFill>
        <p:spPr>
          <a:xfrm>
            <a:off x="1071538" y="6072206"/>
            <a:ext cx="1581685" cy="461161"/>
          </a:xfrm>
          <a:prstGeom prst="rect">
            <a:avLst/>
          </a:prstGeom>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5572140"/>
            <a:ext cx="4695637" cy="100013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67545" y="145435"/>
            <a:ext cx="8062025" cy="1208868"/>
          </a:xfrm>
        </p:spPr>
        <p:txBody>
          <a:bodyPr/>
          <a:lstStyle/>
          <a:p>
            <a:r>
              <a:rPr lang="el-GR" dirty="0"/>
              <a:t>Σημείωμα </a:t>
            </a:r>
            <a:r>
              <a:rPr lang="el-GR" dirty="0" smtClean="0"/>
              <a:t>Αναφοράς</a:t>
            </a:r>
            <a:endParaRPr lang="el-GR" dirty="0"/>
          </a:p>
        </p:txBody>
      </p:sp>
      <p:sp>
        <p:nvSpPr>
          <p:cNvPr id="2" name="Rectangle 1"/>
          <p:cNvSpPr/>
          <p:nvPr/>
        </p:nvSpPr>
        <p:spPr>
          <a:xfrm>
            <a:off x="348177" y="2710841"/>
            <a:ext cx="7938137" cy="3046986"/>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a:t>
            </a:r>
            <a:endParaRPr lang="el-GR" sz="2400" dirty="0" smtClean="0">
              <a:solidFill>
                <a:schemeClr val="bg1">
                  <a:lumMod val="50000"/>
                </a:schemeClr>
              </a:solidFill>
            </a:endParaRPr>
          </a:p>
          <a:p>
            <a:pPr algn="just"/>
            <a:r>
              <a:rPr lang="el-GR" sz="2400" dirty="0" smtClean="0">
                <a:solidFill>
                  <a:schemeClr val="bg1">
                    <a:lumMod val="50000"/>
                  </a:schemeClr>
                </a:solidFill>
              </a:rPr>
              <a:t>&lt;</a:t>
            </a:r>
            <a:r>
              <a:rPr lang="el-GR" sz="2400" dirty="0" err="1" smtClean="0">
                <a:solidFill>
                  <a:schemeClr val="bg1">
                    <a:lumMod val="50000"/>
                  </a:schemeClr>
                </a:solidFill>
              </a:rPr>
              <a:t>Καραμάνης</a:t>
            </a:r>
            <a:r>
              <a:rPr lang="el-GR" sz="2400" dirty="0" smtClean="0">
                <a:solidFill>
                  <a:schemeClr val="bg1">
                    <a:lumMod val="50000"/>
                  </a:schemeClr>
                </a:solidFill>
              </a:rPr>
              <a:t> Κωνσταντίνος&gt;.</a:t>
            </a:r>
            <a:endParaRPr lang="el-GR" sz="2400" dirty="0">
              <a:solidFill>
                <a:schemeClr val="bg1">
                  <a:lumMod val="50000"/>
                </a:schemeClr>
              </a:solidFill>
            </a:endParaRPr>
          </a:p>
          <a:p>
            <a:pPr algn="just"/>
            <a:r>
              <a:rPr lang="el-GR" sz="2400" dirty="0">
                <a:solidFill>
                  <a:schemeClr val="bg1">
                    <a:lumMod val="50000"/>
                  </a:schemeClr>
                </a:solidFill>
              </a:rPr>
              <a:t> </a:t>
            </a:r>
            <a:r>
              <a:rPr lang="el-GR" sz="2400" dirty="0" smtClean="0">
                <a:solidFill>
                  <a:schemeClr val="bg1">
                    <a:lumMod val="50000"/>
                  </a:schemeClr>
                </a:solidFill>
              </a:rPr>
              <a:t>&lt;Χρηματοοικονομική των επιχειρήσεων&gt;.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&lt;Πρέβεζα&gt;, 2015. </a:t>
            </a:r>
            <a:r>
              <a:rPr lang="el-GR" sz="2400" dirty="0">
                <a:solidFill>
                  <a:schemeClr val="bg1">
                    <a:lumMod val="50000"/>
                  </a:schemeClr>
                </a:solidFill>
              </a:rPr>
              <a:t>Διαθέσιμο από τη δικτυακή διεύθυνση:</a:t>
            </a:r>
          </a:p>
          <a:p>
            <a:pPr algn="just"/>
            <a:r>
              <a:rPr lang="el-GR" sz="2400" dirty="0" smtClean="0">
                <a:solidFill>
                  <a:schemeClr val="bg1">
                    <a:lumMod val="50000"/>
                  </a:schemeClr>
                </a:solidFill>
              </a:rPr>
              <a:t> </a:t>
            </a:r>
            <a:r>
              <a:rPr lang="en-US" sz="2400" dirty="0" smtClean="0">
                <a:solidFill>
                  <a:schemeClr val="bg1">
                    <a:lumMod val="50000"/>
                  </a:schemeClr>
                </a:solidFill>
                <a:hlinkClick r:id="rId3"/>
              </a:rPr>
              <a:t>http</a:t>
            </a:r>
            <a:r>
              <a:rPr lang="en-US" sz="2400" smtClean="0">
                <a:solidFill>
                  <a:schemeClr val="bg1">
                    <a:lumMod val="50000"/>
                  </a:schemeClr>
                </a:solidFill>
                <a:hlinkClick r:id="rId3"/>
              </a:rPr>
              <a:t>://</a:t>
            </a:r>
            <a:r>
              <a:rPr lang="en-US" sz="2400" smtClean="0">
                <a:solidFill>
                  <a:schemeClr val="bg1">
                    <a:lumMod val="50000"/>
                  </a:schemeClr>
                </a:solidFill>
                <a:hlinkClick r:id="rId3"/>
              </a:rPr>
              <a:t>eclass.teiep.gr/OpenClass/courses/ACC100 </a:t>
            </a:r>
            <a:r>
              <a:rPr lang="en-US" sz="2400" dirty="0" smtClean="0">
                <a:solidFill>
                  <a:schemeClr val="bg1">
                    <a:lumMod val="50000"/>
                  </a:schemeClr>
                </a:solidFill>
                <a:hlinkClick r:id="rId3"/>
              </a:rPr>
              <a:t>/</a:t>
            </a:r>
            <a:endParaRPr lang="en-US" sz="2400" dirty="0" smtClean="0">
              <a:solidFill>
                <a:schemeClr val="bg1">
                  <a:lumMod val="50000"/>
                </a:schemeClr>
              </a:solidFill>
            </a:endParaRP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
        <p:nvSpPr>
          <p:cNvPr id="12" name="11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a:t>
            </a:r>
            <a:r>
              <a:rPr lang="el-GR" sz="1400" dirty="0" smtClean="0"/>
              <a:t> Βέλτιστη Κεφαλαιακή Δομή</a:t>
            </a:r>
            <a:r>
              <a:rPr lang="el-GR" sz="1400" dirty="0" smtClean="0">
                <a:solidFill>
                  <a:schemeClr val="bg1"/>
                </a:solidFill>
              </a:rPr>
              <a:t>, ΤΜΗΜΑ ΧΡΗΜΑΤΟΟΙΚΟΝΟΜΙΚΗΣ ΚΑΙ ΛΟΓΙΣΤΙΚΗΣ, ΤΕΙ ΗΠΕΙΡΟΥ-Ανοικτά Ακαδημαϊκά  Μαθήματα στο ΤΕΙ Ηπείρου</a:t>
            </a:r>
          </a:p>
        </p:txBody>
      </p:sp>
      <p:pic>
        <p:nvPicPr>
          <p:cNvPr id="13" name="Εικόνα 7"/>
          <p:cNvPicPr>
            <a:picLocks noChangeAspect="1"/>
          </p:cNvPicPr>
          <p:nvPr/>
        </p:nvPicPr>
        <p:blipFill>
          <a:blip r:embed="rId4" cstate="print"/>
          <a:stretch>
            <a:fillRect/>
          </a:stretch>
        </p:blipFill>
        <p:spPr>
          <a:xfrm>
            <a:off x="0" y="0"/>
            <a:ext cx="323528" cy="541828"/>
          </a:xfrm>
          <a:prstGeom prst="rect">
            <a:avLst/>
          </a:prstGeom>
        </p:spPr>
      </p:pic>
      <p:pic>
        <p:nvPicPr>
          <p:cNvPr id="15" name="Εικόνα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748464" y="0"/>
            <a:ext cx="395536" cy="485597"/>
          </a:xfrm>
          <a:prstGeom prst="rect">
            <a:avLst/>
          </a:prstGeom>
        </p:spPr>
      </p:pic>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539553" y="577483"/>
            <a:ext cx="8062025" cy="864096"/>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503830"/>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4" y="6012560"/>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5940412"/>
            <a:ext cx="633499"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463842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8" y="3861049"/>
            <a:ext cx="1581685" cy="553393"/>
          </a:xfrm>
          <a:prstGeom prst="rect">
            <a:avLst/>
          </a:prstGeom>
        </p:spPr>
      </p:pic>
      <p:sp>
        <p:nvSpPr>
          <p:cNvPr id="8" name="7 - Ορθογώνιο"/>
          <p:cNvSpPr/>
          <p:nvPr/>
        </p:nvSpPr>
        <p:spPr>
          <a:xfrm>
            <a:off x="285720" y="0"/>
            <a:ext cx="8572560" cy="40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a:t>
            </a:r>
            <a:r>
              <a:rPr lang="el-GR" sz="1400" dirty="0" smtClean="0"/>
              <a:t> Βέλτιστη Κεφαλαιακή Δομή</a:t>
            </a:r>
            <a:r>
              <a:rPr lang="el-GR" sz="1400" dirty="0" smtClean="0">
                <a:solidFill>
                  <a:schemeClr val="bg1"/>
                </a:solidFill>
              </a:rPr>
              <a:t>, ΤΜΗΜΑ ΧΡΗΜΑΤΟΟΙΚΟΝΟΜΙΚΗΣ ΚΑΙ ΛΟΓΙΣΤΙΚΗΣ, ΤΕΙ ΗΠΕΙΡΟΥ-Ανοικτά Ακαδημαϊκά  Μαθήματα στο ΤΕΙ Ηπείρου</a:t>
            </a:r>
          </a:p>
        </p:txBody>
      </p:sp>
      <p:pic>
        <p:nvPicPr>
          <p:cNvPr id="9" name="Εικόνα 7"/>
          <p:cNvPicPr>
            <a:picLocks noChangeAspect="1"/>
          </p:cNvPicPr>
          <p:nvPr/>
        </p:nvPicPr>
        <p:blipFill>
          <a:blip r:embed="rId5" cstate="print"/>
          <a:stretch>
            <a:fillRect/>
          </a:stretch>
        </p:blipFill>
        <p:spPr>
          <a:xfrm>
            <a:off x="0" y="0"/>
            <a:ext cx="323528" cy="541828"/>
          </a:xfrm>
          <a:prstGeom prst="rect">
            <a:avLst/>
          </a:prstGeom>
        </p:spPr>
      </p:pic>
      <p:pic>
        <p:nvPicPr>
          <p:cNvPr id="10" name="Εικόνα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748464" y="0"/>
            <a:ext cx="395536" cy="485597"/>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3" y="2107530"/>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990094"/>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&lt;Θάνου Σοφία&gt;</a:t>
            </a:r>
            <a:endParaRPr lang="el-GR" sz="2900" b="1" dirty="0"/>
          </a:p>
          <a:p>
            <a:pPr algn="r"/>
            <a:r>
              <a:rPr lang="el-GR" sz="2900" dirty="0" smtClean="0"/>
              <a:t>&lt;Πρέβεζα&gt;,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2" y="5307668"/>
            <a:ext cx="3255169" cy="1036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1" y="5556285"/>
            <a:ext cx="1581685" cy="553393"/>
          </a:xfrm>
          <a:prstGeom prst="rect">
            <a:avLst/>
          </a:prstGeom>
        </p:spPr>
      </p:pic>
      <p:sp>
        <p:nvSpPr>
          <p:cNvPr id="6" name="5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a:t>
            </a:r>
            <a:r>
              <a:rPr lang="el-GR" sz="1400" dirty="0" smtClean="0"/>
              <a:t> Βέλτιστη Κεφαλαιακή Δομή</a:t>
            </a:r>
            <a:r>
              <a:rPr lang="el-GR" sz="1400" dirty="0" smtClean="0">
                <a:solidFill>
                  <a:schemeClr val="bg1"/>
                </a:solidFill>
              </a:rPr>
              <a:t>, ΤΜΗΜΑ ΧΡΗΜΑΤΟΟΙΚΟΝΟΜΙΚΗΣ ΚΑΙ ΛΟΓΙΣΤΙΚΗΣ, ΤΕΙ ΗΠΕΙΡΟΥ-Ανοικτά Ακαδημαϊκά  Μαθήματα στο ΤΕΙ Ηπείρου</a:t>
            </a:r>
          </a:p>
        </p:txBody>
      </p:sp>
      <p:pic>
        <p:nvPicPr>
          <p:cNvPr id="7" name="Εικόνα 7"/>
          <p:cNvPicPr>
            <a:picLocks noChangeAspect="1"/>
          </p:cNvPicPr>
          <p:nvPr/>
        </p:nvPicPr>
        <p:blipFill>
          <a:blip r:embed="rId5" cstate="print"/>
          <a:stretch>
            <a:fillRect/>
          </a:stretch>
        </p:blipFill>
        <p:spPr>
          <a:xfrm>
            <a:off x="0" y="0"/>
            <a:ext cx="323528" cy="541828"/>
          </a:xfrm>
          <a:prstGeom prst="rect">
            <a:avLst/>
          </a:prstGeom>
        </p:spPr>
      </p:pic>
      <p:pic>
        <p:nvPicPr>
          <p:cNvPr id="8" name="Εικόνα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748464" y="0"/>
            <a:ext cx="395536" cy="485597"/>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3"/>
          <p:cNvSpPr>
            <a:spLocks noGrp="1"/>
          </p:cNvSpPr>
          <p:nvPr>
            <p:ph type="sldNum" sz="quarter" idx="4294967295"/>
          </p:nvPr>
        </p:nvSpPr>
        <p:spPr bwMode="auto">
          <a:xfrm>
            <a:off x="8515350" y="6559382"/>
            <a:ext cx="628650" cy="365125"/>
          </a:xfrm>
          <a:prstGeom prst="rect">
            <a:avLst/>
          </a:prstGeom>
          <a:noFill/>
          <a:ln>
            <a:miter lim="800000"/>
            <a:headEnd/>
            <a:tailEnd/>
          </a:ln>
        </p:spPr>
        <p:txBody>
          <a:bodyPr/>
          <a:lstStyle/>
          <a:p>
            <a:fld id="{58358F7F-E2C6-412D-B7CA-3FDF70C3B50B}" type="slidenum">
              <a:rPr lang="el-GR" altLang="el-GR" smtClean="0">
                <a:solidFill>
                  <a:schemeClr val="bg1"/>
                </a:solidFill>
              </a:rPr>
              <a:pPr/>
              <a:t>23</a:t>
            </a:fld>
            <a:endParaRPr lang="el-GR" altLang="el-GR" dirty="0" smtClean="0">
              <a:solidFill>
                <a:schemeClr val="bg1"/>
              </a:solidFill>
            </a:endParaRPr>
          </a:p>
        </p:txBody>
      </p:sp>
      <p:sp>
        <p:nvSpPr>
          <p:cNvPr id="15" name="Rectangle 14"/>
          <p:cNvSpPr/>
          <p:nvPr/>
        </p:nvSpPr>
        <p:spPr>
          <a:xfrm>
            <a:off x="2317212" y="2893914"/>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
        <p:nvSpPr>
          <p:cNvPr id="10" name="9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a:t>
            </a:r>
            <a:r>
              <a:rPr lang="el-GR" sz="1400" dirty="0" smtClean="0"/>
              <a:t> Βέλτιστη Κεφαλαιακή Δομή</a:t>
            </a:r>
            <a:r>
              <a:rPr lang="el-GR" sz="1400" dirty="0" smtClean="0">
                <a:solidFill>
                  <a:schemeClr val="bg1"/>
                </a:solidFill>
              </a:rPr>
              <a:t>, ΤΜΗΜΑ ΧΡΗΜΑΤΟΟΙΚΟΝΟΜΙΚΗΣ ΚΑΙ ΛΟΓΙΣΤΙΚΗΣ, ΤΕΙ ΗΠΕΙΡΟΥ-Ανοικτά Ακαδημαϊκά  Μαθήματα στο ΤΕΙ Ηπείρου</a:t>
            </a:r>
          </a:p>
        </p:txBody>
      </p:sp>
      <p:pic>
        <p:nvPicPr>
          <p:cNvPr id="12" name="Εικόνα 7"/>
          <p:cNvPicPr>
            <a:picLocks noChangeAspect="1"/>
          </p:cNvPicPr>
          <p:nvPr/>
        </p:nvPicPr>
        <p:blipFill>
          <a:blip r:embed="rId3" cstate="print"/>
          <a:stretch>
            <a:fillRect/>
          </a:stretch>
        </p:blipFill>
        <p:spPr>
          <a:xfrm>
            <a:off x="0" y="0"/>
            <a:ext cx="323528" cy="541828"/>
          </a:xfrm>
          <a:prstGeom prst="rect">
            <a:avLst/>
          </a:prstGeom>
        </p:spPr>
      </p:pic>
      <p:pic>
        <p:nvPicPr>
          <p:cNvPr id="13"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48464" y="0"/>
            <a:ext cx="395536" cy="485597"/>
          </a:xfrm>
          <a:prstGeom prst="rect">
            <a:avLst/>
          </a:prstGeom>
        </p:spPr>
      </p:pic>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8" y="491073"/>
            <a:ext cx="8062025" cy="717796"/>
          </a:xfrm>
        </p:spPr>
        <p:txBody>
          <a:bodyPr>
            <a:normAutofit fontScale="90000"/>
          </a:bodyPr>
          <a:lstStyle/>
          <a:p>
            <a:r>
              <a:rPr lang="el-GR" dirty="0" smtClean="0"/>
              <a:t>Διατήρηση Σημειωμάτων</a:t>
            </a:r>
            <a:endParaRPr lang="el-GR" dirty="0"/>
          </a:p>
        </p:txBody>
      </p:sp>
      <p:sp>
        <p:nvSpPr>
          <p:cNvPr id="168" name="Rectangle 167"/>
          <p:cNvSpPr/>
          <p:nvPr/>
        </p:nvSpPr>
        <p:spPr>
          <a:xfrm>
            <a:off x="618102" y="1904741"/>
            <a:ext cx="7765365" cy="3693317"/>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
        <p:nvSpPr>
          <p:cNvPr id="10" name="9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a:t>
            </a:r>
            <a:r>
              <a:rPr lang="el-GR" sz="1400" dirty="0" smtClean="0"/>
              <a:t> Βέλτιστη Κεφαλαιακή Δομή</a:t>
            </a:r>
            <a:r>
              <a:rPr lang="el-GR" sz="1400" dirty="0" smtClean="0">
                <a:solidFill>
                  <a:schemeClr val="bg1"/>
                </a:solidFill>
              </a:rPr>
              <a:t>, ΤΜΗΜΑ ΧΡΗΜΑΤΟΟΙΚΟΝΟΜΙΚΗΣ ΚΑΙ ΛΟΓΙΣΤΙΚΗΣ, ΤΕΙ ΗΠΕΙΡΟΥ-Ανοικτά Ακαδημαϊκά  Μαθήματα στο ΤΕΙ Ηπείρου</a:t>
            </a:r>
          </a:p>
        </p:txBody>
      </p:sp>
      <p:pic>
        <p:nvPicPr>
          <p:cNvPr id="12" name="Εικόνα 7"/>
          <p:cNvPicPr>
            <a:picLocks noChangeAspect="1"/>
          </p:cNvPicPr>
          <p:nvPr/>
        </p:nvPicPr>
        <p:blipFill>
          <a:blip r:embed="rId3" cstate="print"/>
          <a:stretch>
            <a:fillRect/>
          </a:stretch>
        </p:blipFill>
        <p:spPr>
          <a:xfrm>
            <a:off x="0" y="0"/>
            <a:ext cx="323528" cy="541828"/>
          </a:xfrm>
          <a:prstGeom prst="rect">
            <a:avLst/>
          </a:prstGeom>
        </p:spPr>
      </p:pic>
      <p:pic>
        <p:nvPicPr>
          <p:cNvPr id="13"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48464" y="0"/>
            <a:ext cx="395536" cy="485597"/>
          </a:xfrm>
          <a:prstGeom prst="rect">
            <a:avLst/>
          </a:prstGeom>
        </p:spPr>
      </p:pic>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9" y="5827936"/>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8" name="Title 7"/>
          <p:cNvSpPr>
            <a:spLocks noGrp="1"/>
          </p:cNvSpPr>
          <p:nvPr>
            <p:ph type="title"/>
          </p:nvPr>
        </p:nvSpPr>
        <p:spPr>
          <a:xfrm>
            <a:off x="457200" y="500063"/>
            <a:ext cx="8229600" cy="917575"/>
          </a:xfrm>
        </p:spPr>
        <p:txBody>
          <a:bodyPr>
            <a:normAutofit/>
          </a:bodyPr>
          <a:lstStyle/>
          <a:p>
            <a:r>
              <a:rPr lang="el-GR" sz="3200" b="1" dirty="0" smtClean="0"/>
              <a:t>Άδειες Χρήσης</a:t>
            </a:r>
            <a:endParaRPr lang="el-GR" sz="3200" b="1" dirty="0"/>
          </a:p>
        </p:txBody>
      </p:sp>
      <p:sp>
        <p:nvSpPr>
          <p:cNvPr id="9" name="Subtitle 8"/>
          <p:cNvSpPr>
            <a:spLocks noGrp="1"/>
          </p:cNvSpPr>
          <p:nvPr>
            <p:ph idx="1"/>
          </p:nvPr>
        </p:nvSpPr>
        <p:spPr/>
        <p:txBody>
          <a:bodyPr>
            <a:normAutofit/>
          </a:bodyPr>
          <a:lstStyle/>
          <a:p>
            <a:endParaRPr lang="el-GR" sz="2800" dirty="0" smtClean="0"/>
          </a:p>
          <a:p>
            <a:r>
              <a:rPr lang="el-GR" sz="2800" dirty="0" smtClean="0"/>
              <a:t>Το </a:t>
            </a:r>
            <a:r>
              <a:rPr lang="el-GR" sz="2800" dirty="0"/>
              <a:t>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10" name="7 - Εικόνα" descr="Λογότυπο για Άδειες χρήσης Creative Commons BY-NC-ND"/>
          <p:cNvPicPr>
            <a:picLocks noChangeAspect="1"/>
          </p:cNvPicPr>
          <p:nvPr/>
        </p:nvPicPr>
        <p:blipFill>
          <a:blip r:embed="rId4" cstate="print"/>
          <a:stretch>
            <a:fillRect/>
          </a:stretch>
        </p:blipFill>
        <p:spPr>
          <a:xfrm>
            <a:off x="3714744" y="5357826"/>
            <a:ext cx="1581685" cy="4611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normAutofit/>
          </a:bodyPr>
          <a:lstStyle/>
          <a:p>
            <a:r>
              <a:rPr lang="el-GR" sz="3200" b="1" dirty="0" smtClean="0"/>
              <a:t>Χρηματοδότηση</a:t>
            </a:r>
            <a:endParaRPr lang="el-GR" sz="3200" b="1" dirty="0"/>
          </a:p>
        </p:txBody>
      </p:sp>
      <p:sp>
        <p:nvSpPr>
          <p:cNvPr id="9" name="Content Placeholder 2"/>
          <p:cNvSpPr>
            <a:spLocks noGrp="1"/>
          </p:cNvSpPr>
          <p:nvPr>
            <p:ph idx="1"/>
          </p:nvPr>
        </p:nvSpPr>
        <p:spPr>
          <a:xfrm>
            <a:off x="428596" y="1643050"/>
            <a:ext cx="8229600" cy="34004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1332312" y="5214950"/>
            <a:ext cx="6480048" cy="128588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l-GR" sz="2000" dirty="0" smtClean="0"/>
              <a:t>     Σκοπός της παρούσας ενότητας είναι να παρουσιάσουμε τα επιχειρήματα τα οποία στηρίζουν την άποψη ότι στις επιχειρήσεις δεν υπάρχει βέλτιστη κεφαλαιακή δομή, η πιο σημαντική μελέτη που πραγματοποιήθηκε σχετικά με  το θέμα αυτό είναι το θεώρημα </a:t>
            </a:r>
            <a:r>
              <a:rPr lang="en-US" sz="2000" dirty="0" smtClean="0"/>
              <a:t>Modigliani- Miller</a:t>
            </a:r>
            <a:r>
              <a:rPr lang="el-GR" sz="2000" dirty="0" smtClean="0"/>
              <a:t>.Στη συνέχεια αναλύεται το μίγμα χρηματοδότησης που επιλέγουν οι επιχειρήσεις , ανάλογα με το στάδιο του κύκλου ζωής τους εξετάζοντας συγκρίσιμες επιχειρήσεις ή ακολουθώντας μια χρηματοοικονομική ιεραρχία σύμφωνα με την οποία τα παρακρατηθέντα κέρδη είναι η προτιμώμενη επιλογή και οι μετατρέψιμες προνομιούχες μετοχές η λιγότερο προτιμούμενη.</a:t>
            </a:r>
          </a:p>
          <a:p>
            <a:endParaRPr lang="el-GR" sz="2000" dirty="0" smtClean="0"/>
          </a:p>
          <a:p>
            <a:pPr>
              <a:buNone/>
            </a:pPr>
            <a:r>
              <a:rPr lang="el-GR" sz="2000" b="1" dirty="0" smtClean="0"/>
              <a:t>     Λέξεις κλειδιά </a:t>
            </a:r>
            <a:r>
              <a:rPr lang="el-GR" sz="2000" dirty="0" smtClean="0"/>
              <a:t>: </a:t>
            </a:r>
            <a:r>
              <a:rPr lang="en-US" sz="2000" dirty="0" smtClean="0"/>
              <a:t>Modigliani- Miller</a:t>
            </a:r>
            <a:r>
              <a:rPr lang="el-GR" sz="2000" dirty="0" smtClean="0"/>
              <a:t>, κεφαλαιακή δομή, μίγμα χρηματοδότησης.</a:t>
            </a:r>
            <a:endParaRPr lang="el-GR" sz="2000" dirty="0"/>
          </a:p>
        </p:txBody>
      </p:sp>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a:t>
            </a:r>
            <a:r>
              <a:rPr lang="el-GR" sz="1400" dirty="0" smtClean="0"/>
              <a:t>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4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8" name="1 - Τίτλος"/>
          <p:cNvSpPr>
            <a:spLocks noGrp="1"/>
          </p:cNvSpPr>
          <p:nvPr>
            <p:ph type="title"/>
          </p:nvPr>
        </p:nvSpPr>
        <p:spPr>
          <a:xfrm>
            <a:off x="457200" y="500063"/>
            <a:ext cx="8229600" cy="917575"/>
          </a:xfrm>
        </p:spPr>
        <p:txBody>
          <a:bodyPr>
            <a:normAutofit/>
          </a:bodyPr>
          <a:lstStyle/>
          <a:p>
            <a:r>
              <a:rPr lang="el-GR" sz="3200" b="1" dirty="0" smtClean="0"/>
              <a:t>Σκοποί  ενότητας</a:t>
            </a:r>
            <a:endParaRPr lang="el-GR"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p:spPr>
        <p:txBody>
          <a:bodyPr>
            <a:noAutofit/>
          </a:bodyPr>
          <a:lstStyle/>
          <a:p>
            <a:pPr algn="ctr" fontAlgn="auto">
              <a:spcAft>
                <a:spcPts val="0"/>
              </a:spcAft>
              <a:defRPr/>
            </a:pPr>
            <a:r>
              <a:rPr lang="el-GR" sz="3200" b="1" dirty="0" smtClean="0">
                <a:ea typeface="ＭＳ Ｐゴシック" pitchFamily="34" charset="-128"/>
              </a:rPr>
              <a:t>Υπάρχει</a:t>
            </a:r>
            <a:r>
              <a:rPr lang="el-GR" sz="2800" b="1" dirty="0" smtClean="0">
                <a:ea typeface="ＭＳ Ｐゴシック" pitchFamily="34" charset="-128"/>
              </a:rPr>
              <a:t> βέλτιστη κεφαλαιακή δομή;</a:t>
            </a:r>
            <a:br>
              <a:rPr lang="el-GR" sz="2800" b="1" dirty="0" smtClean="0">
                <a:ea typeface="ＭＳ Ｐゴシック" pitchFamily="34" charset="-128"/>
              </a:rPr>
            </a:br>
            <a:r>
              <a:rPr lang="el-GR" sz="2800" b="1" dirty="0" smtClean="0">
                <a:ea typeface="ＭＳ Ｐゴシック" pitchFamily="34" charset="-128"/>
              </a:rPr>
              <a:t>Το Θεώρημα </a:t>
            </a:r>
            <a:r>
              <a:rPr lang="en-US" sz="2800" b="1" dirty="0" smtClean="0">
                <a:ea typeface="ＭＳ Ｐゴシック" pitchFamily="34" charset="-128"/>
              </a:rPr>
              <a:t>Modigliani</a:t>
            </a:r>
            <a:r>
              <a:rPr lang="el-GR" sz="2800" b="1" dirty="0" smtClean="0">
                <a:ea typeface="ＭＳ Ｐゴシック" pitchFamily="34" charset="-128"/>
              </a:rPr>
              <a:t>-</a:t>
            </a:r>
            <a:r>
              <a:rPr lang="en-US" sz="2800" b="1" dirty="0" smtClean="0">
                <a:ea typeface="ＭＳ Ｐゴシック" pitchFamily="34" charset="-128"/>
              </a:rPr>
              <a:t>Miller</a:t>
            </a:r>
            <a:endParaRPr lang="el-GR" sz="2800" b="1" dirty="0" smtClean="0">
              <a:ea typeface="ＭＳ Ｐゴシック" pitchFamily="34" charset="-128"/>
            </a:endParaRPr>
          </a:p>
        </p:txBody>
      </p:sp>
      <p:sp>
        <p:nvSpPr>
          <p:cNvPr id="10" name="Rectangle 3"/>
          <p:cNvSpPr>
            <a:spLocks noGrp="1" noChangeArrowheads="1"/>
          </p:cNvSpPr>
          <p:nvPr>
            <p:ph idx="1"/>
          </p:nvPr>
        </p:nvSpPr>
        <p:spPr>
          <a:xfrm>
            <a:off x="457200" y="1412776"/>
            <a:ext cx="8229600" cy="4713387"/>
          </a:xfrm>
        </p:spPr>
        <p:txBody>
          <a:bodyPr>
            <a:noAutofit/>
          </a:bodyPr>
          <a:lstStyle/>
          <a:p>
            <a:pPr marL="274320" indent="-274320" algn="just" fontAlgn="auto">
              <a:lnSpc>
                <a:spcPct val="150000"/>
              </a:lnSpc>
              <a:spcAft>
                <a:spcPts val="0"/>
              </a:spcAft>
              <a:buClr>
                <a:schemeClr val="accent3"/>
              </a:buClr>
              <a:buFont typeface="Wingdings 2" pitchFamily="18" charset="2"/>
              <a:buNone/>
              <a:defRPr/>
            </a:pPr>
            <a:r>
              <a:rPr lang="el-GR" sz="2800" b="1" dirty="0" smtClean="0">
                <a:solidFill>
                  <a:schemeClr val="tx1">
                    <a:lumMod val="95000"/>
                    <a:lumOff val="5000"/>
                  </a:schemeClr>
                </a:solidFill>
                <a:ea typeface="ＭＳ Ｐゴシック" pitchFamily="34" charset="-128"/>
              </a:rPr>
              <a:t>Υποθέσεις:</a:t>
            </a:r>
            <a:r>
              <a:rPr lang="en-US" sz="2800" b="1" dirty="0" smtClean="0">
                <a:solidFill>
                  <a:schemeClr val="tx1">
                    <a:lumMod val="95000"/>
                    <a:lumOff val="5000"/>
                  </a:schemeClr>
                </a:solidFill>
                <a:ea typeface="ＭＳ Ｐゴシック" pitchFamily="34" charset="-128"/>
              </a:rPr>
              <a:t> </a:t>
            </a:r>
            <a:endParaRPr lang="el-GR" sz="2800" b="1" dirty="0" smtClean="0">
              <a:solidFill>
                <a:schemeClr val="tx1">
                  <a:lumMod val="95000"/>
                  <a:lumOff val="5000"/>
                </a:schemeClr>
              </a:solidFill>
              <a:ea typeface="ＭＳ Ｐゴシック" pitchFamily="34" charset="-128"/>
            </a:endParaRPr>
          </a:p>
          <a:p>
            <a:pPr marL="274320" indent="-274320" algn="just" fontAlgn="auto">
              <a:lnSpc>
                <a:spcPct val="150000"/>
              </a:lnSpc>
              <a:spcAft>
                <a:spcPts val="0"/>
              </a:spcAft>
              <a:buFont typeface="Wingdings" pitchFamily="2" charset="2"/>
              <a:buChar char="q"/>
              <a:defRPr/>
            </a:pPr>
            <a:r>
              <a:rPr lang="el-GR" sz="2800" dirty="0" smtClean="0">
                <a:ea typeface="ＭＳ Ｐゴシック" pitchFamily="34" charset="-128"/>
              </a:rPr>
              <a:t>Οι επιχειρήσεις δραστηριοποιούνται σε αγορές όπου:</a:t>
            </a:r>
          </a:p>
          <a:p>
            <a:pPr marL="368300" indent="-4763" algn="just" fontAlgn="auto">
              <a:lnSpc>
                <a:spcPct val="150000"/>
              </a:lnSpc>
              <a:spcAft>
                <a:spcPts val="0"/>
              </a:spcAft>
              <a:buFont typeface="Wingdings" pitchFamily="2" charset="2"/>
              <a:buChar char="Ø"/>
              <a:defRPr/>
            </a:pPr>
            <a:r>
              <a:rPr lang="el-GR" sz="2800" dirty="0" smtClean="0">
                <a:ea typeface="ＭＳ Ｐゴシック" pitchFamily="34" charset="-128"/>
              </a:rPr>
              <a:t>δεν υπάρχουν φόροι, </a:t>
            </a:r>
          </a:p>
          <a:p>
            <a:pPr marL="368300" indent="-4763" algn="just" fontAlgn="auto">
              <a:lnSpc>
                <a:spcPct val="150000"/>
              </a:lnSpc>
              <a:spcAft>
                <a:spcPts val="0"/>
              </a:spcAft>
              <a:buFont typeface="Wingdings" pitchFamily="2" charset="2"/>
              <a:buChar char="Ø"/>
              <a:defRPr/>
            </a:pPr>
            <a:r>
              <a:rPr lang="el-GR" sz="2800" dirty="0" smtClean="0">
                <a:ea typeface="ＭＳ Ｐゴシック" pitchFamily="34" charset="-128"/>
              </a:rPr>
              <a:t>μπορούν να αντλήσουν εξωτερική χρηματοδότηση από δανειακά ή ίδια κεφάλαια με μηδενικό κόστος</a:t>
            </a:r>
          </a:p>
          <a:p>
            <a:pPr marL="368300" indent="-4763" algn="just" fontAlgn="auto">
              <a:lnSpc>
                <a:spcPct val="150000"/>
              </a:lnSpc>
              <a:spcAft>
                <a:spcPts val="0"/>
              </a:spcAft>
              <a:buFont typeface="Wingdings" pitchFamily="2" charset="2"/>
              <a:buChar char="Ø"/>
              <a:defRPr/>
            </a:pPr>
            <a:r>
              <a:rPr lang="el-GR" sz="2800" dirty="0" smtClean="0">
                <a:ea typeface="ＭＳ Ｐゴシック" pitchFamily="34" charset="-128"/>
              </a:rPr>
              <a:t>δεν υπάρχει κίνδυνος πτώχευσης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p:spPr>
        <p:txBody>
          <a:bodyPr>
            <a:normAutofit/>
          </a:bodyPr>
          <a:lstStyle/>
          <a:p>
            <a:pPr algn="ctr" fontAlgn="auto">
              <a:spcAft>
                <a:spcPts val="0"/>
              </a:spcAft>
              <a:defRPr/>
            </a:pPr>
            <a:r>
              <a:rPr lang="el-GR" sz="3200" b="1" dirty="0" smtClean="0">
                <a:ea typeface="ＭＳ Ｐゴシック" pitchFamily="34" charset="-128"/>
              </a:rPr>
              <a:t>Θεώρημα </a:t>
            </a:r>
            <a:r>
              <a:rPr lang="en-US" sz="3200" b="1" dirty="0" smtClean="0">
                <a:ea typeface="ＭＳ Ｐゴシック" pitchFamily="34" charset="-128"/>
              </a:rPr>
              <a:t>Modigliani</a:t>
            </a:r>
            <a:r>
              <a:rPr lang="el-GR" sz="3200" b="1" dirty="0" smtClean="0">
                <a:ea typeface="ＭＳ Ｐゴシック" pitchFamily="34" charset="-128"/>
              </a:rPr>
              <a:t>-</a:t>
            </a:r>
            <a:r>
              <a:rPr lang="en-US" sz="3200" b="1" dirty="0" smtClean="0">
                <a:ea typeface="ＭＳ Ｐゴシック" pitchFamily="34" charset="-128"/>
              </a:rPr>
              <a:t>Miller</a:t>
            </a:r>
            <a:r>
              <a:rPr lang="el-GR" sz="3200" b="1" dirty="0" smtClean="0">
                <a:ea typeface="ＭＳ Ｐゴシック" pitchFamily="34" charset="-128"/>
              </a:rPr>
              <a:t>: Συνέπειες</a:t>
            </a:r>
          </a:p>
        </p:txBody>
      </p:sp>
      <p:sp>
        <p:nvSpPr>
          <p:cNvPr id="10" name="Rectangle 3"/>
          <p:cNvSpPr>
            <a:spLocks noGrp="1" noChangeArrowheads="1"/>
          </p:cNvSpPr>
          <p:nvPr>
            <p:ph idx="1"/>
          </p:nvPr>
        </p:nvSpPr>
        <p:spPr/>
        <p:txBody>
          <a:bodyPr>
            <a:normAutofit/>
          </a:bodyPr>
          <a:lstStyle/>
          <a:p>
            <a:pPr algn="just">
              <a:lnSpc>
                <a:spcPct val="150000"/>
              </a:lnSpc>
              <a:buFont typeface="Wingdings" pitchFamily="2" charset="2"/>
              <a:buChar char="q"/>
            </a:pPr>
            <a:r>
              <a:rPr lang="el-GR" sz="2800" dirty="0" smtClean="0">
                <a:ea typeface="ＭＳ Ｐゴシック" pitchFamily="34" charset="-128"/>
              </a:rPr>
              <a:t>Τα δανειακά κεφάλαια δεν δημιουργούν ούτε οφέλη ούτε κόστη. </a:t>
            </a:r>
          </a:p>
          <a:p>
            <a:pPr algn="just">
              <a:lnSpc>
                <a:spcPct val="150000"/>
              </a:lnSpc>
              <a:buFont typeface="Wingdings" pitchFamily="2" charset="2"/>
              <a:buChar char="q"/>
            </a:pPr>
            <a:r>
              <a:rPr lang="el-GR" sz="2800" dirty="0" smtClean="0">
                <a:ea typeface="ＭＳ Ｐゴシック" pitchFamily="34" charset="-128"/>
              </a:rPr>
              <a:t>Τα δανειακά κεφάλαια έχουν ουδέτερη επίδραση πάνω στην αξία της επιχείρησης.</a:t>
            </a:r>
          </a:p>
          <a:p>
            <a:pPr algn="just">
              <a:lnSpc>
                <a:spcPct val="150000"/>
              </a:lnSpc>
              <a:buFont typeface="Wingdings" pitchFamily="2" charset="2"/>
              <a:buChar char="q"/>
            </a:pPr>
            <a:r>
              <a:rPr lang="el-GR" sz="2800" dirty="0" smtClean="0">
                <a:ea typeface="ＭＳ Ｐゴシック" pitchFamily="34" charset="-128"/>
              </a:rPr>
              <a:t>Οι επενδυτικές αποφάσεις μπορούν να λαμβάνονται ανεξάρτητα από τις χρηματοδοτικές αποφάσεις.</a:t>
            </a:r>
          </a:p>
          <a:p>
            <a:pPr algn="just"/>
            <a:endParaRPr lang="el-GR" sz="2800" dirty="0" smtClean="0">
              <a:ea typeface="ＭＳ Ｐゴシック" pitchFamily="34" charset="-128"/>
            </a:endParaRPr>
          </a:p>
          <a:p>
            <a:endParaRPr lang="el-GR" sz="2800" dirty="0" smtClean="0">
              <a:ea typeface="ＭＳ Ｐゴシック"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p:spPr>
        <p:txBody>
          <a:bodyPr>
            <a:normAutofit/>
          </a:bodyPr>
          <a:lstStyle/>
          <a:p>
            <a:pPr algn="ctr" fontAlgn="auto">
              <a:spcAft>
                <a:spcPts val="0"/>
              </a:spcAft>
              <a:defRPr/>
            </a:pPr>
            <a:r>
              <a:rPr lang="el-GR" sz="3200" b="1" dirty="0" smtClean="0">
                <a:latin typeface="+mn-lt"/>
                <a:ea typeface="ＭＳ Ｐゴシック" pitchFamily="34" charset="-128"/>
              </a:rPr>
              <a:t>Θεώρημα </a:t>
            </a:r>
            <a:r>
              <a:rPr lang="en-US" sz="3200" b="1" dirty="0" smtClean="0">
                <a:latin typeface="+mn-lt"/>
                <a:ea typeface="ＭＳ Ｐゴシック" pitchFamily="34" charset="-128"/>
              </a:rPr>
              <a:t>Modigliani</a:t>
            </a:r>
            <a:r>
              <a:rPr lang="el-GR" sz="3200" b="1" dirty="0" smtClean="0">
                <a:latin typeface="+mn-lt"/>
                <a:ea typeface="ＭＳ Ｐゴシック" pitchFamily="34" charset="-128"/>
              </a:rPr>
              <a:t>-</a:t>
            </a:r>
            <a:r>
              <a:rPr lang="en-US" sz="3200" b="1" dirty="0" smtClean="0">
                <a:latin typeface="+mn-lt"/>
                <a:ea typeface="ＭＳ Ｐゴシック" pitchFamily="34" charset="-128"/>
              </a:rPr>
              <a:t>Miller</a:t>
            </a:r>
            <a:r>
              <a:rPr lang="el-GR" sz="3200" b="1" dirty="0" smtClean="0">
                <a:latin typeface="+mn-lt"/>
                <a:ea typeface="ＭＳ Ｐゴシック" pitchFamily="34" charset="-128"/>
              </a:rPr>
              <a:t>: Συμπέρασμα</a:t>
            </a:r>
          </a:p>
        </p:txBody>
      </p:sp>
      <p:sp>
        <p:nvSpPr>
          <p:cNvPr id="10" name="Rectangle 3"/>
          <p:cNvSpPr>
            <a:spLocks noGrp="1" noChangeArrowheads="1"/>
          </p:cNvSpPr>
          <p:nvPr>
            <p:ph idx="1"/>
          </p:nvPr>
        </p:nvSpPr>
        <p:spPr/>
        <p:txBody>
          <a:bodyPr>
            <a:normAutofit/>
          </a:bodyPr>
          <a:lstStyle/>
          <a:p>
            <a:pPr marL="274320" indent="-274320" algn="just" fontAlgn="auto">
              <a:spcAft>
                <a:spcPts val="0"/>
              </a:spcAft>
              <a:buFont typeface="Wingdings" pitchFamily="2" charset="2"/>
              <a:buChar char="q"/>
              <a:defRPr/>
            </a:pPr>
            <a:r>
              <a:rPr lang="el-GR" sz="2800" b="1" dirty="0" smtClean="0">
                <a:ea typeface="ＭＳ Ｐゴシック" pitchFamily="34" charset="-128"/>
              </a:rPr>
              <a:t>ΔΕΝ</a:t>
            </a:r>
            <a:r>
              <a:rPr lang="el-GR" sz="2800" dirty="0" smtClean="0">
                <a:ea typeface="ＭＳ Ｐゴシック" pitchFamily="34" charset="-128"/>
              </a:rPr>
              <a:t> υπάρχει βέλτιστο μίγμα κεφαλαιακής διάρθρωσης.</a:t>
            </a:r>
          </a:p>
          <a:p>
            <a:pPr marL="274320" indent="-274320" algn="just" fontAlgn="auto">
              <a:spcAft>
                <a:spcPts val="0"/>
              </a:spcAft>
              <a:buFont typeface="Wingdings" pitchFamily="2" charset="2"/>
              <a:buChar char="q"/>
              <a:defRPr/>
            </a:pPr>
            <a:r>
              <a:rPr lang="el-GR" sz="2800" dirty="0" smtClean="0">
                <a:ea typeface="ＭＳ Ｐゴシック" pitchFamily="34" charset="-128"/>
              </a:rPr>
              <a:t>Μια επιχείρηση:</a:t>
            </a:r>
          </a:p>
          <a:p>
            <a:pPr marL="449263" indent="-4763" algn="just" fontAlgn="auto">
              <a:spcAft>
                <a:spcPts val="0"/>
              </a:spcAft>
              <a:buFont typeface="Wingdings" pitchFamily="2" charset="2"/>
              <a:buChar char="Ø"/>
              <a:defRPr/>
            </a:pPr>
            <a:r>
              <a:rPr lang="el-GR" sz="2800" dirty="0" smtClean="0">
                <a:ea typeface="ＭＳ Ｐゴシック" pitchFamily="34" charset="-128"/>
              </a:rPr>
              <a:t>όταν  η οποία επενδύει σε ζημιογόνα σχέδια δεν μπορεί να ελπίζει ότι θα ανακτήσει τη χαμένη αξία μέσω καλύτερων επιλογών χρηματοδότησης</a:t>
            </a:r>
          </a:p>
          <a:p>
            <a:pPr marL="449263" indent="-4763" algn="just" fontAlgn="auto">
              <a:spcAft>
                <a:spcPts val="0"/>
              </a:spcAft>
              <a:buFont typeface="Wingdings" pitchFamily="2" charset="2"/>
              <a:buChar char="Ø"/>
              <a:defRPr/>
            </a:pPr>
            <a:r>
              <a:rPr lang="el-GR" sz="2800" dirty="0" smtClean="0">
                <a:ea typeface="ＭＳ Ｐゴシック" pitchFamily="34" charset="-128"/>
              </a:rPr>
              <a:t>όταν αναλαμβάνει επιτυχημένα επενδυτικά σχέδια θα επιτύχει τη δημιουργία αξίας ακόμα και εάν χρησιμοποιεί το λάθος μίγμα χρηματοδότησης. </a:t>
            </a:r>
          </a:p>
          <a:p>
            <a:pPr marL="274320" indent="-274320" fontAlgn="auto">
              <a:spcAft>
                <a:spcPts val="0"/>
              </a:spcAft>
              <a:buClr>
                <a:schemeClr val="accent3"/>
              </a:buClr>
              <a:buFont typeface="Wingdings 2"/>
              <a:buChar char=""/>
              <a:defRPr/>
            </a:pPr>
            <a:endParaRPr lang="el-GR" sz="2800" b="1" u="sng" dirty="0" smtClean="0">
              <a:ea typeface="ＭＳ Ｐゴシック" pitchFamily="34" charset="-128"/>
            </a:endParaRPr>
          </a:p>
          <a:p>
            <a:pPr marL="274320" indent="-274320" fontAlgn="auto">
              <a:spcAft>
                <a:spcPts val="0"/>
              </a:spcAft>
              <a:buClr>
                <a:schemeClr val="accent3"/>
              </a:buClr>
              <a:buFont typeface="Wingdings 2"/>
              <a:buChar char=""/>
              <a:defRPr/>
            </a:pPr>
            <a:endParaRPr lang="el-GR" sz="2800" dirty="0" smtClean="0">
              <a:ea typeface="ＭＳ Ｐゴシック"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Βέλτιστη Κεφαλαιακή Δομή,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p:spPr>
        <p:txBody>
          <a:bodyPr>
            <a:noAutofit/>
          </a:bodyPr>
          <a:lstStyle/>
          <a:p>
            <a:pPr algn="ctr" fontAlgn="auto">
              <a:spcAft>
                <a:spcPts val="0"/>
              </a:spcAft>
              <a:defRPr/>
            </a:pPr>
            <a:r>
              <a:rPr lang="el-GR" sz="3200" b="1" dirty="0" smtClean="0">
                <a:ea typeface="ＭＳ Ｐゴシック" pitchFamily="34" charset="-128"/>
              </a:rPr>
              <a:t>Πως επιλέγουν την κεφαλαιακή τους δομή οι επιχειρήσεις;</a:t>
            </a:r>
          </a:p>
        </p:txBody>
      </p:sp>
      <p:sp>
        <p:nvSpPr>
          <p:cNvPr id="10" name="Rectangle 3"/>
          <p:cNvSpPr>
            <a:spLocks noGrp="1" noChangeArrowheads="1"/>
          </p:cNvSpPr>
          <p:nvPr>
            <p:ph idx="1"/>
          </p:nvPr>
        </p:nvSpPr>
        <p:spPr/>
        <p:txBody>
          <a:bodyPr>
            <a:noAutofit/>
          </a:bodyPr>
          <a:lstStyle/>
          <a:p>
            <a:pPr marL="274320" indent="-274320" algn="just" fontAlgn="auto">
              <a:lnSpc>
                <a:spcPct val="150000"/>
              </a:lnSpc>
              <a:spcAft>
                <a:spcPts val="0"/>
              </a:spcAft>
              <a:buFont typeface="Wingdings" pitchFamily="2" charset="2"/>
              <a:buChar char="q"/>
              <a:defRPr/>
            </a:pPr>
            <a:r>
              <a:rPr lang="el-GR" sz="2400" dirty="0" smtClean="0">
                <a:ea typeface="ＭＳ Ｐゴシック" pitchFamily="34" charset="-128"/>
              </a:rPr>
              <a:t>Η επιλογή μεταξύ ίδιων και δανειακών κεφαλαίων προσδιορίζεται:</a:t>
            </a:r>
          </a:p>
          <a:p>
            <a:pPr marL="368300" indent="-4763" algn="just" fontAlgn="auto">
              <a:lnSpc>
                <a:spcPct val="150000"/>
              </a:lnSpc>
              <a:spcAft>
                <a:spcPts val="0"/>
              </a:spcAft>
              <a:buClr>
                <a:schemeClr val="accent3"/>
              </a:buClr>
              <a:buFont typeface="Wingdings 2"/>
              <a:buNone/>
              <a:defRPr/>
            </a:pPr>
            <a:r>
              <a:rPr lang="el-GR" sz="2400" b="1" dirty="0" smtClean="0">
                <a:ea typeface="ＭＳ Ｐゴシック" pitchFamily="34" charset="-128"/>
              </a:rPr>
              <a:t>	Α:</a:t>
            </a:r>
            <a:r>
              <a:rPr lang="el-GR" sz="2400" dirty="0" smtClean="0">
                <a:ea typeface="ＭＳ Ｐゴシック" pitchFamily="34" charset="-128"/>
              </a:rPr>
              <a:t> από το σημείο του αναπτυξιακού κύκλου ζωής της επιχείρησης.</a:t>
            </a:r>
          </a:p>
          <a:p>
            <a:pPr marL="368300" indent="-4763" algn="just" fontAlgn="auto">
              <a:lnSpc>
                <a:spcPct val="150000"/>
              </a:lnSpc>
              <a:spcAft>
                <a:spcPts val="0"/>
              </a:spcAft>
              <a:buClr>
                <a:schemeClr val="accent3"/>
              </a:buClr>
              <a:buFont typeface="Wingdings 2"/>
              <a:buNone/>
              <a:defRPr/>
            </a:pPr>
            <a:r>
              <a:rPr lang="el-GR" sz="2400" b="1" dirty="0" smtClean="0">
                <a:ea typeface="ＭＳ Ｐゴシック" pitchFamily="34" charset="-128"/>
              </a:rPr>
              <a:t>	Β:</a:t>
            </a:r>
            <a:r>
              <a:rPr lang="el-GR" sz="2400" dirty="0" smtClean="0">
                <a:ea typeface="ＭＳ Ｐゴシック" pitchFamily="34" charset="-128"/>
              </a:rPr>
              <a:t> από τη παρατήρηση του αντίστοιχου μίγματος άλλων επιχειρήσεων του ίδιου κλάδου.</a:t>
            </a:r>
          </a:p>
          <a:p>
            <a:pPr marL="368300" indent="-4763" algn="just" fontAlgn="auto">
              <a:lnSpc>
                <a:spcPct val="150000"/>
              </a:lnSpc>
              <a:spcAft>
                <a:spcPts val="0"/>
              </a:spcAft>
              <a:buClr>
                <a:schemeClr val="accent3"/>
              </a:buClr>
              <a:buFont typeface="Wingdings 2"/>
              <a:buNone/>
              <a:defRPr/>
            </a:pPr>
            <a:r>
              <a:rPr lang="el-GR" sz="2400" b="1" dirty="0" smtClean="0">
                <a:ea typeface="ＭＳ Ｐゴシック" pitchFamily="34" charset="-128"/>
              </a:rPr>
              <a:t>	Γ:</a:t>
            </a:r>
            <a:r>
              <a:rPr lang="el-GR" sz="2400" dirty="0" smtClean="0">
                <a:ea typeface="ＭＳ Ｐゴシック" pitchFamily="34" charset="-128"/>
              </a:rPr>
              <a:t> από την ιεραρχία χρηματοδότησης, δηλαδή από τις προτιμήσεις της επιχείρησης. </a:t>
            </a:r>
          </a:p>
        </p:txBody>
      </p:sp>
    </p:spTree>
  </p:cSld>
  <p:clrMapOvr>
    <a:masterClrMapping/>
  </p:clrMapOvr>
</p:sld>
</file>

<file path=ppt/theme/theme1.xml><?xml version="1.0" encoding="utf-8"?>
<a:theme xmlns:a="http://schemas.openxmlformats.org/drawingml/2006/main" name="New Παρουσίαση του Microsoft Offic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Παρουσίαση του Microsoft Office PowerPoint</Template>
  <TotalTime>412</TotalTime>
  <Words>1596</Words>
  <Application>Microsoft Office PowerPoint</Application>
  <PresentationFormat>Προβολή στην οθόνη (4:3)</PresentationFormat>
  <Paragraphs>152</Paragraphs>
  <Slides>25</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New Παρουσίαση του Microsoft Office PowerPoint</vt:lpstr>
      <vt:lpstr>Χρηματοοικονομική των Επιχειρήσεων</vt:lpstr>
      <vt:lpstr>Τμήμα : ΧΡΗΜΑΤΟΟΙΚΟΝΟΜΙΚΗΣ &amp; ΛΟΓΙΣΤΙΚΗΣ  Τίτλος Μαθήματος :Χρηματοοικονομική των επιχειρήσεων  Ενότητα : Βέλτιστη κεφαλαιακή δομή  Καραμάνης Κων/νος Επίκουρος Καθηγητής Πρέβεζα, 2015</vt:lpstr>
      <vt:lpstr>Άδειες Χρήσης</vt:lpstr>
      <vt:lpstr>Χρηματοδότηση</vt:lpstr>
      <vt:lpstr>Σκοποί  ενότητας</vt:lpstr>
      <vt:lpstr>Υπάρχει βέλτιστη κεφαλαιακή δομή; Το Θεώρημα Modigliani-Miller</vt:lpstr>
      <vt:lpstr>Θεώρημα Modigliani-Miller: Συνέπειες</vt:lpstr>
      <vt:lpstr>Θεώρημα Modigliani-Miller: Συμπέρασμα</vt:lpstr>
      <vt:lpstr>Πως επιλέγουν την κεφαλαιακή τους δομή οι επιχειρήσεις;</vt:lpstr>
      <vt:lpstr>Α. Μίγμα Χρηματοδότησης και Κύκλος Ζωής μιας Επιχείρησης</vt:lpstr>
      <vt:lpstr>Στην Πράξη: Μίγμα Χρηματοδότησης και Κύκλος Ζωής μιας Επιχείρησης</vt:lpstr>
      <vt:lpstr>Β. Μίγμα Χρηματοδότησης σε Συγκρίσιμες Επιχείρησης</vt:lpstr>
      <vt:lpstr>Στην Πράξη: Μίγμα Χρηματοδότησης σε Συγκρίσιμες Επιχείρησης</vt:lpstr>
      <vt:lpstr>Γ. Μίγμα Χρηματοδότησης σύμφωνα με τη Χρηματοδοτική Ιεραρχία</vt:lpstr>
      <vt:lpstr>Στην Πράξη: Ιεράρχηση προτιμήσεων μακροπρόθεσμης χρηματοδότησης βάση αποτελέσματος δημοσκόπησης (Pinegar&amp;Wilbricht, 1989)</vt:lpstr>
      <vt:lpstr>Στην Πράξη: Αιτιολόγηση Χρηματοδοτικής Ιεραρχίας (1) από (2)</vt:lpstr>
      <vt:lpstr>Στην Πράξη: Αιτιολόγηση Χρηματοδοτικής Ιεραρχίας (2) από (2)</vt:lpstr>
      <vt:lpstr>Συμπέρασμα για το πώς επιλέγουν την κεφαλαιακή τους δομή οι επιχειρήσεις </vt:lpstr>
      <vt:lpstr>Βιβλιογραφία</vt:lpstr>
      <vt:lpstr>Σημείωμα Αναφοράς</vt:lpstr>
      <vt:lpstr>Σημείωμα Αδειοδότησης</vt:lpstr>
      <vt:lpstr>Διαφάνεια 22</vt:lpstr>
      <vt:lpstr>Διαφάνεια 23</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Χρηματοοικονομική των Επιχειρήσεων</dc:title>
  <dc:creator>Guest</dc:creator>
  <cp:lastModifiedBy>pc1</cp:lastModifiedBy>
  <cp:revision>64</cp:revision>
  <dcterms:created xsi:type="dcterms:W3CDTF">2015-06-20T10:27:40Z</dcterms:created>
  <dcterms:modified xsi:type="dcterms:W3CDTF">2015-06-30T13:50:35Z</dcterms:modified>
</cp:coreProperties>
</file>