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57" r:id="rId4"/>
    <p:sldId id="259" r:id="rId5"/>
    <p:sldId id="261" r:id="rId6"/>
    <p:sldId id="311" r:id="rId7"/>
    <p:sldId id="310" r:id="rId8"/>
    <p:sldId id="309" r:id="rId9"/>
    <p:sldId id="308" r:id="rId10"/>
    <p:sldId id="307" r:id="rId11"/>
    <p:sldId id="306" r:id="rId12"/>
    <p:sldId id="305" r:id="rId13"/>
    <p:sldId id="304" r:id="rId14"/>
    <p:sldId id="303" r:id="rId15"/>
    <p:sldId id="302" r:id="rId16"/>
    <p:sldId id="301" r:id="rId17"/>
    <p:sldId id="300" r:id="rId18"/>
    <p:sldId id="299" r:id="rId19"/>
    <p:sldId id="298" r:id="rId20"/>
    <p:sldId id="297" r:id="rId21"/>
    <p:sldId id="296" r:id="rId22"/>
    <p:sldId id="290" r:id="rId23"/>
    <p:sldId id="312" r:id="rId24"/>
    <p:sldId id="291" r:id="rId25"/>
    <p:sldId id="292" r:id="rId26"/>
    <p:sldId id="293" r:id="rId27"/>
    <p:sldId id="294" r:id="rId28"/>
    <p:sldId id="295" r:id="rId29"/>
    <p:sldId id="280" r:id="rId30"/>
  </p:sldIdLst>
  <p:sldSz cx="9144000" cy="5715000" type="screen16x1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B3F0"/>
    <a:srgbClr val="8394E9"/>
    <a:srgbClr val="99C9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3220" autoAdjust="0"/>
  </p:normalViewPr>
  <p:slideViewPr>
    <p:cSldViewPr>
      <p:cViewPr>
        <p:scale>
          <a:sx n="100" d="100"/>
          <a:sy n="100" d="100"/>
        </p:scale>
        <p:origin x="-408" y="21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85B34-A9E2-4B87-9EE3-3F97C740BE44}" type="doc">
      <dgm:prSet loTypeId="urn:microsoft.com/office/officeart/2005/8/layout/vList3#1" loCatId="list" qsTypeId="urn:microsoft.com/office/officeart/2005/8/quickstyle/simple1" qsCatId="simple" csTypeId="urn:microsoft.com/office/officeart/2005/8/colors/colorful2" csCatId="colorful" phldr="1"/>
      <dgm:spPr/>
      <dgm:t>
        <a:bodyPr/>
        <a:lstStyle/>
        <a:p>
          <a:endParaRPr lang="en-US"/>
        </a:p>
      </dgm:t>
    </dgm:pt>
    <dgm:pt modelId="{5ED389A3-1C68-4A30-92E1-188148E751C9}">
      <dgm:prSet phldrT="[Text]" custT="1"/>
      <dgm:spPr>
        <a:solidFill>
          <a:srgbClr val="00B050"/>
        </a:solidFill>
      </dgm:spPr>
      <dgm:t>
        <a:bodyPr/>
        <a:lstStyle/>
        <a:p>
          <a:pPr algn="ctr"/>
          <a:r>
            <a:rPr lang="el-GR" sz="1400" b="1" dirty="0" smtClean="0"/>
            <a:t>Ανάγκες</a:t>
          </a:r>
          <a:r>
            <a:rPr lang="en-US" sz="1400" dirty="0" smtClean="0"/>
            <a:t> </a:t>
          </a:r>
          <a:r>
            <a:rPr lang="el-GR" sz="1400" dirty="0" smtClean="0">
              <a:solidFill>
                <a:schemeClr val="bg1"/>
              </a:solidFill>
            </a:rPr>
            <a:t>είναι καταστάσεις αίσθησης στέρησης. Περιλαμβάνουν </a:t>
          </a:r>
          <a:r>
            <a:rPr lang="el-GR" sz="1400" b="1" u="sng" dirty="0" smtClean="0">
              <a:solidFill>
                <a:schemeClr val="bg1"/>
              </a:solidFill>
            </a:rPr>
            <a:t>βασικές φυσικές ανάγκες </a:t>
          </a:r>
          <a:r>
            <a:rPr lang="el-GR" sz="1400" dirty="0" smtClean="0">
              <a:solidFill>
                <a:schemeClr val="bg1"/>
              </a:solidFill>
            </a:rPr>
            <a:t>τροφής, ρουχισμού, θέρμανσης και ασφάλειας, </a:t>
          </a:r>
          <a:r>
            <a:rPr lang="el-GR" sz="1400" b="1" u="sng" dirty="0" smtClean="0">
              <a:solidFill>
                <a:schemeClr val="bg1"/>
              </a:solidFill>
            </a:rPr>
            <a:t>κοινωνικές ανάγκες</a:t>
          </a:r>
          <a:r>
            <a:rPr lang="el-GR" sz="1400" b="1" dirty="0" smtClean="0">
              <a:solidFill>
                <a:schemeClr val="bg1"/>
              </a:solidFill>
            </a:rPr>
            <a:t> </a:t>
          </a:r>
          <a:r>
            <a:rPr lang="el-GR" sz="1400" dirty="0" smtClean="0">
              <a:solidFill>
                <a:schemeClr val="bg1"/>
              </a:solidFill>
            </a:rPr>
            <a:t>ενσωμάτωσης και στοργής και </a:t>
          </a:r>
          <a:r>
            <a:rPr lang="el-GR" sz="1400" b="1" u="sng" dirty="0" smtClean="0">
              <a:solidFill>
                <a:schemeClr val="bg1"/>
              </a:solidFill>
            </a:rPr>
            <a:t>εξατομικευμένες ανάγκες </a:t>
          </a:r>
          <a:r>
            <a:rPr lang="el-GR" sz="1400" dirty="0" smtClean="0">
              <a:solidFill>
                <a:schemeClr val="bg1"/>
              </a:solidFill>
            </a:rPr>
            <a:t>γνώσης και αυτό-έκφρασης. Δεν δημιουργήθηκαν από τους μάρκετερς  αποτελούν βασικό μέρος της ανθρώπινης υπόστασης.</a:t>
          </a:r>
          <a:endParaRPr lang="en-US" sz="1400" dirty="0">
            <a:solidFill>
              <a:schemeClr val="bg1"/>
            </a:solidFill>
          </a:endParaRPr>
        </a:p>
      </dgm:t>
    </dgm:pt>
    <dgm:pt modelId="{41FD054D-F829-46BC-A97F-1FA952B40333}" type="parTrans" cxnId="{041AF722-1D18-4175-8789-E969A4B67F26}">
      <dgm:prSet/>
      <dgm:spPr/>
      <dgm:t>
        <a:bodyPr/>
        <a:lstStyle/>
        <a:p>
          <a:endParaRPr lang="en-US"/>
        </a:p>
      </dgm:t>
    </dgm:pt>
    <dgm:pt modelId="{224F3069-C38B-40AF-ABED-6E706C594E44}" type="sibTrans" cxnId="{041AF722-1D18-4175-8789-E969A4B67F26}">
      <dgm:prSet/>
      <dgm:spPr/>
      <dgm:t>
        <a:bodyPr/>
        <a:lstStyle/>
        <a:p>
          <a:endParaRPr lang="en-US"/>
        </a:p>
      </dgm:t>
    </dgm:pt>
    <dgm:pt modelId="{32706768-98BA-4A09-A9D8-6FB48C5B8A34}">
      <dgm:prSet phldrT="[Text]" custT="1"/>
      <dgm:spPr>
        <a:solidFill>
          <a:srgbClr val="3333CC"/>
        </a:solidFill>
      </dgm:spPr>
      <dgm:t>
        <a:bodyPr/>
        <a:lstStyle/>
        <a:p>
          <a:r>
            <a:rPr lang="el-GR" sz="1400" b="1" dirty="0" smtClean="0"/>
            <a:t>Επιθυμίες</a:t>
          </a:r>
          <a:r>
            <a:rPr lang="el-GR" sz="1400" dirty="0" smtClean="0"/>
            <a:t> είναι η μορφή που λαμβάνουν οι ανθρώπινες ανάγκες όπως αυτές διαμορφώνονται από τον πολιτισμό και την προσωπικότητα του ατόμου. Ένας Αμερικανός χρειάζεται τροφή αλλά επιθυμεί ένα </a:t>
          </a:r>
          <a:r>
            <a:rPr lang="en-US" sz="1400" dirty="0" smtClean="0"/>
            <a:t>Big Mac</a:t>
          </a:r>
          <a:r>
            <a:rPr lang="el-GR" sz="1400" dirty="0" smtClean="0"/>
            <a:t>, τηγανιτές πατάτες και αναψυκτικό. </a:t>
          </a:r>
          <a:r>
            <a:rPr lang="el-GR" sz="1400" b="1" u="sng" dirty="0" smtClean="0"/>
            <a:t>Οι επιθυμίες μορφοποιούνται από την κοινωνία στην οποία ζει και περιγράφονται σε σχέση με τα αντικείμενα που θα </a:t>
          </a:r>
          <a:r>
            <a:rPr lang="en-US" sz="1400" b="1" u="sng" dirty="0" smtClean="0"/>
            <a:t> </a:t>
          </a:r>
          <a:r>
            <a:rPr lang="el-GR" sz="1400" b="1" u="sng" dirty="0" smtClean="0"/>
            <a:t>ικανοποιήσουν τις ανάγκες</a:t>
          </a:r>
          <a:endParaRPr lang="en-US" sz="1400" b="1" u="sng" dirty="0"/>
        </a:p>
      </dgm:t>
    </dgm:pt>
    <dgm:pt modelId="{828C45E8-9E79-4D15-A86C-A460B97238EE}" type="parTrans" cxnId="{690FB0BE-55B4-4411-83CD-4F65B7A66B27}">
      <dgm:prSet/>
      <dgm:spPr/>
      <dgm:t>
        <a:bodyPr/>
        <a:lstStyle/>
        <a:p>
          <a:endParaRPr lang="en-US"/>
        </a:p>
      </dgm:t>
    </dgm:pt>
    <dgm:pt modelId="{DFF19840-7EC2-42D4-880C-6F1F905219A3}" type="sibTrans" cxnId="{690FB0BE-55B4-4411-83CD-4F65B7A66B27}">
      <dgm:prSet/>
      <dgm:spPr/>
      <dgm:t>
        <a:bodyPr/>
        <a:lstStyle/>
        <a:p>
          <a:endParaRPr lang="en-US"/>
        </a:p>
      </dgm:t>
    </dgm:pt>
    <dgm:pt modelId="{A3E2B256-3DC5-42AE-ACDF-F0998578897B}">
      <dgm:prSet phldrT="[Text]" custT="1"/>
      <dgm:spPr>
        <a:solidFill>
          <a:srgbClr val="FF0000"/>
        </a:solidFill>
      </dgm:spPr>
      <dgm:t>
        <a:bodyPr/>
        <a:lstStyle/>
        <a:p>
          <a:pPr algn="ctr"/>
          <a:r>
            <a:rPr lang="el-GR" sz="1400" dirty="0" smtClean="0">
              <a:solidFill>
                <a:schemeClr val="bg1"/>
              </a:solidFill>
            </a:rPr>
            <a:t>Επιθυμίες + Αγοραστική Δύναμη = </a:t>
          </a:r>
          <a:r>
            <a:rPr lang="el-GR" sz="1400" b="1" dirty="0" smtClean="0">
              <a:solidFill>
                <a:schemeClr val="bg1"/>
              </a:solidFill>
            </a:rPr>
            <a:t>Απαιτήσεις </a:t>
          </a:r>
        </a:p>
        <a:p>
          <a:pPr algn="ctr"/>
          <a:r>
            <a:rPr lang="el-GR" sz="1400" dirty="0" smtClean="0">
              <a:solidFill>
                <a:schemeClr val="bg1"/>
              </a:solidFill>
            </a:rPr>
            <a:t>   Όταν οι επιθυμίες ενισχύονται από την αγοραστική δύναμη μετατρέπονται σε απαιτήσεις. </a:t>
          </a:r>
        </a:p>
        <a:p>
          <a:pPr algn="ctr"/>
          <a:r>
            <a:rPr lang="el-GR" sz="1400" b="0" dirty="0" smtClean="0">
              <a:ea typeface="ＭＳ Ｐゴシック" pitchFamily="34" charset="-128"/>
            </a:rPr>
            <a:t>Με</a:t>
          </a:r>
          <a:r>
            <a:rPr lang="el-GR" sz="1400" b="0" baseline="0" dirty="0" smtClean="0">
              <a:ea typeface="ＭＳ Ｐゴシック" pitchFamily="34" charset="-128"/>
            </a:rPr>
            <a:t> δεδομένες τις επιθυμίες και τους πόρους τους οι άνθρωποι ζητούν προϊόντα με οφέλη που φθάνουν μέχρι την ύψιστη αξία και ικανοποίηση,</a:t>
          </a:r>
          <a:endParaRPr lang="en-US" sz="1400" dirty="0">
            <a:solidFill>
              <a:schemeClr val="bg1"/>
            </a:solidFill>
          </a:endParaRPr>
        </a:p>
      </dgm:t>
    </dgm:pt>
    <dgm:pt modelId="{CE222B4C-3DA1-4F3E-94C7-9BA6DFDCC99B}" type="parTrans" cxnId="{9C56D298-C59B-461B-B914-DE1BA067CDDA}">
      <dgm:prSet/>
      <dgm:spPr/>
      <dgm:t>
        <a:bodyPr/>
        <a:lstStyle/>
        <a:p>
          <a:endParaRPr lang="en-US"/>
        </a:p>
      </dgm:t>
    </dgm:pt>
    <dgm:pt modelId="{251245AD-6E22-4EEF-AB3B-EA7FCAF337B4}" type="sibTrans" cxnId="{9C56D298-C59B-461B-B914-DE1BA067CDDA}">
      <dgm:prSet/>
      <dgm:spPr/>
      <dgm:t>
        <a:bodyPr/>
        <a:lstStyle/>
        <a:p>
          <a:endParaRPr lang="en-US"/>
        </a:p>
      </dgm:t>
    </dgm:pt>
    <dgm:pt modelId="{5E643E7E-A9B9-433C-8BB3-65BDAE4B2A7C}" type="pres">
      <dgm:prSet presAssocID="{91685B34-A9E2-4B87-9EE3-3F97C740BE44}" presName="linearFlow" presStyleCnt="0">
        <dgm:presLayoutVars>
          <dgm:dir/>
          <dgm:resizeHandles val="exact"/>
        </dgm:presLayoutVars>
      </dgm:prSet>
      <dgm:spPr/>
      <dgm:t>
        <a:bodyPr/>
        <a:lstStyle/>
        <a:p>
          <a:endParaRPr lang="en-US"/>
        </a:p>
      </dgm:t>
    </dgm:pt>
    <dgm:pt modelId="{2612B5C1-EA1F-483A-90C8-7941AC968FB8}" type="pres">
      <dgm:prSet presAssocID="{5ED389A3-1C68-4A30-92E1-188148E751C9}" presName="composite" presStyleCnt="0"/>
      <dgm:spPr/>
    </dgm:pt>
    <dgm:pt modelId="{659D1AA1-A316-4065-9A67-CFDB2478FF22}" type="pres">
      <dgm:prSet presAssocID="{5ED389A3-1C68-4A30-92E1-188148E751C9}" presName="imgShp" presStyleLbl="fgImgPlace1" presStyleIdx="0" presStyleCnt="3" custLinFactX="-10179" custLinFactNeighborX="-100000" custLinFactNeighborY="-2715"/>
      <dgm:spPr>
        <a:blipFill rotWithShape="0">
          <a:blip xmlns:r="http://schemas.openxmlformats.org/officeDocument/2006/relationships" r:embed="rId1"/>
          <a:stretch>
            <a:fillRect/>
          </a:stretch>
        </a:blipFill>
      </dgm:spPr>
    </dgm:pt>
    <dgm:pt modelId="{B162F15A-1DE2-4520-B258-4E1634C22851}" type="pres">
      <dgm:prSet presAssocID="{5ED389A3-1C68-4A30-92E1-188148E751C9}" presName="txShp" presStyleLbl="node1" presStyleIdx="0" presStyleCnt="3" custScaleX="145104" custScaleY="146274">
        <dgm:presLayoutVars>
          <dgm:bulletEnabled val="1"/>
        </dgm:presLayoutVars>
      </dgm:prSet>
      <dgm:spPr/>
      <dgm:t>
        <a:bodyPr/>
        <a:lstStyle/>
        <a:p>
          <a:endParaRPr lang="en-US"/>
        </a:p>
      </dgm:t>
    </dgm:pt>
    <dgm:pt modelId="{31605584-C7D0-4372-9497-13AE0D5F557D}" type="pres">
      <dgm:prSet presAssocID="{224F3069-C38B-40AF-ABED-6E706C594E44}" presName="spacing" presStyleCnt="0"/>
      <dgm:spPr/>
    </dgm:pt>
    <dgm:pt modelId="{C2D0BD6E-5698-4E0A-9B6D-81FA0A10B71F}" type="pres">
      <dgm:prSet presAssocID="{32706768-98BA-4A09-A9D8-6FB48C5B8A34}" presName="composite" presStyleCnt="0"/>
      <dgm:spPr/>
    </dgm:pt>
    <dgm:pt modelId="{ED01FEBF-D3FC-4FFA-A675-B3345B57D5A1}" type="pres">
      <dgm:prSet presAssocID="{32706768-98BA-4A09-A9D8-6FB48C5B8A34}" presName="imgShp" presStyleLbl="fgImgPlace1" presStyleIdx="1" presStyleCnt="3" custScaleY="96285" custLinFactX="-7055" custLinFactNeighborX="-100000" custLinFactNeighborY="11626"/>
      <dgm:spPr>
        <a:blipFill rotWithShape="0">
          <a:blip xmlns:r="http://schemas.openxmlformats.org/officeDocument/2006/relationships" r:embed="rId2"/>
          <a:stretch>
            <a:fillRect/>
          </a:stretch>
        </a:blipFill>
      </dgm:spPr>
    </dgm:pt>
    <dgm:pt modelId="{192376BE-C374-487A-99AD-8B8C1FDCB080}" type="pres">
      <dgm:prSet presAssocID="{32706768-98BA-4A09-A9D8-6FB48C5B8A34}" presName="txShp" presStyleLbl="node1" presStyleIdx="1" presStyleCnt="3" custScaleX="146255" custScaleY="130877">
        <dgm:presLayoutVars>
          <dgm:bulletEnabled val="1"/>
        </dgm:presLayoutVars>
      </dgm:prSet>
      <dgm:spPr/>
      <dgm:t>
        <a:bodyPr/>
        <a:lstStyle/>
        <a:p>
          <a:endParaRPr lang="en-US"/>
        </a:p>
      </dgm:t>
    </dgm:pt>
    <dgm:pt modelId="{3B82A7D6-FB71-41F4-A55B-4B41E293FAB0}" type="pres">
      <dgm:prSet presAssocID="{DFF19840-7EC2-42D4-880C-6F1F905219A3}" presName="spacing" presStyleCnt="0"/>
      <dgm:spPr/>
    </dgm:pt>
    <dgm:pt modelId="{795DBC46-91D0-4CE1-B12F-0BEA5258CA8C}" type="pres">
      <dgm:prSet presAssocID="{A3E2B256-3DC5-42AE-ACDF-F0998578897B}" presName="composite" presStyleCnt="0"/>
      <dgm:spPr/>
    </dgm:pt>
    <dgm:pt modelId="{0FB28187-3138-4F5D-B409-2A645123027F}" type="pres">
      <dgm:prSet presAssocID="{A3E2B256-3DC5-42AE-ACDF-F0998578897B}" presName="imgShp" presStyleLbl="fgImgPlace1" presStyleIdx="2" presStyleCnt="3" custLinFactX="-10242" custLinFactNeighborX="-100000" custLinFactNeighborY="-10612"/>
      <dgm:spPr>
        <a:blipFill rotWithShape="0">
          <a:blip xmlns:r="http://schemas.openxmlformats.org/officeDocument/2006/relationships" r:embed="rId3"/>
          <a:stretch>
            <a:fillRect/>
          </a:stretch>
        </a:blipFill>
      </dgm:spPr>
      <dgm:t>
        <a:bodyPr/>
        <a:lstStyle/>
        <a:p>
          <a:endParaRPr lang="el-GR"/>
        </a:p>
      </dgm:t>
    </dgm:pt>
    <dgm:pt modelId="{76B8EDF9-E58E-4A5A-853D-C471CA6BFDBC}" type="pres">
      <dgm:prSet presAssocID="{A3E2B256-3DC5-42AE-ACDF-F0998578897B}" presName="txShp" presStyleLbl="node1" presStyleIdx="2" presStyleCnt="3" custScaleX="147502" custScaleY="139541" custLinFactNeighborX="118" custLinFactNeighborY="-9179">
        <dgm:presLayoutVars>
          <dgm:bulletEnabled val="1"/>
        </dgm:presLayoutVars>
      </dgm:prSet>
      <dgm:spPr/>
      <dgm:t>
        <a:bodyPr/>
        <a:lstStyle/>
        <a:p>
          <a:endParaRPr lang="en-US"/>
        </a:p>
      </dgm:t>
    </dgm:pt>
  </dgm:ptLst>
  <dgm:cxnLst>
    <dgm:cxn modelId="{FDA1971E-8FFB-495A-A021-28DD6F1DA09C}" type="presOf" srcId="{91685B34-A9E2-4B87-9EE3-3F97C740BE44}" destId="{5E643E7E-A9B9-433C-8BB3-65BDAE4B2A7C}" srcOrd="0" destOrd="0" presId="urn:microsoft.com/office/officeart/2005/8/layout/vList3#1"/>
    <dgm:cxn modelId="{690FB0BE-55B4-4411-83CD-4F65B7A66B27}" srcId="{91685B34-A9E2-4B87-9EE3-3F97C740BE44}" destId="{32706768-98BA-4A09-A9D8-6FB48C5B8A34}" srcOrd="1" destOrd="0" parTransId="{828C45E8-9E79-4D15-A86C-A460B97238EE}" sibTransId="{DFF19840-7EC2-42D4-880C-6F1F905219A3}"/>
    <dgm:cxn modelId="{F0EA7512-E03D-4613-B994-A9D8CD429DC7}" type="presOf" srcId="{32706768-98BA-4A09-A9D8-6FB48C5B8A34}" destId="{192376BE-C374-487A-99AD-8B8C1FDCB080}" srcOrd="0" destOrd="0" presId="urn:microsoft.com/office/officeart/2005/8/layout/vList3#1"/>
    <dgm:cxn modelId="{6AD1167C-4EAD-4FDC-A54B-52368FA195D6}" type="presOf" srcId="{A3E2B256-3DC5-42AE-ACDF-F0998578897B}" destId="{76B8EDF9-E58E-4A5A-853D-C471CA6BFDBC}" srcOrd="0" destOrd="0" presId="urn:microsoft.com/office/officeart/2005/8/layout/vList3#1"/>
    <dgm:cxn modelId="{041AF722-1D18-4175-8789-E969A4B67F26}" srcId="{91685B34-A9E2-4B87-9EE3-3F97C740BE44}" destId="{5ED389A3-1C68-4A30-92E1-188148E751C9}" srcOrd="0" destOrd="0" parTransId="{41FD054D-F829-46BC-A97F-1FA952B40333}" sibTransId="{224F3069-C38B-40AF-ABED-6E706C594E44}"/>
    <dgm:cxn modelId="{7EC21E71-5834-4454-B6A3-4DEE5EC1ED5C}" type="presOf" srcId="{5ED389A3-1C68-4A30-92E1-188148E751C9}" destId="{B162F15A-1DE2-4520-B258-4E1634C22851}" srcOrd="0" destOrd="0" presId="urn:microsoft.com/office/officeart/2005/8/layout/vList3#1"/>
    <dgm:cxn modelId="{9C56D298-C59B-461B-B914-DE1BA067CDDA}" srcId="{91685B34-A9E2-4B87-9EE3-3F97C740BE44}" destId="{A3E2B256-3DC5-42AE-ACDF-F0998578897B}" srcOrd="2" destOrd="0" parTransId="{CE222B4C-3DA1-4F3E-94C7-9BA6DFDCC99B}" sibTransId="{251245AD-6E22-4EEF-AB3B-EA7FCAF337B4}"/>
    <dgm:cxn modelId="{52D50291-7A3A-4B61-AEA0-E713EBB30326}" type="presParOf" srcId="{5E643E7E-A9B9-433C-8BB3-65BDAE4B2A7C}" destId="{2612B5C1-EA1F-483A-90C8-7941AC968FB8}" srcOrd="0" destOrd="0" presId="urn:microsoft.com/office/officeart/2005/8/layout/vList3#1"/>
    <dgm:cxn modelId="{F332C891-FE5E-4A4D-A114-861B7E8B743E}" type="presParOf" srcId="{2612B5C1-EA1F-483A-90C8-7941AC968FB8}" destId="{659D1AA1-A316-4065-9A67-CFDB2478FF22}" srcOrd="0" destOrd="0" presId="urn:microsoft.com/office/officeart/2005/8/layout/vList3#1"/>
    <dgm:cxn modelId="{A5836BD2-A7E5-49A7-89C1-8CE040F9B163}" type="presParOf" srcId="{2612B5C1-EA1F-483A-90C8-7941AC968FB8}" destId="{B162F15A-1DE2-4520-B258-4E1634C22851}" srcOrd="1" destOrd="0" presId="urn:microsoft.com/office/officeart/2005/8/layout/vList3#1"/>
    <dgm:cxn modelId="{68398EAF-C016-40B5-B142-E9461C88CBC2}" type="presParOf" srcId="{5E643E7E-A9B9-433C-8BB3-65BDAE4B2A7C}" destId="{31605584-C7D0-4372-9497-13AE0D5F557D}" srcOrd="1" destOrd="0" presId="urn:microsoft.com/office/officeart/2005/8/layout/vList3#1"/>
    <dgm:cxn modelId="{C7E0322B-44EB-4777-ABB1-826C2EBBD451}" type="presParOf" srcId="{5E643E7E-A9B9-433C-8BB3-65BDAE4B2A7C}" destId="{C2D0BD6E-5698-4E0A-9B6D-81FA0A10B71F}" srcOrd="2" destOrd="0" presId="urn:microsoft.com/office/officeart/2005/8/layout/vList3#1"/>
    <dgm:cxn modelId="{146AE166-E073-4E18-AA3D-42D97F8DABC7}" type="presParOf" srcId="{C2D0BD6E-5698-4E0A-9B6D-81FA0A10B71F}" destId="{ED01FEBF-D3FC-4FFA-A675-B3345B57D5A1}" srcOrd="0" destOrd="0" presId="urn:microsoft.com/office/officeart/2005/8/layout/vList3#1"/>
    <dgm:cxn modelId="{BCE71C83-E5DE-4DC0-AAE8-AB588921EFB9}" type="presParOf" srcId="{C2D0BD6E-5698-4E0A-9B6D-81FA0A10B71F}" destId="{192376BE-C374-487A-99AD-8B8C1FDCB080}" srcOrd="1" destOrd="0" presId="urn:microsoft.com/office/officeart/2005/8/layout/vList3#1"/>
    <dgm:cxn modelId="{9AD361A0-F761-4B53-AF73-2B565CCF7E9A}" type="presParOf" srcId="{5E643E7E-A9B9-433C-8BB3-65BDAE4B2A7C}" destId="{3B82A7D6-FB71-41F4-A55B-4B41E293FAB0}" srcOrd="3" destOrd="0" presId="urn:microsoft.com/office/officeart/2005/8/layout/vList3#1"/>
    <dgm:cxn modelId="{A8D640E4-0200-4176-B406-788C8A20FF42}" type="presParOf" srcId="{5E643E7E-A9B9-433C-8BB3-65BDAE4B2A7C}" destId="{795DBC46-91D0-4CE1-B12F-0BEA5258CA8C}" srcOrd="4" destOrd="0" presId="urn:microsoft.com/office/officeart/2005/8/layout/vList3#1"/>
    <dgm:cxn modelId="{C4D47E97-99A0-436A-BA3B-DD365EF40C35}" type="presParOf" srcId="{795DBC46-91D0-4CE1-B12F-0BEA5258CA8C}" destId="{0FB28187-3138-4F5D-B409-2A645123027F}" srcOrd="0" destOrd="0" presId="urn:microsoft.com/office/officeart/2005/8/layout/vList3#1"/>
    <dgm:cxn modelId="{B0C2189E-9DF7-4525-B2EE-9F266E2569DB}" type="presParOf" srcId="{795DBC46-91D0-4CE1-B12F-0BEA5258CA8C}" destId="{76B8EDF9-E58E-4A5A-853D-C471CA6BFDBC}"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62F15A-1DE2-4520-B258-4E1634C22851}">
      <dsp:nvSpPr>
        <dsp:cNvPr id="0" name=""/>
        <dsp:cNvSpPr/>
      </dsp:nvSpPr>
      <dsp:spPr>
        <a:xfrm rot="10800000">
          <a:off x="139196" y="882"/>
          <a:ext cx="7662461" cy="1214087"/>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11" tIns="53340" rIns="99568" bIns="53340" numCol="1" spcCol="1270" anchor="ctr" anchorCtr="0">
          <a:noAutofit/>
        </a:bodyPr>
        <a:lstStyle/>
        <a:p>
          <a:pPr lvl="0" algn="ctr" defTabSz="622300">
            <a:lnSpc>
              <a:spcPct val="90000"/>
            </a:lnSpc>
            <a:spcBef>
              <a:spcPct val="0"/>
            </a:spcBef>
            <a:spcAft>
              <a:spcPct val="35000"/>
            </a:spcAft>
          </a:pPr>
          <a:r>
            <a:rPr lang="el-GR" sz="1400" b="1" kern="1200" dirty="0" smtClean="0"/>
            <a:t>Ανάγκες</a:t>
          </a:r>
          <a:r>
            <a:rPr lang="en-US" sz="1400" kern="1200" dirty="0" smtClean="0"/>
            <a:t> </a:t>
          </a:r>
          <a:r>
            <a:rPr lang="el-GR" sz="1400" kern="1200" dirty="0" smtClean="0">
              <a:solidFill>
                <a:schemeClr val="bg1"/>
              </a:solidFill>
            </a:rPr>
            <a:t>είναι καταστάσεις αίσθησης στέρησης. Περιλαμβάνουν </a:t>
          </a:r>
          <a:r>
            <a:rPr lang="el-GR" sz="1400" b="1" u="sng" kern="1200" dirty="0" smtClean="0">
              <a:solidFill>
                <a:schemeClr val="bg1"/>
              </a:solidFill>
            </a:rPr>
            <a:t>βασικές φυσικές ανάγκες </a:t>
          </a:r>
          <a:r>
            <a:rPr lang="el-GR" sz="1400" kern="1200" dirty="0" smtClean="0">
              <a:solidFill>
                <a:schemeClr val="bg1"/>
              </a:solidFill>
            </a:rPr>
            <a:t>τροφής, ρουχισμού, θέρμανσης και ασφάλειας, </a:t>
          </a:r>
          <a:r>
            <a:rPr lang="el-GR" sz="1400" b="1" u="sng" kern="1200" dirty="0" smtClean="0">
              <a:solidFill>
                <a:schemeClr val="bg1"/>
              </a:solidFill>
            </a:rPr>
            <a:t>κοινωνικές ανάγκες</a:t>
          </a:r>
          <a:r>
            <a:rPr lang="el-GR" sz="1400" b="1" kern="1200" dirty="0" smtClean="0">
              <a:solidFill>
                <a:schemeClr val="bg1"/>
              </a:solidFill>
            </a:rPr>
            <a:t> </a:t>
          </a:r>
          <a:r>
            <a:rPr lang="el-GR" sz="1400" kern="1200" dirty="0" smtClean="0">
              <a:solidFill>
                <a:schemeClr val="bg1"/>
              </a:solidFill>
            </a:rPr>
            <a:t>ενσωμάτωσης και στοργής και </a:t>
          </a:r>
          <a:r>
            <a:rPr lang="el-GR" sz="1400" b="1" u="sng" kern="1200" dirty="0" smtClean="0">
              <a:solidFill>
                <a:schemeClr val="bg1"/>
              </a:solidFill>
            </a:rPr>
            <a:t>εξατομικευμένες ανάγκες </a:t>
          </a:r>
          <a:r>
            <a:rPr lang="el-GR" sz="1400" kern="1200" dirty="0" smtClean="0">
              <a:solidFill>
                <a:schemeClr val="bg1"/>
              </a:solidFill>
            </a:rPr>
            <a:t>γνώσης και αυτό-έκφρασης. Δεν δημιουργήθηκαν από τους μάρκετερς  αποτελούν βασικό μέρος της ανθρώπινης υπόστασης.</a:t>
          </a:r>
          <a:endParaRPr lang="en-US" sz="1400" kern="1200" dirty="0">
            <a:solidFill>
              <a:schemeClr val="bg1"/>
            </a:solidFill>
          </a:endParaRPr>
        </a:p>
      </dsp:txBody>
      <dsp:txXfrm rot="10800000">
        <a:off x="139196" y="882"/>
        <a:ext cx="7662461" cy="1214087"/>
      </dsp:txXfrm>
    </dsp:sp>
    <dsp:sp modelId="{659D1AA1-A316-4065-9A67-CFDB2478FF22}">
      <dsp:nvSpPr>
        <dsp:cNvPr id="0" name=""/>
        <dsp:cNvSpPr/>
      </dsp:nvSpPr>
      <dsp:spPr>
        <a:xfrm>
          <a:off x="592" y="170387"/>
          <a:ext cx="830009" cy="8300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376BE-C374-487A-99AD-8B8C1FDCB080}">
      <dsp:nvSpPr>
        <dsp:cNvPr id="0" name=""/>
        <dsp:cNvSpPr/>
      </dsp:nvSpPr>
      <dsp:spPr>
        <a:xfrm rot="10800000">
          <a:off x="108806" y="1462734"/>
          <a:ext cx="7723241" cy="1086291"/>
        </a:xfrm>
        <a:prstGeom prst="homePlate">
          <a:avLst/>
        </a:prstGeom>
        <a:solidFill>
          <a:srgbClr val="33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11" tIns="53340" rIns="99568" bIns="53340" numCol="1" spcCol="1270" anchor="ctr" anchorCtr="0">
          <a:noAutofit/>
        </a:bodyPr>
        <a:lstStyle/>
        <a:p>
          <a:pPr lvl="0" algn="ctr" defTabSz="622300">
            <a:lnSpc>
              <a:spcPct val="90000"/>
            </a:lnSpc>
            <a:spcBef>
              <a:spcPct val="0"/>
            </a:spcBef>
            <a:spcAft>
              <a:spcPct val="35000"/>
            </a:spcAft>
          </a:pPr>
          <a:r>
            <a:rPr lang="el-GR" sz="1400" b="1" kern="1200" dirty="0" smtClean="0"/>
            <a:t>Επιθυμίες</a:t>
          </a:r>
          <a:r>
            <a:rPr lang="el-GR" sz="1400" kern="1200" dirty="0" smtClean="0"/>
            <a:t> είναι η μορφή που λαμβάνουν οι ανθρώπινες ανάγκες όπως αυτές διαμορφώνονται από τον πολιτισμό και την προσωπικότητα του ατόμου. Ένας Αμερικανός χρειάζεται τροφή αλλά επιθυμεί ένα </a:t>
          </a:r>
          <a:r>
            <a:rPr lang="en-US" sz="1400" kern="1200" dirty="0" smtClean="0"/>
            <a:t>Big Mac</a:t>
          </a:r>
          <a:r>
            <a:rPr lang="el-GR" sz="1400" kern="1200" dirty="0" smtClean="0"/>
            <a:t>, τηγανιτές πατάτες και αναψυκτικό. </a:t>
          </a:r>
          <a:r>
            <a:rPr lang="el-GR" sz="1400" b="1" u="sng" kern="1200" dirty="0" smtClean="0"/>
            <a:t>Οι επιθυμίες μορφοποιούνται από την κοινωνία στην οποία ζει και περιγράφονται σε σχέση με τα αντικείμενα που θα </a:t>
          </a:r>
          <a:r>
            <a:rPr lang="en-US" sz="1400" b="1" u="sng" kern="1200" dirty="0" smtClean="0"/>
            <a:t> </a:t>
          </a:r>
          <a:r>
            <a:rPr lang="el-GR" sz="1400" b="1" u="sng" kern="1200" dirty="0" smtClean="0"/>
            <a:t>ικανοποιήσουν τις ανάγκες</a:t>
          </a:r>
          <a:endParaRPr lang="en-US" sz="1400" b="1" u="sng" kern="1200" dirty="0"/>
        </a:p>
      </dsp:txBody>
      <dsp:txXfrm rot="10800000">
        <a:off x="108806" y="1462734"/>
        <a:ext cx="7723241" cy="1086291"/>
      </dsp:txXfrm>
    </dsp:sp>
    <dsp:sp modelId="{ED01FEBF-D3FC-4FFA-A675-B3345B57D5A1}">
      <dsp:nvSpPr>
        <dsp:cNvPr id="0" name=""/>
        <dsp:cNvSpPr/>
      </dsp:nvSpPr>
      <dsp:spPr>
        <a:xfrm>
          <a:off x="26522" y="1702789"/>
          <a:ext cx="830009" cy="79917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8EDF9-E58E-4A5A-853D-C471CA6BFDBC}">
      <dsp:nvSpPr>
        <dsp:cNvPr id="0" name=""/>
        <dsp:cNvSpPr/>
      </dsp:nvSpPr>
      <dsp:spPr>
        <a:xfrm rot="10800000">
          <a:off x="82112" y="2720603"/>
          <a:ext cx="7789091" cy="1158203"/>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11" tIns="53340" rIns="99568"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bg1"/>
              </a:solidFill>
            </a:rPr>
            <a:t>Επιθυμίες + Αγοραστική Δύναμη = </a:t>
          </a:r>
          <a:r>
            <a:rPr lang="el-GR" sz="1400" b="1" kern="1200" dirty="0" smtClean="0">
              <a:solidFill>
                <a:schemeClr val="bg1"/>
              </a:solidFill>
            </a:rPr>
            <a:t>Απαιτήσεις </a:t>
          </a:r>
        </a:p>
        <a:p>
          <a:pPr lvl="0" algn="ctr" defTabSz="622300">
            <a:lnSpc>
              <a:spcPct val="90000"/>
            </a:lnSpc>
            <a:spcBef>
              <a:spcPct val="0"/>
            </a:spcBef>
            <a:spcAft>
              <a:spcPct val="35000"/>
            </a:spcAft>
          </a:pPr>
          <a:r>
            <a:rPr lang="el-GR" sz="1400" kern="1200" dirty="0" smtClean="0">
              <a:solidFill>
                <a:schemeClr val="bg1"/>
              </a:solidFill>
            </a:rPr>
            <a:t>   Όταν οι επιθυμίες ενισχύονται από την αγοραστική δύναμη μετατρέπονται σε απαιτήσεις. </a:t>
          </a:r>
        </a:p>
        <a:p>
          <a:pPr lvl="0" algn="ctr" defTabSz="622300">
            <a:lnSpc>
              <a:spcPct val="90000"/>
            </a:lnSpc>
            <a:spcBef>
              <a:spcPct val="0"/>
            </a:spcBef>
            <a:spcAft>
              <a:spcPct val="35000"/>
            </a:spcAft>
          </a:pPr>
          <a:r>
            <a:rPr lang="el-GR" sz="1400" b="0" kern="1200" dirty="0" smtClean="0">
              <a:ea typeface="ＭＳ Ｐゴシック" pitchFamily="34" charset="-128"/>
            </a:rPr>
            <a:t>Με</a:t>
          </a:r>
          <a:r>
            <a:rPr lang="el-GR" sz="1400" b="0" kern="1200" baseline="0" dirty="0" smtClean="0">
              <a:ea typeface="ＭＳ Ｐゴシック" pitchFamily="34" charset="-128"/>
            </a:rPr>
            <a:t> δεδομένες τις επιθυμίες και τους πόρους τους οι άνθρωποι ζητούν προϊόντα με οφέλη που φθάνουν μέχρι την ύψιστη αξία και ικανοποίηση,</a:t>
          </a:r>
          <a:endParaRPr lang="en-US" sz="1400" kern="1200" dirty="0">
            <a:solidFill>
              <a:schemeClr val="bg1"/>
            </a:solidFill>
          </a:endParaRPr>
        </a:p>
      </dsp:txBody>
      <dsp:txXfrm rot="10800000">
        <a:off x="82112" y="2720603"/>
        <a:ext cx="7789091" cy="1158203"/>
      </dsp:txXfrm>
    </dsp:sp>
    <dsp:sp modelId="{0FB28187-3138-4F5D-B409-2A645123027F}">
      <dsp:nvSpPr>
        <dsp:cNvPr id="0" name=""/>
        <dsp:cNvSpPr/>
      </dsp:nvSpPr>
      <dsp:spPr>
        <a:xfrm>
          <a:off x="69" y="2872806"/>
          <a:ext cx="830009" cy="83000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spcBef>
                <a:spcPct val="0"/>
              </a:spcBef>
            </a:pPr>
            <a:r>
              <a:rPr lang="en-US" b="1" dirty="0" smtClean="0">
                <a:ea typeface="ＭＳ Ｐゴシック" pitchFamily="34" charset="-128"/>
              </a:rPr>
              <a:t>Notes to Accompany Slide:</a:t>
            </a:r>
            <a:r>
              <a:rPr lang="el-GR" b="1" baseline="0" dirty="0" smtClean="0">
                <a:ea typeface="ＭＳ Ｐゴシック" pitchFamily="34" charset="-128"/>
              </a:rPr>
              <a:t> </a:t>
            </a:r>
            <a:r>
              <a:rPr lang="el-GR" b="0" baseline="0" dirty="0" smtClean="0">
                <a:ea typeface="ＭＳ Ｐゴシック" pitchFamily="34" charset="-128"/>
              </a:rPr>
              <a:t>Διακεκριμένες εταιρείες μάρκετινγκ καταβάλουν μεγάλες προσπάθειες για να μάθουν και να κατανοήσουν τις ανάγκες, επιθυμίες και απαιτήσεις των πελατών. Διενεργούν έρευνες καταναλωτών και αναλύουν « βουνά» από δεδομένα πελατών. Παράδειγμα: στην εταιρεία «</a:t>
            </a:r>
            <a:r>
              <a:rPr lang="en-US" b="0" baseline="0" dirty="0" smtClean="0">
                <a:ea typeface="ＭＳ Ｐゴシック" pitchFamily="34" charset="-128"/>
              </a:rPr>
              <a:t>Build-A-Bear Workshop</a:t>
            </a:r>
            <a:r>
              <a:rPr lang="el-GR" b="0" baseline="0" dirty="0" smtClean="0">
                <a:ea typeface="ＭＳ Ｐゴシック" pitchFamily="34" charset="-128"/>
              </a:rPr>
              <a:t>» μία από τις ταχύτερες αναπτυσσόμενες αλυσίδες καταστημάτων λιανικής πώλησης της χώρας, η ιδρυτής και γενική διευθύντρια </a:t>
            </a:r>
            <a:r>
              <a:rPr lang="en-US" b="0" baseline="0" dirty="0" smtClean="0">
                <a:ea typeface="ＭＳ Ｐゴシック" pitchFamily="34" charset="-128"/>
              </a:rPr>
              <a:t>Maxine Clark </a:t>
            </a:r>
            <a:r>
              <a:rPr lang="el-GR" b="0" baseline="0" dirty="0" smtClean="0">
                <a:ea typeface="ＭＳ Ｐゴシック" pitchFamily="34" charset="-128"/>
              </a:rPr>
              <a:t>επισκέπτεται τακτικά τα καταστήματά της σε όλο τον κόσμο, έρχεται σε επαφή με πελάτες, κουβεντιάζει με υπαλλήλους και γνωρίζει νέους ανθρώπους που αγοράζουν τα προϊόντα της. «Παίρνω μέρος σε πολλές </a:t>
            </a:r>
            <a:r>
              <a:rPr lang="en-US" b="0" baseline="0" dirty="0" smtClean="0">
                <a:ea typeface="ＭＳ Ｐゴシック" pitchFamily="34" charset="-128"/>
              </a:rPr>
              <a:t>Online</a:t>
            </a:r>
            <a:r>
              <a:rPr lang="el-GR" b="0" baseline="0" dirty="0" smtClean="0">
                <a:ea typeface="ＭＳ Ｐゴシック" pitchFamily="34" charset="-128"/>
              </a:rPr>
              <a:t> συζητήσεις με φιλαράκια» λέει.</a:t>
            </a:r>
            <a:endParaRPr lang="en-US" b="1" dirty="0" smtClean="0">
              <a:ea typeface="ＭＳ Ｐゴシック" pitchFamily="34" charset="-128"/>
            </a:endParaRPr>
          </a:p>
          <a:p>
            <a:pPr eaLnBrk="1" hangingPunct="1">
              <a:spcBef>
                <a:spcPct val="0"/>
              </a:spcBef>
            </a:pPr>
            <a:endParaRPr lang="el-GR" b="1" dirty="0" smtClean="0">
              <a:ea typeface="ＭＳ Ｐゴシック" pitchFamily="34" charset="-128"/>
            </a:endParaRPr>
          </a:p>
          <a:p>
            <a:endParaRPr lang="en-US" dirty="0"/>
          </a:p>
        </p:txBody>
      </p:sp>
      <p:sp>
        <p:nvSpPr>
          <p:cNvPr id="4" name="3 - Θέση αριθμού διαφάνειας"/>
          <p:cNvSpPr>
            <a:spLocks noGrp="1"/>
          </p:cNvSpPr>
          <p:nvPr>
            <p:ph type="sldNum" sz="quarter" idx="10"/>
          </p:nvPr>
        </p:nvSpPr>
        <p:spPr/>
        <p:txBody>
          <a:bodyPr/>
          <a:lstStyle/>
          <a:p>
            <a:fld id="{EBA60D4E-153C-481E-9C52-31B1E4926C1F}"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Η</a:t>
            </a:r>
            <a:r>
              <a:rPr lang="el-GR" baseline="0" dirty="0" smtClean="0"/>
              <a:t> τράπεζα </a:t>
            </a:r>
            <a:r>
              <a:rPr lang="en-US" baseline="0" dirty="0" smtClean="0"/>
              <a:t>LaSalle</a:t>
            </a:r>
            <a:r>
              <a:rPr lang="el-GR" baseline="0" dirty="0" smtClean="0"/>
              <a:t>, πέραν της προώθησης των τραπεζικών της υπηρεσιών, παρουσιάζει διαφημίσεις, ζητώντας από τους ανθρώπους να δωρίσουν </a:t>
            </a:r>
            <a:r>
              <a:rPr lang="en-US" baseline="0" dirty="0" smtClean="0"/>
              <a:t> </a:t>
            </a:r>
            <a:r>
              <a:rPr lang="el-GR" baseline="0" dirty="0" smtClean="0"/>
              <a:t>παλιά ρούχα για το Στρατό Σωτηρίας. Εδώ η «προσφορά αγοράς» βοηθά στο να ζεστάνει τους λιγότερο τυχερούς συνανθρώπους μας.</a:t>
            </a:r>
            <a:endParaRPr lang="el-GR" dirty="0" smtClean="0"/>
          </a:p>
          <a:p>
            <a:endParaRPr lang="en-US" dirty="0"/>
          </a:p>
        </p:txBody>
      </p:sp>
      <p:sp>
        <p:nvSpPr>
          <p:cNvPr id="4" name="3 - Θέση αριθμού διαφάνειας"/>
          <p:cNvSpPr>
            <a:spLocks noGrp="1"/>
          </p:cNvSpPr>
          <p:nvPr>
            <p:ph type="sldNum" sz="quarter" idx="10"/>
          </p:nvPr>
        </p:nvSpPr>
        <p:spPr/>
        <p:txBody>
          <a:bodyPr/>
          <a:lstStyle/>
          <a:p>
            <a:fld id="{EBA60D4E-153C-481E-9C52-31B1E4926C1F}"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Παράδειγμα: η </a:t>
            </a:r>
            <a:r>
              <a:rPr lang="en-US" dirty="0" smtClean="0"/>
              <a:t>Walt Disney</a:t>
            </a:r>
            <a:r>
              <a:rPr lang="en-US" baseline="0" dirty="0" smtClean="0"/>
              <a:t> World </a:t>
            </a:r>
            <a:r>
              <a:rPr lang="el-GR" baseline="0" dirty="0" smtClean="0"/>
              <a:t>είναι μία εμπειρία</a:t>
            </a:r>
            <a:r>
              <a:rPr lang="en-US" baseline="0" dirty="0" smtClean="0"/>
              <a:t>. </a:t>
            </a:r>
            <a:r>
              <a:rPr lang="el-GR" baseline="0" dirty="0" smtClean="0"/>
              <a:t>Το ίδιο και μια βόλτα με μια μοτοσικλέτα </a:t>
            </a:r>
            <a:r>
              <a:rPr lang="en-US" baseline="0" dirty="0" smtClean="0"/>
              <a:t>Harley-Davidson </a:t>
            </a:r>
            <a:r>
              <a:rPr lang="el-GR" baseline="0" dirty="0" smtClean="0"/>
              <a:t>ή μια επίσκεψη στο τοπικό κατάστημα </a:t>
            </a:r>
            <a:r>
              <a:rPr lang="en-US" baseline="0" dirty="0" smtClean="0"/>
              <a:t>Starbucks. </a:t>
            </a:r>
            <a:r>
              <a:rPr lang="el-GR" baseline="0" dirty="0" smtClean="0"/>
              <a:t>«δουλειά μας δεν είναι να γεμίζουμε την κοιλιά» λέει ο ιδρυτής των καταστημάτων </a:t>
            </a:r>
            <a:r>
              <a:rPr lang="en-US" baseline="0" dirty="0" smtClean="0"/>
              <a:t>Starbucks</a:t>
            </a:r>
            <a:r>
              <a:rPr lang="el-GR" baseline="0" dirty="0" smtClean="0"/>
              <a:t> «δουλειά μας είναι να γεμίζουμε την ψυχή». </a:t>
            </a:r>
            <a:endParaRPr lang="el-GR" dirty="0" smtClean="0"/>
          </a:p>
          <a:p>
            <a:endParaRPr lang="en-US" dirty="0"/>
          </a:p>
        </p:txBody>
      </p:sp>
      <p:sp>
        <p:nvSpPr>
          <p:cNvPr id="4" name="3 - Θέση αριθμού διαφάνειας"/>
          <p:cNvSpPr>
            <a:spLocks noGrp="1"/>
          </p:cNvSpPr>
          <p:nvPr>
            <p:ph type="sldNum" sz="quarter" idx="10"/>
          </p:nvPr>
        </p:nvSpPr>
        <p:spPr/>
        <p:txBody>
          <a:bodyPr/>
          <a:lstStyle/>
          <a:p>
            <a:fld id="{EBA60D4E-153C-481E-9C52-31B1E4926C1F}" type="slidenum">
              <a:rPr lang="el-GR" smtClean="0"/>
              <a:pPr/>
              <a:t>10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smtClean="0"/>
              <a:t>Να συγκρίνετε τις έννοιες των αναγκών, των επιθυμιών , των απαιτήσεων δίνοντας ένα παράδειγμα για την καθεμία. Πως αυτές οι έννοιες σχετίζονται με  τις πρακτικές του μάρκετινγκ.</a:t>
            </a:r>
          </a:p>
          <a:p>
            <a:r>
              <a:rPr lang="el-GR" sz="1200" dirty="0" smtClean="0"/>
              <a:t>Εξηγείστε πως και γιατί οι υπεύθυνοι του μάρκετινγκ βλέπουν πέρα από την πώληση του προϊόντος ή της υπηρεσίας και δημιουργούν εμπειρίες μάρκας για τους καταναλωτές.</a:t>
            </a:r>
          </a:p>
          <a:p>
            <a:r>
              <a:rPr lang="el-GR" sz="1200" dirty="0" smtClean="0"/>
              <a:t>Σε μια αγορά ποιοι ασκούν μάρκετινγκ</a:t>
            </a:r>
            <a:r>
              <a:rPr lang="en-US" sz="1200" dirty="0" smtClean="0"/>
              <a:t>;</a:t>
            </a:r>
            <a:endParaRPr lang="el-GR" sz="1200" dirty="0" smtClean="0"/>
          </a:p>
          <a:p>
            <a:endParaRPr lang="en-US" dirty="0"/>
          </a:p>
        </p:txBody>
      </p:sp>
      <p:sp>
        <p:nvSpPr>
          <p:cNvPr id="4" name="3 - Θέση αριθμού διαφάνειας"/>
          <p:cNvSpPr>
            <a:spLocks noGrp="1"/>
          </p:cNvSpPr>
          <p:nvPr>
            <p:ph type="sldNum" sz="quarter" idx="10"/>
          </p:nvPr>
        </p:nvSpPr>
        <p:spPr/>
        <p:txBody>
          <a:bodyPr/>
          <a:lstStyle/>
          <a:p>
            <a:fld id="{EBA60D4E-153C-481E-9C52-31B1E4926C1F}" type="slidenum">
              <a:rPr lang="el-GR" smtClean="0"/>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345332"/>
            <a:ext cx="7772400" cy="1225021"/>
          </a:xfrm>
        </p:spPr>
        <p:txBody>
          <a:bodyPr>
            <a:noAutofit/>
          </a:bodyPr>
          <a:lstStyle/>
          <a:p>
            <a:r>
              <a:rPr lang="el-GR" altLang="zh-CN" dirty="0" smtClean="0">
                <a:cs typeface="Segoe UI" pitchFamily="18" charset="0"/>
              </a:rPr>
              <a:t>Αρχές </a:t>
            </a:r>
            <a:r>
              <a:rPr lang="el-GR" altLang="zh-CN" dirty="0" smtClean="0">
                <a:cs typeface="Segoe UI" pitchFamily="18" charset="0"/>
              </a:rPr>
              <a:t>Μάρκετινγκ</a:t>
            </a:r>
            <a:endParaRPr lang="el-GR" dirty="0"/>
          </a:p>
        </p:txBody>
      </p:sp>
      <p:sp>
        <p:nvSpPr>
          <p:cNvPr id="3" name="Υπότιτλος 2"/>
          <p:cNvSpPr>
            <a:spLocks noGrp="1"/>
          </p:cNvSpPr>
          <p:nvPr>
            <p:ph type="subTitle" idx="1"/>
          </p:nvPr>
        </p:nvSpPr>
        <p:spPr>
          <a:xfrm>
            <a:off x="179512" y="2497460"/>
            <a:ext cx="8280920" cy="1112461"/>
          </a:xfrm>
        </p:spPr>
        <p:txBody>
          <a:bodyPr>
            <a:noAutofit/>
          </a:bodyPr>
          <a:lstStyle/>
          <a:p>
            <a:pPr>
              <a:lnSpc>
                <a:spcPct val="80000"/>
              </a:lnSpc>
            </a:pPr>
            <a:r>
              <a:rPr lang="el-GR" altLang="zh-CN" sz="3400" b="1" dirty="0" smtClean="0">
                <a:cs typeface="Segoe UI" pitchFamily="18" charset="0"/>
              </a:rPr>
              <a:t>Δημιουργία και Δέσμευση Αξίας Πελατών</a:t>
            </a:r>
          </a:p>
          <a:p>
            <a:pPr>
              <a:lnSpc>
                <a:spcPct val="80000"/>
              </a:lnSpc>
            </a:pPr>
            <a:r>
              <a:rPr lang="el-GR" altLang="zh-CN" sz="3400" b="1" dirty="0" smtClean="0">
                <a:cs typeface="Segoe UI" pitchFamily="18" charset="0"/>
              </a:rPr>
              <a:t>Στάδιο </a:t>
            </a:r>
            <a:r>
              <a:rPr lang="el-GR" altLang="zh-CN" sz="3400" b="1" dirty="0" smtClean="0">
                <a:cs typeface="Segoe UI" pitchFamily="18" charset="0"/>
              </a:rPr>
              <a:t>1</a:t>
            </a:r>
            <a:r>
              <a:rPr lang="el-GR" altLang="zh-CN" sz="3400" b="1" baseline="30000" dirty="0" smtClean="0">
                <a:cs typeface="Segoe UI" pitchFamily="18" charset="0"/>
              </a:rPr>
              <a:t>ο</a:t>
            </a:r>
            <a:r>
              <a:rPr lang="el-GR" altLang="zh-CN" sz="3400" b="1" dirty="0" smtClean="0">
                <a:cs typeface="Segoe UI" pitchFamily="18" charset="0"/>
              </a:rPr>
              <a:t> Κατανόηση της Αγοράς των Αναγκών των Πελατών</a:t>
            </a:r>
          </a:p>
          <a:p>
            <a:pPr>
              <a:lnSpc>
                <a:spcPct val="80000"/>
              </a:lnSpc>
            </a:pPr>
            <a:r>
              <a:rPr lang="el-GR" altLang="zh-CN" sz="3400" b="1" dirty="0" err="1" smtClean="0">
                <a:cs typeface="Segoe UI" pitchFamily="18" charset="0"/>
              </a:rPr>
              <a:t>Τριάρχη</a:t>
            </a:r>
            <a:r>
              <a:rPr lang="el-GR" altLang="zh-CN" sz="3400" b="1" dirty="0" smtClean="0">
                <a:cs typeface="Segoe UI" pitchFamily="18" charset="0"/>
              </a:rPr>
              <a:t>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3" name="2 - Θέση περιεχομένου"/>
          <p:cNvSpPr>
            <a:spLocks noGrp="1"/>
          </p:cNvSpPr>
          <p:nvPr>
            <p:ph idx="1"/>
          </p:nvPr>
        </p:nvSpPr>
        <p:spPr/>
        <p:txBody>
          <a:bodyPr>
            <a:normAutofit/>
          </a:bodyPr>
          <a:lstStyle/>
          <a:p>
            <a:pPr>
              <a:buNone/>
            </a:pPr>
            <a:r>
              <a:rPr lang="el-GR" sz="3000" b="1" dirty="0" smtClean="0"/>
              <a:t>Μυωπία του Μάρκετινγκ</a:t>
            </a:r>
          </a:p>
          <a:p>
            <a:pPr lvl="1">
              <a:spcAft>
                <a:spcPts val="600"/>
              </a:spcAft>
              <a:buBlip>
                <a:blip r:embed="rId3"/>
              </a:buBlip>
            </a:pPr>
            <a:r>
              <a:rPr lang="el-GR" sz="2400" dirty="0" smtClean="0"/>
              <a:t>Συναντάται όταν οι </a:t>
            </a:r>
            <a:r>
              <a:rPr lang="el-GR" sz="2400" b="1" dirty="0" smtClean="0"/>
              <a:t>πωλητές</a:t>
            </a:r>
            <a:r>
              <a:rPr lang="el-GR" sz="2400" dirty="0" smtClean="0"/>
              <a:t> δίνουν μεγαλύτερη προσοχή στα προϊόντα που προσφέρουν από ότι στα οφέλη και στις εμπειρίες που παράγονται από τα προϊόντα αυτά</a:t>
            </a:r>
          </a:p>
          <a:p>
            <a:pPr lvl="1">
              <a:spcAft>
                <a:spcPts val="600"/>
              </a:spcAft>
              <a:buBlip>
                <a:blip r:embed="rId3"/>
              </a:buBlip>
            </a:pPr>
            <a:r>
              <a:rPr lang="el-GR" sz="2400" dirty="0" smtClean="0"/>
              <a:t>Είναι τόσο συνεπαρμένοι από τα προϊόντα τους που εστιάζουν μόνο στις υφιστάμενες </a:t>
            </a:r>
            <a:r>
              <a:rPr lang="el-GR" sz="2400" b="1" dirty="0" smtClean="0"/>
              <a:t>επιθυμίες</a:t>
            </a:r>
            <a:r>
              <a:rPr lang="el-GR" sz="2400" dirty="0" smtClean="0"/>
              <a:t> και τους διαφεύγουν οι βασικές </a:t>
            </a:r>
            <a:r>
              <a:rPr lang="el-GR" sz="2400" b="1" dirty="0" smtClean="0"/>
              <a:t>ανάγκες</a:t>
            </a:r>
            <a:r>
              <a:rPr lang="el-GR" sz="2400" dirty="0" smtClean="0"/>
              <a:t> των καταναλωτών</a:t>
            </a:r>
            <a:r>
              <a:rPr lang="en-US" sz="2400" dirty="0" smtClean="0"/>
              <a:t>.</a:t>
            </a:r>
            <a:endParaRPr lang="el-GR" sz="2400" dirty="0" smtClean="0"/>
          </a:p>
          <a:p>
            <a:pPr>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3" name="2 - Θέση περιεχομένου"/>
          <p:cNvSpPr>
            <a:spLocks noGrp="1"/>
          </p:cNvSpPr>
          <p:nvPr>
            <p:ph idx="1"/>
          </p:nvPr>
        </p:nvSpPr>
        <p:spPr/>
        <p:txBody>
          <a:bodyPr>
            <a:normAutofit lnSpcReduction="10000"/>
          </a:bodyPr>
          <a:lstStyle/>
          <a:p>
            <a:pPr>
              <a:buNone/>
            </a:pPr>
            <a:r>
              <a:rPr lang="el-GR" sz="3000" b="1" dirty="0" smtClean="0"/>
              <a:t>Μυωπία του Μάρκετινγκ</a:t>
            </a:r>
          </a:p>
          <a:p>
            <a:pPr marL="365760" lvl="1">
              <a:lnSpc>
                <a:spcPct val="90000"/>
              </a:lnSpc>
              <a:spcAft>
                <a:spcPts val="600"/>
              </a:spcAft>
              <a:buBlip>
                <a:blip r:embed="rId2"/>
              </a:buBlip>
            </a:pPr>
            <a:r>
              <a:rPr lang="el-GR" sz="2400" dirty="0" smtClean="0"/>
              <a:t>Αποτέλεσμα της καλούμενης </a:t>
            </a:r>
            <a:r>
              <a:rPr lang="el-GR" sz="2400" b="1" dirty="0" smtClean="0"/>
              <a:t>μυωπίας του μάρκετινγκ </a:t>
            </a:r>
            <a:r>
              <a:rPr lang="el-GR" sz="2400" dirty="0" smtClean="0"/>
              <a:t>είναι ότι οι πωλητές αυτοί θα έχουν μπελάδες όταν εμφανισθεί ένα νέο προϊόν που εξυπηρετεί την ανάγκη του πελάτη καλύτερα ή θα είναι φθηνότερο. Ο πελάτης θα έχει την ίδια </a:t>
            </a:r>
            <a:r>
              <a:rPr lang="el-GR" sz="2400" b="1" dirty="0" smtClean="0"/>
              <a:t>ανάγκη</a:t>
            </a:r>
            <a:r>
              <a:rPr lang="el-GR" sz="2400" dirty="0" smtClean="0"/>
              <a:t> αλλά θα θέλει το νέο προϊόν.</a:t>
            </a:r>
          </a:p>
          <a:p>
            <a:pPr marL="365760" lvl="1">
              <a:lnSpc>
                <a:spcPct val="90000"/>
              </a:lnSpc>
              <a:spcAft>
                <a:spcPts val="600"/>
              </a:spcAft>
              <a:buBlip>
                <a:blip r:embed="rId2"/>
              </a:buBlip>
            </a:pPr>
            <a:r>
              <a:rPr lang="el-GR" sz="2400" dirty="0" smtClean="0"/>
              <a:t>Τα έξυπνα στελέχη του μάρκετινγκ βλέπουν πέρα από τα χαρακτηριστικά των προϊόντων και υπηρεσιών που πωλούν. Ενορχηστρώνοντας διάφορες υπηρεσίες και προϊόντα δημιουργούν </a:t>
            </a:r>
            <a:r>
              <a:rPr lang="el-GR" sz="2400" b="1" dirty="0" smtClean="0"/>
              <a:t>εμπειρίες μάρκας </a:t>
            </a:r>
            <a:r>
              <a:rPr lang="el-GR" sz="2400" dirty="0" smtClean="0"/>
              <a:t>για τους καταναλωτές</a:t>
            </a:r>
            <a:endParaRPr lang="en-US" sz="2400" dirty="0" smtClean="0"/>
          </a:p>
          <a:p>
            <a:pPr lvl="1">
              <a:spcAft>
                <a:spcPts val="600"/>
              </a:spcAft>
              <a:buNone/>
            </a:pPr>
            <a:endParaRPr lang="el-GR" sz="2400" i="1" dirty="0" smtClean="0">
              <a:solidFill>
                <a:schemeClr val="accent5">
                  <a:lumMod val="10000"/>
                </a:schemeClr>
              </a:solidFill>
            </a:endParaRP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3" name="2 - Θέση περιεχομένου"/>
          <p:cNvSpPr>
            <a:spLocks noGrp="1"/>
          </p:cNvSpPr>
          <p:nvPr>
            <p:ph idx="1"/>
          </p:nvPr>
        </p:nvSpPr>
        <p:spPr/>
        <p:txBody>
          <a:bodyPr>
            <a:noAutofit/>
          </a:bodyPr>
          <a:lstStyle/>
          <a:p>
            <a:pPr>
              <a:lnSpc>
                <a:spcPct val="80000"/>
              </a:lnSpc>
              <a:buFont typeface="Wingdings" pitchFamily="2" charset="2"/>
              <a:buChar char="q"/>
            </a:pPr>
            <a:r>
              <a:rPr lang="el-GR" sz="2800" b="1" dirty="0" smtClean="0"/>
              <a:t>Αξία και Ικανοποίηση Πελατών: </a:t>
            </a:r>
            <a:r>
              <a:rPr lang="el-GR" sz="2600" b="1" dirty="0" smtClean="0"/>
              <a:t/>
            </a:r>
            <a:br>
              <a:rPr lang="el-GR" sz="2600" b="1" dirty="0" smtClean="0"/>
            </a:br>
            <a:r>
              <a:rPr lang="el-GR" sz="2600" dirty="0" smtClean="0"/>
              <a:t>Τα θεμέλια για την ανάπτυξη και τη διαχείριση πελατειακών σχέσεων Οι </a:t>
            </a:r>
            <a:r>
              <a:rPr lang="el-GR" sz="2600" b="1" dirty="0" smtClean="0"/>
              <a:t>πελάτες </a:t>
            </a:r>
            <a:r>
              <a:rPr lang="el-GR" sz="2600" dirty="0" smtClean="0"/>
              <a:t>διαμορφώνουν </a:t>
            </a:r>
            <a:r>
              <a:rPr lang="el-GR" sz="2600" b="1" dirty="0" smtClean="0"/>
              <a:t>προσδοκίες</a:t>
            </a:r>
            <a:r>
              <a:rPr lang="el-GR" sz="2600" dirty="0" smtClean="0"/>
              <a:t> σχετικά με την  αξία και την ικανοποίηση που παρέχουν διάφορες </a:t>
            </a:r>
            <a:r>
              <a:rPr lang="el-GR" sz="2600" b="1" dirty="0" smtClean="0"/>
              <a:t>προσφορές αγοράς </a:t>
            </a:r>
            <a:r>
              <a:rPr lang="el-GR" sz="2600" dirty="0" smtClean="0"/>
              <a:t>και αγοράζουν ανάλογα.</a:t>
            </a:r>
          </a:p>
          <a:p>
            <a:pPr>
              <a:lnSpc>
                <a:spcPct val="80000"/>
              </a:lnSpc>
              <a:buNone/>
            </a:pPr>
            <a:r>
              <a:rPr lang="el-GR" sz="2600" dirty="0" smtClean="0"/>
              <a:t>   Οι </a:t>
            </a:r>
            <a:r>
              <a:rPr lang="el-GR" sz="2600" b="1" dirty="0" smtClean="0"/>
              <a:t>ικανοποιημένοι πελάτες </a:t>
            </a:r>
            <a:r>
              <a:rPr lang="el-GR" sz="2600" dirty="0" smtClean="0"/>
              <a:t>ξαναγοράζουν και λένε και σε άλλους τις καλές εμπειρίες που έχουν από το προϊόν, ενώ οι </a:t>
            </a:r>
            <a:r>
              <a:rPr lang="el-GR" sz="2600" b="1" dirty="0" smtClean="0"/>
              <a:t>δυσαρεστημένοι </a:t>
            </a:r>
            <a:r>
              <a:rPr lang="el-GR" sz="2600" dirty="0" smtClean="0"/>
              <a:t>στρέφονται σε ανταγωνιστές και δυσφημούν το προϊόν.</a:t>
            </a:r>
          </a:p>
          <a:p>
            <a:pPr>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3" name="2 - Θέση περιεχομένου"/>
          <p:cNvSpPr>
            <a:spLocks noGrp="1"/>
          </p:cNvSpPr>
          <p:nvPr>
            <p:ph idx="1"/>
          </p:nvPr>
        </p:nvSpPr>
        <p:spPr/>
        <p:txBody>
          <a:bodyPr>
            <a:noAutofit/>
          </a:bodyPr>
          <a:lstStyle/>
          <a:p>
            <a:pPr>
              <a:lnSpc>
                <a:spcPct val="80000"/>
              </a:lnSpc>
              <a:buNone/>
            </a:pPr>
            <a:r>
              <a:rPr lang="el-GR" sz="2800" b="1" dirty="0" smtClean="0"/>
              <a:t>Αξία και Ικανοποίηση Πελατών: </a:t>
            </a:r>
            <a:r>
              <a:rPr lang="el-GR" sz="2600" b="1" dirty="0" smtClean="0"/>
              <a:t/>
            </a:r>
            <a:br>
              <a:rPr lang="el-GR" sz="2600" b="1" dirty="0" smtClean="0"/>
            </a:br>
            <a:r>
              <a:rPr lang="el-GR" sz="2600" dirty="0" smtClean="0"/>
              <a:t>Τα θεμέλια για την ανάπτυξη και τη διαχείριση πελατειακών σχέσεων </a:t>
            </a:r>
            <a:r>
              <a:rPr lang="el-GR" sz="2600" b="1" dirty="0" smtClean="0"/>
              <a:t> Επομένως οι ασχολούμενοι με το Μάρκετινγκ πρέπει να είναι προσεκτικοί στον καθορισμό του σωστού επιπέδου προσδοκιών:</a:t>
            </a:r>
          </a:p>
          <a:p>
            <a:pPr marL="457200" lvl="1">
              <a:lnSpc>
                <a:spcPct val="80000"/>
              </a:lnSpc>
              <a:spcAft>
                <a:spcPts val="600"/>
              </a:spcAft>
              <a:buBlip>
                <a:blip r:embed="rId2"/>
              </a:buBlip>
            </a:pPr>
            <a:r>
              <a:rPr lang="el-GR" sz="2600" dirty="0" smtClean="0"/>
              <a:t>Εάν θέσουν πολύ </a:t>
            </a:r>
            <a:r>
              <a:rPr lang="el-GR" sz="2600" b="1" dirty="0" smtClean="0"/>
              <a:t>χαμηλές προσδοκίες</a:t>
            </a:r>
            <a:r>
              <a:rPr lang="el-GR" sz="2600" dirty="0" smtClean="0"/>
              <a:t>, τότε μπορεί να ικανοποιήσουν εκείνους που αγοράζουν, ωστόσο θα αποτύχουν να προσελκύσουν αρκετούς αγοραστές.</a:t>
            </a:r>
          </a:p>
          <a:p>
            <a:pPr marL="457200" lvl="1">
              <a:lnSpc>
                <a:spcPct val="80000"/>
              </a:lnSpc>
              <a:spcAft>
                <a:spcPts val="600"/>
              </a:spcAft>
              <a:buBlip>
                <a:blip r:embed="rId2"/>
              </a:buBlip>
            </a:pPr>
            <a:r>
              <a:rPr lang="el-GR" sz="2600" dirty="0" smtClean="0"/>
              <a:t>Εάν θέσουν πολύ </a:t>
            </a:r>
            <a:r>
              <a:rPr lang="el-GR" sz="2600" b="1" dirty="0" smtClean="0"/>
              <a:t>υψηλές προσδοκίες</a:t>
            </a:r>
            <a:r>
              <a:rPr lang="el-GR" sz="2600" dirty="0" smtClean="0"/>
              <a:t>, τότε οι αγοραστές θα απογοητευθούν</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pic>
        <p:nvPicPr>
          <p:cNvPr id="5" name="Picture 8" descr="photo02_08"/>
          <p:cNvPicPr>
            <a:picLocks noChangeAspect="1" noChangeArrowheads="1"/>
          </p:cNvPicPr>
          <p:nvPr/>
        </p:nvPicPr>
        <p:blipFill>
          <a:blip r:embed="rId2" cstate="print"/>
          <a:srcRect b="8281"/>
          <a:stretch>
            <a:fillRect/>
          </a:stretch>
        </p:blipFill>
        <p:spPr bwMode="auto">
          <a:xfrm>
            <a:off x="1907704" y="1705372"/>
            <a:ext cx="5112567" cy="2731551"/>
          </a:xfrm>
          <a:prstGeom prst="rect">
            <a:avLst/>
          </a:prstGeom>
          <a:noFill/>
          <a:ln w="19050">
            <a:solidFill>
              <a:schemeClr val="tx1"/>
            </a:solidFill>
            <a:miter lim="800000"/>
            <a:headEnd/>
            <a:tailEnd/>
          </a:ln>
        </p:spPr>
      </p:pic>
      <p:sp>
        <p:nvSpPr>
          <p:cNvPr id="6" name="Rectangle 2"/>
          <p:cNvSpPr txBox="1">
            <a:spLocks noChangeArrowheads="1"/>
          </p:cNvSpPr>
          <p:nvPr/>
        </p:nvSpPr>
        <p:spPr>
          <a:xfrm>
            <a:off x="323529" y="1201316"/>
            <a:ext cx="8064895" cy="62068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smtClean="0">
                <a:ln>
                  <a:noFill/>
                </a:ln>
                <a:uLnTx/>
                <a:uFillTx/>
                <a:latin typeface="+mj-lt"/>
                <a:ea typeface="+mj-ea"/>
                <a:cs typeface="+mj-cs"/>
              </a:rPr>
              <a:t>Το Μάρκετινγκ σε δράση</a:t>
            </a:r>
            <a:endParaRPr kumimoji="0" lang="en-US" sz="3600" b="1" i="0" u="none" strike="noStrike" kern="1200" cap="none" spc="0" normalizeH="0" baseline="0" noProof="0" dirty="0" smtClean="0">
              <a:ln>
                <a:noFill/>
              </a:ln>
              <a:uLnTx/>
              <a:uFillTx/>
              <a:latin typeface="+mj-lt"/>
              <a:ea typeface="+mj-ea"/>
              <a:cs typeface="+mj-cs"/>
            </a:endParaRPr>
          </a:p>
        </p:txBody>
      </p:sp>
      <p:sp>
        <p:nvSpPr>
          <p:cNvPr id="7" name="Rectangle 3"/>
          <p:cNvSpPr txBox="1">
            <a:spLocks noChangeArrowheads="1"/>
          </p:cNvSpPr>
          <p:nvPr/>
        </p:nvSpPr>
        <p:spPr>
          <a:xfrm>
            <a:off x="179513" y="4513684"/>
            <a:ext cx="8964487" cy="1080120"/>
          </a:xfrm>
          <a:prstGeom prst="rect">
            <a:avLst/>
          </a:prstGeom>
          <a:noFill/>
        </p:spPr>
        <p:txBody>
          <a:bodyPr vert="horz" lIns="91440" tIns="45720" rIns="91440" bIns="45720" rtlCol="0">
            <a:noAutofit/>
          </a:bodyPr>
          <a:lstStyle/>
          <a:p>
            <a:pPr marR="0" lvl="0" algn="just" defTabSz="914400" rtl="0" eaLnBrk="1" fontAlgn="auto" latinLnBrk="0" hangingPunct="1">
              <a:lnSpc>
                <a:spcPct val="80000"/>
              </a:lnSpc>
              <a:spcBef>
                <a:spcPts val="1200"/>
              </a:spcBef>
              <a:spcAft>
                <a:spcPts val="0"/>
              </a:spcAft>
              <a:buClrTx/>
              <a:buSzTx/>
              <a:buFont typeface="Wingdings" pitchFamily="2" charset="2"/>
              <a:buNone/>
              <a:tabLst/>
              <a:defRPr/>
            </a:pPr>
            <a:r>
              <a:rPr kumimoji="0" lang="en-US" sz="2400" b="0" u="none" strike="noStrike" kern="1200" cap="none" spc="0" normalizeH="0" baseline="0" noProof="0" dirty="0" smtClean="0">
                <a:ln>
                  <a:noFill/>
                </a:ln>
                <a:effectLst/>
                <a:uLnTx/>
                <a:uFillTx/>
                <a:latin typeface="+mn-lt"/>
                <a:ea typeface="+mn-ea"/>
                <a:cs typeface="+mn-cs"/>
              </a:rPr>
              <a:t> </a:t>
            </a:r>
            <a:r>
              <a:rPr kumimoji="0" lang="el-GR" sz="2400" b="0" u="none" strike="noStrike" kern="1200" cap="none" spc="0" normalizeH="0" baseline="0" noProof="0" dirty="0" smtClean="0">
                <a:ln>
                  <a:noFill/>
                </a:ln>
                <a:effectLst/>
                <a:uLnTx/>
                <a:uFillTx/>
                <a:latin typeface="+mn-lt"/>
                <a:ea typeface="+mn-ea"/>
                <a:cs typeface="+mn-cs"/>
              </a:rPr>
              <a:t>Οι διαφημίσεις διαμορφώνουν προσδοκίες και οι </a:t>
            </a:r>
            <a:r>
              <a:rPr kumimoji="0" lang="el-GR" sz="2400" b="0" u="none" strike="noStrike" kern="1200" cap="none" spc="0" normalizeH="0" baseline="0" noProof="0" dirty="0" err="1" smtClean="0">
                <a:ln>
                  <a:noFill/>
                </a:ln>
                <a:effectLst/>
                <a:uLnTx/>
                <a:uFillTx/>
                <a:latin typeface="+mn-lt"/>
                <a:ea typeface="+mn-ea"/>
                <a:cs typeface="+mn-cs"/>
              </a:rPr>
              <a:t>μάρκετερς</a:t>
            </a:r>
            <a:r>
              <a:rPr kumimoji="0" lang="el-GR" sz="2400" b="0" u="none" strike="noStrike" kern="1200" cap="none" spc="0" normalizeH="0" baseline="0" noProof="0" dirty="0" smtClean="0">
                <a:ln>
                  <a:noFill/>
                </a:ln>
                <a:effectLst/>
                <a:uLnTx/>
                <a:uFillTx/>
                <a:latin typeface="+mn-lt"/>
                <a:ea typeface="+mn-ea"/>
                <a:cs typeface="+mn-cs"/>
              </a:rPr>
              <a:t> πρέπει να είναι προσεκτικοί στο να μην υπόσχονται πολλά</a:t>
            </a:r>
            <a:r>
              <a:rPr kumimoji="0" lang="en-US" sz="2400" b="0" u="none" strike="noStrike" kern="1200" cap="none" spc="0" normalizeH="0" baseline="0" noProof="0" dirty="0" smtClean="0">
                <a:ln>
                  <a:noFill/>
                </a:ln>
                <a:effectLst/>
                <a:uLnTx/>
                <a:uFillTx/>
                <a:latin typeface="+mn-lt"/>
                <a:ea typeface="+mn-ea"/>
                <a:cs typeface="+mn-cs"/>
              </a:rPr>
              <a:t>.                         </a:t>
            </a:r>
            <a:r>
              <a:rPr kumimoji="0" lang="el-GR" sz="2400" b="0" u="none" strike="noStrike" kern="1200" cap="none" spc="0" normalizeH="0" baseline="0" noProof="0" dirty="0" smtClean="0">
                <a:ln>
                  <a:noFill/>
                </a:ln>
                <a:effectLst/>
                <a:uLnTx/>
                <a:uFillTx/>
                <a:latin typeface="+mn-lt"/>
                <a:ea typeface="+mn-ea"/>
                <a:cs typeface="+mn-cs"/>
              </a:rPr>
              <a:t>.</a:t>
            </a:r>
            <a:r>
              <a:rPr kumimoji="0" lang="en-US" sz="2400" b="0" u="none" strike="noStrike" kern="1200" cap="none" spc="0" normalizeH="0" baseline="0" noProof="0" dirty="0" smtClean="0">
                <a:ln>
                  <a:noFill/>
                </a:ln>
                <a:effectLst/>
                <a:uLnTx/>
                <a:uFillTx/>
                <a:latin typeface="+mn-lt"/>
                <a:ea typeface="+mn-ea"/>
                <a:cs typeface="+mn-cs"/>
              </a:rPr>
              <a:t>                                                                </a:t>
            </a:r>
            <a:r>
              <a:rPr kumimoji="0" lang="el-GR" sz="2400" b="0" u="none" strike="noStrike" kern="1200" cap="none" spc="0" normalizeH="0" baseline="0" noProof="0" dirty="0" smtClean="0">
                <a:ln>
                  <a:noFill/>
                </a:ln>
                <a:effectLst/>
                <a:uLnTx/>
                <a:uFillTx/>
                <a:latin typeface="+mn-lt"/>
                <a:ea typeface="+mn-ea"/>
                <a:cs typeface="+mn-cs"/>
              </a:rPr>
              <a:t>Διαφήμιση της εταιρείας </a:t>
            </a:r>
            <a:r>
              <a:rPr kumimoji="0" lang="en-US" sz="2400" b="0" u="none" strike="noStrike" kern="1200" cap="none" spc="0" normalizeH="0" baseline="0" noProof="0" dirty="0" smtClean="0">
                <a:ln>
                  <a:noFill/>
                </a:ln>
                <a:effectLst/>
                <a:uLnTx/>
                <a:uFillTx/>
                <a:latin typeface="+mn-lt"/>
                <a:ea typeface="+mn-ea"/>
                <a:cs typeface="+mn-cs"/>
              </a:rPr>
              <a:t>WAL-MART </a:t>
            </a:r>
            <a:r>
              <a:rPr kumimoji="0" lang="el-GR" sz="2400" b="0" u="none" strike="noStrike" kern="1200" cap="none" spc="0" normalizeH="0" baseline="0" noProof="0" dirty="0" smtClean="0">
                <a:ln>
                  <a:noFill/>
                </a:ln>
                <a:effectLst/>
                <a:uLnTx/>
                <a:uFillTx/>
                <a:latin typeface="+mn-lt"/>
                <a:ea typeface="+mn-ea"/>
                <a:cs typeface="+mn-cs"/>
              </a:rPr>
              <a:t>με το σλόγκαν </a:t>
            </a:r>
            <a:r>
              <a:rPr kumimoji="0" lang="en-US" sz="2400" b="0" u="none" strike="noStrike" kern="1200" cap="none" spc="0" normalizeH="0" baseline="0" noProof="0" dirty="0" smtClean="0">
                <a:ln>
                  <a:noFill/>
                </a:ln>
                <a:effectLst/>
                <a:uLnTx/>
                <a:uFillTx/>
                <a:latin typeface="+mn-lt"/>
                <a:ea typeface="+mn-ea"/>
                <a:cs typeface="+mn-cs"/>
              </a:rPr>
              <a:t>“Save money. Live Better”</a:t>
            </a:r>
          </a:p>
          <a:p>
            <a:pPr marR="0" lvl="0" algn="just" defTabSz="914400" rtl="0" eaLnBrk="1" fontAlgn="auto" latinLnBrk="0" hangingPunct="1">
              <a:lnSpc>
                <a:spcPct val="80000"/>
              </a:lnSpc>
              <a:spcBef>
                <a:spcPts val="1200"/>
              </a:spcBef>
              <a:spcAft>
                <a:spcPts val="0"/>
              </a:spcAft>
              <a:buClrTx/>
              <a:buSzTx/>
              <a:buFont typeface="Wingdings" pitchFamily="2" charset="2"/>
              <a:buNone/>
              <a:tabLst/>
              <a:defRPr/>
            </a:pPr>
            <a:endParaRPr kumimoji="0" lang="el-GR" sz="2400" b="0" u="none" strike="noStrike" kern="1200" cap="none" spc="0" normalizeH="0" baseline="0" noProof="0" dirty="0" smtClean="0">
              <a:ln>
                <a:noFill/>
              </a:ln>
              <a:effectLst/>
              <a:uLnTx/>
              <a:uFillTx/>
              <a:latin typeface="+mn-lt"/>
              <a:ea typeface="+mn-ea"/>
              <a:cs typeface="+mn-cs"/>
            </a:endParaRPr>
          </a:p>
          <a:p>
            <a:pPr marR="0" lvl="0" algn="l" defTabSz="914400" rtl="0" eaLnBrk="1" fontAlgn="auto" latinLnBrk="0" hangingPunct="1">
              <a:lnSpc>
                <a:spcPct val="80000"/>
              </a:lnSpc>
              <a:spcBef>
                <a:spcPts val="1200"/>
              </a:spcBef>
              <a:spcAft>
                <a:spcPts val="0"/>
              </a:spcAft>
              <a:buClrTx/>
              <a:buSzTx/>
              <a:buFont typeface="Wingdings" pitchFamily="2" charset="2"/>
              <a:buNone/>
              <a:tabLst/>
              <a:defRPr/>
            </a:pPr>
            <a:endParaRPr kumimoji="0" lang="en-US" sz="2400" b="0"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5"/>
            <a:ext cx="8229600" cy="468395"/>
          </a:xfrm>
        </p:spPr>
        <p:txBody>
          <a:bodyPr>
            <a:no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5" name="4 - Εικόνα" descr="ΠΟΛΙΤΙΚΟΣ.jfif"/>
          <p:cNvPicPr>
            <a:picLocks noChangeAspect="1"/>
          </p:cNvPicPr>
          <p:nvPr/>
        </p:nvPicPr>
        <p:blipFill>
          <a:blip r:embed="rId2" cstate="print"/>
          <a:stretch>
            <a:fillRect/>
          </a:stretch>
        </p:blipFill>
        <p:spPr>
          <a:xfrm>
            <a:off x="5742255" y="1345332"/>
            <a:ext cx="3401745" cy="3094112"/>
          </a:xfrm>
          <a:prstGeom prst="rect">
            <a:avLst/>
          </a:prstGeom>
        </p:spPr>
      </p:pic>
      <p:sp>
        <p:nvSpPr>
          <p:cNvPr id="6" name="Rectangle 3"/>
          <p:cNvSpPr txBox="1">
            <a:spLocks noChangeArrowheads="1"/>
          </p:cNvSpPr>
          <p:nvPr/>
        </p:nvSpPr>
        <p:spPr>
          <a:xfrm>
            <a:off x="323528" y="1192733"/>
            <a:ext cx="5184576" cy="5049143"/>
          </a:xfrm>
          <a:prstGeom prst="rect">
            <a:avLst/>
          </a:prstGeom>
        </p:spPr>
        <p:txBody>
          <a:bodyPr vert="horz" lIns="91440" tIns="45720" rIns="91440" bIns="45720" rtlCol="0">
            <a:normAutofit fontScale="55000" lnSpcReduction="20000"/>
          </a:bodyPr>
          <a:lstStyle/>
          <a:p>
            <a:pPr marR="0" lvl="0" algn="l" defTabSz="914400" rtl="0" eaLnBrk="1" fontAlgn="auto" latinLnBrk="0" hangingPunct="1">
              <a:lnSpc>
                <a:spcPct val="95000"/>
              </a:lnSpc>
              <a:spcBef>
                <a:spcPts val="1200"/>
              </a:spcBef>
              <a:spcAft>
                <a:spcPts val="600"/>
              </a:spcAft>
              <a:buClrTx/>
              <a:buSzTx/>
              <a:buFont typeface="Arial" pitchFamily="34" charset="0"/>
              <a:buNone/>
              <a:tabLst/>
              <a:defRPr/>
            </a:pPr>
            <a:r>
              <a:rPr kumimoji="0" lang="el-GR" sz="3600" b="0" i="0" u="none" strike="noStrike" kern="1200" cap="none" spc="0" normalizeH="0" baseline="0" noProof="0" dirty="0" smtClean="0">
                <a:ln>
                  <a:noFill/>
                </a:ln>
                <a:effectLst/>
                <a:uLnTx/>
                <a:uFillTx/>
                <a:latin typeface="+mn-lt"/>
                <a:ea typeface="+mn-ea"/>
                <a:cs typeface="+mn-cs"/>
              </a:rPr>
              <a:t>Όταν οι άνθρωποι αποφασίζουν να ικανοποιήσουν τις ανάγκες και τις επιθυμίες τους μέσω </a:t>
            </a:r>
            <a:r>
              <a:rPr kumimoji="0" lang="el-GR" sz="3600" b="1" i="0" u="none" strike="noStrike" kern="1200" cap="none" spc="0" normalizeH="0" baseline="0" noProof="0" dirty="0" smtClean="0">
                <a:ln>
                  <a:noFill/>
                </a:ln>
                <a:effectLst/>
                <a:uLnTx/>
                <a:uFillTx/>
                <a:latin typeface="+mn-lt"/>
                <a:ea typeface="+mn-ea"/>
                <a:cs typeface="+mn-cs"/>
              </a:rPr>
              <a:t>ανταλλαγής σχέσεων</a:t>
            </a:r>
            <a:r>
              <a:rPr kumimoji="0" lang="el-GR" sz="3600" b="0" i="0" u="none" strike="noStrike" kern="1200" cap="none" spc="0" normalizeH="0" baseline="0" noProof="0" dirty="0" smtClean="0">
                <a:ln>
                  <a:noFill/>
                </a:ln>
                <a:effectLst/>
                <a:uLnTx/>
                <a:uFillTx/>
                <a:latin typeface="+mn-lt"/>
                <a:ea typeface="+mn-ea"/>
                <a:cs typeface="+mn-cs"/>
              </a:rPr>
              <a:t>, τότε προκύπτει το μάρκετινγκ.  </a:t>
            </a:r>
          </a:p>
          <a:p>
            <a:pPr marR="0" lvl="0" algn="l" defTabSz="914400" rtl="0" eaLnBrk="1" fontAlgn="auto" latinLnBrk="0" hangingPunct="1">
              <a:lnSpc>
                <a:spcPct val="95000"/>
              </a:lnSpc>
              <a:spcBef>
                <a:spcPts val="1200"/>
              </a:spcBef>
              <a:spcAft>
                <a:spcPts val="600"/>
              </a:spcAft>
              <a:buClrTx/>
              <a:buSzTx/>
              <a:buFont typeface="Wingdings" pitchFamily="2" charset="2"/>
              <a:buChar char="q"/>
              <a:tabLst/>
              <a:defRPr/>
            </a:pPr>
            <a:r>
              <a:rPr kumimoji="0" lang="el-GR" sz="3600" b="1" i="0" u="none" strike="noStrike" kern="1200" cap="none" spc="0" normalizeH="0" baseline="0" noProof="0" dirty="0" smtClean="0">
                <a:ln>
                  <a:noFill/>
                </a:ln>
                <a:effectLst/>
                <a:uLnTx/>
                <a:uFillTx/>
                <a:latin typeface="+mn-lt"/>
                <a:ea typeface="+mn-ea"/>
                <a:cs typeface="+mn-cs"/>
              </a:rPr>
              <a:t>Ανταλλαγή</a:t>
            </a:r>
            <a:endParaRPr kumimoji="0" lang="en-US" sz="3600" b="0" i="0" u="none" strike="noStrike" kern="1200" cap="none" spc="0" normalizeH="0" baseline="0" noProof="0" dirty="0" smtClean="0">
              <a:ln>
                <a:noFill/>
              </a:ln>
              <a:effectLst/>
              <a:uLnTx/>
              <a:uFillTx/>
              <a:latin typeface="+mn-lt"/>
              <a:ea typeface="+mn-ea"/>
              <a:cs typeface="+mn-cs"/>
            </a:endParaRPr>
          </a:p>
          <a:p>
            <a:pPr marL="457200" marR="0" lvl="2" algn="l" defTabSz="914400" rtl="0" eaLnBrk="1" fontAlgn="auto" latinLnBrk="0" hangingPunct="1">
              <a:lnSpc>
                <a:spcPct val="95000"/>
              </a:lnSpc>
              <a:spcBef>
                <a:spcPts val="1200"/>
              </a:spcBef>
              <a:spcAft>
                <a:spcPts val="600"/>
              </a:spcAft>
              <a:buClrTx/>
              <a:buSzTx/>
              <a:buFontTx/>
              <a:buChar char="-"/>
              <a:tabLst/>
              <a:defRPr/>
            </a:pPr>
            <a:r>
              <a:rPr kumimoji="0" lang="el-GR" sz="3600" b="0" u="none" strike="noStrike" kern="1200" cap="none" spc="0" normalizeH="0" baseline="0" noProof="0" dirty="0" smtClean="0">
                <a:ln>
                  <a:noFill/>
                </a:ln>
                <a:effectLst/>
                <a:uLnTx/>
                <a:uFillTx/>
                <a:latin typeface="+mn-lt"/>
                <a:ea typeface="+mn-ea"/>
                <a:cs typeface="+mn-cs"/>
              </a:rPr>
              <a:t>Η πράξη απόκτησης ενός επιθυμητού αντικειμένου από κάποιον προσφέροντας του κάτι ως αντάλλαγμα</a:t>
            </a:r>
            <a:r>
              <a:rPr kumimoji="0" lang="en-US" sz="3600" b="0" u="none" strike="noStrike" kern="1200" cap="none" spc="0" normalizeH="0" baseline="0" noProof="0" dirty="0" smtClean="0">
                <a:ln>
                  <a:noFill/>
                </a:ln>
                <a:effectLst/>
                <a:uLnTx/>
                <a:uFillTx/>
                <a:latin typeface="+mn-lt"/>
                <a:ea typeface="+mn-ea"/>
                <a:cs typeface="+mn-cs"/>
              </a:rPr>
              <a:t>.</a:t>
            </a:r>
            <a:endParaRPr kumimoji="0" lang="el-GR" sz="3600" b="0" u="none" strike="noStrike" kern="1200" cap="none" spc="0" normalizeH="0" baseline="0" noProof="0" dirty="0" smtClean="0">
              <a:ln>
                <a:noFill/>
              </a:ln>
              <a:effectLst/>
              <a:uLnTx/>
              <a:uFillTx/>
              <a:latin typeface="+mn-lt"/>
              <a:ea typeface="+mn-ea"/>
              <a:cs typeface="+mn-cs"/>
            </a:endParaRPr>
          </a:p>
          <a:p>
            <a:pPr marL="457200" marR="0" lvl="2" algn="l" defTabSz="914400" rtl="0" eaLnBrk="1" fontAlgn="auto" latinLnBrk="0" hangingPunct="1">
              <a:lnSpc>
                <a:spcPct val="95000"/>
              </a:lnSpc>
              <a:spcBef>
                <a:spcPts val="1200"/>
              </a:spcBef>
              <a:spcAft>
                <a:spcPts val="600"/>
              </a:spcAft>
              <a:buClrTx/>
              <a:buSzTx/>
              <a:buFontTx/>
              <a:buChar char="-"/>
              <a:tabLst/>
              <a:defRPr/>
            </a:pPr>
            <a:r>
              <a:rPr kumimoji="0" lang="el-GR" sz="3600" b="0" u="none" strike="noStrike" kern="1200" cap="none" spc="0" normalizeH="0" baseline="0" noProof="0" dirty="0" smtClean="0">
                <a:ln>
                  <a:noFill/>
                </a:ln>
                <a:effectLst/>
                <a:uLnTx/>
                <a:uFillTx/>
                <a:latin typeface="+mn-lt"/>
                <a:ea typeface="+mn-ea"/>
                <a:cs typeface="+mn-cs"/>
              </a:rPr>
              <a:t>Οι </a:t>
            </a:r>
            <a:r>
              <a:rPr kumimoji="0" lang="el-GR" sz="3600" b="0" u="none" strike="noStrike" kern="1200" cap="none" spc="0" normalizeH="0" baseline="0" noProof="0" dirty="0" err="1" smtClean="0">
                <a:ln>
                  <a:noFill/>
                </a:ln>
                <a:effectLst/>
                <a:uLnTx/>
                <a:uFillTx/>
                <a:latin typeface="+mn-lt"/>
                <a:ea typeface="+mn-ea"/>
                <a:cs typeface="+mn-cs"/>
              </a:rPr>
              <a:t>μάρκετερς</a:t>
            </a:r>
            <a:r>
              <a:rPr kumimoji="0" lang="el-GR" sz="3600" b="0" u="none" strike="noStrike" kern="1200" cap="none" spc="0" normalizeH="0" baseline="0" noProof="0" dirty="0" smtClean="0">
                <a:ln>
                  <a:noFill/>
                </a:ln>
                <a:effectLst/>
                <a:uLnTx/>
                <a:uFillTx/>
                <a:latin typeface="+mn-lt"/>
                <a:ea typeface="+mn-ea"/>
                <a:cs typeface="+mn-cs"/>
              </a:rPr>
              <a:t> επιδιώκουν να προκαλέσουν μία αντίδραση απέναντι σε μία προσφορά αγοράς.</a:t>
            </a:r>
          </a:p>
          <a:p>
            <a:pPr marL="457200" marR="0" lvl="2" algn="l" defTabSz="914400" rtl="0" eaLnBrk="1" fontAlgn="auto" latinLnBrk="0" hangingPunct="1">
              <a:lnSpc>
                <a:spcPct val="95000"/>
              </a:lnSpc>
              <a:spcBef>
                <a:spcPts val="1200"/>
              </a:spcBef>
              <a:spcAft>
                <a:spcPts val="600"/>
              </a:spcAft>
              <a:buClrTx/>
              <a:buSzTx/>
              <a:buFontTx/>
              <a:buChar char="-"/>
              <a:tabLst/>
              <a:defRPr/>
            </a:pPr>
            <a:r>
              <a:rPr kumimoji="0" lang="el-GR" sz="3600" b="0" u="none" strike="noStrike" kern="1200" cap="none" spc="0" normalizeH="0" baseline="0" noProof="0" dirty="0" smtClean="0">
                <a:ln>
                  <a:noFill/>
                </a:ln>
                <a:effectLst/>
                <a:uLnTx/>
                <a:uFillTx/>
                <a:latin typeface="+mn-lt"/>
                <a:ea typeface="+mn-ea"/>
                <a:cs typeface="+mn-cs"/>
              </a:rPr>
              <a:t>Ένας πολιτικός υποψήφιος θέλει ψήφους, μια εκκλησία θέλει ποίμνιο, μια ορχήστρα θέλει ακροατήριο, μια κοινωνική ομάδα δράσης θέλει την αποδοχή των ιδεών της.</a:t>
            </a:r>
          </a:p>
        </p:txBody>
      </p:sp>
      <p:sp>
        <p:nvSpPr>
          <p:cNvPr id="7" name="Rectangle 2"/>
          <p:cNvSpPr txBox="1">
            <a:spLocks noChangeArrowheads="1"/>
          </p:cNvSpPr>
          <p:nvPr/>
        </p:nvSpPr>
        <p:spPr>
          <a:xfrm>
            <a:off x="899592" y="697260"/>
            <a:ext cx="6408712" cy="5760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uLnTx/>
                <a:uFillTx/>
                <a:latin typeface="+mj-lt"/>
                <a:ea typeface="+mj-ea"/>
                <a:cs typeface="+mj-cs"/>
              </a:rPr>
              <a:t>Ανταλλαγές και Σχέσεις (1/2)</a:t>
            </a:r>
            <a:endParaRPr kumimoji="0" lang="en-US" sz="2800" b="1" i="0" u="none" strike="noStrike" kern="1200" cap="none" spc="0" normalizeH="0" baseline="0" noProof="0" dirty="0" smtClean="0">
              <a:ln>
                <a:noFill/>
              </a:ln>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3" name="2 - Θέση περιεχομένου"/>
          <p:cNvSpPr>
            <a:spLocks noGrp="1"/>
          </p:cNvSpPr>
          <p:nvPr>
            <p:ph idx="1"/>
          </p:nvPr>
        </p:nvSpPr>
        <p:spPr/>
        <p:txBody>
          <a:bodyPr>
            <a:noAutofit/>
          </a:bodyPr>
          <a:lstStyle/>
          <a:p>
            <a:pPr lvl="0">
              <a:lnSpc>
                <a:spcPct val="80000"/>
              </a:lnSpc>
              <a:buNone/>
            </a:pPr>
            <a:r>
              <a:rPr lang="el-GR" sz="2400" b="1" dirty="0" smtClean="0"/>
              <a:t>Ανταλλαγές και Σχέσεις (1/2)</a:t>
            </a:r>
            <a:r>
              <a:rPr lang="en-US" sz="2400" b="1" dirty="0" smtClean="0"/>
              <a:t> </a:t>
            </a:r>
            <a:endParaRPr lang="el-GR" sz="2400" b="1" dirty="0" smtClean="0"/>
          </a:p>
          <a:p>
            <a:pPr>
              <a:lnSpc>
                <a:spcPct val="80000"/>
              </a:lnSpc>
              <a:buFont typeface="Wingdings" pitchFamily="2" charset="2"/>
              <a:buChar char="q"/>
            </a:pPr>
            <a:r>
              <a:rPr lang="el-GR" sz="2200" b="1" dirty="0" smtClean="0"/>
              <a:t>Σχέσεις</a:t>
            </a:r>
            <a:r>
              <a:rPr lang="en-US" sz="2200" b="1" dirty="0" smtClean="0"/>
              <a:t>:</a:t>
            </a:r>
          </a:p>
          <a:p>
            <a:pPr lvl="1">
              <a:lnSpc>
                <a:spcPct val="80000"/>
              </a:lnSpc>
            </a:pPr>
            <a:r>
              <a:rPr lang="el-GR" sz="2200" dirty="0" smtClean="0"/>
              <a:t>Το μάρκετινγκ συνίσταται από δράσεις που αναλαμβάνονται για την ανάπτυξη και διατήρηση επιθυμητών σχέσεων ανταλλαγής με ακροατήρια-στόχους, με αντικείμενο ένα προϊόν, μία υπηρεσία, ιδέα ή κάτι άλλο. </a:t>
            </a:r>
          </a:p>
          <a:p>
            <a:pPr lvl="2">
              <a:lnSpc>
                <a:spcPct val="80000"/>
              </a:lnSpc>
            </a:pPr>
            <a:r>
              <a:rPr lang="el-GR" sz="2200" b="1" dirty="0" smtClean="0"/>
              <a:t>Στόχος τους είναι η συγκράτηση πελατών και η ανάπτυξη των συναλλαγών τους με την εταιρεία</a:t>
            </a:r>
            <a:r>
              <a:rPr lang="el-GR" sz="2200" dirty="0" smtClean="0"/>
              <a:t>.</a:t>
            </a:r>
          </a:p>
          <a:p>
            <a:pPr lvl="2">
              <a:lnSpc>
                <a:spcPct val="80000"/>
              </a:lnSpc>
            </a:pPr>
            <a:r>
              <a:rPr lang="el-GR" sz="2200" dirty="0" smtClean="0"/>
              <a:t>Πως θα επιτευχθεί </a:t>
            </a:r>
            <a:r>
              <a:rPr lang="en-US" sz="2200" dirty="0" smtClean="0"/>
              <a:t>; </a:t>
            </a:r>
            <a:r>
              <a:rPr lang="el-GR" sz="2200" dirty="0" smtClean="0"/>
              <a:t>Οι υπεύθυνοι του Μάρκετινγκ </a:t>
            </a:r>
            <a:r>
              <a:rPr lang="el-GR" sz="2200" b="1" dirty="0" smtClean="0"/>
              <a:t>θα πρέπει να δημιουργήσουν ισχυρές σχέσεις, παρέχοντας με συνέπεια ύψιστη αξία στους πελάτες. </a:t>
            </a:r>
          </a:p>
          <a:p>
            <a:pPr>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
        <p:nvSpPr>
          <p:cNvPr id="5" name="Rectangle 3"/>
          <p:cNvSpPr txBox="1">
            <a:spLocks noChangeArrowheads="1"/>
          </p:cNvSpPr>
          <p:nvPr/>
        </p:nvSpPr>
        <p:spPr>
          <a:xfrm>
            <a:off x="395536" y="1489348"/>
            <a:ext cx="7704856" cy="3672408"/>
          </a:xfrm>
          <a:prstGeom prst="rect">
            <a:avLst/>
          </a:prstGeom>
        </p:spPr>
        <p:txBody>
          <a:bodyPr>
            <a:normAutofit fontScale="62500" lnSpcReduction="20000"/>
          </a:bodyPr>
          <a:lstStyle/>
          <a:p>
            <a:pPr marL="342900" marR="0" lvl="0" indent="-342900" algn="just" defTabSz="914400" rtl="0" eaLnBrk="1" fontAlgn="auto" latinLnBrk="0" hangingPunct="1">
              <a:lnSpc>
                <a:spcPct val="120000"/>
              </a:lnSpc>
              <a:spcBef>
                <a:spcPct val="20000"/>
              </a:spcBef>
              <a:spcAft>
                <a:spcPts val="0"/>
              </a:spcAft>
              <a:buClrTx/>
              <a:buSzTx/>
              <a:buFont typeface="Wingdings" pitchFamily="2" charset="2"/>
              <a:buChar char="q"/>
              <a:tabLst/>
              <a:defRPr/>
            </a:pPr>
            <a:r>
              <a:rPr kumimoji="0" lang="el-GR" sz="2800" b="0" u="none" strike="noStrike" kern="1200" cap="none" spc="0" normalizeH="0" baseline="0" noProof="0" dirty="0" smtClean="0">
                <a:ln>
                  <a:noFill/>
                </a:ln>
                <a:effectLst/>
                <a:uLnTx/>
                <a:uFillTx/>
                <a:latin typeface="+mn-lt"/>
                <a:ea typeface="+mn-ea"/>
                <a:cs typeface="+mn-cs"/>
              </a:rPr>
              <a:t>  </a:t>
            </a:r>
            <a:r>
              <a:rPr kumimoji="0" lang="el-GR" sz="3400" b="0" u="none" strike="noStrike" kern="1200" cap="none" spc="0" normalizeH="0" baseline="0" noProof="0" dirty="0" smtClean="0">
                <a:ln>
                  <a:noFill/>
                </a:ln>
                <a:effectLst/>
                <a:uLnTx/>
                <a:uFillTx/>
                <a:latin typeface="+mn-lt"/>
                <a:ea typeface="+mn-ea"/>
                <a:cs typeface="+mn-cs"/>
              </a:rPr>
              <a:t>Είναι το σύνολο των υφισταμένων και δυναμικών </a:t>
            </a:r>
            <a:r>
              <a:rPr kumimoji="0" lang="el-GR" sz="3400" b="1" u="none" strike="noStrike" kern="1200" cap="none" spc="0" normalizeH="0" baseline="0" noProof="0" dirty="0" smtClean="0">
                <a:ln>
                  <a:noFill/>
                </a:ln>
                <a:effectLst/>
                <a:uLnTx/>
                <a:uFillTx/>
                <a:latin typeface="+mn-lt"/>
                <a:ea typeface="+mn-ea"/>
                <a:cs typeface="+mn-cs"/>
              </a:rPr>
              <a:t>αγοραστών</a:t>
            </a:r>
            <a:r>
              <a:rPr kumimoji="0" lang="el-GR" sz="3400" b="0" u="none" strike="noStrike" kern="1200" cap="none" spc="0" normalizeH="0" baseline="0" noProof="0" dirty="0" smtClean="0">
                <a:ln>
                  <a:noFill/>
                </a:ln>
                <a:effectLst/>
                <a:uLnTx/>
                <a:uFillTx/>
                <a:latin typeface="+mn-lt"/>
                <a:ea typeface="+mn-ea"/>
                <a:cs typeface="+mn-cs"/>
              </a:rPr>
              <a:t> ενός προϊόντος  που μοιράζονται μία συγκεκριμένη ανάγκη ή επιθυμία, η οποία μπορεί να ικανοποιηθεί μέσω των σχέσεων ανταλλαγής.</a:t>
            </a:r>
          </a:p>
          <a:p>
            <a:pPr marL="742950" marR="0" lvl="1" indent="-285750" algn="just" defTabSz="914400" rtl="0" eaLnBrk="1" fontAlgn="auto" latinLnBrk="0" hangingPunct="1">
              <a:lnSpc>
                <a:spcPct val="120000"/>
              </a:lnSpc>
              <a:spcBef>
                <a:spcPct val="20000"/>
              </a:spcBef>
              <a:spcAft>
                <a:spcPts val="0"/>
              </a:spcAft>
              <a:buClrTx/>
              <a:buSzTx/>
              <a:buFont typeface="Wingdings" pitchFamily="2" charset="2"/>
              <a:buChar char="§"/>
              <a:tabLst/>
              <a:defRPr/>
            </a:pPr>
            <a:r>
              <a:rPr kumimoji="0" lang="el-GR" sz="3100" b="0" u="none" strike="noStrike" kern="1200" cap="none" spc="0" normalizeH="0" baseline="0" noProof="0" dirty="0" smtClean="0">
                <a:ln>
                  <a:noFill/>
                </a:ln>
                <a:effectLst/>
                <a:uLnTx/>
                <a:uFillTx/>
                <a:latin typeface="+mn-lt"/>
                <a:ea typeface="+mn-ea"/>
                <a:cs typeface="+mn-cs"/>
              </a:rPr>
              <a:t>Οι </a:t>
            </a:r>
            <a:r>
              <a:rPr kumimoji="0" lang="el-GR" sz="3100" b="1" u="none" strike="noStrike" kern="1200" cap="none" spc="0" normalizeH="0" baseline="0" noProof="0" dirty="0" smtClean="0">
                <a:ln>
                  <a:noFill/>
                </a:ln>
                <a:effectLst/>
                <a:uLnTx/>
                <a:uFillTx/>
                <a:latin typeface="+mn-lt"/>
                <a:ea typeface="+mn-ea"/>
                <a:cs typeface="+mn-cs"/>
              </a:rPr>
              <a:t>πωλητές</a:t>
            </a:r>
            <a:r>
              <a:rPr kumimoji="0" lang="el-GR" sz="3100" b="0" u="none" strike="noStrike" kern="1200" cap="none" spc="0" normalizeH="0" baseline="0" noProof="0" dirty="0" smtClean="0">
                <a:ln>
                  <a:noFill/>
                </a:ln>
                <a:effectLst/>
                <a:uLnTx/>
                <a:uFillTx/>
                <a:latin typeface="+mn-lt"/>
                <a:ea typeface="+mn-ea"/>
                <a:cs typeface="+mn-cs"/>
              </a:rPr>
              <a:t> πρέπει να ψάξουν για </a:t>
            </a:r>
            <a:r>
              <a:rPr kumimoji="0" lang="el-GR" sz="3100" b="1" u="none" strike="noStrike" kern="1200" cap="none" spc="0" normalizeH="0" baseline="0" noProof="0" dirty="0" smtClean="0">
                <a:ln>
                  <a:noFill/>
                </a:ln>
                <a:effectLst/>
                <a:uLnTx/>
                <a:uFillTx/>
                <a:latin typeface="+mn-lt"/>
                <a:ea typeface="+mn-ea"/>
                <a:cs typeface="+mn-cs"/>
              </a:rPr>
              <a:t>αγοραστές</a:t>
            </a:r>
            <a:r>
              <a:rPr kumimoji="0" lang="el-GR" sz="3100" b="0" u="none" strike="noStrike" kern="1200" cap="none" spc="0" normalizeH="0" baseline="0" noProof="0" dirty="0" smtClean="0">
                <a:ln>
                  <a:noFill/>
                </a:ln>
                <a:effectLst/>
                <a:uLnTx/>
                <a:uFillTx/>
                <a:latin typeface="+mn-lt"/>
                <a:ea typeface="+mn-ea"/>
                <a:cs typeface="+mn-cs"/>
              </a:rPr>
              <a:t>, να διαγνώσουν τις ανάγκες τους, να σχεδιάσουν καλές προσφορές αγοράς, να καθορίσουν τιμές γι’ αυτές, να τις προωθήσουν και να τις διανείμουν. </a:t>
            </a:r>
          </a:p>
          <a:p>
            <a:pPr marL="1143000" marR="0" lvl="2" indent="-2286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l-GR" sz="3200" b="0" u="none" strike="noStrike" kern="1200" cap="none" spc="0" normalizeH="0" baseline="0" noProof="0" dirty="0" smtClean="0">
                <a:ln>
                  <a:noFill/>
                </a:ln>
                <a:effectLst/>
                <a:uLnTx/>
                <a:uFillTx/>
                <a:latin typeface="+mn-lt"/>
                <a:ea typeface="+mn-ea"/>
                <a:cs typeface="+mn-cs"/>
              </a:rPr>
              <a:t>Η έρευνα καταναλωτών, η ανάπτυξη προϊόντος, η επικοινωνία, διανομή , τιμολόγηση και παροχή υπηρεσιών αποτελούν τις βασικές δραστηριότητες του μάρκετινγκ.</a:t>
            </a:r>
            <a:endParaRPr kumimoji="0" lang="el-GR" sz="3200" b="1"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5" name="8 - Θέση εικόνας" descr="αγορά.jfif"/>
          <p:cNvPicPr>
            <a:picLocks noChangeAspect="1"/>
          </p:cNvPicPr>
          <p:nvPr/>
        </p:nvPicPr>
        <p:blipFill>
          <a:blip r:embed="rId2" cstate="print"/>
          <a:srcRect l="1729" r="1729"/>
          <a:stretch>
            <a:fillRect/>
          </a:stretch>
        </p:blipFill>
        <p:spPr>
          <a:xfrm>
            <a:off x="539552" y="1417340"/>
            <a:ext cx="4513333" cy="3208715"/>
          </a:xfrm>
          <a:prstGeom prst="rect">
            <a:avLst/>
          </a:prstGeom>
          <a:ln>
            <a:noFill/>
          </a:ln>
          <a:effectLst>
            <a:outerShdw blurRad="292100" dist="139700" dir="2700000" algn="tl" rotWithShape="0">
              <a:srgbClr val="333333">
                <a:alpha val="65000"/>
              </a:srgbClr>
            </a:outerShdw>
          </a:effectLst>
        </p:spPr>
      </p:pic>
      <p:sp>
        <p:nvSpPr>
          <p:cNvPr id="6" name="5 - Στρογγυλεμένο ορθογώνιο"/>
          <p:cNvSpPr/>
          <p:nvPr/>
        </p:nvSpPr>
        <p:spPr>
          <a:xfrm>
            <a:off x="5436096" y="1129308"/>
            <a:ext cx="3707904"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t>Το μάρκετινγκ στην αγορά </a:t>
            </a:r>
          </a:p>
          <a:p>
            <a:r>
              <a:rPr lang="el-GR" sz="2000" dirty="0" smtClean="0">
                <a:solidFill>
                  <a:schemeClr val="bg1"/>
                </a:solidFill>
              </a:rPr>
              <a:t>Δεν ασκείται μόνο από τους </a:t>
            </a:r>
            <a:r>
              <a:rPr lang="el-GR" sz="2000" b="1" dirty="0" smtClean="0">
                <a:solidFill>
                  <a:schemeClr val="bg1"/>
                </a:solidFill>
              </a:rPr>
              <a:t>πωλητές</a:t>
            </a:r>
            <a:r>
              <a:rPr lang="el-GR" sz="2000" dirty="0" smtClean="0">
                <a:solidFill>
                  <a:schemeClr val="bg1"/>
                </a:solidFill>
              </a:rPr>
              <a:t> αλλά και από τους </a:t>
            </a:r>
            <a:r>
              <a:rPr lang="el-GR" sz="2000" b="1" dirty="0" smtClean="0">
                <a:solidFill>
                  <a:schemeClr val="bg1"/>
                </a:solidFill>
              </a:rPr>
              <a:t>αγοραστές</a:t>
            </a:r>
            <a:r>
              <a:rPr lang="el-GR" sz="2000" dirty="0" smtClean="0">
                <a:solidFill>
                  <a:schemeClr val="bg1"/>
                </a:solidFill>
              </a:rPr>
              <a:t>, καθώς αυτοί ψάχνουν για τα αγαθά που χρειάζονται σε τιμές που μπορούν να πληρώσουν. </a:t>
            </a:r>
          </a:p>
          <a:p>
            <a:r>
              <a:rPr lang="el-GR" sz="2000" dirty="0" smtClean="0">
                <a:solidFill>
                  <a:schemeClr val="bg1"/>
                </a:solidFill>
              </a:rPr>
              <a:t>Οι πράκτορες προμηθειών της εταιρίας ασκούν μάρκετινγκ όταν εντοπίζουν πελάτες και διαπραγματεύονται καλούς όρους συναλλαγών.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3" name="2 - Θέση περιεχομένου"/>
          <p:cNvSpPr>
            <a:spLocks noGrp="1"/>
          </p:cNvSpPr>
          <p:nvPr>
            <p:ph idx="1"/>
          </p:nvPr>
        </p:nvSpPr>
        <p:spPr/>
        <p:txBody>
          <a:bodyPr>
            <a:normAutofit fontScale="62500" lnSpcReduction="20000"/>
          </a:bodyPr>
          <a:lstStyle/>
          <a:p>
            <a:pPr>
              <a:buNone/>
            </a:pPr>
            <a:r>
              <a:rPr lang="el-GR" sz="3800" b="1" dirty="0" smtClean="0"/>
              <a:t>Ένα σύγχρονο σύστημα Μάρκετινγκ</a:t>
            </a:r>
          </a:p>
          <a:p>
            <a:r>
              <a:rPr lang="el-GR" dirty="0" smtClean="0"/>
              <a:t>Το Μάρκετινγκ περιλαμβάνει την εξυπηρέτηση μιας αγοράς τελικών καταναλωτών αντιμετωπίζοντας τους ανταγωνιστές.</a:t>
            </a:r>
          </a:p>
          <a:p>
            <a:r>
              <a:rPr lang="el-GR" dirty="0" smtClean="0"/>
              <a:t>Όλοι οι συμμετέχοντες στο σύστημα επηρεάζονται από βασικές περιβαλλοντολογικές δυνάμεις</a:t>
            </a:r>
          </a:p>
          <a:p>
            <a:r>
              <a:rPr lang="el-GR" dirty="0" smtClean="0"/>
              <a:t>Το κάθε συμβαλλόμενο μέρος μέσα στο σύστημα προσθέτει αξία στο επόμενο επίπεδο. Όλα τα βέλη αναπαριστούν σχέσεις που πρέπει να αναπτυχθούν και να διαχειριστούν.</a:t>
            </a:r>
          </a:p>
          <a:p>
            <a:r>
              <a:rPr lang="el-GR" dirty="0" smtClean="0"/>
              <a:t>Η επιτυχία μίας εταιρείας στην ανάπτυξη κερδοφόρων σχέσεων εξαρτάται όχι μόνο από τις δικές της ενέργειες αλλά από το πόσο καλά λειτουργεί το σύστημα, καθώς και από τις ανάγκες των τελικών καταναλωτών.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064896" cy="2918369"/>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a:t>
            </a:r>
            <a:r>
              <a:rPr lang="el-GR" altLang="zh-CN" sz="2800" b="1" dirty="0" smtClean="0">
                <a:cs typeface="Segoe UI" pitchFamily="18" charset="0"/>
              </a:rPr>
              <a:t>Μάρκετινγκ</a:t>
            </a:r>
            <a:endParaRPr lang="el-GR" altLang="zh-CN" sz="2800" b="1" dirty="0" smtClean="0">
              <a:cs typeface="Segoe UI" pitchFamily="18" charset="0"/>
            </a:endParaRPr>
          </a:p>
          <a:p>
            <a:pPr algn="l"/>
            <a:r>
              <a:rPr lang="el-GR" sz="2800" b="1" dirty="0" smtClean="0"/>
              <a:t>Ενότητα</a:t>
            </a:r>
            <a:r>
              <a:rPr lang="en-US" sz="2800" b="1" dirty="0" smtClean="0"/>
              <a:t> </a:t>
            </a:r>
            <a:r>
              <a:rPr lang="el-GR" sz="2800" b="1" dirty="0" smtClean="0"/>
              <a:t>3: </a:t>
            </a:r>
            <a:r>
              <a:rPr lang="el-GR" altLang="zh-CN" sz="2800" b="1" dirty="0" smtClean="0">
                <a:cs typeface="Segoe UI" pitchFamily="18" charset="0"/>
              </a:rPr>
              <a:t>Δημιουργία και Δέσμευση Αξίας </a:t>
            </a:r>
            <a:r>
              <a:rPr lang="el-GR" altLang="zh-CN" sz="2800" b="1" dirty="0" smtClean="0">
                <a:cs typeface="Segoe UI" pitchFamily="18" charset="0"/>
              </a:rPr>
              <a:t>Πελατών - Στάδιο </a:t>
            </a:r>
            <a:r>
              <a:rPr lang="el-GR" altLang="zh-CN" sz="2800" b="1" dirty="0" smtClean="0">
                <a:cs typeface="Segoe UI" pitchFamily="18" charset="0"/>
              </a:rPr>
              <a:t>1</a:t>
            </a:r>
            <a:r>
              <a:rPr lang="el-GR" altLang="zh-CN" sz="2800" b="1" baseline="30000" dirty="0" smtClean="0">
                <a:cs typeface="Segoe UI" pitchFamily="18" charset="0"/>
              </a:rPr>
              <a:t>ο</a:t>
            </a:r>
            <a:r>
              <a:rPr lang="el-GR" altLang="zh-CN" sz="2800" b="1" dirty="0" smtClean="0">
                <a:cs typeface="Segoe UI" pitchFamily="18" charset="0"/>
              </a:rPr>
              <a:t> Κατανόηση της Αγοράς των Αναγκών των Πελατών</a:t>
            </a:r>
            <a:endParaRPr lang="en-US" sz="2800" dirty="0" smtClean="0"/>
          </a:p>
          <a:p>
            <a:pPr algn="l">
              <a:lnSpc>
                <a:spcPts val="2400"/>
              </a:lnSpc>
              <a:tabLst/>
            </a:pPr>
            <a:r>
              <a:rPr lang="el-GR" altLang="zh-CN" sz="2800" dirty="0" err="1" smtClean="0">
                <a:cs typeface="Segoe UI" pitchFamily="18" charset="0"/>
              </a:rPr>
              <a:t>Τριάρχη</a:t>
            </a:r>
            <a:r>
              <a:rPr lang="el-GR" altLang="zh-CN" sz="2800" dirty="0" smtClean="0">
                <a:cs typeface="Segoe UI" pitchFamily="18" charset="0"/>
              </a:rPr>
              <a:t> Ειρήνη</a:t>
            </a:r>
            <a:endParaRPr lang="en-US" altLang="zh-CN" sz="2800" dirty="0" smtClean="0">
              <a:cs typeface="Segoe UI" pitchFamily="18" charset="0"/>
            </a:endParaRPr>
          </a:p>
          <a:p>
            <a:pPr algn="l">
              <a:lnSpc>
                <a:spcPts val="2600"/>
              </a:lnSpc>
            </a:pPr>
            <a:r>
              <a:rPr lang="el-GR" sz="2400" dirty="0" smtClean="0"/>
              <a:t>Πρέβεζα</a:t>
            </a:r>
            <a:r>
              <a:rPr lang="el-GR" sz="2400" dirty="0" smtClean="0"/>
              <a:t>,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28865"/>
            <a:ext cx="8964488" cy="952500"/>
          </a:xfrm>
        </p:spPr>
        <p:txBody>
          <a:bodyPr>
            <a:noAutofit/>
          </a:bodyPr>
          <a:lstStyle/>
          <a:p>
            <a:pPr algn="l"/>
            <a:r>
              <a:rPr lang="el-GR" altLang="zh-CN" sz="3200" dirty="0" smtClean="0">
                <a:cs typeface="Segoe UI" pitchFamily="18" charset="0"/>
              </a:rPr>
              <a:t>Κατανόηση της Αγοράς των Αναγκών των Πελατών</a:t>
            </a:r>
            <a:endParaRPr lang="en-US" sz="3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
        <p:nvSpPr>
          <p:cNvPr id="5" name="4 - Ορθογώνιο"/>
          <p:cNvSpPr/>
          <p:nvPr/>
        </p:nvSpPr>
        <p:spPr>
          <a:xfrm>
            <a:off x="0" y="2641476"/>
            <a:ext cx="15476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Προμηθευτές</a:t>
            </a:r>
            <a:endParaRPr lang="en-US" dirty="0"/>
          </a:p>
        </p:txBody>
      </p:sp>
      <p:sp>
        <p:nvSpPr>
          <p:cNvPr id="6" name="5 - Ορθογώνιο"/>
          <p:cNvSpPr/>
          <p:nvPr/>
        </p:nvSpPr>
        <p:spPr>
          <a:xfrm>
            <a:off x="2267744" y="2785492"/>
            <a:ext cx="15841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Εταιρεία</a:t>
            </a:r>
            <a:endParaRPr lang="en-US" dirty="0"/>
          </a:p>
        </p:txBody>
      </p:sp>
      <p:sp>
        <p:nvSpPr>
          <p:cNvPr id="7" name="6 - Ορθογώνιο"/>
          <p:cNvSpPr/>
          <p:nvPr/>
        </p:nvSpPr>
        <p:spPr>
          <a:xfrm>
            <a:off x="2267744" y="3361556"/>
            <a:ext cx="15841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Ανταγωνιστές</a:t>
            </a:r>
            <a:endParaRPr lang="en-US" dirty="0"/>
          </a:p>
        </p:txBody>
      </p:sp>
      <p:sp>
        <p:nvSpPr>
          <p:cNvPr id="8" name="7 - Ορθογώνιο"/>
          <p:cNvSpPr/>
          <p:nvPr/>
        </p:nvSpPr>
        <p:spPr>
          <a:xfrm>
            <a:off x="4499992" y="2785492"/>
            <a:ext cx="180020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Διαμεσολαβητές </a:t>
            </a:r>
            <a:r>
              <a:rPr lang="el-GR" dirty="0" smtClean="0"/>
              <a:t>Μάρκετινγκ</a:t>
            </a:r>
            <a:endParaRPr lang="en-US" dirty="0"/>
          </a:p>
        </p:txBody>
      </p:sp>
      <p:sp>
        <p:nvSpPr>
          <p:cNvPr id="9" name="8 - Ορθογώνιο"/>
          <p:cNvSpPr/>
          <p:nvPr/>
        </p:nvSpPr>
        <p:spPr>
          <a:xfrm>
            <a:off x="7020272" y="2785492"/>
            <a:ext cx="158417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Καταναλωτές</a:t>
            </a:r>
            <a:endParaRPr lang="en-US" dirty="0"/>
          </a:p>
        </p:txBody>
      </p:sp>
      <p:sp>
        <p:nvSpPr>
          <p:cNvPr id="10" name="9 - Δεξιό βέλος"/>
          <p:cNvSpPr/>
          <p:nvPr/>
        </p:nvSpPr>
        <p:spPr>
          <a:xfrm>
            <a:off x="1691680" y="2857500"/>
            <a:ext cx="432048" cy="2160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 Δεξιό βέλος"/>
          <p:cNvSpPr/>
          <p:nvPr/>
        </p:nvSpPr>
        <p:spPr>
          <a:xfrm>
            <a:off x="1691680" y="3433564"/>
            <a:ext cx="432048" cy="2160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 Δεξιό βέλος"/>
          <p:cNvSpPr/>
          <p:nvPr/>
        </p:nvSpPr>
        <p:spPr>
          <a:xfrm>
            <a:off x="3995936" y="2929508"/>
            <a:ext cx="432048" cy="2160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 Δεξιό βέλος"/>
          <p:cNvSpPr/>
          <p:nvPr/>
        </p:nvSpPr>
        <p:spPr>
          <a:xfrm>
            <a:off x="3995936" y="3433564"/>
            <a:ext cx="432048" cy="2160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 Δεξιό βέλος"/>
          <p:cNvSpPr/>
          <p:nvPr/>
        </p:nvSpPr>
        <p:spPr>
          <a:xfrm>
            <a:off x="6444208" y="3289548"/>
            <a:ext cx="432048" cy="2160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 Αριστερό-δεξιό βέλος"/>
          <p:cNvSpPr/>
          <p:nvPr/>
        </p:nvSpPr>
        <p:spPr>
          <a:xfrm>
            <a:off x="2915816" y="2065412"/>
            <a:ext cx="4752528"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 Αριστερό-δεξιό βέλος"/>
          <p:cNvSpPr/>
          <p:nvPr/>
        </p:nvSpPr>
        <p:spPr>
          <a:xfrm>
            <a:off x="899592" y="4009628"/>
            <a:ext cx="6696744"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 Ορθογώνιο"/>
          <p:cNvSpPr/>
          <p:nvPr/>
        </p:nvSpPr>
        <p:spPr>
          <a:xfrm>
            <a:off x="2987824" y="4441676"/>
            <a:ext cx="26642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Κύριες Περιβαλλοντικές Δυνάμεις</a:t>
            </a:r>
          </a:p>
          <a:p>
            <a:pPr algn="ct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865"/>
            <a:ext cx="8964488" cy="952500"/>
          </a:xfrm>
        </p:spPr>
        <p:txBody>
          <a:bodyPr>
            <a:noAutofit/>
          </a:bodyPr>
          <a:lstStyle/>
          <a:p>
            <a:pPr algn="l"/>
            <a:r>
              <a:rPr lang="el-GR" altLang="zh-CN" sz="3200" dirty="0" smtClean="0">
                <a:cs typeface="Segoe UI" pitchFamily="18" charset="0"/>
              </a:rPr>
              <a:t>Κατανόηση της Αγοράς των Αναγκών των Πελατών</a:t>
            </a:r>
            <a:endParaRPr lang="en-US" sz="3200" dirty="0"/>
          </a:p>
        </p:txBody>
      </p:sp>
      <p:sp>
        <p:nvSpPr>
          <p:cNvPr id="3" name="2 - Θέση περιεχομένου"/>
          <p:cNvSpPr>
            <a:spLocks noGrp="1"/>
          </p:cNvSpPr>
          <p:nvPr>
            <p:ph idx="1"/>
          </p:nvPr>
        </p:nvSpPr>
        <p:spPr/>
        <p:txBody>
          <a:bodyPr>
            <a:normAutofit fontScale="77500" lnSpcReduction="20000"/>
          </a:bodyPr>
          <a:lstStyle/>
          <a:p>
            <a:pPr>
              <a:buNone/>
            </a:pPr>
            <a:r>
              <a:rPr lang="el-GR" sz="3400" b="1" dirty="0" smtClean="0"/>
              <a:t>Ανακεφαλαίωση – Ερωτήματα</a:t>
            </a:r>
          </a:p>
          <a:p>
            <a:r>
              <a:rPr lang="el-GR" dirty="0" smtClean="0"/>
              <a:t>Να συγκρίνετε τις έννοιες των αναγκών, των επιθυμιών , των απαιτήσεων δίνοντας ένα παράδειγμα για την καθεμία. Πως αυτές οι έννοιες σχετίζονται με  τις πρακτικές του μάρκετινγκ.</a:t>
            </a:r>
          </a:p>
          <a:p>
            <a:r>
              <a:rPr lang="el-GR" dirty="0" smtClean="0"/>
              <a:t>Εξηγείστε πως και γιατί οι υπεύθυνοι του μάρκετινγκ βλέπουν πέρα από την πώληση του προϊόντος ή της υπηρεσίας και δημιουργούν εμπειρίες μάρκας για τους καταναλωτές.</a:t>
            </a:r>
          </a:p>
          <a:p>
            <a:r>
              <a:rPr lang="el-GR" dirty="0" smtClean="0"/>
              <a:t>Σε μια αγορά ποιοι ασκούν μάρκετινγκ</a:t>
            </a:r>
            <a:r>
              <a:rPr lang="en-US" dirty="0" smtClean="0"/>
              <a:t>;</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dirty="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333500"/>
            <a:ext cx="8219256" cy="3828256"/>
          </a:xfrm>
        </p:spPr>
        <p:txBody>
          <a:bodyPr>
            <a:noAutofit/>
          </a:bodyPr>
          <a:lstStyle/>
          <a:p>
            <a:pPr marL="0" indent="0">
              <a:lnSpc>
                <a:spcPct val="80000"/>
              </a:lnSpc>
              <a:buNone/>
            </a:pPr>
            <a:r>
              <a:rPr lang="el-GR" sz="2800" dirty="0" smtClean="0"/>
              <a:t>Στην ενότητα αυτήν θα κατανοήσουμε τις 5 βασικές έννοιες των πελατών και αγοράς, δηλαδή τις ανάγκες των πελατών, τις προσφορές, το μάρκετινγκ, την αξία και ικανοποίηση των πελατών, συναλλαγές και σχέσεις και τέλος τις αγορές.</a:t>
            </a:r>
            <a:endParaRPr lang="en-US" sz="2800"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pPr algn="l"/>
            <a:r>
              <a:rPr lang="el-GR" altLang="zh-CN" sz="3000" dirty="0" smtClean="0">
                <a:cs typeface="Segoe UI" pitchFamily="18" charset="0"/>
              </a:rPr>
              <a:t>Κατανόηση της Αγοράς των Αναγκών των Πελατών</a:t>
            </a:r>
            <a:endParaRPr lang="en-US" sz="3000" dirty="0"/>
          </a:p>
        </p:txBody>
      </p:sp>
      <p:sp>
        <p:nvSpPr>
          <p:cNvPr id="3" name="2 - Θέση περιεχομένου"/>
          <p:cNvSpPr>
            <a:spLocks noGrp="1"/>
          </p:cNvSpPr>
          <p:nvPr>
            <p:ph idx="1"/>
          </p:nvPr>
        </p:nvSpPr>
        <p:spPr>
          <a:xfrm>
            <a:off x="395536" y="1417340"/>
            <a:ext cx="8157592" cy="3627620"/>
          </a:xfrm>
        </p:spPr>
        <p:txBody>
          <a:bodyPr>
            <a:noAutofit/>
          </a:bodyPr>
          <a:lstStyle/>
          <a:p>
            <a:pPr marL="0" indent="0">
              <a:lnSpc>
                <a:spcPct val="80000"/>
              </a:lnSpc>
              <a:buNone/>
            </a:pPr>
            <a:r>
              <a:rPr lang="el-GR" sz="2400" b="1" dirty="0" smtClean="0"/>
              <a:t>Βασικά Θέματα</a:t>
            </a:r>
          </a:p>
          <a:p>
            <a:pPr marL="0" indent="0">
              <a:lnSpc>
                <a:spcPct val="80000"/>
              </a:lnSpc>
              <a:buNone/>
            </a:pPr>
            <a:r>
              <a:rPr lang="el-GR" sz="2200" dirty="0" smtClean="0"/>
              <a:t>Οι </a:t>
            </a:r>
            <a:r>
              <a:rPr lang="el-GR" sz="2200" dirty="0" err="1" smtClean="0"/>
              <a:t>Μάρκετερς</a:t>
            </a:r>
            <a:r>
              <a:rPr lang="el-GR" sz="2200" dirty="0" smtClean="0"/>
              <a:t> πρέπει να κατανοήσουν τις πέντε</a:t>
            </a:r>
            <a:r>
              <a:rPr lang="en-US" sz="2200" dirty="0" smtClean="0"/>
              <a:t> (5)</a:t>
            </a:r>
            <a:r>
              <a:rPr lang="el-GR" sz="2200" dirty="0" smtClean="0"/>
              <a:t> βασικές έννοιες πελατών και αγοράς:</a:t>
            </a:r>
            <a:endParaRPr lang="en-US" sz="2200" dirty="0" smtClean="0"/>
          </a:p>
          <a:p>
            <a:pPr marL="365760" lvl="2" indent="-514350">
              <a:lnSpc>
                <a:spcPct val="80000"/>
              </a:lnSpc>
              <a:buFont typeface="+mj-lt"/>
              <a:buAutoNum type="arabicPeriod"/>
            </a:pPr>
            <a:r>
              <a:rPr lang="el-GR" sz="2200" dirty="0" smtClean="0"/>
              <a:t>Ανάγκες, Επιθυμίες και Απαιτήσεις Πελατών</a:t>
            </a:r>
            <a:r>
              <a:rPr lang="en-US" sz="2200" dirty="0" smtClean="0"/>
              <a:t>.</a:t>
            </a:r>
          </a:p>
          <a:p>
            <a:pPr marL="365760" lvl="2" indent="-514350">
              <a:lnSpc>
                <a:spcPct val="80000"/>
              </a:lnSpc>
              <a:buFont typeface="+mj-lt"/>
              <a:buAutoNum type="arabicPeriod"/>
            </a:pPr>
            <a:r>
              <a:rPr lang="el-GR" sz="2200" dirty="0" smtClean="0"/>
              <a:t>Προσφορές Μάρκετινγκ (προϊόντα, υπηρεσίες και εμπειρίες)</a:t>
            </a:r>
            <a:r>
              <a:rPr lang="en-US" sz="2200" dirty="0" smtClean="0"/>
              <a:t>.</a:t>
            </a:r>
          </a:p>
          <a:p>
            <a:pPr marL="365760" lvl="2" indent="-514350">
              <a:lnSpc>
                <a:spcPct val="80000"/>
              </a:lnSpc>
              <a:buFont typeface="+mj-lt"/>
              <a:buAutoNum type="arabicPeriod"/>
            </a:pPr>
            <a:r>
              <a:rPr lang="el-GR" sz="2200" dirty="0" smtClean="0"/>
              <a:t>Αξία και ικανοποίηση</a:t>
            </a:r>
            <a:r>
              <a:rPr lang="en-US" sz="2200" dirty="0" smtClean="0"/>
              <a:t>.</a:t>
            </a:r>
          </a:p>
          <a:p>
            <a:pPr marL="365760" lvl="2" indent="-514350">
              <a:lnSpc>
                <a:spcPct val="80000"/>
              </a:lnSpc>
              <a:buFont typeface="+mj-lt"/>
              <a:buAutoNum type="arabicPeriod"/>
            </a:pPr>
            <a:r>
              <a:rPr lang="el-GR" sz="2200" dirty="0" smtClean="0"/>
              <a:t>Συναλλαγές και σχέσεις</a:t>
            </a:r>
            <a:r>
              <a:rPr lang="en-US" sz="2200" dirty="0" smtClean="0"/>
              <a:t>.</a:t>
            </a:r>
          </a:p>
          <a:p>
            <a:pPr marL="365760" lvl="2" indent="-514350">
              <a:lnSpc>
                <a:spcPct val="80000"/>
              </a:lnSpc>
              <a:buFont typeface="+mj-lt"/>
              <a:buAutoNum type="arabicPeriod"/>
            </a:pPr>
            <a:r>
              <a:rPr lang="el-GR" sz="2200" dirty="0" smtClean="0"/>
              <a:t>Αγορές</a:t>
            </a:r>
            <a:r>
              <a:rPr lang="en-US" sz="2200" dirty="0" smtClean="0"/>
              <a:t>.</a:t>
            </a:r>
          </a:p>
          <a:p>
            <a:pPr>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graphicFrame>
        <p:nvGraphicFramePr>
          <p:cNvPr id="5" name="Diagram 3"/>
          <p:cNvGraphicFramePr/>
          <p:nvPr/>
        </p:nvGraphicFramePr>
        <p:xfrm>
          <a:off x="539552" y="1759124"/>
          <a:ext cx="7940855" cy="395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395536" y="1129308"/>
            <a:ext cx="8568952" cy="5760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uLnTx/>
                <a:uFillTx/>
                <a:latin typeface="+mj-lt"/>
                <a:ea typeface="+mj-ea"/>
                <a:cs typeface="+mj-cs"/>
              </a:rPr>
              <a:t>Ανάγκες, Επιθυμίες και Απαιτήσεις Πελατών</a:t>
            </a:r>
            <a:endParaRPr kumimoji="0" lang="en-US" sz="2800" b="1" i="0" u="none" strike="noStrike" kern="1200" cap="none" spc="0" normalizeH="0" baseline="0" noProof="0" dirty="0" smtClean="0">
              <a:ln>
                <a:noFill/>
              </a:ln>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Rectangle 5"/>
          <p:cNvSpPr txBox="1">
            <a:spLocks noChangeArrowheads="1"/>
          </p:cNvSpPr>
          <p:nvPr/>
        </p:nvSpPr>
        <p:spPr>
          <a:xfrm>
            <a:off x="539552" y="1273324"/>
            <a:ext cx="8604448"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smtClean="0">
                <a:ln>
                  <a:noFill/>
                </a:ln>
                <a:solidFill>
                  <a:schemeClr val="tx1"/>
                </a:solidFill>
                <a:effectLst/>
                <a:uLnTx/>
                <a:uFillTx/>
                <a:latin typeface="+mj-lt"/>
                <a:ea typeface="+mj-ea"/>
                <a:cs typeface="+mj-cs"/>
              </a:rPr>
              <a:t>Προσφορές Αγοράς: Προϊόντα, Υπηρεσίες και Εμπειρίες</a:t>
            </a:r>
            <a:endParaRPr kumimoji="0" lang="en-US"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5 - Στρογγυλεμένο ορθογώνιο"/>
          <p:cNvSpPr/>
          <p:nvPr/>
        </p:nvSpPr>
        <p:spPr>
          <a:xfrm>
            <a:off x="1763688" y="2353444"/>
            <a:ext cx="5832648"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80000"/>
              </a:lnSpc>
              <a:spcBef>
                <a:spcPct val="20000"/>
              </a:spcBef>
              <a:tabLst>
                <a:tab pos="165100" algn="l"/>
              </a:tabLst>
              <a:defRPr/>
            </a:pPr>
            <a:r>
              <a:rPr lang="el-GR" sz="2400" dirty="0" smtClean="0">
                <a:solidFill>
                  <a:schemeClr val="bg1"/>
                </a:solidFill>
                <a:latin typeface="Calibri" pitchFamily="34" charset="0"/>
              </a:rPr>
              <a:t>Ένας συνδυασμός προϊόντων, υπηρεσιών , πληροφοριών</a:t>
            </a:r>
            <a:r>
              <a:rPr lang="en-US" sz="2400" dirty="0" smtClean="0">
                <a:solidFill>
                  <a:schemeClr val="bg1"/>
                </a:solidFill>
                <a:latin typeface="Calibri" pitchFamily="34" charset="0"/>
              </a:rPr>
              <a:t>  </a:t>
            </a:r>
            <a:r>
              <a:rPr lang="el-GR" sz="2400" dirty="0" smtClean="0">
                <a:solidFill>
                  <a:schemeClr val="bg1"/>
                </a:solidFill>
                <a:latin typeface="Calibri" pitchFamily="34" charset="0"/>
              </a:rPr>
              <a:t> ή εμπειριών </a:t>
            </a:r>
            <a:r>
              <a:rPr lang="en-US" sz="2400" dirty="0" smtClean="0">
                <a:solidFill>
                  <a:schemeClr val="bg1"/>
                </a:solidFill>
                <a:latin typeface="Calibri" pitchFamily="34" charset="0"/>
              </a:rPr>
              <a:t> </a:t>
            </a:r>
            <a:endParaRPr lang="el-GR" sz="2400" dirty="0" smtClean="0">
              <a:solidFill>
                <a:schemeClr val="bg1"/>
              </a:solidFill>
              <a:latin typeface="Calibri" pitchFamily="34" charset="0"/>
            </a:endParaRPr>
          </a:p>
          <a:p>
            <a:pPr marL="0" lvl="1">
              <a:lnSpc>
                <a:spcPct val="80000"/>
              </a:lnSpc>
              <a:spcBef>
                <a:spcPct val="20000"/>
              </a:spcBef>
              <a:tabLst>
                <a:tab pos="165100" algn="l"/>
              </a:tabLst>
              <a:defRPr/>
            </a:pPr>
            <a:r>
              <a:rPr lang="el-GR" sz="2400" dirty="0" smtClean="0">
                <a:solidFill>
                  <a:schemeClr val="bg1"/>
                </a:solidFill>
                <a:latin typeface="Calibri" pitchFamily="34" charset="0"/>
              </a:rPr>
              <a:t>που προσφέρονται σε μία αγορά </a:t>
            </a:r>
          </a:p>
          <a:p>
            <a:pPr marL="0" lvl="1">
              <a:lnSpc>
                <a:spcPct val="80000"/>
              </a:lnSpc>
              <a:spcBef>
                <a:spcPct val="20000"/>
              </a:spcBef>
              <a:tabLst>
                <a:tab pos="165100" algn="l"/>
              </a:tabLst>
              <a:defRPr/>
            </a:pPr>
            <a:r>
              <a:rPr lang="el-GR" sz="2400" dirty="0" smtClean="0">
                <a:solidFill>
                  <a:schemeClr val="bg1"/>
                </a:solidFill>
                <a:latin typeface="Calibri" pitchFamily="34" charset="0"/>
              </a:rPr>
              <a:t>για την ικανοποίηση μίας ανάγκης ή επιθυμίας</a:t>
            </a:r>
          </a:p>
        </p:txBody>
      </p:sp>
      <p:sp>
        <p:nvSpPr>
          <p:cNvPr id="7" name="Rectangle 6"/>
          <p:cNvSpPr>
            <a:spLocks noChangeArrowheads="1"/>
          </p:cNvSpPr>
          <p:nvPr/>
        </p:nvSpPr>
        <p:spPr bwMode="auto">
          <a:xfrm>
            <a:off x="508000" y="4441676"/>
            <a:ext cx="8636000" cy="880626"/>
          </a:xfrm>
          <a:prstGeom prst="rect">
            <a:avLst/>
          </a:prstGeom>
          <a:noFill/>
          <a:ln w="9525">
            <a:noFill/>
            <a:miter lim="800000"/>
            <a:headEnd/>
            <a:tailEnd/>
          </a:ln>
        </p:spPr>
        <p:txBody>
          <a:bodyPr>
            <a:spAutoFit/>
          </a:bodyPr>
          <a:lstStyle/>
          <a:p>
            <a:pPr>
              <a:lnSpc>
                <a:spcPct val="85000"/>
              </a:lnSpc>
            </a:pPr>
            <a:r>
              <a:rPr lang="el-GR" sz="3000" b="1" dirty="0" smtClean="0">
                <a:latin typeface="Calibri" pitchFamily="34" charset="0"/>
              </a:rPr>
              <a:t>Οι ανάγκες και οι επιθυμίες των καταναλωτών εκπληρώνονται μέσω προσφορών αγοράς</a:t>
            </a:r>
            <a:endParaRPr lang="en-US" sz="30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2800" dirty="0" smtClean="0">
                <a:cs typeface="Segoe UI" pitchFamily="18" charset="0"/>
              </a:rPr>
              <a:t>Κατανόηση της Αγοράς των Αναγκών των Πελατών</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pic>
        <p:nvPicPr>
          <p:cNvPr id="5" name="Picture 8" descr="photo01_03"/>
          <p:cNvPicPr>
            <a:picLocks noChangeAspect="1" noChangeArrowheads="1"/>
          </p:cNvPicPr>
          <p:nvPr/>
        </p:nvPicPr>
        <p:blipFill>
          <a:blip r:embed="rId3" cstate="print"/>
          <a:srcRect/>
          <a:stretch>
            <a:fillRect/>
          </a:stretch>
        </p:blipFill>
        <p:spPr bwMode="auto">
          <a:xfrm>
            <a:off x="179512" y="1345332"/>
            <a:ext cx="3668833" cy="4004320"/>
          </a:xfrm>
          <a:prstGeom prst="rect">
            <a:avLst/>
          </a:prstGeom>
          <a:noFill/>
          <a:ln w="19050">
            <a:solidFill>
              <a:schemeClr val="tx1"/>
            </a:solidFill>
            <a:miter lim="800000"/>
            <a:headEnd/>
            <a:tailEnd/>
          </a:ln>
        </p:spPr>
      </p:pic>
      <p:sp>
        <p:nvSpPr>
          <p:cNvPr id="6" name="Rectangle 3"/>
          <p:cNvSpPr txBox="1">
            <a:spLocks noChangeArrowheads="1"/>
          </p:cNvSpPr>
          <p:nvPr/>
        </p:nvSpPr>
        <p:spPr>
          <a:xfrm>
            <a:off x="4347708" y="1327077"/>
            <a:ext cx="4796292" cy="4194719"/>
          </a:xfrm>
          <a:prstGeom prst="rect">
            <a:avLst/>
          </a:prstGeom>
          <a:noFill/>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ts val="1200"/>
              </a:spcBef>
              <a:spcAft>
                <a:spcPts val="0"/>
              </a:spcAft>
              <a:buClrTx/>
              <a:buSzTx/>
              <a:buFont typeface="Wingdings" pitchFamily="2" charset="2"/>
              <a:buChar char="q"/>
              <a:tabLst/>
              <a:defRPr/>
            </a:pPr>
            <a:r>
              <a:rPr kumimoji="0" lang="en-US" sz="2200" b="0" strike="noStrike" kern="1200" cap="none" spc="0" normalizeH="0" baseline="0" noProof="0" dirty="0" smtClean="0">
                <a:ln>
                  <a:noFill/>
                </a:ln>
                <a:solidFill>
                  <a:schemeClr val="tx1"/>
                </a:solidFill>
                <a:effectLst/>
                <a:uLnTx/>
                <a:uFillTx/>
                <a:latin typeface="+mn-lt"/>
                <a:ea typeface="+mn-ea"/>
                <a:cs typeface="+mn-cs"/>
              </a:rPr>
              <a:t>   </a:t>
            </a:r>
            <a:r>
              <a:rPr kumimoji="0" lang="el-GR" sz="2200" b="0" strike="noStrike" kern="1200" cap="none" spc="0" normalizeH="0" baseline="0" noProof="0" dirty="0" smtClean="0">
                <a:ln>
                  <a:noFill/>
                </a:ln>
                <a:solidFill>
                  <a:schemeClr val="tx1"/>
                </a:solidFill>
                <a:effectLst/>
                <a:uLnTx/>
                <a:uFillTx/>
                <a:latin typeface="+mn-lt"/>
                <a:ea typeface="+mn-ea"/>
                <a:cs typeface="+mn-cs"/>
              </a:rPr>
              <a:t> Οι προσφορές αγοράς </a:t>
            </a:r>
            <a:r>
              <a:rPr kumimoji="0" lang="el-GR" sz="2200" b="1" strike="noStrike" kern="1200" cap="none" spc="0" normalizeH="0" baseline="0" noProof="0" dirty="0" smtClean="0">
                <a:ln>
                  <a:noFill/>
                </a:ln>
                <a:solidFill>
                  <a:schemeClr val="tx1"/>
                </a:solidFill>
                <a:effectLst/>
                <a:uLnTx/>
                <a:uFillTx/>
                <a:latin typeface="+mn-lt"/>
                <a:ea typeface="+mn-ea"/>
                <a:cs typeface="+mn-cs"/>
              </a:rPr>
              <a:t>δεν</a:t>
            </a:r>
            <a:r>
              <a:rPr kumimoji="0" lang="el-GR" sz="2200" b="0" strike="noStrike" kern="1200" cap="none" spc="0" normalizeH="0" baseline="0" noProof="0" dirty="0" smtClean="0">
                <a:ln>
                  <a:noFill/>
                </a:ln>
                <a:solidFill>
                  <a:schemeClr val="tx1"/>
                </a:solidFill>
                <a:effectLst/>
                <a:uLnTx/>
                <a:uFillTx/>
                <a:latin typeface="+mn-lt"/>
                <a:ea typeface="+mn-ea"/>
                <a:cs typeface="+mn-cs"/>
              </a:rPr>
              <a:t> περιορίζονται σε φυσικά προϊόντα,</a:t>
            </a:r>
            <a:r>
              <a:rPr kumimoji="0" lang="en-US" sz="2200" b="0" strike="noStrike" kern="1200" cap="none" spc="0" normalizeH="0" baseline="0" noProof="0" dirty="0" smtClean="0">
                <a:ln>
                  <a:noFill/>
                </a:ln>
                <a:solidFill>
                  <a:schemeClr val="tx1"/>
                </a:solidFill>
                <a:effectLst/>
                <a:uLnTx/>
                <a:uFillTx/>
                <a:latin typeface="+mn-lt"/>
                <a:ea typeface="+mn-ea"/>
                <a:cs typeface="+mn-cs"/>
              </a:rPr>
              <a:t> </a:t>
            </a:r>
            <a:r>
              <a:rPr kumimoji="0" lang="el-GR" sz="2200" b="1" strike="noStrike" kern="1200" cap="none" spc="0" normalizeH="0" baseline="0" noProof="0" dirty="0" smtClean="0">
                <a:ln>
                  <a:noFill/>
                </a:ln>
                <a:solidFill>
                  <a:schemeClr val="tx1"/>
                </a:solidFill>
                <a:effectLst/>
                <a:uLnTx/>
                <a:uFillTx/>
                <a:latin typeface="+mn-lt"/>
                <a:ea typeface="+mn-ea"/>
                <a:cs typeface="+mn-cs"/>
              </a:rPr>
              <a:t>αλλά</a:t>
            </a:r>
            <a:r>
              <a:rPr kumimoji="0" lang="el-GR" sz="2200" b="0" strike="noStrike" kern="1200" cap="none" spc="0" normalizeH="0" baseline="0" noProof="0" dirty="0" smtClean="0">
                <a:ln>
                  <a:noFill/>
                </a:ln>
                <a:solidFill>
                  <a:schemeClr val="tx1"/>
                </a:solidFill>
                <a:effectLst/>
                <a:uLnTx/>
                <a:uFillTx/>
                <a:latin typeface="+mn-lt"/>
                <a:ea typeface="+mn-ea"/>
                <a:cs typeface="+mn-cs"/>
              </a:rPr>
              <a:t> και σε υπηρεσίες-δραστηριότητες  ή οφέλη προσφερόμενα προς πώληση που είναι άυλα. </a:t>
            </a:r>
          </a:p>
          <a:p>
            <a:pPr marL="742950" marR="0" lvl="1" indent="-285750" algn="l" defTabSz="914400" rtl="0" eaLnBrk="1" fontAlgn="auto" latinLnBrk="0" hangingPunct="1">
              <a:lnSpc>
                <a:spcPct val="80000"/>
              </a:lnSpc>
              <a:spcBef>
                <a:spcPts val="12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    Π.χ. υπηρεσίες τραπεζών, αεροπορικών εταιρειών, ξενοδοχείων κτλ. Επίσης περιλαμβάνουν και άλλες οντότητες, όπως άτομα, χώρους οργανισμούς,  πληροφορίες και ιδέες. </a:t>
            </a:r>
          </a:p>
          <a:p>
            <a:pPr marL="342900" marR="0" lvl="0" indent="-342900" algn="l" defTabSz="914400" rtl="0" eaLnBrk="1" fontAlgn="auto" latinLnBrk="0" hangingPunct="1">
              <a:lnSpc>
                <a:spcPct val="80000"/>
              </a:lnSpc>
              <a:spcBef>
                <a:spcPts val="1200"/>
              </a:spcBef>
              <a:spcAft>
                <a:spcPts val="0"/>
              </a:spcAft>
              <a:buClrTx/>
              <a:buSzTx/>
              <a:buFont typeface="Wingdings" pitchFamily="2" charset="2"/>
              <a:buChar char="q"/>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Το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UNCF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δυναμικά προωθεί στην αγορά την ιδέα  « </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ότι είναι φοβερό πράγμα να σπαταλήσεις το μυαλό σου</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2049</TotalTime>
  <Words>1861</Words>
  <Application>Microsoft Office PowerPoint</Application>
  <PresentationFormat>Προβολή στην οθόνη (16:10)</PresentationFormat>
  <Paragraphs>191</Paragraphs>
  <Slides>29</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Αρχές Μάρκετινγκ</vt:lpstr>
      <vt:lpstr>Διαφάνεια 2</vt:lpstr>
      <vt:lpstr>Άδειες Χρήσης</vt:lpstr>
      <vt:lpstr>Χρηματοδότηση</vt:lpstr>
      <vt:lpstr>Σκοποί  ενότητας</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Κατανόηση της Αγοράς των Αναγκών των Πελατών</vt:lpstr>
      <vt:lpstr>Βιβλιογραφία</vt:lpstr>
      <vt:lpstr>Βιβλιογραφία</vt:lpstr>
      <vt:lpstr>Σημείωμα Αναφοράς</vt:lpstr>
      <vt:lpstr>Σημείωμα Αδειοδότησης</vt:lpstr>
      <vt:lpstr>Διαφάνεια 26</vt:lpstr>
      <vt:lpstr>Διαφάνεια 27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330</cp:revision>
  <dcterms:created xsi:type="dcterms:W3CDTF">2012-09-06T09:03:05Z</dcterms:created>
  <dcterms:modified xsi:type="dcterms:W3CDTF">2015-11-05T19:36:45Z</dcterms:modified>
</cp:coreProperties>
</file>