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5.xml" ContentType="application/vnd.openxmlformats-officedocument.them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Layouts/slideLayout29.xml" ContentType="application/vnd.openxmlformats-officedocument.presentationml.slideLayout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Override PartName="/ppt/slideLayouts/slideLayout25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6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</p:sldMasterIdLst>
  <p:notesMasterIdLst>
    <p:notesMasterId r:id="rId29"/>
  </p:notesMasterIdLst>
  <p:handoutMasterIdLst>
    <p:handoutMasterId r:id="rId30"/>
  </p:handoutMasterIdLst>
  <p:sldIdLst>
    <p:sldId id="257" r:id="rId4"/>
    <p:sldId id="258" r:id="rId5"/>
    <p:sldId id="320" r:id="rId6"/>
    <p:sldId id="321" r:id="rId7"/>
    <p:sldId id="259" r:id="rId8"/>
    <p:sldId id="292" r:id="rId9"/>
    <p:sldId id="261" r:id="rId10"/>
    <p:sldId id="262" r:id="rId11"/>
    <p:sldId id="334" r:id="rId12"/>
    <p:sldId id="434" r:id="rId13"/>
    <p:sldId id="419" r:id="rId14"/>
    <p:sldId id="435" r:id="rId15"/>
    <p:sldId id="436" r:id="rId16"/>
    <p:sldId id="437" r:id="rId17"/>
    <p:sldId id="420" r:id="rId18"/>
    <p:sldId id="438" r:id="rId19"/>
    <p:sldId id="422" r:id="rId20"/>
    <p:sldId id="439" r:id="rId21"/>
    <p:sldId id="322" r:id="rId22"/>
    <p:sldId id="323" r:id="rId23"/>
    <p:sldId id="324" r:id="rId24"/>
    <p:sldId id="277" r:id="rId25"/>
    <p:sldId id="278" r:id="rId26"/>
    <p:sldId id="291" r:id="rId27"/>
    <p:sldId id="279" r:id="rId28"/>
  </p:sldIdLst>
  <p:sldSz cx="10440988" cy="6858000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212" y="-102"/>
      </p:cViewPr>
      <p:guideLst>
        <p:guide orient="horz" pos="2160"/>
        <p:guide pos="3289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tableStyles" Target="tableStyle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φαλίδας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789827-6C06-4BD1-B55F-86A2C5969071}" type="datetimeFigureOut">
              <a:rPr lang="el-GR" smtClean="0"/>
              <a:pPr/>
              <a:t>17/9/2015</a:t>
            </a:fld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B5E89B2-8E2F-43E0-BFBF-68F7DF157761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φαλίδας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CA5786-E1D3-43BB-A164-76932D4FA798}" type="datetimeFigureOut">
              <a:rPr lang="el-GR" smtClean="0"/>
              <a:pPr/>
              <a:t>17/9/2015</a:t>
            </a:fld>
            <a:endParaRPr lang="el-GR"/>
          </a:p>
        </p:txBody>
      </p:sp>
      <p:sp>
        <p:nvSpPr>
          <p:cNvPr id="4" name="3 - Θέση εικόνας διαφάνειας"/>
          <p:cNvSpPr>
            <a:spLocks noGrp="1" noRot="1" noChangeAspect="1"/>
          </p:cNvSpPr>
          <p:nvPr>
            <p:ph type="sldImg" idx="2"/>
          </p:nvPr>
        </p:nvSpPr>
        <p:spPr>
          <a:xfrm>
            <a:off x="819150" y="685800"/>
            <a:ext cx="52197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4 - Θέση σημειώσεων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67683A-0688-4998-9883-723935D5165D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819150" y="685800"/>
            <a:ext cx="52197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9928127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819150" y="685800"/>
            <a:ext cx="52197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9928127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819150" y="685800"/>
            <a:ext cx="52197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>
                <a:solidFill>
                  <a:prstClr val="black"/>
                </a:solidFill>
              </a:rPr>
              <a:pPr/>
              <a:t>7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0621542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819150" y="685800"/>
            <a:ext cx="52197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>
                <a:solidFill>
                  <a:prstClr val="black"/>
                </a:solidFill>
              </a:rPr>
              <a:pPr/>
              <a:t>8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2996820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Θέση εικόνας διαφάνειας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081088" y="1143000"/>
            <a:ext cx="4695825" cy="3086100"/>
          </a:xfrm>
          <a:ln/>
        </p:spPr>
      </p:sp>
      <p:sp>
        <p:nvSpPr>
          <p:cNvPr id="132099" name="Θέση σημειώσεων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l-GR" smtClean="0">
              <a:latin typeface="Times New Roman" pitchFamily="18" charset="0"/>
            </a:endParaRPr>
          </a:p>
        </p:txBody>
      </p:sp>
      <p:sp>
        <p:nvSpPr>
          <p:cNvPr id="132100" name="Θέση αριθμού διαφάνειας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8CA011D-E0FE-4C2A-A0D8-25CA04DE8D21}" type="slidenum">
              <a:rPr lang="el-GR" smtClean="0">
                <a:latin typeface="Times New Roman" pitchFamily="18" charset="0"/>
              </a:rPr>
              <a:pPr/>
              <a:t>19</a:t>
            </a:fld>
            <a:endParaRPr lang="el-GR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03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819150" y="685800"/>
            <a:ext cx="5219700" cy="3429000"/>
          </a:xfrm>
          <a:ln/>
        </p:spPr>
      </p:sp>
      <p:sp>
        <p:nvSpPr>
          <p:cNvPr id="17203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l-GR" smtClean="0"/>
          </a:p>
        </p:txBody>
      </p:sp>
      <p:sp>
        <p:nvSpPr>
          <p:cNvPr id="17203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427468A-08F5-4F99-BFD4-DA6474915FF3}" type="slidenum">
              <a:rPr lang="en-US" smtClean="0">
                <a:solidFill>
                  <a:srgbClr val="000000"/>
                </a:solidFill>
              </a:rPr>
              <a:pPr/>
              <a:t>24</a:t>
            </a:fld>
            <a:endParaRPr lang="en-US" smtClean="0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819150" y="685800"/>
            <a:ext cx="52197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017940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783075" y="2130432"/>
            <a:ext cx="8874840" cy="1470025"/>
          </a:xfrm>
        </p:spPr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566149" y="3886200"/>
            <a:ext cx="7308692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Κάντε κλικ για να επεξεργαστείτε τον υπότιτλο του υποδείγματος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17/9/2015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17/9/2015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7569716" y="274644"/>
            <a:ext cx="2349222" cy="5851525"/>
          </a:xfrm>
        </p:spPr>
        <p:txBody>
          <a:bodyPr vert="eaVert"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522049" y="274644"/>
            <a:ext cx="6873651" cy="5851525"/>
          </a:xfrm>
        </p:spPr>
        <p:txBody>
          <a:bodyPr vert="eaVert"/>
          <a:lstStyle/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17/9/2015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783075" y="2130434"/>
            <a:ext cx="8874840" cy="1470025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780527" y="3886200"/>
            <a:ext cx="8879937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 dirty="0">
              <a:solidFill>
                <a:prstClr val="black"/>
              </a:solidFill>
            </a:endParaRPr>
          </a:p>
        </p:txBody>
      </p:sp>
      <p:sp>
        <p:nvSpPr>
          <p:cNvPr id="5" name="Ορθογώνιο 4"/>
          <p:cNvSpPr/>
          <p:nvPr userDrawn="1"/>
        </p:nvSpPr>
        <p:spPr>
          <a:xfrm>
            <a:off x="0" y="9998"/>
            <a:ext cx="10440988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7" name="TextBox 6"/>
          <p:cNvSpPr txBox="1"/>
          <p:nvPr userDrawn="1"/>
        </p:nvSpPr>
        <p:spPr>
          <a:xfrm>
            <a:off x="3995" y="-69541"/>
            <a:ext cx="10436994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43461" y="-17"/>
            <a:ext cx="243735" cy="388800"/>
          </a:xfrm>
          <a:prstGeom prst="rect">
            <a:avLst/>
          </a:prstGeom>
        </p:spPr>
      </p:pic>
      <p:pic>
        <p:nvPicPr>
          <p:cNvPr id="9" name="Εικόνα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989350" y="3"/>
            <a:ext cx="416634" cy="380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24767" y="4406903"/>
            <a:ext cx="8874840" cy="1362076"/>
          </a:xfrm>
        </p:spPr>
        <p:txBody>
          <a:bodyPr anchor="t"/>
          <a:lstStyle>
            <a:lvl1pPr algn="l">
              <a:defRPr sz="4000" b="1" cap="none" baseline="0"/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24767" y="2906713"/>
            <a:ext cx="887484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956113" y="1095941"/>
            <a:ext cx="2528765" cy="1237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522051" y="1600202"/>
            <a:ext cx="4611436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5307502" y="1600202"/>
            <a:ext cx="4611436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11" name="Ορθογώνιο 10"/>
          <p:cNvSpPr/>
          <p:nvPr userDrawn="1"/>
        </p:nvSpPr>
        <p:spPr>
          <a:xfrm>
            <a:off x="0" y="9998"/>
            <a:ext cx="10440988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2" name="TextBox 11"/>
          <p:cNvSpPr txBox="1"/>
          <p:nvPr userDrawn="1"/>
        </p:nvSpPr>
        <p:spPr>
          <a:xfrm>
            <a:off x="3995" y="-69541"/>
            <a:ext cx="10436994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3" name="Εικόνα 12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43461" y="-17"/>
            <a:ext cx="243735" cy="388800"/>
          </a:xfrm>
          <a:prstGeom prst="rect">
            <a:avLst/>
          </a:prstGeom>
        </p:spPr>
      </p:pic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989350" y="3"/>
            <a:ext cx="416634" cy="380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522051" y="1574254"/>
            <a:ext cx="4613249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522051" y="2214017"/>
            <a:ext cx="4613249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5303887" y="1574254"/>
            <a:ext cx="4615062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5303887" y="2214017"/>
            <a:ext cx="4615062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13" name="Ορθογώνιο 12"/>
          <p:cNvSpPr/>
          <p:nvPr userDrawn="1"/>
        </p:nvSpPr>
        <p:spPr>
          <a:xfrm>
            <a:off x="0" y="9998"/>
            <a:ext cx="10440988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4" name="TextBox 13"/>
          <p:cNvSpPr txBox="1"/>
          <p:nvPr userDrawn="1"/>
        </p:nvSpPr>
        <p:spPr>
          <a:xfrm>
            <a:off x="3995" y="-69541"/>
            <a:ext cx="10436994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43461" y="-17"/>
            <a:ext cx="243735" cy="388800"/>
          </a:xfrm>
          <a:prstGeom prst="rect">
            <a:avLst/>
          </a:prstGeom>
        </p:spPr>
      </p:pic>
      <p:pic>
        <p:nvPicPr>
          <p:cNvPr id="16" name="Εικόνα 1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989350" y="3"/>
            <a:ext cx="416634" cy="380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9" name="Ορθογώνιο 8"/>
          <p:cNvSpPr/>
          <p:nvPr userDrawn="1"/>
        </p:nvSpPr>
        <p:spPr>
          <a:xfrm>
            <a:off x="0" y="9998"/>
            <a:ext cx="10440988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995" y="-69541"/>
            <a:ext cx="10436994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43461" y="-17"/>
            <a:ext cx="243735" cy="388800"/>
          </a:xfrm>
          <a:prstGeom prst="rect">
            <a:avLst/>
          </a:prstGeom>
        </p:spPr>
      </p:pic>
      <p:pic>
        <p:nvPicPr>
          <p:cNvPr id="12" name="Εικόνα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989350" y="3"/>
            <a:ext cx="416634" cy="380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8" name="Ορθογώνιο 7"/>
          <p:cNvSpPr/>
          <p:nvPr userDrawn="1"/>
        </p:nvSpPr>
        <p:spPr>
          <a:xfrm>
            <a:off x="0" y="9998"/>
            <a:ext cx="10440988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9" name="TextBox 8"/>
          <p:cNvSpPr txBox="1"/>
          <p:nvPr userDrawn="1"/>
        </p:nvSpPr>
        <p:spPr>
          <a:xfrm>
            <a:off x="3995" y="-69541"/>
            <a:ext cx="10436994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0" name="Εικόνα 9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43461" y="-17"/>
            <a:ext cx="243735" cy="388800"/>
          </a:xfrm>
          <a:prstGeom prst="rect">
            <a:avLst/>
          </a:prstGeom>
        </p:spPr>
      </p:pic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989350" y="3"/>
            <a:ext cx="416634" cy="380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082136" y="1556793"/>
            <a:ext cx="5836802" cy="460851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522061" y="1556793"/>
            <a:ext cx="3435013" cy="460851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522051" y="273600"/>
            <a:ext cx="9396889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9998"/>
            <a:ext cx="10440988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995" y="-69541"/>
            <a:ext cx="10436994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43461" y="-17"/>
            <a:ext cx="243735" cy="3888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989350" y="3"/>
            <a:ext cx="416634" cy="380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17/9/2015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2046507" y="1556792"/>
            <a:ext cx="6264593" cy="345638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2046507" y="5157192"/>
            <a:ext cx="6264593" cy="101500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522051" y="273600"/>
            <a:ext cx="9396889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9998"/>
            <a:ext cx="10440988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995" y="-69541"/>
            <a:ext cx="10436994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43461" y="-17"/>
            <a:ext cx="243735" cy="3888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989350" y="3"/>
            <a:ext cx="416634" cy="380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7569716" y="274646"/>
            <a:ext cx="2349222" cy="5851525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522049" y="274646"/>
            <a:ext cx="6873651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3861268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783075" y="2130430"/>
            <a:ext cx="8874840" cy="1470025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780527" y="3886200"/>
            <a:ext cx="8879937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 dirty="0">
              <a:solidFill>
                <a:prstClr val="black"/>
              </a:solidFill>
            </a:endParaRPr>
          </a:p>
        </p:txBody>
      </p:sp>
      <p:sp>
        <p:nvSpPr>
          <p:cNvPr id="5" name="Ορθογώνιο 4"/>
          <p:cNvSpPr/>
          <p:nvPr userDrawn="1"/>
        </p:nvSpPr>
        <p:spPr>
          <a:xfrm>
            <a:off x="0" y="9994"/>
            <a:ext cx="10440988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7" name="TextBox 6"/>
          <p:cNvSpPr txBox="1"/>
          <p:nvPr userDrawn="1"/>
        </p:nvSpPr>
        <p:spPr>
          <a:xfrm>
            <a:off x="3995" y="-69541"/>
            <a:ext cx="10436994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43461" y="-17"/>
            <a:ext cx="243735" cy="388800"/>
          </a:xfrm>
          <a:prstGeom prst="rect">
            <a:avLst/>
          </a:prstGeom>
        </p:spPr>
      </p:pic>
      <p:pic>
        <p:nvPicPr>
          <p:cNvPr id="9" name="Εικόνα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989350" y="2"/>
            <a:ext cx="416634" cy="380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24767" y="4406902"/>
            <a:ext cx="8874840" cy="1362076"/>
          </a:xfrm>
        </p:spPr>
        <p:txBody>
          <a:bodyPr anchor="t"/>
          <a:lstStyle>
            <a:lvl1pPr algn="l">
              <a:defRPr sz="4000" b="1" cap="none" baseline="0"/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24767" y="2906713"/>
            <a:ext cx="887484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956113" y="1095941"/>
            <a:ext cx="2528765" cy="1237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522051" y="1600202"/>
            <a:ext cx="4611436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5307502" y="1600202"/>
            <a:ext cx="4611436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11" name="Ορθογώνιο 10"/>
          <p:cNvSpPr/>
          <p:nvPr userDrawn="1"/>
        </p:nvSpPr>
        <p:spPr>
          <a:xfrm>
            <a:off x="0" y="9994"/>
            <a:ext cx="10440988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2" name="TextBox 11"/>
          <p:cNvSpPr txBox="1"/>
          <p:nvPr userDrawn="1"/>
        </p:nvSpPr>
        <p:spPr>
          <a:xfrm>
            <a:off x="3995" y="-69541"/>
            <a:ext cx="10436994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3" name="Εικόνα 12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43461" y="-17"/>
            <a:ext cx="243735" cy="388800"/>
          </a:xfrm>
          <a:prstGeom prst="rect">
            <a:avLst/>
          </a:prstGeom>
        </p:spPr>
      </p:pic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989350" y="2"/>
            <a:ext cx="416634" cy="380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522051" y="1574254"/>
            <a:ext cx="4613249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522051" y="2214017"/>
            <a:ext cx="4613249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5303882" y="1574254"/>
            <a:ext cx="4615062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5303882" y="2214017"/>
            <a:ext cx="4615062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13" name="Ορθογώνιο 12"/>
          <p:cNvSpPr/>
          <p:nvPr userDrawn="1"/>
        </p:nvSpPr>
        <p:spPr>
          <a:xfrm>
            <a:off x="0" y="9994"/>
            <a:ext cx="10440988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4" name="TextBox 13"/>
          <p:cNvSpPr txBox="1"/>
          <p:nvPr userDrawn="1"/>
        </p:nvSpPr>
        <p:spPr>
          <a:xfrm>
            <a:off x="3995" y="-69541"/>
            <a:ext cx="10436994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43461" y="-17"/>
            <a:ext cx="243735" cy="388800"/>
          </a:xfrm>
          <a:prstGeom prst="rect">
            <a:avLst/>
          </a:prstGeom>
        </p:spPr>
      </p:pic>
      <p:pic>
        <p:nvPicPr>
          <p:cNvPr id="16" name="Εικόνα 1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989350" y="2"/>
            <a:ext cx="416634" cy="380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9" name="Ορθογώνιο 8"/>
          <p:cNvSpPr/>
          <p:nvPr userDrawn="1"/>
        </p:nvSpPr>
        <p:spPr>
          <a:xfrm>
            <a:off x="0" y="9994"/>
            <a:ext cx="10440988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995" y="-69541"/>
            <a:ext cx="10436994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43461" y="-17"/>
            <a:ext cx="243735" cy="388800"/>
          </a:xfrm>
          <a:prstGeom prst="rect">
            <a:avLst/>
          </a:prstGeom>
        </p:spPr>
      </p:pic>
      <p:pic>
        <p:nvPicPr>
          <p:cNvPr id="12" name="Εικόνα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989350" y="2"/>
            <a:ext cx="416634" cy="380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8" name="Ορθογώνιο 7"/>
          <p:cNvSpPr/>
          <p:nvPr userDrawn="1"/>
        </p:nvSpPr>
        <p:spPr>
          <a:xfrm>
            <a:off x="0" y="9994"/>
            <a:ext cx="10440988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9" name="TextBox 8"/>
          <p:cNvSpPr txBox="1"/>
          <p:nvPr userDrawn="1"/>
        </p:nvSpPr>
        <p:spPr>
          <a:xfrm>
            <a:off x="3995" y="-69541"/>
            <a:ext cx="10436994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0" name="Εικόνα 9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43461" y="-17"/>
            <a:ext cx="243735" cy="388800"/>
          </a:xfrm>
          <a:prstGeom prst="rect">
            <a:avLst/>
          </a:prstGeom>
        </p:spPr>
      </p:pic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989350" y="2"/>
            <a:ext cx="416634" cy="380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824767" y="4406903"/>
            <a:ext cx="8874840" cy="136207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824767" y="2906713"/>
            <a:ext cx="887484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17/9/2015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082136" y="1556793"/>
            <a:ext cx="5836802" cy="460851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522054" y="1556793"/>
            <a:ext cx="3435013" cy="460851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522051" y="273600"/>
            <a:ext cx="9396889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9994"/>
            <a:ext cx="10440988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995" y="-69541"/>
            <a:ext cx="10436994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43461" y="-17"/>
            <a:ext cx="243735" cy="3888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989350" y="2"/>
            <a:ext cx="416634" cy="380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2046507" y="1556792"/>
            <a:ext cx="6264593" cy="345638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2046507" y="5157192"/>
            <a:ext cx="6264593" cy="101500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522051" y="273600"/>
            <a:ext cx="9396889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9994"/>
            <a:ext cx="10440988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995" y="-69541"/>
            <a:ext cx="10436994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43461" y="-17"/>
            <a:ext cx="243735" cy="3888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989350" y="2"/>
            <a:ext cx="416634" cy="380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7569716" y="274642"/>
            <a:ext cx="2349222" cy="5851525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522049" y="274642"/>
            <a:ext cx="6873651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386126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522051" y="1600202"/>
            <a:ext cx="4611436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5307502" y="1600202"/>
            <a:ext cx="4611436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17/9/2015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522051" y="1535116"/>
            <a:ext cx="4613249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522051" y="2174875"/>
            <a:ext cx="4613249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κειμένου"/>
          <p:cNvSpPr>
            <a:spLocks noGrp="1"/>
          </p:cNvSpPr>
          <p:nvPr>
            <p:ph type="body" sz="quarter" idx="3"/>
          </p:nvPr>
        </p:nvSpPr>
        <p:spPr>
          <a:xfrm>
            <a:off x="5303887" y="1535116"/>
            <a:ext cx="4615062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5303887" y="2174875"/>
            <a:ext cx="4615062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17/9/2015</a:t>
            </a:fld>
            <a:endParaRPr lang="el-GR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17/9/2015</a:t>
            </a:fld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17/9/2015</a:t>
            </a:fld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22059" y="273052"/>
            <a:ext cx="34350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082136" y="273052"/>
            <a:ext cx="5836802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522059" y="1435104"/>
            <a:ext cx="34350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17/9/2015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2046507" y="4800600"/>
            <a:ext cx="6264593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2046507" y="612775"/>
            <a:ext cx="6264593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2046507" y="5367338"/>
            <a:ext cx="6264593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17/9/2015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τίτλου"/>
          <p:cNvSpPr>
            <a:spLocks noGrp="1"/>
          </p:cNvSpPr>
          <p:nvPr>
            <p:ph type="title"/>
          </p:nvPr>
        </p:nvSpPr>
        <p:spPr>
          <a:xfrm>
            <a:off x="522051" y="274638"/>
            <a:ext cx="9396889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522051" y="1600202"/>
            <a:ext cx="9396889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522049" y="6356357"/>
            <a:ext cx="24362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42CEA3-3058-4D43-AE35-B3DA76CB4003}" type="datetimeFigureOut">
              <a:rPr lang="el-GR" smtClean="0"/>
              <a:pPr/>
              <a:t>17/9/2015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3567338" y="6356357"/>
            <a:ext cx="330631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7482708" y="6356357"/>
            <a:ext cx="24362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522051" y="274638"/>
            <a:ext cx="9396889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522051" y="1600202"/>
            <a:ext cx="9396889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7482708" y="6356358"/>
            <a:ext cx="24362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 dirty="0">
              <a:solidFill>
                <a:prstClr val="black"/>
              </a:solidFill>
            </a:endParaRPr>
          </a:p>
        </p:txBody>
      </p:sp>
      <p:sp>
        <p:nvSpPr>
          <p:cNvPr id="9" name="Θέση αριθμού διαφάνειας 3"/>
          <p:cNvSpPr txBox="1">
            <a:spLocks/>
          </p:cNvSpPr>
          <p:nvPr userDrawn="1"/>
        </p:nvSpPr>
        <p:spPr bwMode="auto">
          <a:xfrm>
            <a:off x="9967429" y="6559389"/>
            <a:ext cx="380352" cy="3651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C6787FC-6543-471B-A41A-5AEEC386B628}" type="slidenum">
              <a:rPr lang="el-GR" altLang="el-GR" sz="1600" smtClean="0">
                <a:solidFill>
                  <a:prstClr val="white"/>
                </a:solidFill>
              </a:rPr>
              <a:pPr algn="r"/>
              <a:t>‹#›</a:t>
            </a:fld>
            <a:endParaRPr lang="el-GR" altLang="el-GR" sz="1600" dirty="0" smtClean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522051" y="274638"/>
            <a:ext cx="9396889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522051" y="1600202"/>
            <a:ext cx="9396889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7482708" y="6356355"/>
            <a:ext cx="24362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 dirty="0">
              <a:solidFill>
                <a:prstClr val="black"/>
              </a:solidFill>
            </a:endParaRPr>
          </a:p>
        </p:txBody>
      </p:sp>
      <p:sp>
        <p:nvSpPr>
          <p:cNvPr id="9" name="Θέση αριθμού διαφάνειας 3"/>
          <p:cNvSpPr txBox="1">
            <a:spLocks/>
          </p:cNvSpPr>
          <p:nvPr userDrawn="1"/>
        </p:nvSpPr>
        <p:spPr bwMode="auto">
          <a:xfrm>
            <a:off x="9967421" y="6559385"/>
            <a:ext cx="380352" cy="3651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C6787FC-6543-471B-A41A-5AEEC386B628}" type="slidenum">
              <a:rPr lang="el-GR" altLang="el-GR" sz="1600" smtClean="0">
                <a:solidFill>
                  <a:prstClr val="white"/>
                </a:solidFill>
              </a:rPr>
              <a:pPr algn="r"/>
              <a:t>‹#›</a:t>
            </a:fld>
            <a:endParaRPr lang="el-GR" altLang="el-GR" sz="1600" dirty="0" smtClean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1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Relationship Id="rId5" Type="http://schemas.openxmlformats.org/officeDocument/2006/relationships/hyperlink" Target="http://creativecommons.org/licenses/by-nc-nd/4.0/deed.el" TargetMode="External"/><Relationship Id="rId4" Type="http://schemas.openxmlformats.org/officeDocument/2006/relationships/image" Target="../media/image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Relationship Id="rId4" Type="http://schemas.openxmlformats.org/officeDocument/2006/relationships/hyperlink" Target="http://eclass.teiep.gr/courses/COMP100/" TargetMode="Externa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4.png"/><Relationship Id="rId4" Type="http://schemas.openxmlformats.org/officeDocument/2006/relationships/image" Target="../media/image11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hyperlink" Target="http://www.php.net/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9.xml"/><Relationship Id="rId6" Type="http://schemas.openxmlformats.org/officeDocument/2006/relationships/hyperlink" Target="http://www.mysql.com/" TargetMode="External"/><Relationship Id="rId5" Type="http://schemas.openxmlformats.org/officeDocument/2006/relationships/hyperlink" Target="http://www.apache.org/" TargetMode="External"/><Relationship Id="rId4" Type="http://schemas.openxmlformats.org/officeDocument/2006/relationships/image" Target="../media/image8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b="1" dirty="0" smtClean="0"/>
              <a:t>ΗΛΕΚΤΡΟΝΙΚΟ ΕΜΠΟΡΙΟ</a:t>
            </a:r>
            <a:endParaRPr lang="el-GR" b="1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451639" y="3476600"/>
            <a:ext cx="9455488" cy="1752600"/>
          </a:xfrm>
        </p:spPr>
        <p:txBody>
          <a:bodyPr>
            <a:noAutofit/>
          </a:bodyPr>
          <a:lstStyle/>
          <a:p>
            <a:r>
              <a:rPr lang="el-GR" sz="2800" dirty="0" smtClean="0">
                <a:solidFill>
                  <a:schemeClr val="tx1"/>
                </a:solidFill>
              </a:rPr>
              <a:t>Ενότητα 10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l-GR" sz="2800" dirty="0" smtClean="0">
                <a:solidFill>
                  <a:schemeClr val="tx1"/>
                </a:solidFill>
              </a:rPr>
              <a:t>: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l-GR" sz="2800" b="1" dirty="0" smtClean="0">
                <a:solidFill>
                  <a:schemeClr val="tx1"/>
                </a:solidFill>
              </a:rPr>
              <a:t>Η χρήση της </a:t>
            </a:r>
            <a:r>
              <a:rPr lang="en-US" sz="2800" b="1" dirty="0" err="1" smtClean="0">
                <a:solidFill>
                  <a:schemeClr val="tx1"/>
                </a:solidFill>
              </a:rPr>
              <a:t>MySQL</a:t>
            </a:r>
            <a:r>
              <a:rPr lang="el-GR" sz="2800" b="1" dirty="0" smtClean="0"/>
              <a:t> </a:t>
            </a:r>
            <a:r>
              <a:rPr lang="el-GR" sz="2800" b="1" dirty="0" smtClean="0">
                <a:solidFill>
                  <a:schemeClr val="tx1"/>
                </a:solidFill>
              </a:rPr>
              <a:t>στο Ηλεκτρονικό εμπόριο (Ι)</a:t>
            </a:r>
          </a:p>
          <a:p>
            <a:endParaRPr lang="el-GR" sz="2800" dirty="0" smtClean="0">
              <a:solidFill>
                <a:schemeClr val="tx1"/>
              </a:solidFill>
            </a:endParaRPr>
          </a:p>
          <a:p>
            <a:r>
              <a:rPr lang="el-GR" sz="2800" dirty="0" smtClean="0">
                <a:solidFill>
                  <a:schemeClr val="tx1"/>
                </a:solidFill>
              </a:rPr>
              <a:t>Ιωάννης </a:t>
            </a:r>
            <a:r>
              <a:rPr lang="el-GR" sz="2800" dirty="0" err="1" smtClean="0">
                <a:solidFill>
                  <a:schemeClr val="tx1"/>
                </a:solidFill>
              </a:rPr>
              <a:t>Τσούλος</a:t>
            </a:r>
            <a:endParaRPr lang="el-GR" sz="2800" dirty="0" smtClean="0">
              <a:solidFill>
                <a:schemeClr val="tx1"/>
              </a:solidFill>
            </a:endParaRP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376042" y="5827943"/>
            <a:ext cx="1806032" cy="553393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100515" y="5591697"/>
            <a:ext cx="4921661" cy="1025873"/>
          </a:xfrm>
          <a:prstGeom prst="rect">
            <a:avLst/>
          </a:prstGeom>
          <a:noFill/>
        </p:spPr>
      </p:pic>
      <p:grpSp>
        <p:nvGrpSpPr>
          <p:cNvPr id="6" name="Ομάδα 9"/>
          <p:cNvGrpSpPr/>
          <p:nvPr/>
        </p:nvGrpSpPr>
        <p:grpSpPr>
          <a:xfrm>
            <a:off x="733242" y="252000"/>
            <a:ext cx="4816138" cy="1376800"/>
            <a:chOff x="642158" y="252000"/>
            <a:chExt cx="4217874" cy="1376800"/>
          </a:xfrm>
        </p:grpSpPr>
        <p:pic>
          <p:nvPicPr>
            <p:cNvPr id="8" name="Εικόνα 7"/>
            <p:cNvPicPr>
              <a:picLocks noChangeAspect="1"/>
            </p:cNvPicPr>
            <p:nvPr/>
          </p:nvPicPr>
          <p:blipFill rotWithShape="1">
            <a:blip r:embed="rId5" cstate="print"/>
            <a:srcRect t="-11106" b="11106"/>
            <a:stretch/>
          </p:blipFill>
          <p:spPr>
            <a:xfrm>
              <a:off x="642158" y="252000"/>
              <a:ext cx="905506" cy="1374430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1619672" y="404664"/>
              <a:ext cx="3240360" cy="1224136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noAutofit/>
            </a:bodyPr>
            <a:lstStyle/>
            <a:p>
              <a:pPr>
                <a:lnSpc>
                  <a:spcPts val="2600"/>
                </a:lnSpc>
              </a:pPr>
              <a:r>
                <a:rPr lang="el-GR" sz="2000" dirty="0" smtClean="0"/>
                <a:t>Ελληνική Δημοκρατία</a:t>
              </a:r>
            </a:p>
            <a:p>
              <a:pPr>
                <a:lnSpc>
                  <a:spcPts val="2600"/>
                </a:lnSpc>
              </a:pPr>
              <a:r>
                <a:rPr lang="el-GR" sz="2000" dirty="0" smtClean="0"/>
                <a:t>Τεχνολογικό Εκπαιδευτικό Ίδρυμα Ηπείρου</a:t>
              </a:r>
              <a:endParaRPr lang="en-GB" sz="2000" dirty="0" smtClean="0"/>
            </a:p>
          </p:txBody>
        </p:sp>
      </p:grpSp>
    </p:spTree>
    <p:extLst>
      <p:ext uri="{BB962C8B-B14F-4D97-AF65-F5344CB8AC3E}">
        <p14:creationId xmlns:p14="http://schemas.microsoft.com/office/powerpoint/2010/main" xmlns="" val="342819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33861" y="332656"/>
            <a:ext cx="9396889" cy="1143000"/>
          </a:xfrm>
        </p:spPr>
        <p:txBody>
          <a:bodyPr>
            <a:normAutofit/>
          </a:bodyPr>
          <a:lstStyle/>
          <a:p>
            <a:r>
              <a:rPr lang="el-GR" dirty="0" smtClean="0"/>
              <a:t>Εισαγωγή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2"/>
            <a:ext cx="10440988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ΗΛΕΚΤΡΟΝΙΚΟ ΕΜΠΟΡΙΟ</a:t>
            </a:r>
            <a:r>
              <a:rPr lang="el-GR" sz="1200" dirty="0" smtClean="0">
                <a:solidFill>
                  <a:schemeClr val="bg1"/>
                </a:solidFill>
              </a:rPr>
              <a:t>, Ενότητα 10,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" y="3"/>
            <a:ext cx="698303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578241" y="3"/>
            <a:ext cx="862747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6 - Ορθογώνιο"/>
          <p:cNvSpPr/>
          <p:nvPr/>
        </p:nvSpPr>
        <p:spPr>
          <a:xfrm>
            <a:off x="395958" y="1844824"/>
            <a:ext cx="9793088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l-GR" sz="3200" dirty="0" smtClean="0"/>
              <a:t>Ωστόσο, σε αυτή τη διάλεξη παρουσιάζονται μόνον οι συναρτήσεις που έχουν να κάνουν με την </a:t>
            </a:r>
            <a:r>
              <a:rPr lang="el-GR" sz="3200" b="1" dirty="0" err="1" smtClean="0"/>
              <a:t>MySQL</a:t>
            </a:r>
            <a:r>
              <a:rPr lang="el-GR" sz="3200" dirty="0" smtClean="0"/>
              <a:t>, καθώς μπορεί κανείς να την βρει εύκολα, δεν είναι ιδιαίτερα απαιτητική σε πόρους και προ πάντων εργάζεται το ίδιο σε όλα τα λειτουργικά συστήματα στα οποία είναι εγκατεστημένη.</a:t>
            </a:r>
            <a:endParaRPr lang="en-US" sz="28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33861" y="332656"/>
            <a:ext cx="9396889" cy="1143000"/>
          </a:xfrm>
        </p:spPr>
        <p:txBody>
          <a:bodyPr>
            <a:normAutofit/>
          </a:bodyPr>
          <a:lstStyle/>
          <a:p>
            <a:r>
              <a:rPr lang="el-GR" dirty="0" smtClean="0"/>
              <a:t>Σύνδεση με βάση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2"/>
            <a:ext cx="10440988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ΗΛΕΚΤΡΟΝΙΚΟ ΕΜΠΟΡΙΟ</a:t>
            </a:r>
            <a:r>
              <a:rPr lang="el-GR" sz="1200" dirty="0" smtClean="0">
                <a:solidFill>
                  <a:schemeClr val="bg1"/>
                </a:solidFill>
              </a:rPr>
              <a:t>, Ενότητα 10,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" y="3"/>
            <a:ext cx="698303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578241" y="3"/>
            <a:ext cx="862747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6 - Ορθογώνιο"/>
          <p:cNvSpPr/>
          <p:nvPr/>
        </p:nvSpPr>
        <p:spPr>
          <a:xfrm>
            <a:off x="323950" y="1427292"/>
            <a:ext cx="9793088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l-GR" sz="3200" dirty="0" smtClean="0"/>
              <a:t>Το πρώτο που κοιτάμε να κάνουμε όταν θέλουμε να εργαστούμε σε μία βάση είναι να συνδεθούμε σε αυτήν.</a:t>
            </a:r>
            <a:endParaRPr lang="en-US" sz="3200" dirty="0" smtClean="0"/>
          </a:p>
          <a:p>
            <a:pPr>
              <a:buFont typeface="Arial" pitchFamily="34" charset="0"/>
              <a:buChar char="•"/>
            </a:pPr>
            <a:endParaRPr lang="en-US" sz="3200" dirty="0" smtClean="0"/>
          </a:p>
          <a:p>
            <a:pPr>
              <a:buFont typeface="Arial" pitchFamily="34" charset="0"/>
              <a:buChar char="•"/>
            </a:pPr>
            <a:r>
              <a:rPr lang="el-GR" sz="3200" dirty="0" smtClean="0"/>
              <a:t>Η σύνδεση για την </a:t>
            </a:r>
            <a:r>
              <a:rPr lang="el-GR" sz="3200" b="1" dirty="0" err="1" smtClean="0"/>
              <a:t>MySQL</a:t>
            </a:r>
            <a:r>
              <a:rPr lang="el-GR" sz="3200" dirty="0" smtClean="0"/>
              <a:t> γίνεται με την συνάρτηση</a:t>
            </a:r>
            <a:r>
              <a:rPr lang="en-US" sz="3200" dirty="0" smtClean="0"/>
              <a:t>:</a:t>
            </a:r>
            <a:endParaRPr lang="en-US" sz="2800" dirty="0" smtClean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3990" y="3789040"/>
            <a:ext cx="8856984" cy="601153"/>
          </a:xfrm>
          <a:prstGeom prst="rect">
            <a:avLst/>
          </a:prstGeom>
          <a:noFill/>
          <a:ln w="9525">
            <a:solidFill>
              <a:schemeClr val="tx2"/>
            </a:solidFill>
            <a:miter lim="800000"/>
            <a:headEnd/>
            <a:tailEnd/>
          </a:ln>
        </p:spPr>
      </p:pic>
      <p:sp>
        <p:nvSpPr>
          <p:cNvPr id="9" name="8 - Ορθογώνιο"/>
          <p:cNvSpPr/>
          <p:nvPr/>
        </p:nvSpPr>
        <p:spPr>
          <a:xfrm>
            <a:off x="395958" y="4795897"/>
            <a:ext cx="957706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l-GR" sz="3200" dirty="0" smtClean="0"/>
              <a:t>Η παραπάνω συνάρτηση επιστρέφει έναν </a:t>
            </a:r>
            <a:r>
              <a:rPr lang="el-GR" sz="3200" dirty="0" err="1" smtClean="0"/>
              <a:t>περιγραφέα</a:t>
            </a:r>
            <a:r>
              <a:rPr lang="el-GR" sz="3200" dirty="0" smtClean="0"/>
              <a:t> της βάσεως (</a:t>
            </a:r>
            <a:r>
              <a:rPr lang="el-GR" sz="3200" b="1" dirty="0" err="1" smtClean="0"/>
              <a:t>περιγραφέας</a:t>
            </a:r>
            <a:r>
              <a:rPr lang="en-US" sz="3200" b="1" dirty="0" smtClean="0"/>
              <a:t> </a:t>
            </a:r>
            <a:r>
              <a:rPr lang="el-GR" sz="3200" b="1" dirty="0" smtClean="0"/>
              <a:t>αρχείου</a:t>
            </a:r>
            <a:r>
              <a:rPr lang="el-GR" sz="3200" dirty="0" smtClean="0"/>
              <a:t>) σε περίπτωση επιτυχίας. Σε περίπτωση </a:t>
            </a:r>
            <a:r>
              <a:rPr lang="el-GR" sz="3200" u="sng" dirty="0" smtClean="0"/>
              <a:t>αποτυχίας</a:t>
            </a:r>
            <a:r>
              <a:rPr lang="el-GR" sz="3200" dirty="0" smtClean="0"/>
              <a:t> επιστρέφει </a:t>
            </a:r>
            <a:r>
              <a:rPr lang="el-GR" sz="3200" b="1" dirty="0" smtClean="0"/>
              <a:t>FALSE.</a:t>
            </a:r>
            <a:endParaRPr lang="el-GR" sz="32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TextBox"/>
          <p:cNvSpPr txBox="1"/>
          <p:nvPr/>
        </p:nvSpPr>
        <p:spPr>
          <a:xfrm>
            <a:off x="0" y="2"/>
            <a:ext cx="10440988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ΗΛΕΚΤΡΟΝΙΚΟ ΕΜΠΟΡΙΟ</a:t>
            </a:r>
            <a:r>
              <a:rPr lang="el-GR" sz="1200" dirty="0" smtClean="0">
                <a:solidFill>
                  <a:schemeClr val="bg1"/>
                </a:solidFill>
              </a:rPr>
              <a:t>, Ενότητα 10,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" y="3"/>
            <a:ext cx="698303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578241" y="3"/>
            <a:ext cx="862747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8 - Ορθογώνιο"/>
          <p:cNvSpPr/>
          <p:nvPr/>
        </p:nvSpPr>
        <p:spPr>
          <a:xfrm>
            <a:off x="179934" y="749017"/>
            <a:ext cx="1008112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3200" dirty="0" smtClean="0"/>
              <a:t>Τα ορίσματα έχουν την ακόλουθη σημασία</a:t>
            </a:r>
          </a:p>
          <a:p>
            <a:pPr marL="514350" indent="-514350">
              <a:buAutoNum type="arabicPeriod"/>
            </a:pPr>
            <a:r>
              <a:rPr lang="el-GR" sz="3200" b="1" dirty="0" smtClean="0">
                <a:solidFill>
                  <a:srgbClr val="FF0000"/>
                </a:solidFill>
              </a:rPr>
              <a:t>IP</a:t>
            </a:r>
            <a:r>
              <a:rPr lang="en-US" sz="3200" b="1" dirty="0" smtClean="0">
                <a:solidFill>
                  <a:srgbClr val="FF0000"/>
                </a:solidFill>
              </a:rPr>
              <a:t>: </a:t>
            </a:r>
            <a:r>
              <a:rPr lang="el-GR" sz="3200" dirty="0" smtClean="0"/>
              <a:t>Είναι η διεύθυνση του μηχανήματος στην οποίο</a:t>
            </a:r>
            <a:r>
              <a:rPr lang="en-US" sz="3200" dirty="0" smtClean="0"/>
              <a:t> </a:t>
            </a:r>
            <a:r>
              <a:rPr lang="el-GR" sz="3200" dirty="0" smtClean="0"/>
              <a:t>τρέχει ο </a:t>
            </a:r>
            <a:r>
              <a:rPr lang="el-GR" sz="3200" dirty="0" err="1" smtClean="0"/>
              <a:t>εξυπηρέτης</a:t>
            </a:r>
            <a:r>
              <a:rPr lang="el-GR" sz="3200" dirty="0" smtClean="0"/>
              <a:t> της </a:t>
            </a:r>
            <a:r>
              <a:rPr lang="el-GR" sz="3200" b="1" dirty="0" err="1" smtClean="0"/>
              <a:t>MySQL</a:t>
            </a:r>
            <a:r>
              <a:rPr lang="el-GR" sz="3200" dirty="0" smtClean="0"/>
              <a:t>.</a:t>
            </a:r>
            <a:endParaRPr lang="en-US" sz="3200" dirty="0" smtClean="0"/>
          </a:p>
          <a:p>
            <a:pPr marL="971550" lvl="1" indent="-514350">
              <a:buFont typeface="Wingdings" pitchFamily="2" charset="2"/>
              <a:buChar char="ü"/>
            </a:pPr>
            <a:r>
              <a:rPr lang="el-GR" sz="3200" dirty="0" smtClean="0"/>
              <a:t> </a:t>
            </a:r>
            <a:r>
              <a:rPr lang="el-GR" sz="2800" dirty="0" smtClean="0"/>
              <a:t>π.χ. σε αυτό μπορούμε να δώσουμε τιμές όπως</a:t>
            </a:r>
            <a:r>
              <a:rPr lang="en-US" sz="2800" dirty="0" smtClean="0"/>
              <a:t> “195.130.121.51”, “</a:t>
            </a:r>
            <a:r>
              <a:rPr lang="en-US" sz="2800" dirty="0" err="1" smtClean="0"/>
              <a:t>localhost</a:t>
            </a:r>
            <a:r>
              <a:rPr lang="en-US" sz="2800" dirty="0" smtClean="0"/>
              <a:t>”, “pegasus.cs.uoi.gr” </a:t>
            </a:r>
            <a:r>
              <a:rPr lang="el-GR" sz="2800" dirty="0" smtClean="0"/>
              <a:t>κτλ. Όταν ο </a:t>
            </a:r>
            <a:r>
              <a:rPr lang="el-GR" sz="2800" dirty="0" err="1" smtClean="0"/>
              <a:t>εξυπηρέτης</a:t>
            </a:r>
            <a:r>
              <a:rPr lang="en-US" sz="2800" dirty="0" smtClean="0"/>
              <a:t> </a:t>
            </a:r>
            <a:r>
              <a:rPr lang="el-GR" sz="2800" dirty="0" smtClean="0"/>
              <a:t>είναι στο ίδιο μηχάνημα με το κώδικα, τότε μπορούμε να βάλουμε την τιμή</a:t>
            </a:r>
            <a:r>
              <a:rPr lang="en-US" sz="2800" dirty="0" smtClean="0"/>
              <a:t> </a:t>
            </a:r>
            <a:r>
              <a:rPr lang="en-US" sz="2800" dirty="0" err="1" smtClean="0"/>
              <a:t>localhost</a:t>
            </a:r>
            <a:r>
              <a:rPr lang="en-US" sz="2800" dirty="0" smtClean="0"/>
              <a:t>.</a:t>
            </a:r>
          </a:p>
          <a:p>
            <a:endParaRPr lang="en-US" sz="2800" dirty="0" smtClean="0"/>
          </a:p>
          <a:p>
            <a:r>
              <a:rPr lang="el-GR" sz="3200" b="1" dirty="0" smtClean="0">
                <a:solidFill>
                  <a:srgbClr val="FF0000"/>
                </a:solidFill>
              </a:rPr>
              <a:t>2. </a:t>
            </a:r>
            <a:r>
              <a:rPr lang="el-GR" sz="3200" b="1" dirty="0" err="1" smtClean="0">
                <a:solidFill>
                  <a:srgbClr val="FF0000"/>
                </a:solidFill>
              </a:rPr>
              <a:t>username</a:t>
            </a:r>
            <a:r>
              <a:rPr lang="en-US" sz="3200" b="1" dirty="0" smtClean="0">
                <a:solidFill>
                  <a:srgbClr val="FF0000"/>
                </a:solidFill>
              </a:rPr>
              <a:t>:</a:t>
            </a:r>
            <a:r>
              <a:rPr lang="el-GR" sz="3200" b="1" dirty="0" smtClean="0">
                <a:solidFill>
                  <a:srgbClr val="FF0000"/>
                </a:solidFill>
              </a:rPr>
              <a:t> </a:t>
            </a:r>
            <a:r>
              <a:rPr lang="el-GR" sz="3200" dirty="0" smtClean="0"/>
              <a:t>Είναι ο </a:t>
            </a:r>
            <a:r>
              <a:rPr lang="el-GR" sz="3200" dirty="0" err="1" smtClean="0"/>
              <a:t>κώδικος</a:t>
            </a:r>
            <a:r>
              <a:rPr lang="el-GR" sz="3200" dirty="0" smtClean="0"/>
              <a:t> με τον οποίο θα</a:t>
            </a:r>
            <a:r>
              <a:rPr lang="en-US" sz="3200" dirty="0" smtClean="0"/>
              <a:t> </a:t>
            </a:r>
            <a:r>
              <a:rPr lang="el-GR" sz="3200" dirty="0" smtClean="0"/>
              <a:t>συνδεθούμε στην βάση του</a:t>
            </a:r>
            <a:r>
              <a:rPr lang="en-US" sz="3200" dirty="0" smtClean="0"/>
              <a:t> </a:t>
            </a:r>
            <a:r>
              <a:rPr lang="el-GR" sz="3200" dirty="0" smtClean="0"/>
              <a:t>απομακρυσμένου μηχανήματος</a:t>
            </a:r>
            <a:r>
              <a:rPr lang="el-GR" sz="2800" dirty="0" smtClean="0"/>
              <a:t>. </a:t>
            </a:r>
            <a:endParaRPr lang="en-US" sz="2800" dirty="0" smtClean="0"/>
          </a:p>
          <a:p>
            <a:pPr lvl="1">
              <a:buFont typeface="Wingdings" pitchFamily="2" charset="2"/>
              <a:buChar char="ü"/>
            </a:pPr>
            <a:r>
              <a:rPr lang="el-GR" sz="2800" dirty="0" smtClean="0"/>
              <a:t>Αν η βάση δεδομένων βρίσκεται στον ίδιο</a:t>
            </a:r>
            <a:r>
              <a:rPr lang="en-US" sz="2800" dirty="0" smtClean="0"/>
              <a:t> </a:t>
            </a:r>
            <a:r>
              <a:rPr lang="el-GR" sz="2800" dirty="0" smtClean="0"/>
              <a:t>υπολογιστή με τον κώδικα βάζουμε το </a:t>
            </a:r>
            <a:r>
              <a:rPr lang="el-GR" sz="2800" dirty="0" err="1" smtClean="0"/>
              <a:t>username</a:t>
            </a:r>
            <a:r>
              <a:rPr lang="el-GR" sz="2800" dirty="0" smtClean="0"/>
              <a:t> που έχουμε σε αυτό το</a:t>
            </a:r>
            <a:r>
              <a:rPr lang="en-US" sz="2800" dirty="0" smtClean="0"/>
              <a:t> </a:t>
            </a:r>
            <a:r>
              <a:rPr lang="el-GR" sz="2800" dirty="0" smtClean="0"/>
              <a:t>μηχάνημα.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33861" y="332656"/>
            <a:ext cx="9396889" cy="1143000"/>
          </a:xfrm>
        </p:spPr>
        <p:txBody>
          <a:bodyPr>
            <a:normAutofit/>
          </a:bodyPr>
          <a:lstStyle/>
          <a:p>
            <a:r>
              <a:rPr lang="el-GR" dirty="0" smtClean="0"/>
              <a:t>Σύνδεση με βάση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2"/>
            <a:ext cx="10440988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ΗΛΕΚΤΡΟΝΙΚΟ ΕΜΠΟΡΙΟ</a:t>
            </a:r>
            <a:r>
              <a:rPr lang="el-GR" sz="1200" dirty="0" smtClean="0">
                <a:solidFill>
                  <a:schemeClr val="bg1"/>
                </a:solidFill>
              </a:rPr>
              <a:t>, Ενότητα 10,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" y="3"/>
            <a:ext cx="698303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578241" y="3"/>
            <a:ext cx="862747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8 - Ορθογώνιο"/>
          <p:cNvSpPr/>
          <p:nvPr/>
        </p:nvSpPr>
        <p:spPr>
          <a:xfrm>
            <a:off x="323950" y="1573629"/>
            <a:ext cx="9577064" cy="24314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3200" b="1" dirty="0" smtClean="0">
                <a:solidFill>
                  <a:srgbClr val="FF0000"/>
                </a:solidFill>
              </a:rPr>
              <a:t>3. </a:t>
            </a:r>
            <a:r>
              <a:rPr lang="el-GR" sz="3200" b="1" dirty="0" err="1" smtClean="0">
                <a:solidFill>
                  <a:srgbClr val="FF0000"/>
                </a:solidFill>
              </a:rPr>
              <a:t>password</a:t>
            </a:r>
            <a:r>
              <a:rPr lang="en-US" sz="3200" b="1" dirty="0" smtClean="0">
                <a:solidFill>
                  <a:srgbClr val="FF0000"/>
                </a:solidFill>
              </a:rPr>
              <a:t>:</a:t>
            </a:r>
            <a:r>
              <a:rPr lang="el-GR" sz="3200" b="1" dirty="0" smtClean="0">
                <a:solidFill>
                  <a:srgbClr val="FF0000"/>
                </a:solidFill>
              </a:rPr>
              <a:t> </a:t>
            </a:r>
            <a:r>
              <a:rPr lang="el-GR" sz="3200" dirty="0" smtClean="0"/>
              <a:t>Είναι το συνθηματικό το οποίο αντιστοιχεί στον κωδικό συνδέσεως</a:t>
            </a:r>
          </a:p>
          <a:p>
            <a:r>
              <a:rPr lang="el-GR" sz="3200" dirty="0" smtClean="0"/>
              <a:t>για την βάση του απομακρυσμένου μηχανήματος. </a:t>
            </a:r>
            <a:endParaRPr lang="en-US" sz="3200" dirty="0" smtClean="0"/>
          </a:p>
          <a:p>
            <a:pPr lvl="1">
              <a:buFont typeface="Wingdings" pitchFamily="2" charset="2"/>
              <a:buChar char="ü"/>
            </a:pPr>
            <a:r>
              <a:rPr lang="el-GR" sz="2800" dirty="0" smtClean="0"/>
              <a:t>Αν η βάση δεδομένων</a:t>
            </a:r>
            <a:r>
              <a:rPr lang="en-US" sz="2800" dirty="0" smtClean="0"/>
              <a:t> </a:t>
            </a:r>
            <a:r>
              <a:rPr lang="el-GR" sz="2800" dirty="0" smtClean="0"/>
              <a:t>βρίσκεται στον ίδιο υπολογιστή βάζουμε δύο συνεχόμενα </a:t>
            </a:r>
            <a:r>
              <a:rPr lang="el-GR" sz="2800" b="1" dirty="0" smtClean="0">
                <a:solidFill>
                  <a:srgbClr val="FF0000"/>
                </a:solidFill>
              </a:rPr>
              <a:t>“</a:t>
            </a:r>
            <a:r>
              <a:rPr lang="el-GR" sz="2800" dirty="0" smtClean="0"/>
              <a:t> , δηλαδή το</a:t>
            </a:r>
            <a:r>
              <a:rPr lang="en-US" sz="2800" dirty="0" smtClean="0"/>
              <a:t> </a:t>
            </a:r>
            <a:r>
              <a:rPr lang="el-GR" sz="2800" dirty="0" smtClean="0"/>
              <a:t>αφήνουμε κενό.</a:t>
            </a:r>
            <a:endParaRPr lang="el-GR" sz="28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33861" y="332656"/>
            <a:ext cx="9396889" cy="1143000"/>
          </a:xfrm>
        </p:spPr>
        <p:txBody>
          <a:bodyPr>
            <a:normAutofit/>
          </a:bodyPr>
          <a:lstStyle/>
          <a:p>
            <a:r>
              <a:rPr lang="el-GR" dirty="0" smtClean="0"/>
              <a:t>Παράδειγμα συνδέσεως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2"/>
            <a:ext cx="10440988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ΗΛΕΚΤΡΟΝΙΚΟ ΕΜΠΟΡΙΟ</a:t>
            </a:r>
            <a:r>
              <a:rPr lang="el-GR" sz="1200" dirty="0" smtClean="0">
                <a:solidFill>
                  <a:schemeClr val="bg1"/>
                </a:solidFill>
              </a:rPr>
              <a:t>, Ενότητα 10,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" y="3"/>
            <a:ext cx="698303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578241" y="3"/>
            <a:ext cx="862747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14556" y="1340768"/>
            <a:ext cx="9325037" cy="53285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33861" y="332656"/>
            <a:ext cx="9396889" cy="1143000"/>
          </a:xfrm>
        </p:spPr>
        <p:txBody>
          <a:bodyPr>
            <a:normAutofit/>
          </a:bodyPr>
          <a:lstStyle/>
          <a:p>
            <a:r>
              <a:rPr lang="el-GR" dirty="0" smtClean="0"/>
              <a:t>Παράδειγμα συνδέσεως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2"/>
            <a:ext cx="10440988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ΗΛΕΚΤΡΟΝΙΚΟ ΕΜΠΟΡΙΟ</a:t>
            </a:r>
            <a:r>
              <a:rPr lang="el-GR" sz="1200" dirty="0" smtClean="0">
                <a:solidFill>
                  <a:schemeClr val="bg1"/>
                </a:solidFill>
              </a:rPr>
              <a:t>, Ενότητα 10,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" y="3"/>
            <a:ext cx="698303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578241" y="3"/>
            <a:ext cx="862747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6 - Ορθογώνιο"/>
          <p:cNvSpPr/>
          <p:nvPr/>
        </p:nvSpPr>
        <p:spPr>
          <a:xfrm>
            <a:off x="323950" y="1196752"/>
            <a:ext cx="10117038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l-GR" sz="3200" dirty="0" smtClean="0"/>
              <a:t>Η συνάρτηση </a:t>
            </a:r>
            <a:r>
              <a:rPr lang="el-GR" sz="3200" b="1" dirty="0" err="1" smtClean="0">
                <a:solidFill>
                  <a:srgbClr val="FF0000"/>
                </a:solidFill>
              </a:rPr>
              <a:t>mysql_close</a:t>
            </a:r>
            <a:r>
              <a:rPr lang="el-GR" sz="3200" b="1" dirty="0" smtClean="0">
                <a:solidFill>
                  <a:srgbClr val="FF0000"/>
                </a:solidFill>
              </a:rPr>
              <a:t>() </a:t>
            </a:r>
            <a:r>
              <a:rPr lang="el-GR" sz="3200" dirty="0" smtClean="0"/>
              <a:t>κλείνει μία σύνδεση που έχει ανοίξει επιτυχώς προηγουμένως. </a:t>
            </a:r>
          </a:p>
          <a:p>
            <a:endParaRPr lang="el-GR" sz="3200" dirty="0" smtClean="0"/>
          </a:p>
          <a:p>
            <a:pPr>
              <a:buFont typeface="Arial" pitchFamily="34" charset="0"/>
              <a:buChar char="•"/>
            </a:pPr>
            <a:r>
              <a:rPr lang="el-GR" sz="3200" dirty="0" smtClean="0"/>
              <a:t>Ακόμα και με την </a:t>
            </a:r>
            <a:r>
              <a:rPr lang="el-GR" sz="3200" b="1" dirty="0" err="1" smtClean="0">
                <a:solidFill>
                  <a:srgbClr val="FF0000"/>
                </a:solidFill>
              </a:rPr>
              <a:t>mysql_connect</a:t>
            </a:r>
            <a:r>
              <a:rPr lang="el-GR" sz="3200" b="1" dirty="0" smtClean="0">
                <a:solidFill>
                  <a:srgbClr val="FF0000"/>
                </a:solidFill>
              </a:rPr>
              <a:t>() </a:t>
            </a:r>
            <a:r>
              <a:rPr lang="el-GR" sz="3200" dirty="0" smtClean="0"/>
              <a:t>δεν επιτυγχάνουμε σύνδεση με συγκεκριμένη βάση δεδομένων παρά μόνον σύνδεση με τον </a:t>
            </a:r>
            <a:r>
              <a:rPr lang="el-GR" sz="3200" dirty="0" err="1" smtClean="0"/>
              <a:t>εξυπηρέτη</a:t>
            </a:r>
            <a:r>
              <a:rPr lang="el-GR" sz="3200" dirty="0" smtClean="0"/>
              <a:t>. </a:t>
            </a:r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>
              <a:buFont typeface="Arial" pitchFamily="34" charset="0"/>
              <a:buChar char="•"/>
            </a:pPr>
            <a:r>
              <a:rPr lang="el-GR" sz="3200" dirty="0" smtClean="0"/>
              <a:t>Για να συνδεθούμε με συγκεκριμένη βάση δεδομένων και να μπορέσουμε να εκτελέσουμε ερωτήματα πρέπει να χρησιμοποιήσουμε την συνάρτηση </a:t>
            </a:r>
            <a:r>
              <a:rPr lang="en-US" sz="3200" b="1" dirty="0" err="1" smtClean="0">
                <a:solidFill>
                  <a:srgbClr val="FF0000"/>
                </a:solidFill>
              </a:rPr>
              <a:t>mysql_select_db</a:t>
            </a:r>
            <a:r>
              <a:rPr lang="en-US" sz="3200" b="1" dirty="0" smtClean="0">
                <a:solidFill>
                  <a:srgbClr val="FF0000"/>
                </a:solidFill>
              </a:rPr>
              <a:t>(database)</a:t>
            </a:r>
            <a:r>
              <a:rPr lang="en-US" sz="3200" dirty="0" smtClean="0"/>
              <a:t>.</a:t>
            </a:r>
            <a:endParaRPr lang="en-US" sz="28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33861" y="332656"/>
            <a:ext cx="9396889" cy="1143000"/>
          </a:xfrm>
        </p:spPr>
        <p:txBody>
          <a:bodyPr>
            <a:normAutofit/>
          </a:bodyPr>
          <a:lstStyle/>
          <a:p>
            <a:r>
              <a:rPr lang="el-GR" dirty="0" smtClean="0"/>
              <a:t>Παράδειγμα συνδέσεως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2"/>
            <a:ext cx="10440988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ΗΛΕΚΤΡΟΝΙΚΟ ΕΜΠΟΡΙΟ</a:t>
            </a:r>
            <a:r>
              <a:rPr lang="el-GR" sz="1200" dirty="0" smtClean="0">
                <a:solidFill>
                  <a:schemeClr val="bg1"/>
                </a:solidFill>
              </a:rPr>
              <a:t>, Ενότητα 10,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" y="3"/>
            <a:ext cx="698303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578241" y="3"/>
            <a:ext cx="862747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6 - Ορθογώνιο"/>
          <p:cNvSpPr/>
          <p:nvPr/>
        </p:nvSpPr>
        <p:spPr>
          <a:xfrm>
            <a:off x="107926" y="1700808"/>
            <a:ext cx="10117038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l-GR" sz="3200" dirty="0" smtClean="0"/>
              <a:t>Η παράμετρος </a:t>
            </a:r>
            <a:r>
              <a:rPr lang="el-GR" sz="3200" b="1" dirty="0" err="1" smtClean="0">
                <a:solidFill>
                  <a:srgbClr val="FF0000"/>
                </a:solidFill>
              </a:rPr>
              <a:t>database</a:t>
            </a:r>
            <a:r>
              <a:rPr lang="el-GR" sz="3200" b="1" dirty="0" smtClean="0">
                <a:solidFill>
                  <a:srgbClr val="FF0000"/>
                </a:solidFill>
              </a:rPr>
              <a:t> </a:t>
            </a:r>
            <a:r>
              <a:rPr lang="el-GR" sz="3200" dirty="0" smtClean="0"/>
              <a:t>επιλέγει την βάση δεδομένων με την οποία επιθυμούμε να εργαστούμε.</a:t>
            </a:r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>
              <a:buFont typeface="Arial" pitchFamily="34" charset="0"/>
              <a:buChar char="•"/>
            </a:pPr>
            <a:r>
              <a:rPr lang="el-GR" sz="3200" dirty="0" smtClean="0"/>
              <a:t>Αν ο δεν έχουμε φτιάξει κάποια συγκεκριμένη βάση, τότε απλά μπορούμε να βάλουμε την </a:t>
            </a:r>
            <a:r>
              <a:rPr lang="el-GR" sz="3200" b="1" dirty="0" err="1" smtClean="0"/>
              <a:t>default</a:t>
            </a:r>
            <a:r>
              <a:rPr lang="el-GR" sz="3200" dirty="0" smtClean="0"/>
              <a:t> βάση </a:t>
            </a:r>
            <a:r>
              <a:rPr lang="el-GR" sz="3200" b="1" dirty="0" err="1" smtClean="0">
                <a:solidFill>
                  <a:srgbClr val="FF0000"/>
                </a:solidFill>
              </a:rPr>
              <a:t>test</a:t>
            </a:r>
            <a:r>
              <a:rPr lang="el-GR" sz="3200" b="1" dirty="0" smtClean="0">
                <a:solidFill>
                  <a:srgbClr val="FF0000"/>
                </a:solidFill>
              </a:rPr>
              <a:t>.</a:t>
            </a:r>
            <a:endParaRPr lang="en-US" sz="2800" b="1" dirty="0" smtClean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33861" y="332656"/>
            <a:ext cx="9396889" cy="1143000"/>
          </a:xfrm>
        </p:spPr>
        <p:txBody>
          <a:bodyPr>
            <a:normAutofit/>
          </a:bodyPr>
          <a:lstStyle/>
          <a:p>
            <a:r>
              <a:rPr lang="el-GR" dirty="0" smtClean="0"/>
              <a:t>Δημιουργία βάσεων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2"/>
            <a:ext cx="10440988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ΗΛΕΚΤΡΟΝΙΚΟ ΕΜΠΟΡΙΟ</a:t>
            </a:r>
            <a:r>
              <a:rPr lang="el-GR" sz="1200" dirty="0" smtClean="0">
                <a:solidFill>
                  <a:schemeClr val="bg1"/>
                </a:solidFill>
              </a:rPr>
              <a:t>, Ενότητα 10,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" y="3"/>
            <a:ext cx="698303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578241" y="3"/>
            <a:ext cx="862747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6 - Ορθογώνιο"/>
          <p:cNvSpPr/>
          <p:nvPr/>
        </p:nvSpPr>
        <p:spPr>
          <a:xfrm>
            <a:off x="395958" y="1124744"/>
            <a:ext cx="9649072" cy="57554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l-GR" sz="3200" dirty="0" smtClean="0"/>
              <a:t>Αν δεν έχουμε κάποια βάση να συνδεθούμε, τότε απλά μπορούμε να χρησιμοποιήσουμε την προκαθορισμένη βάση </a:t>
            </a:r>
            <a:r>
              <a:rPr lang="el-GR" sz="3200" b="1" dirty="0" err="1" smtClean="0">
                <a:solidFill>
                  <a:srgbClr val="FF0000"/>
                </a:solidFill>
              </a:rPr>
              <a:t>test</a:t>
            </a:r>
            <a:r>
              <a:rPr lang="el-GR" sz="3200" b="1" dirty="0" smtClean="0">
                <a:solidFill>
                  <a:srgbClr val="FF0000"/>
                </a:solidFill>
              </a:rPr>
              <a:t>.</a:t>
            </a:r>
            <a:r>
              <a:rPr lang="el-GR" sz="3200" dirty="0" smtClean="0"/>
              <a:t> </a:t>
            </a:r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>
              <a:buFont typeface="Arial" pitchFamily="34" charset="0"/>
              <a:buChar char="•"/>
            </a:pPr>
            <a:r>
              <a:rPr lang="el-GR" sz="3200" dirty="0" smtClean="0"/>
              <a:t>Ωστόσο, η δημιουργία βάσεων είναι σχετικά απλή ακόμα και μέσα από </a:t>
            </a:r>
            <a:r>
              <a:rPr lang="el-GR" sz="3200" b="1" dirty="0" err="1" smtClean="0"/>
              <a:t>php</a:t>
            </a:r>
            <a:r>
              <a:rPr lang="el-GR" sz="3200" b="1" dirty="0" smtClean="0"/>
              <a:t>. </a:t>
            </a:r>
            <a:r>
              <a:rPr lang="el-GR" sz="3200" dirty="0" smtClean="0"/>
              <a:t>Αυτό γίνεται με την συνάρτηση </a:t>
            </a:r>
            <a:r>
              <a:rPr lang="en-US" sz="3200" b="1" dirty="0" err="1" smtClean="0">
                <a:solidFill>
                  <a:srgbClr val="FF0000"/>
                </a:solidFill>
              </a:rPr>
              <a:t>mysql_create_db</a:t>
            </a:r>
            <a:r>
              <a:rPr lang="en-US" sz="3200" b="1" dirty="0" smtClean="0">
                <a:solidFill>
                  <a:srgbClr val="FF0000"/>
                </a:solidFill>
              </a:rPr>
              <a:t>(“</a:t>
            </a:r>
            <a:r>
              <a:rPr lang="en-US" sz="3200" b="1" dirty="0" err="1" smtClean="0">
                <a:solidFill>
                  <a:srgbClr val="FF0000"/>
                </a:solidFill>
              </a:rPr>
              <a:t>name”,$link</a:t>
            </a:r>
            <a:r>
              <a:rPr lang="en-US" sz="3200" b="1" dirty="0" smtClean="0">
                <a:solidFill>
                  <a:srgbClr val="FF0000"/>
                </a:solidFill>
              </a:rPr>
              <a:t>)</a:t>
            </a:r>
            <a:r>
              <a:rPr lang="el-GR" sz="3200" b="1" dirty="0" smtClean="0">
                <a:solidFill>
                  <a:srgbClr val="FF0000"/>
                </a:solidFill>
              </a:rPr>
              <a:t> </a:t>
            </a:r>
            <a:r>
              <a:rPr lang="el-GR" sz="3200" dirty="0" smtClean="0"/>
              <a:t>(δημιουργεί την βάση </a:t>
            </a:r>
            <a:r>
              <a:rPr lang="el-GR" sz="3200" dirty="0" err="1" smtClean="0"/>
              <a:t>name</a:t>
            </a:r>
            <a:r>
              <a:rPr lang="el-GR" sz="3200" dirty="0" smtClean="0"/>
              <a:t>). </a:t>
            </a:r>
          </a:p>
          <a:p>
            <a:pPr lvl="1">
              <a:buFont typeface="Wingdings" pitchFamily="2" charset="2"/>
              <a:buChar char="ü"/>
            </a:pPr>
            <a:r>
              <a:rPr lang="el-GR" sz="2800" dirty="0" smtClean="0"/>
              <a:t>Σε περίπτωση επιτυχίας επιστρέφει </a:t>
            </a:r>
            <a:r>
              <a:rPr lang="el-GR" sz="2800" b="1" dirty="0" smtClean="0"/>
              <a:t>TRUE </a:t>
            </a:r>
            <a:r>
              <a:rPr lang="el-GR" sz="2800" dirty="0" smtClean="0"/>
              <a:t>και σε περίπτωση αποτυχίας επιστρέφει </a:t>
            </a:r>
            <a:r>
              <a:rPr lang="el-GR" sz="2800" b="1" dirty="0" smtClean="0"/>
              <a:t>FALSE. </a:t>
            </a:r>
          </a:p>
          <a:p>
            <a:pPr lvl="1">
              <a:buFont typeface="Wingdings" pitchFamily="2" charset="2"/>
              <a:buChar char="ü"/>
            </a:pPr>
            <a:r>
              <a:rPr lang="el-GR" sz="2800" u="sng" dirty="0" smtClean="0"/>
              <a:t>Το δεύτερο όρισμα </a:t>
            </a:r>
            <a:r>
              <a:rPr lang="el-GR" sz="2800" dirty="0" smtClean="0"/>
              <a:t>είναι ο </a:t>
            </a:r>
            <a:r>
              <a:rPr lang="el-GR" sz="2800" b="1" dirty="0" err="1" smtClean="0"/>
              <a:t>περιγραφέας</a:t>
            </a:r>
            <a:r>
              <a:rPr lang="el-GR" sz="2800" b="1" dirty="0" smtClean="0"/>
              <a:t> </a:t>
            </a:r>
            <a:r>
              <a:rPr lang="el-GR" sz="2800" dirty="0" smtClean="0"/>
              <a:t>που έχουμε πάρει με την σύνδεση προηγουμένως.</a:t>
            </a:r>
            <a:endParaRPr lang="el-GR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33861" y="332656"/>
            <a:ext cx="9396889" cy="1143000"/>
          </a:xfrm>
        </p:spPr>
        <p:txBody>
          <a:bodyPr>
            <a:normAutofit/>
          </a:bodyPr>
          <a:lstStyle/>
          <a:p>
            <a:r>
              <a:rPr lang="el-GR" dirty="0" smtClean="0"/>
              <a:t>Δημιουργία βάσεων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2"/>
            <a:ext cx="10440988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ΗΛΕΚΤΡΟΝΙΚΟ ΕΜΠΟΡΙΟ</a:t>
            </a:r>
            <a:r>
              <a:rPr lang="el-GR" sz="1200" dirty="0" smtClean="0">
                <a:solidFill>
                  <a:schemeClr val="bg1"/>
                </a:solidFill>
              </a:rPr>
              <a:t>, Ενότητα 10,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" y="3"/>
            <a:ext cx="698303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578241" y="3"/>
            <a:ext cx="862747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6 - Ορθογώνιο"/>
          <p:cNvSpPr/>
          <p:nvPr/>
        </p:nvSpPr>
        <p:spPr>
          <a:xfrm>
            <a:off x="395958" y="1232168"/>
            <a:ext cx="9649072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l-GR" sz="3200" dirty="0" smtClean="0"/>
              <a:t>Αν θέλουμε να διαγράψουμε μία βάση δεδομένων θα πρέπει να χρησιμοποιήσουμε την συνάρτηση</a:t>
            </a:r>
          </a:p>
          <a:p>
            <a:r>
              <a:rPr lang="en-US" sz="3200" b="1" dirty="0" err="1" smtClean="0">
                <a:solidFill>
                  <a:srgbClr val="FF0000"/>
                </a:solidFill>
              </a:rPr>
              <a:t>mysql_drop_db</a:t>
            </a:r>
            <a:r>
              <a:rPr lang="en-US" sz="3200" b="1" dirty="0" smtClean="0">
                <a:solidFill>
                  <a:srgbClr val="FF0000"/>
                </a:solidFill>
              </a:rPr>
              <a:t>(</a:t>
            </a:r>
            <a:r>
              <a:rPr lang="en-US" sz="3200" b="1" dirty="0" err="1" smtClean="0">
                <a:solidFill>
                  <a:srgbClr val="FF0000"/>
                </a:solidFill>
              </a:rPr>
              <a:t>database,$link</a:t>
            </a:r>
            <a:r>
              <a:rPr lang="en-US" sz="3200" b="1" dirty="0" smtClean="0">
                <a:solidFill>
                  <a:srgbClr val="FF0000"/>
                </a:solidFill>
              </a:rPr>
              <a:t>)</a:t>
            </a:r>
            <a:r>
              <a:rPr lang="el-GR" sz="3200" b="1" dirty="0" smtClean="0">
                <a:solidFill>
                  <a:srgbClr val="FF0000"/>
                </a:solidFill>
              </a:rPr>
              <a:t> </a:t>
            </a:r>
            <a:r>
              <a:rPr lang="el-GR" sz="3200" dirty="0" smtClean="0"/>
              <a:t>(έχει παρόμοια στην σημασία ορίσματα με την προηγούμενη συνάρτηση)</a:t>
            </a:r>
          </a:p>
          <a:p>
            <a:endParaRPr lang="el-GR" sz="3200" dirty="0" smtClean="0"/>
          </a:p>
          <a:p>
            <a:pPr>
              <a:buFont typeface="Arial" pitchFamily="34" charset="0"/>
              <a:buChar char="•"/>
            </a:pPr>
            <a:r>
              <a:rPr lang="el-GR" sz="3200" dirty="0" smtClean="0"/>
              <a:t>Ωστόσο, η δημιουργία και η διαγραφή βάσεων δεδομένων εξαρτάται από τον διαχειριστή της βάσεως δεδομένων στην οποία συνδεόμαστε και από τα δικαιώματα που έχουμε επί των βάσεων δεδομένων</a:t>
            </a:r>
          </a:p>
          <a:p>
            <a:r>
              <a:rPr lang="el-GR" sz="3200" dirty="0" smtClean="0"/>
              <a:t>που προσπαθούμε να δημιουργήσουμε ή/και να διαγράψουμε.</a:t>
            </a:r>
            <a:endParaRPr lang="el-GR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9723171" y="6559552"/>
            <a:ext cx="717818" cy="3651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DB116AAB-93E3-4041-84FC-C7AC93EFAFCB}" type="slidenum">
              <a:rPr lang="el-GR" altLang="el-GR">
                <a:solidFill>
                  <a:schemeClr val="bg1"/>
                </a:solidFill>
              </a:rPr>
              <a:pPr/>
              <a:t>19</a:t>
            </a:fld>
            <a:endParaRPr lang="el-GR" altLang="el-GR">
              <a:solidFill>
                <a:schemeClr val="bg1"/>
              </a:solidFill>
            </a:endParaRPr>
          </a:p>
        </p:txBody>
      </p:sp>
      <p:sp>
        <p:nvSpPr>
          <p:cNvPr id="79875" name="Rectangle 14"/>
          <p:cNvSpPr>
            <a:spLocks noChangeArrowheads="1"/>
          </p:cNvSpPr>
          <p:nvPr/>
        </p:nvSpPr>
        <p:spPr bwMode="auto">
          <a:xfrm>
            <a:off x="2646501" y="2894013"/>
            <a:ext cx="5220494" cy="938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6" tIns="45719" rIns="91436" bIns="45719">
            <a:spAutoFit/>
          </a:bodyPr>
          <a:lstStyle/>
          <a:p>
            <a:pPr algn="ctr"/>
            <a:r>
              <a:rPr lang="el-GR" sz="5500" b="1"/>
              <a:t>Σημειώματα</a:t>
            </a:r>
          </a:p>
        </p:txBody>
      </p:sp>
      <p:sp>
        <p:nvSpPr>
          <p:cNvPr id="5" name="4 - TextBox"/>
          <p:cNvSpPr txBox="1"/>
          <p:nvPr/>
        </p:nvSpPr>
        <p:spPr>
          <a:xfrm>
            <a:off x="0" y="2"/>
            <a:ext cx="10440988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ΗΛΕΚΤΡΟΝΙΚΟ ΕΜΠΟΡΙΟ, Ενότητα 10, ΤΜΗΜΑ ΜΗΧΑΝΙΚΩΝ ΠΛΗΡΟΦΟΡΙΚΗΣ ΤΕ, </a:t>
            </a:r>
          </a:p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ΤΕΙ ΗΠΕΙΡΟΥ- 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" y="3"/>
            <a:ext cx="698303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578241" y="3"/>
            <a:ext cx="862747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533861" y="1614400"/>
            <a:ext cx="9373267" cy="3242814"/>
          </a:xfrm>
        </p:spPr>
        <p:txBody>
          <a:bodyPr>
            <a:noAutofit/>
          </a:bodyPr>
          <a:lstStyle/>
          <a:p>
            <a:pPr algn="l"/>
            <a:r>
              <a:rPr lang="el-GR" sz="2800" dirty="0" smtClean="0">
                <a:solidFill>
                  <a:schemeClr val="tx1"/>
                </a:solidFill>
              </a:rPr>
              <a:t>Τμήμα Μηχανικών Πληροφορικής ΤΕ</a:t>
            </a:r>
          </a:p>
          <a:p>
            <a:pPr algn="l"/>
            <a:r>
              <a:rPr lang="el-GR" b="1" dirty="0" smtClean="0">
                <a:solidFill>
                  <a:schemeClr val="tx1"/>
                </a:solidFill>
              </a:rPr>
              <a:t>Ηλεκτρονικό εμπόριο</a:t>
            </a:r>
            <a:endParaRPr lang="el-GR" b="1" dirty="0">
              <a:solidFill>
                <a:schemeClr val="tx1"/>
              </a:solidFill>
            </a:endParaRPr>
          </a:p>
          <a:p>
            <a:pPr algn="l"/>
            <a:r>
              <a:rPr lang="el-GR" sz="2800" b="1" dirty="0" smtClean="0">
                <a:solidFill>
                  <a:schemeClr val="tx1"/>
                </a:solidFill>
              </a:rPr>
              <a:t>Ενότητα 10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l-GR" sz="2800" b="1" dirty="0" smtClean="0">
                <a:solidFill>
                  <a:schemeClr val="tx1"/>
                </a:solidFill>
              </a:rPr>
              <a:t>: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l-GR" sz="2800" b="1" dirty="0" smtClean="0">
                <a:solidFill>
                  <a:schemeClr val="tx1"/>
                </a:solidFill>
              </a:rPr>
              <a:t>Η χρήση της </a:t>
            </a:r>
            <a:r>
              <a:rPr lang="en-US" sz="2800" b="1" dirty="0" err="1" smtClean="0">
                <a:solidFill>
                  <a:schemeClr val="tx1"/>
                </a:solidFill>
              </a:rPr>
              <a:t>MySQL</a:t>
            </a:r>
            <a:r>
              <a:rPr lang="el-GR" sz="2800" b="1" dirty="0" smtClean="0"/>
              <a:t> </a:t>
            </a:r>
            <a:r>
              <a:rPr lang="el-GR" sz="2800" b="1" dirty="0" smtClean="0">
                <a:solidFill>
                  <a:schemeClr val="tx1"/>
                </a:solidFill>
              </a:rPr>
              <a:t>στο Ηλεκτρονικό εμπόριο (Ι)</a:t>
            </a:r>
          </a:p>
          <a:p>
            <a:pPr algn="l"/>
            <a:endParaRPr lang="el-GR" sz="2800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l">
              <a:lnSpc>
                <a:spcPts val="2600"/>
              </a:lnSpc>
            </a:pPr>
            <a:r>
              <a:rPr lang="el-GR" sz="2800" dirty="0" smtClean="0">
                <a:solidFill>
                  <a:schemeClr val="tx2">
                    <a:lumMod val="50000"/>
                  </a:schemeClr>
                </a:solidFill>
              </a:rPr>
              <a:t>Ιωάννης </a:t>
            </a:r>
            <a:r>
              <a:rPr lang="el-GR" sz="2800" dirty="0" err="1" smtClean="0">
                <a:solidFill>
                  <a:schemeClr val="tx2">
                    <a:lumMod val="50000"/>
                  </a:schemeClr>
                </a:solidFill>
              </a:rPr>
              <a:t>Τσούλος</a:t>
            </a:r>
            <a:endParaRPr lang="el-GR" sz="2800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l">
              <a:lnSpc>
                <a:spcPts val="2600"/>
              </a:lnSpc>
            </a:pPr>
            <a:r>
              <a:rPr lang="el-GR" sz="2400" dirty="0" smtClean="0">
                <a:solidFill>
                  <a:schemeClr val="tx2">
                    <a:lumMod val="50000"/>
                  </a:schemeClr>
                </a:solidFill>
              </a:rPr>
              <a:t>Επίκουρος Καθηγητής</a:t>
            </a:r>
          </a:p>
          <a:p>
            <a:pPr algn="l">
              <a:lnSpc>
                <a:spcPts val="2600"/>
              </a:lnSpc>
            </a:pPr>
            <a:r>
              <a:rPr lang="el-GR" sz="2400" dirty="0" smtClean="0">
                <a:solidFill>
                  <a:schemeClr val="tx2">
                    <a:lumMod val="50000"/>
                  </a:schemeClr>
                </a:solidFill>
              </a:rPr>
              <a:t>Άρτα, 2015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376042" y="5827943"/>
            <a:ext cx="1806032" cy="553393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100515" y="5591697"/>
            <a:ext cx="4921661" cy="1025873"/>
          </a:xfrm>
          <a:prstGeom prst="rect">
            <a:avLst/>
          </a:prstGeom>
          <a:noFill/>
        </p:spPr>
      </p:pic>
      <p:sp>
        <p:nvSpPr>
          <p:cNvPr id="10" name="Τίτλος 1"/>
          <p:cNvSpPr txBox="1">
            <a:spLocks/>
          </p:cNvSpPr>
          <p:nvPr/>
        </p:nvSpPr>
        <p:spPr>
          <a:xfrm>
            <a:off x="1" y="4257"/>
            <a:ext cx="8509359" cy="1228436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400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2400" dirty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933809" y="4257"/>
            <a:ext cx="2528765" cy="1237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385671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33861" y="476672"/>
            <a:ext cx="9396889" cy="1143000"/>
          </a:xfrm>
        </p:spPr>
        <p:txBody>
          <a:bodyPr/>
          <a:lstStyle/>
          <a:p>
            <a:r>
              <a:rPr lang="el-GR" dirty="0" smtClean="0">
                <a:latin typeface="+mn-lt"/>
              </a:rPr>
              <a:t>Σημείωμα </a:t>
            </a:r>
            <a:r>
              <a:rPr lang="el-GR" dirty="0" err="1" smtClean="0">
                <a:latin typeface="+mn-lt"/>
              </a:rPr>
              <a:t>Αδειοδότησης</a:t>
            </a:r>
            <a:endParaRPr lang="el-GR" b="1" dirty="0">
              <a:latin typeface="+mn-lt"/>
            </a:endParaRPr>
          </a:p>
        </p:txBody>
      </p:sp>
      <p:sp>
        <p:nvSpPr>
          <p:cNvPr id="4" name="3 - TextBox"/>
          <p:cNvSpPr txBox="1"/>
          <p:nvPr/>
        </p:nvSpPr>
        <p:spPr>
          <a:xfrm>
            <a:off x="0" y="2"/>
            <a:ext cx="10440988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ΗΛΕΚΤΡΟΝΙΚΟ ΕΜΠΟΡΙΟ, Ενότητα 10, ΤΜΗΜΑ ΜΗΧΑΝΙΚΩΝ ΠΛΗΡΟΦΟΡΙΚΗΣ ΤΕ, </a:t>
            </a:r>
          </a:p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ΤΕΙ ΗΠΕΙΡΟΥ- 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" y="3"/>
            <a:ext cx="698303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578241" y="3"/>
            <a:ext cx="862747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1"/>
          <p:cNvSpPr/>
          <p:nvPr/>
        </p:nvSpPr>
        <p:spPr>
          <a:xfrm>
            <a:off x="533860" y="2132856"/>
            <a:ext cx="9621069" cy="1631214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παρόν υλικό διατίθεται με τους όρους της άδειας χρήσης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Creative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Commons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Αναφορά Δημιουργού-Μη Εμπορική Χρήση-Όχι Παράγωγα Έργα 4.0 Διεθνές [1] ή </a:t>
            </a:r>
            <a:r>
              <a:rPr lang="el-GR" sz="2000" dirty="0" smtClean="0">
                <a:solidFill>
                  <a:schemeClr val="bg1">
                    <a:lumMod val="50000"/>
                  </a:schemeClr>
                </a:solidFill>
              </a:rPr>
              <a:t>μεταγενέστερη.</a:t>
            </a:r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Εξαιρούνται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 αυτοτελή έργα τρίτων π.χ. φωτογραφίες,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Διαγράμματα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κ.λ.π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.,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οποία εμπεριέχονται σε αυτό και τα οποία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αναφέρονται μαζί με τους όρους χρήσης τους στο «Σημείωμα Χρήσης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Έργων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Τρίτων». </a:t>
            </a:r>
          </a:p>
        </p:txBody>
      </p:sp>
      <p:pic>
        <p:nvPicPr>
          <p:cNvPr id="9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562724" y="4149083"/>
            <a:ext cx="1806032" cy="461161"/>
          </a:xfrm>
          <a:prstGeom prst="rect">
            <a:avLst/>
          </a:prstGeom>
        </p:spPr>
      </p:pic>
      <p:sp>
        <p:nvSpPr>
          <p:cNvPr id="10" name="Rectangle 3"/>
          <p:cNvSpPr/>
          <p:nvPr/>
        </p:nvSpPr>
        <p:spPr>
          <a:xfrm>
            <a:off x="616083" y="5085185"/>
            <a:ext cx="9511439" cy="707884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 δικαιούχος μπορεί να παρέχει στον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αδειοδόχο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ξεχωριστή άδεια να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χρησιμοποιεί το έργο για εμπορική χρήση, εφόσον αυτό του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ζητηθεί.</a:t>
            </a:r>
          </a:p>
        </p:txBody>
      </p:sp>
      <p:sp>
        <p:nvSpPr>
          <p:cNvPr id="13" name="Rectangle 2"/>
          <p:cNvSpPr/>
          <p:nvPr/>
        </p:nvSpPr>
        <p:spPr>
          <a:xfrm>
            <a:off x="780527" y="6165304"/>
            <a:ext cx="633499" cy="492440"/>
          </a:xfrm>
          <a:prstGeom prst="rect">
            <a:avLst/>
          </a:prstGeom>
        </p:spPr>
        <p:txBody>
          <a:bodyPr wrap="none" lIns="91436" tIns="45719" rIns="91436" bIns="45719">
            <a:spAutoFit/>
          </a:bodyPr>
          <a:lstStyle/>
          <a:p>
            <a:r>
              <a:rPr lang="el-GR" sz="2600" dirty="0">
                <a:solidFill>
                  <a:prstClr val="white">
                    <a:lumMod val="50000"/>
                  </a:prstClr>
                </a:solidFill>
              </a:rPr>
              <a:t>[1] </a:t>
            </a:r>
            <a:endParaRPr lang="en-US" dirty="0"/>
          </a:p>
        </p:txBody>
      </p:sp>
      <p:sp>
        <p:nvSpPr>
          <p:cNvPr id="14" name="Rectangle 11"/>
          <p:cNvSpPr/>
          <p:nvPr/>
        </p:nvSpPr>
        <p:spPr>
          <a:xfrm>
            <a:off x="944972" y="6237312"/>
            <a:ext cx="7499700" cy="36933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n-US" dirty="0">
                <a:hlinkClick r:id="rId5"/>
              </a:rPr>
              <a:t>http://</a:t>
            </a:r>
            <a:r>
              <a:rPr lang="en-US" dirty="0" smtClean="0">
                <a:hlinkClick r:id="rId5"/>
              </a:rPr>
              <a:t>creativecommons.org/licenses/by-nc-nd/4.0/deed.el</a:t>
            </a:r>
            <a:r>
              <a:rPr lang="el-GR" dirty="0" smtClean="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33861" y="476672"/>
            <a:ext cx="9396889" cy="1143000"/>
          </a:xfrm>
        </p:spPr>
        <p:txBody>
          <a:bodyPr/>
          <a:lstStyle/>
          <a:p>
            <a:r>
              <a:rPr lang="el-GR" dirty="0" smtClean="0">
                <a:latin typeface="+mn-lt"/>
              </a:rPr>
              <a:t>Σημείωμα Αναφοράς</a:t>
            </a:r>
            <a:endParaRPr lang="el-GR" b="1" dirty="0">
              <a:latin typeface="+mn-lt"/>
            </a:endParaRPr>
          </a:p>
        </p:txBody>
      </p:sp>
      <p:sp>
        <p:nvSpPr>
          <p:cNvPr id="4" name="3 - TextBox"/>
          <p:cNvSpPr txBox="1"/>
          <p:nvPr/>
        </p:nvSpPr>
        <p:spPr>
          <a:xfrm>
            <a:off x="0" y="2"/>
            <a:ext cx="10440988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ΗΛΕΚΤΡΟΝΙΚΟ ΕΜΠΟΡΙΟ, Ενότητα 10,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" y="3"/>
            <a:ext cx="698303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578241" y="3"/>
            <a:ext cx="862747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533861" y="1412776"/>
            <a:ext cx="9396889" cy="37716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447675" indent="-447675" algn="just">
              <a:lnSpc>
                <a:spcPts val="2065"/>
              </a:lnSpc>
              <a:buClr>
                <a:srgbClr val="000000"/>
              </a:buClr>
              <a:buSzPts val="1200"/>
            </a:pPr>
            <a:endParaRPr lang="el-GR" sz="1400" dirty="0" smtClean="0"/>
          </a:p>
          <a:p>
            <a:pPr lvl="0" algn="just"/>
            <a:r>
              <a:rPr lang="el-GR" sz="2400" dirty="0" err="1" smtClean="0">
                <a:solidFill>
                  <a:prstClr val="white">
                    <a:lumMod val="50000"/>
                  </a:prstClr>
                </a:solidFill>
              </a:rPr>
              <a:t>Copyright</a:t>
            </a:r>
            <a:r>
              <a:rPr lang="el-GR" sz="2400" dirty="0" smtClean="0">
                <a:solidFill>
                  <a:prstClr val="white">
                    <a:lumMod val="50000"/>
                  </a:prstClr>
                </a:solidFill>
              </a:rPr>
              <a:t> Τεχνολογικό Ίδρυμα Ηπείρου. Ιωάννης </a:t>
            </a:r>
            <a:r>
              <a:rPr lang="el-GR" sz="2400" dirty="0" err="1" smtClean="0">
                <a:solidFill>
                  <a:prstClr val="white">
                    <a:lumMod val="50000"/>
                  </a:prstClr>
                </a:solidFill>
              </a:rPr>
              <a:t>Τσούλος</a:t>
            </a:r>
            <a:r>
              <a:rPr lang="el-GR" sz="2400" dirty="0" smtClean="0">
                <a:solidFill>
                  <a:prstClr val="white">
                    <a:lumMod val="50000"/>
                  </a:prstClr>
                </a:solidFill>
              </a:rPr>
              <a:t>.</a:t>
            </a:r>
          </a:p>
          <a:p>
            <a:pPr algn="just"/>
            <a:r>
              <a:rPr lang="el-GR" sz="2400" dirty="0" smtClean="0">
                <a:solidFill>
                  <a:srgbClr val="7F7F7F"/>
                </a:solidFill>
                <a:latin typeface="Calibri" pitchFamily="34" charset="0"/>
              </a:rPr>
              <a:t>Ηλεκτρονικό Εμπόριο.</a:t>
            </a:r>
          </a:p>
          <a:p>
            <a:pPr algn="just"/>
            <a:r>
              <a:rPr lang="el-GR" sz="2400" dirty="0" smtClean="0">
                <a:solidFill>
                  <a:srgbClr val="7F7F7F"/>
                </a:solidFill>
                <a:latin typeface="Calibri" pitchFamily="34" charset="0"/>
              </a:rPr>
              <a:t>Έκδοση: 1.0 Άρτα, 2015. </a:t>
            </a:r>
          </a:p>
          <a:p>
            <a:pPr algn="just"/>
            <a:r>
              <a:rPr lang="el-GR" sz="2400" dirty="0" smtClean="0">
                <a:solidFill>
                  <a:srgbClr val="7F7F7F"/>
                </a:solidFill>
                <a:latin typeface="Calibri" pitchFamily="34" charset="0"/>
              </a:rPr>
              <a:t>Διαθέσιμο από τη δικτυακή διεύθυνση:</a:t>
            </a:r>
          </a:p>
          <a:p>
            <a:pPr lvl="0" algn="just"/>
            <a:r>
              <a:rPr lang="en-US" sz="2400" dirty="0" smtClean="0">
                <a:solidFill>
                  <a:prstClr val="white">
                    <a:lumMod val="50000"/>
                  </a:prstClr>
                </a:solidFill>
                <a:hlinkClick r:id="rId4"/>
              </a:rPr>
              <a:t>http://eclass.teiep.gr/courses/COMP100/</a:t>
            </a:r>
            <a:endParaRPr lang="el-GR" sz="2400" dirty="0" smtClean="0">
              <a:solidFill>
                <a:prstClr val="white">
                  <a:lumMod val="50000"/>
                </a:prstClr>
              </a:solidFill>
            </a:endParaRPr>
          </a:p>
          <a:p>
            <a:pPr lvl="0" algn="just"/>
            <a:endParaRPr lang="en-US" sz="1400" dirty="0" smtClean="0"/>
          </a:p>
          <a:p>
            <a:pPr marL="447675" indent="-447675" algn="just">
              <a:lnSpc>
                <a:spcPts val="2065"/>
              </a:lnSpc>
              <a:buClr>
                <a:srgbClr val="000000"/>
              </a:buClr>
              <a:buSzPts val="1200"/>
            </a:pPr>
            <a:endParaRPr lang="en-US" sz="1400" dirty="0" smtClean="0"/>
          </a:p>
          <a:p>
            <a:pPr marL="447675" lvl="0" indent="-447675" algn="just">
              <a:lnSpc>
                <a:spcPts val="2065"/>
              </a:lnSpc>
              <a:buClr>
                <a:srgbClr val="000000"/>
              </a:buClr>
              <a:buSzPts val="1200"/>
            </a:pPr>
            <a:endParaRPr lang="el-GR" sz="1400" dirty="0">
              <a:solidFill>
                <a:prstClr val="white">
                  <a:lumMod val="50000"/>
                </a:prstClr>
              </a:solidFill>
              <a:ea typeface="Arial Unicode MS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TextBox"/>
          <p:cNvSpPr txBox="1"/>
          <p:nvPr/>
        </p:nvSpPr>
        <p:spPr>
          <a:xfrm>
            <a:off x="0" y="2"/>
            <a:ext cx="10440988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ΗΛΕΚΤΡΟΝΙΚΟ ΕΜΠΟΡΙΟ</a:t>
            </a:r>
            <a:r>
              <a:rPr lang="el-GR" sz="1200" dirty="0" smtClean="0">
                <a:solidFill>
                  <a:schemeClr val="bg1"/>
                </a:solidFill>
              </a:rPr>
              <a:t>, Ενότητα 10, ΤΜΗΜΑ ΜΗΧΑΝΙΚΩΝ ΠΛΗΡΟΦΟΡΙΚΗΣ ΤΕ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" y="3"/>
            <a:ext cx="698303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578241" y="3"/>
            <a:ext cx="862747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Rectangle 11"/>
          <p:cNvSpPr/>
          <p:nvPr/>
        </p:nvSpPr>
        <p:spPr>
          <a:xfrm>
            <a:off x="2013851" y="2996952"/>
            <a:ext cx="6709727" cy="93871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l-GR" sz="5500" b="1" dirty="0"/>
              <a:t>Τέλος Ενότητας</a:t>
            </a:r>
          </a:p>
        </p:txBody>
      </p:sp>
      <p:sp>
        <p:nvSpPr>
          <p:cNvPr id="15" name="Rectangle 12"/>
          <p:cNvSpPr/>
          <p:nvPr/>
        </p:nvSpPr>
        <p:spPr>
          <a:xfrm>
            <a:off x="1767185" y="4221091"/>
            <a:ext cx="8171833" cy="984883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r"/>
            <a:r>
              <a:rPr lang="el-GR" sz="2900" b="1" dirty="0"/>
              <a:t>Επεξεργασία: </a:t>
            </a:r>
            <a:r>
              <a:rPr lang="el-GR" sz="2900" b="1" dirty="0" err="1" smtClean="0"/>
              <a:t>Βαΐτσα</a:t>
            </a:r>
            <a:r>
              <a:rPr lang="el-GR" sz="2900" b="1" dirty="0" smtClean="0"/>
              <a:t> </a:t>
            </a:r>
            <a:r>
              <a:rPr lang="el-GR" sz="2900" b="1" dirty="0" err="1" smtClean="0"/>
              <a:t>Τσακστάρα</a:t>
            </a:r>
            <a:endParaRPr lang="el-GR" sz="2900" b="1" dirty="0"/>
          </a:p>
          <a:p>
            <a:pPr algn="r"/>
            <a:r>
              <a:rPr lang="el-GR" sz="2900" dirty="0" smtClean="0"/>
              <a:t>Άρτα, 2015</a:t>
            </a:r>
            <a:endParaRPr lang="el-GR" sz="2900" dirty="0"/>
          </a:p>
        </p:txBody>
      </p:sp>
      <p:pic>
        <p:nvPicPr>
          <p:cNvPr id="16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1641" y="5589241"/>
            <a:ext cx="3716884" cy="863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8016033" y="5661251"/>
            <a:ext cx="1806032" cy="46116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TextBox"/>
          <p:cNvSpPr txBox="1"/>
          <p:nvPr/>
        </p:nvSpPr>
        <p:spPr>
          <a:xfrm>
            <a:off x="0" y="2"/>
            <a:ext cx="10440988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ΗΛΕΚΤΡΟΝΙΚΟ ΕΜΠΟΡΙΟ</a:t>
            </a:r>
            <a:r>
              <a:rPr lang="el-GR" sz="1200" dirty="0" smtClean="0">
                <a:solidFill>
                  <a:schemeClr val="bg1"/>
                </a:solidFill>
              </a:rPr>
              <a:t>, Ενότητα 10, ΤΜΗΜΑ ΜΗΧΑΝΙΚΩΝ ΠΛΗΡΟΦΟΡΙΚΗΣ ΤΕ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" y="3"/>
            <a:ext cx="698303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578241" y="3"/>
            <a:ext cx="862747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533861" y="1412776"/>
            <a:ext cx="9396889" cy="37716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447675" indent="-447675" algn="just">
              <a:lnSpc>
                <a:spcPts val="2065"/>
              </a:lnSpc>
              <a:buClr>
                <a:srgbClr val="000000"/>
              </a:buClr>
              <a:buSzPts val="1200"/>
            </a:pPr>
            <a:endParaRPr lang="el-GR" sz="1400" dirty="0" smtClean="0"/>
          </a:p>
          <a:p>
            <a:pPr marL="447675" indent="-447675" algn="just">
              <a:lnSpc>
                <a:spcPts val="2065"/>
              </a:lnSpc>
              <a:buClr>
                <a:srgbClr val="000000"/>
              </a:buClr>
              <a:buSzPts val="1200"/>
            </a:pPr>
            <a:endParaRPr lang="en-US" sz="1400" dirty="0" smtClean="0"/>
          </a:p>
          <a:p>
            <a:pPr marL="447675" lvl="0" indent="-447675" algn="just">
              <a:lnSpc>
                <a:spcPts val="2065"/>
              </a:lnSpc>
              <a:buClr>
                <a:srgbClr val="000000"/>
              </a:buClr>
              <a:buSzPts val="1200"/>
            </a:pPr>
            <a:endParaRPr lang="el-GR" sz="1400" dirty="0">
              <a:solidFill>
                <a:prstClr val="white">
                  <a:lumMod val="50000"/>
                </a:prstClr>
              </a:solidFill>
              <a:ea typeface="Arial Unicode MS"/>
              <a:cs typeface="Times New Roman" pitchFamily="18" charset="0"/>
            </a:endParaRPr>
          </a:p>
        </p:txBody>
      </p:sp>
      <p:sp>
        <p:nvSpPr>
          <p:cNvPr id="10" name="Rectangle 14"/>
          <p:cNvSpPr/>
          <p:nvPr/>
        </p:nvSpPr>
        <p:spPr>
          <a:xfrm>
            <a:off x="2645887" y="2411596"/>
            <a:ext cx="5220494" cy="938716"/>
          </a:xfrm>
          <a:prstGeom prst="rect">
            <a:avLst/>
          </a:prstGeom>
        </p:spPr>
        <p:txBody>
          <a:bodyPr lIns="91436" tIns="45719" rIns="91436" bIns="45719">
            <a:spAutoFit/>
          </a:bodyPr>
          <a:lstStyle/>
          <a:p>
            <a:pPr algn="ctr"/>
            <a:r>
              <a:rPr lang="el-GR" sz="5500" b="1" dirty="0"/>
              <a:t>Σημειώματα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3"/>
          <p:cNvSpPr>
            <a:spLocks noChangeArrowheads="1"/>
          </p:cNvSpPr>
          <p:nvPr/>
        </p:nvSpPr>
        <p:spPr bwMode="auto">
          <a:xfrm>
            <a:off x="261025" y="1981200"/>
            <a:ext cx="9918939" cy="40386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90488" tIns="44450" rIns="90488" bIns="44450"/>
          <a:lstStyle/>
          <a:p>
            <a:pPr marL="342900" indent="-342900">
              <a:buFont typeface="Wingdings" pitchFamily="2" charset="2"/>
              <a:buChar char="§"/>
            </a:pPr>
            <a:endParaRPr lang="el-GR">
              <a:solidFill>
                <a:srgbClr val="000000"/>
              </a:solidFill>
              <a:latin typeface="Calibri" pitchFamily="34" charset="0"/>
              <a:cs typeface="Times New Roman" pitchFamily="18" charset="0"/>
            </a:endParaRPr>
          </a:p>
        </p:txBody>
      </p:sp>
      <p:sp>
        <p:nvSpPr>
          <p:cNvPr id="104451" name="Rectangle 4"/>
          <p:cNvSpPr>
            <a:spLocks noChangeArrowheads="1"/>
          </p:cNvSpPr>
          <p:nvPr/>
        </p:nvSpPr>
        <p:spPr bwMode="auto">
          <a:xfrm>
            <a:off x="435041" y="560388"/>
            <a:ext cx="9570906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l-GR" sz="4000" b="1">
                <a:solidFill>
                  <a:srgbClr val="000000"/>
                </a:solidFill>
                <a:latin typeface="Calibri" pitchFamily="34" charset="0"/>
              </a:rPr>
              <a:t>Βιβλιογραφία</a:t>
            </a:r>
            <a:endParaRPr lang="en-US" sz="4000" b="1">
              <a:solidFill>
                <a:srgbClr val="000000"/>
              </a:solidFill>
              <a:latin typeface="Calibri" pitchFamily="34" charset="0"/>
              <a:cs typeface="Times New Roman" pitchFamily="18" charset="0"/>
            </a:endParaRPr>
          </a:p>
        </p:txBody>
      </p:sp>
      <p:sp>
        <p:nvSpPr>
          <p:cNvPr id="8" name="7 - TextBox"/>
          <p:cNvSpPr txBox="1"/>
          <p:nvPr/>
        </p:nvSpPr>
        <p:spPr>
          <a:xfrm>
            <a:off x="0" y="0"/>
            <a:ext cx="10440988" cy="461963"/>
          </a:xfrm>
          <a:prstGeom prst="rect">
            <a:avLst/>
          </a:prstGeom>
          <a:solidFill>
            <a:srgbClr val="1F497D"/>
          </a:solidFill>
        </p:spPr>
        <p:txBody>
          <a:bodyPr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ΗΛΕΚΤΡΟΝΙΚΟ ΕΜΠΟΡΙΟ</a:t>
            </a:r>
            <a:r>
              <a:rPr lang="el-GR" sz="1200" dirty="0" smtClean="0">
                <a:solidFill>
                  <a:schemeClr val="bg1"/>
                </a:solidFill>
              </a:rPr>
              <a:t>, Ενότητα 10, ΤΜΗΜΑ ΜΗΧΑΝΙΚΩΝ ΠΛΗΡΟΦΟΡΙΚΗΣ ΤΕ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4453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697879" cy="69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4454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578157" y="0"/>
            <a:ext cx="862832" cy="69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Θέση περιεχομένου 2"/>
          <p:cNvSpPr txBox="1">
            <a:spLocks/>
          </p:cNvSpPr>
          <p:nvPr/>
        </p:nvSpPr>
        <p:spPr>
          <a:xfrm>
            <a:off x="500298" y="1300165"/>
            <a:ext cx="9407765" cy="3208957"/>
          </a:xfrm>
          <a:prstGeom prst="rect">
            <a:avLst/>
          </a:prstGeom>
        </p:spPr>
        <p:txBody>
          <a:bodyPr/>
          <a:lstStyle/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r>
              <a:rPr lang="el-GR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 Ηλεκτρονικό Εμπόριο </a:t>
            </a:r>
            <a:r>
              <a:rPr lang="el-GR" sz="1400" kern="0" dirty="0" err="1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Πομπόρτσης</a:t>
            </a:r>
            <a:r>
              <a:rPr lang="el-GR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-</a:t>
            </a:r>
            <a:r>
              <a:rPr lang="el-GR" sz="1400" kern="0" dirty="0" err="1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Τσούφλας</a:t>
            </a:r>
            <a:r>
              <a:rPr lang="el-GR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, Εκδόσεις </a:t>
            </a:r>
            <a:r>
              <a:rPr lang="el-GR" sz="1400" kern="0" dirty="0" err="1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Τζιόλα</a:t>
            </a:r>
            <a:r>
              <a:rPr lang="el-GR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 2002</a:t>
            </a: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r>
              <a:rPr lang="el-GR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Ηλεκτρονικό Εμπόριο, Αρχές και Εξελίξεις, </a:t>
            </a:r>
            <a:r>
              <a:rPr lang="en-US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E. Turban, </a:t>
            </a:r>
            <a:r>
              <a:rPr lang="el-GR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Εκδόσεις </a:t>
            </a:r>
            <a:r>
              <a:rPr lang="el-GR" sz="1400" kern="0" dirty="0" err="1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Γκιούρδας</a:t>
            </a:r>
            <a:endParaRPr lang="el-GR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r>
              <a:rPr lang="el-GR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Ηλεκτρονικό Εμπόριο Γ. </a:t>
            </a:r>
            <a:r>
              <a:rPr lang="el-GR" sz="1400" kern="0" dirty="0" err="1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Δουκίδης</a:t>
            </a:r>
            <a:endParaRPr lang="el-GR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r>
              <a:rPr lang="el-GR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Ηλεκτρονικό Εμπόριο Ν. Γεωργόπουλος</a:t>
            </a: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r>
              <a:rPr lang="el-GR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Εγχειρίδιο Προγραμματισμού </a:t>
            </a:r>
            <a:r>
              <a:rPr lang="en-US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E-Commerce </a:t>
            </a:r>
            <a:r>
              <a:rPr lang="el-GR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με </a:t>
            </a:r>
            <a:r>
              <a:rPr lang="en-US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ASP Stephen Walther, Jonathan Levine</a:t>
            </a: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r>
              <a:rPr lang="en-US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ASP Web Development </a:t>
            </a:r>
            <a:r>
              <a:rPr lang="el-GR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Εύκολα και γρήγορα</a:t>
            </a: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r>
              <a:rPr lang="en-US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Java </a:t>
            </a:r>
            <a:r>
              <a:rPr lang="el-GR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Οδηγός Προγραμματισμού για </a:t>
            </a:r>
            <a:r>
              <a:rPr lang="en-US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E-Commerce </a:t>
            </a:r>
            <a:r>
              <a:rPr lang="el-GR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με </a:t>
            </a:r>
            <a:r>
              <a:rPr lang="en-US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XML </a:t>
            </a:r>
            <a:r>
              <a:rPr lang="el-GR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και </a:t>
            </a:r>
            <a:r>
              <a:rPr lang="en-US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JSP</a:t>
            </a: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endParaRPr lang="en-US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  <a:p>
            <a:r>
              <a:rPr lang="en-US" sz="1400" dirty="0" smtClean="0">
                <a:hlinkClick r:id="rId5"/>
              </a:rPr>
              <a:t>Apache web server</a:t>
            </a:r>
            <a:endParaRPr lang="en-US" sz="1400" dirty="0" smtClean="0"/>
          </a:p>
          <a:p>
            <a:endParaRPr lang="en-US" sz="1400" dirty="0" smtClean="0"/>
          </a:p>
          <a:p>
            <a:r>
              <a:rPr lang="en-US" sz="1400" dirty="0" err="1" smtClean="0">
                <a:hlinkClick r:id="rId6"/>
              </a:rPr>
              <a:t>Mysql</a:t>
            </a:r>
            <a:r>
              <a:rPr lang="en-US" sz="1400" dirty="0" smtClean="0">
                <a:hlinkClick r:id="rId6"/>
              </a:rPr>
              <a:t> database server</a:t>
            </a:r>
            <a:endParaRPr lang="en-US" sz="1400" dirty="0" smtClean="0"/>
          </a:p>
          <a:p>
            <a:endParaRPr lang="en-US" sz="1400" dirty="0" smtClean="0"/>
          </a:p>
          <a:p>
            <a:r>
              <a:rPr lang="el-GR" sz="1400" dirty="0" smtClean="0">
                <a:hlinkClick r:id="rId7"/>
              </a:rPr>
              <a:t>Η γλώσσα προγραμματισμού </a:t>
            </a:r>
            <a:r>
              <a:rPr lang="en-US" sz="1400" dirty="0" err="1" smtClean="0">
                <a:hlinkClick r:id="rId7"/>
              </a:rPr>
              <a:t>php</a:t>
            </a:r>
            <a:endParaRPr lang="en-US" sz="1400" dirty="0" smtClean="0"/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endParaRPr lang="en-US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endParaRPr lang="el-GR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endParaRPr lang="el-GR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endParaRPr lang="el-GR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endParaRPr lang="el-GR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Τέλος Ενότητας</a:t>
            </a:r>
            <a:endParaRPr lang="el-GR" dirty="0"/>
          </a:p>
        </p:txBody>
      </p:sp>
      <p:sp>
        <p:nvSpPr>
          <p:cNvPr id="8" name="Υπότιτλος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l-GR" dirty="0"/>
          </a:p>
        </p:txBody>
      </p:sp>
      <p:pic>
        <p:nvPicPr>
          <p:cNvPr id="9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376032" y="5827938"/>
            <a:ext cx="1806032" cy="553393"/>
          </a:xfrm>
          <a:prstGeom prst="rect">
            <a:avLst/>
          </a:prstGeom>
        </p:spPr>
      </p:pic>
      <p:pic>
        <p:nvPicPr>
          <p:cNvPr id="10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182061" y="5733256"/>
            <a:ext cx="3699974" cy="77122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128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1 - Τίτλος"/>
          <p:cNvSpPr>
            <a:spLocks noGrp="1"/>
          </p:cNvSpPr>
          <p:nvPr>
            <p:ph type="title"/>
          </p:nvPr>
        </p:nvSpPr>
        <p:spPr>
          <a:xfrm>
            <a:off x="534740" y="476250"/>
            <a:ext cx="9396889" cy="1143000"/>
          </a:xfrm>
        </p:spPr>
        <p:txBody>
          <a:bodyPr/>
          <a:lstStyle/>
          <a:p>
            <a:pPr eaLnBrk="1" hangingPunct="1"/>
            <a:r>
              <a:rPr lang="el-GR" b="1" smtClean="0"/>
              <a:t>Άδειες Χρήσης</a:t>
            </a:r>
          </a:p>
        </p:txBody>
      </p:sp>
      <p:sp>
        <p:nvSpPr>
          <p:cNvPr id="28678" name="Subtitle 8"/>
          <p:cNvSpPr txBox="1">
            <a:spLocks/>
          </p:cNvSpPr>
          <p:nvPr/>
        </p:nvSpPr>
        <p:spPr bwMode="auto">
          <a:xfrm>
            <a:off x="522051" y="1333500"/>
            <a:ext cx="9396889" cy="3771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Font typeface="Arial" charset="0"/>
              <a:buChar char="•"/>
            </a:pPr>
            <a:r>
              <a:rPr lang="el-GR" sz="2800">
                <a:solidFill>
                  <a:srgbClr val="000000"/>
                </a:solidFill>
                <a:latin typeface="Calibri" pitchFamily="34" charset="0"/>
              </a:rPr>
              <a:t>Το παρόν εκπαιδευτικό υλικό υπόκειται σε άδειες χρήσης Creative Commons. </a:t>
            </a:r>
          </a:p>
          <a:p>
            <a:pPr marL="342900" indent="-342900">
              <a:spcBef>
                <a:spcPct val="20000"/>
              </a:spcBef>
              <a:buFont typeface="Arial" charset="0"/>
              <a:buChar char="•"/>
            </a:pPr>
            <a:r>
              <a:rPr lang="el-GR" sz="2800">
                <a:solidFill>
                  <a:srgbClr val="000000"/>
                </a:solidFill>
                <a:latin typeface="Calibri" pitchFamily="34" charset="0"/>
              </a:rPr>
              <a:t>Για εκπαιδευτικό υλικό, όπως εικόνες, που υπόκειται σε άλλου τύπου άδειας χρήσης, η άδεια χρήσης αναφέρεται ρητώς. </a:t>
            </a:r>
          </a:p>
        </p:txBody>
      </p:sp>
      <p:pic>
        <p:nvPicPr>
          <p:cNvPr id="28679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34400" y="4117977"/>
            <a:ext cx="1805421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8 - TextBox"/>
          <p:cNvSpPr txBox="1"/>
          <p:nvPr/>
        </p:nvSpPr>
        <p:spPr>
          <a:xfrm>
            <a:off x="0" y="2"/>
            <a:ext cx="10440988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ΗΛΕΚΤΡΟΝΙΚΟ ΕΜΠΟΡΙΟ, Ενότητα 10,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" y="3"/>
            <a:ext cx="698303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578241" y="3"/>
            <a:ext cx="862747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1 - Τίτλος"/>
          <p:cNvSpPr>
            <a:spLocks noGrp="1"/>
          </p:cNvSpPr>
          <p:nvPr>
            <p:ph type="title"/>
          </p:nvPr>
        </p:nvSpPr>
        <p:spPr>
          <a:xfrm>
            <a:off x="534740" y="476250"/>
            <a:ext cx="9396889" cy="1143000"/>
          </a:xfrm>
        </p:spPr>
        <p:txBody>
          <a:bodyPr/>
          <a:lstStyle/>
          <a:p>
            <a:pPr eaLnBrk="1" hangingPunct="1"/>
            <a:r>
              <a:rPr lang="el-GR" b="1" smtClean="0"/>
              <a:t>Χρηματοδότηση</a:t>
            </a:r>
          </a:p>
        </p:txBody>
      </p:sp>
      <p:sp>
        <p:nvSpPr>
          <p:cNvPr id="29702" name="Content Placeholder 2"/>
          <p:cNvSpPr txBox="1">
            <a:spLocks/>
          </p:cNvSpPr>
          <p:nvPr/>
        </p:nvSpPr>
        <p:spPr bwMode="auto">
          <a:xfrm>
            <a:off x="522051" y="1530352"/>
            <a:ext cx="9396889" cy="3770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1313" indent="-341313" algn="just">
              <a:spcBef>
                <a:spcPct val="20000"/>
              </a:spcBef>
              <a:buFont typeface="Arial" charset="0"/>
              <a:buChar char="•"/>
            </a:pPr>
            <a:r>
              <a:rPr lang="el-GR" altLang="el-GR" sz="2000" dirty="0">
                <a:solidFill>
                  <a:srgbClr val="000000"/>
                </a:solidFill>
                <a:latin typeface="Calibri" pitchFamily="34" charset="0"/>
              </a:rPr>
              <a:t>Το έργο υλοποιείται στο πλαίσιο του Επιχειρησιακού Προγράμματος «</a:t>
            </a:r>
            <a:r>
              <a:rPr lang="el-GR" altLang="el-GR" sz="2000" b="1" dirty="0">
                <a:solidFill>
                  <a:srgbClr val="000000"/>
                </a:solidFill>
                <a:latin typeface="Calibri" pitchFamily="34" charset="0"/>
              </a:rPr>
              <a:t>Εκπαίδευση και Δια Βίου Μάθηση</a:t>
            </a:r>
            <a:r>
              <a:rPr lang="el-GR" altLang="el-GR" sz="2000" dirty="0">
                <a:solidFill>
                  <a:srgbClr val="000000"/>
                </a:solidFill>
                <a:latin typeface="Calibri" pitchFamily="34" charset="0"/>
              </a:rPr>
              <a:t>» και συγχρηματοδοτείται από την Ευρωπαϊκή Ένωση (Ευρωπαϊκό Κοινωνικό Ταμείο) και από εθνικούς πόρους.</a:t>
            </a:r>
          </a:p>
          <a:p>
            <a:pPr marL="341313" indent="-341313" algn="just">
              <a:spcBef>
                <a:spcPct val="20000"/>
              </a:spcBef>
              <a:buFont typeface="Arial" charset="0"/>
              <a:buChar char="•"/>
            </a:pPr>
            <a:r>
              <a:rPr lang="el-GR" altLang="el-GR" sz="2000" dirty="0">
                <a:solidFill>
                  <a:srgbClr val="000000"/>
                </a:solidFill>
                <a:latin typeface="Calibri" pitchFamily="34" charset="0"/>
              </a:rPr>
              <a:t>Το έργο «</a:t>
            </a:r>
            <a:r>
              <a:rPr lang="el-GR" altLang="el-GR" sz="2000" b="1" dirty="0">
                <a:solidFill>
                  <a:srgbClr val="000000"/>
                </a:solidFill>
                <a:latin typeface="Calibri" pitchFamily="34" charset="0"/>
              </a:rPr>
              <a:t>Ανοικτά Ακαδημαϊκά Μαθήματα στο TEI Ηπείρου</a:t>
            </a:r>
            <a:r>
              <a:rPr lang="el-GR" altLang="el-GR" sz="2000" dirty="0">
                <a:solidFill>
                  <a:srgbClr val="000000"/>
                </a:solidFill>
                <a:latin typeface="Calibri" pitchFamily="34" charset="0"/>
              </a:rPr>
              <a:t>» έχει χρηματοδοτήσει μόνο τη αναδιαμόρφωση του εκπαιδευτικού υλικού.</a:t>
            </a:r>
          </a:p>
          <a:p>
            <a:pPr marL="341313" indent="-341313" algn="just">
              <a:spcBef>
                <a:spcPct val="20000"/>
              </a:spcBef>
              <a:buFont typeface="Arial" charset="0"/>
              <a:buChar char="•"/>
            </a:pPr>
            <a:r>
              <a:rPr lang="el-GR" altLang="el-GR" sz="2000" dirty="0">
                <a:solidFill>
                  <a:srgbClr val="000000"/>
                </a:solidFill>
                <a:latin typeface="Calibri" pitchFamily="34" charset="0"/>
              </a:rPr>
              <a:t>Το παρόν εκπαιδευτικό υλικό έχει αναπτυχθεί στα πλαίσια του εκπαιδευτικού έργου του διδάσκοντα.</a:t>
            </a:r>
          </a:p>
        </p:txBody>
      </p:sp>
      <p:pic>
        <p:nvPicPr>
          <p:cNvPr id="29703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0833" y="4592640"/>
            <a:ext cx="7399325" cy="1284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8 - TextBox"/>
          <p:cNvSpPr txBox="1"/>
          <p:nvPr/>
        </p:nvSpPr>
        <p:spPr>
          <a:xfrm>
            <a:off x="0" y="2"/>
            <a:ext cx="10440988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ΗΛΕΚΤΡΟΝΙΚΟ ΕΜΠΟΡΙΟ, Ενότητα 10,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" y="3"/>
            <a:ext cx="698303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578241" y="3"/>
            <a:ext cx="862747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33861" y="476672"/>
            <a:ext cx="9396889" cy="1143000"/>
          </a:xfrm>
        </p:spPr>
        <p:txBody>
          <a:bodyPr/>
          <a:lstStyle/>
          <a:p>
            <a:r>
              <a:rPr lang="el-GR" b="1" dirty="0" smtClean="0"/>
              <a:t>Σκοποί  ενότητας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2"/>
            <a:ext cx="10440988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ΗΛΕΚΤΡΟΝΙΚΟ ΕΜΠΟΡΙΟ</a:t>
            </a:r>
            <a:r>
              <a:rPr lang="el-GR" sz="1200" dirty="0" smtClean="0">
                <a:solidFill>
                  <a:schemeClr val="bg1"/>
                </a:solidFill>
              </a:rPr>
              <a:t>, Ενότητα 10,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" y="3"/>
            <a:ext cx="698303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578241" y="3"/>
            <a:ext cx="862747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287195" y="1529572"/>
            <a:ext cx="9643555" cy="37716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buFont typeface="Arial" pitchFamily="34" charset="0"/>
              <a:buChar char="•"/>
            </a:pPr>
            <a:r>
              <a:rPr lang="el-GR" sz="3200" dirty="0" smtClean="0"/>
              <a:t>Χρήση συναρτήσεων </a:t>
            </a:r>
            <a:r>
              <a:rPr lang="el-GR" sz="3200" dirty="0" smtClean="0"/>
              <a:t>της </a:t>
            </a:r>
            <a:r>
              <a:rPr lang="el-GR" sz="3200" b="1" dirty="0" err="1" smtClean="0"/>
              <a:t>MySQL</a:t>
            </a:r>
            <a:r>
              <a:rPr lang="el-GR" sz="3200" b="1" dirty="0" smtClean="0"/>
              <a:t> </a:t>
            </a:r>
            <a:r>
              <a:rPr lang="el-GR" sz="3200" dirty="0" smtClean="0"/>
              <a:t>στο ηλεκτρονικό </a:t>
            </a:r>
            <a:r>
              <a:rPr lang="el-GR" sz="3200" dirty="0" smtClean="0"/>
              <a:t>εμπόριο </a:t>
            </a:r>
            <a:r>
              <a:rPr lang="el-GR" sz="3200" dirty="0" smtClean="0"/>
              <a:t>για τον σχεδιασμό σελίδων</a:t>
            </a:r>
            <a:endParaRPr lang="el-GR" sz="3200" dirty="0" smtClean="0"/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 marL="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l-GR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33861" y="476672"/>
            <a:ext cx="9396889" cy="1143000"/>
          </a:xfrm>
        </p:spPr>
        <p:txBody>
          <a:bodyPr/>
          <a:lstStyle/>
          <a:p>
            <a:r>
              <a:rPr lang="el-GR" b="1" dirty="0" smtClean="0"/>
              <a:t>Περιεχόμενα  ενότητας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2"/>
            <a:ext cx="10440988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ΗΛΕΚΤΡΟΝΙΚΟ ΕΜΠΟΡΙΟ</a:t>
            </a:r>
            <a:r>
              <a:rPr lang="el-GR" sz="1200" dirty="0" smtClean="0">
                <a:solidFill>
                  <a:schemeClr val="bg1"/>
                </a:solidFill>
              </a:rPr>
              <a:t>, Ενότητα 10,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" y="3"/>
            <a:ext cx="698303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578241" y="3"/>
            <a:ext cx="862747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287195" y="1313548"/>
            <a:ext cx="9643555" cy="37716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 marL="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lang="el-GR" sz="3200" dirty="0" smtClean="0"/>
          </a:p>
          <a:p>
            <a:pPr marL="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l-GR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461212" y="1465948"/>
            <a:ext cx="9643555" cy="37716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buFont typeface="Arial" pitchFamily="34" charset="0"/>
              <a:buChar char="•"/>
            </a:pPr>
            <a:r>
              <a:rPr lang="el-GR" sz="3200" i="1" dirty="0" smtClean="0"/>
              <a:t>Σύνδεση με </a:t>
            </a:r>
            <a:r>
              <a:rPr lang="el-GR" sz="3200" i="1" dirty="0" smtClean="0"/>
              <a:t>βάση</a:t>
            </a:r>
            <a:r>
              <a:rPr lang="en-US" sz="3200" i="1" dirty="0" smtClean="0"/>
              <a:t> </a:t>
            </a:r>
            <a:r>
              <a:rPr lang="el-GR" sz="3200" i="1" dirty="0" smtClean="0"/>
              <a:t>δεδομένων</a:t>
            </a:r>
          </a:p>
          <a:p>
            <a:pPr>
              <a:buFont typeface="Arial" pitchFamily="34" charset="0"/>
              <a:buChar char="•"/>
            </a:pPr>
            <a:r>
              <a:rPr lang="el-GR" sz="3200" i="1" dirty="0" smtClean="0"/>
              <a:t>Δημιουργία </a:t>
            </a:r>
            <a:r>
              <a:rPr lang="el-GR" sz="3200" i="1" smtClean="0"/>
              <a:t>βάσεων δεδομένων</a:t>
            </a:r>
            <a:endParaRPr lang="el-GR" sz="3200" dirty="0" smtClean="0"/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 marL="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l-GR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Θέση κειμένου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5" name="Τίτλος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4400" dirty="0" smtClean="0"/>
              <a:t>Χρήση Διατάξεων</a:t>
            </a:r>
            <a:endParaRPr lang="el-GR" sz="4400" dirty="0"/>
          </a:p>
        </p:txBody>
      </p:sp>
    </p:spTree>
    <p:extLst>
      <p:ext uri="{BB962C8B-B14F-4D97-AF65-F5344CB8AC3E}">
        <p14:creationId xmlns:p14="http://schemas.microsoft.com/office/powerpoint/2010/main" xmlns="" val="1552273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Ηλεκτρονικό Εμπόριο</a:t>
            </a:r>
            <a:endParaRPr lang="el-GR" dirty="0"/>
          </a:p>
        </p:txBody>
      </p:sp>
      <p:sp>
        <p:nvSpPr>
          <p:cNvPr id="5" name="Υπότιτλος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l-GR" dirty="0" smtClean="0"/>
              <a:t>Η χρήση της </a:t>
            </a:r>
            <a:r>
              <a:rPr lang="el-GR" dirty="0" err="1" smtClean="0"/>
              <a:t>MySQL</a:t>
            </a:r>
            <a:r>
              <a:rPr lang="el-GR" dirty="0" smtClean="0"/>
              <a:t> στο Ηλεκτρονικό εμπόριο (Ι)</a:t>
            </a:r>
          </a:p>
        </p:txBody>
      </p:sp>
    </p:spTree>
    <p:extLst>
      <p:ext uri="{BB962C8B-B14F-4D97-AF65-F5344CB8AC3E}">
        <p14:creationId xmlns:p14="http://schemas.microsoft.com/office/powerpoint/2010/main" xmlns="" val="44666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33861" y="332656"/>
            <a:ext cx="9396889" cy="1143000"/>
          </a:xfrm>
        </p:spPr>
        <p:txBody>
          <a:bodyPr>
            <a:normAutofit/>
          </a:bodyPr>
          <a:lstStyle/>
          <a:p>
            <a:r>
              <a:rPr lang="el-GR" dirty="0" smtClean="0"/>
              <a:t>Εισαγωγή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2"/>
            <a:ext cx="10440988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ΗΛΕΚΤΡΟΝΙΚΟ ΕΜΠΟΡΙΟ</a:t>
            </a:r>
            <a:r>
              <a:rPr lang="el-GR" sz="1200" dirty="0" smtClean="0">
                <a:solidFill>
                  <a:schemeClr val="bg1"/>
                </a:solidFill>
              </a:rPr>
              <a:t>, Ενότητα 10,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" y="3"/>
            <a:ext cx="698303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578241" y="3"/>
            <a:ext cx="862747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6 - Ορθογώνιο"/>
          <p:cNvSpPr/>
          <p:nvPr/>
        </p:nvSpPr>
        <p:spPr>
          <a:xfrm>
            <a:off x="323950" y="1545754"/>
            <a:ext cx="9793088" cy="38472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l-GR" sz="3200" dirty="0" smtClean="0"/>
              <a:t>Για όσους ασχολούνται με ηλεκτρονικό εμπόριο το πλέον σημαντικό θέμα στον σχεδιασμό σελίδων είναι</a:t>
            </a:r>
          </a:p>
          <a:p>
            <a:pPr lvl="1">
              <a:buFont typeface="Wingdings" pitchFamily="2" charset="2"/>
              <a:buChar char="ü"/>
            </a:pPr>
            <a:r>
              <a:rPr lang="el-GR" sz="2800" dirty="0" smtClean="0"/>
              <a:t> η σύνδεση με βάσεις δεδομένων και </a:t>
            </a:r>
          </a:p>
          <a:p>
            <a:pPr lvl="1">
              <a:buFont typeface="Wingdings" pitchFamily="2" charset="2"/>
              <a:buChar char="ü"/>
            </a:pPr>
            <a:r>
              <a:rPr lang="el-GR" sz="2800" dirty="0" smtClean="0"/>
              <a:t>η εκτέλεση ερωτημάτων μέσω του διαδικτύου σε αυτές. </a:t>
            </a:r>
          </a:p>
          <a:p>
            <a:pPr lvl="1"/>
            <a:endParaRPr lang="el-GR" sz="2800" dirty="0" smtClean="0"/>
          </a:p>
          <a:p>
            <a:pPr>
              <a:buFont typeface="Arial" pitchFamily="34" charset="0"/>
              <a:buChar char="•"/>
            </a:pPr>
            <a:r>
              <a:rPr lang="el-GR" sz="3200" dirty="0" smtClean="0"/>
              <a:t>Η </a:t>
            </a:r>
            <a:r>
              <a:rPr lang="el-GR" sz="3200" b="1" dirty="0" smtClean="0"/>
              <a:t>PHP</a:t>
            </a:r>
            <a:r>
              <a:rPr lang="el-GR" sz="3200" dirty="0" smtClean="0"/>
              <a:t> έχει δεκάδες συναρτήσεις για αυτόν τον σκοπό με τις οποίες μπορούμε να συνδεθούμε σε </a:t>
            </a:r>
            <a:r>
              <a:rPr lang="el-GR" sz="3200" b="1" dirty="0" smtClean="0"/>
              <a:t>βάσεις ORACLE, SQL SERVER, INGRESS,</a:t>
            </a:r>
            <a:r>
              <a:rPr lang="el-GR" sz="3200" dirty="0" smtClean="0"/>
              <a:t> κτλ.</a:t>
            </a:r>
            <a:endParaRPr lang="en-US" sz="28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3.xml><?xml version="1.0" encoding="utf-8"?>
<a:theme xmlns:a="http://schemas.openxmlformats.org/drawingml/2006/main" name="2_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4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2324</TotalTime>
  <Words>1247</Words>
  <Application>Microsoft Office PowerPoint</Application>
  <PresentationFormat>Προσαρμογή</PresentationFormat>
  <Paragraphs>169</Paragraphs>
  <Slides>25</Slides>
  <Notes>7</Notes>
  <HiddenSlides>0</HiddenSlides>
  <MMClips>0</MMClips>
  <ScaleCrop>false</ScaleCrop>
  <HeadingPairs>
    <vt:vector size="4" baseType="variant">
      <vt:variant>
        <vt:lpstr>Θέμα</vt:lpstr>
      </vt:variant>
      <vt:variant>
        <vt:i4>3</vt:i4>
      </vt:variant>
      <vt:variant>
        <vt:lpstr>Τίτλοι διαφανειών</vt:lpstr>
      </vt:variant>
      <vt:variant>
        <vt:i4>25</vt:i4>
      </vt:variant>
    </vt:vector>
  </HeadingPairs>
  <TitlesOfParts>
    <vt:vector size="28" baseType="lpstr">
      <vt:lpstr>Θέμα του Office</vt:lpstr>
      <vt:lpstr>1_Θέμα του Office</vt:lpstr>
      <vt:lpstr>2_Θέμα του Office</vt:lpstr>
      <vt:lpstr>ΗΛΕΚΤΡΟΝΙΚΟ ΕΜΠΟΡΙΟ</vt:lpstr>
      <vt:lpstr>Διαφάνεια 2</vt:lpstr>
      <vt:lpstr>Άδειες Χρήσης</vt:lpstr>
      <vt:lpstr>Χρηματοδότηση</vt:lpstr>
      <vt:lpstr>Σκοποί  ενότητας</vt:lpstr>
      <vt:lpstr>Περιεχόμενα  ενότητας</vt:lpstr>
      <vt:lpstr>Χρήση Διατάξεων</vt:lpstr>
      <vt:lpstr>Ηλεκτρονικό Εμπόριο</vt:lpstr>
      <vt:lpstr>Εισαγωγή</vt:lpstr>
      <vt:lpstr>Εισαγωγή</vt:lpstr>
      <vt:lpstr>Σύνδεση με βάση</vt:lpstr>
      <vt:lpstr>Διαφάνεια 12</vt:lpstr>
      <vt:lpstr>Σύνδεση με βάση</vt:lpstr>
      <vt:lpstr>Παράδειγμα συνδέσεως</vt:lpstr>
      <vt:lpstr>Παράδειγμα συνδέσεως</vt:lpstr>
      <vt:lpstr>Παράδειγμα συνδέσεως</vt:lpstr>
      <vt:lpstr>Δημιουργία βάσεων</vt:lpstr>
      <vt:lpstr>Δημιουργία βάσεων</vt:lpstr>
      <vt:lpstr>Διαφάνεια 19</vt:lpstr>
      <vt:lpstr>Σημείωμα Αδειοδότησης</vt:lpstr>
      <vt:lpstr>Σημείωμα Αναφοράς</vt:lpstr>
      <vt:lpstr>Διαφάνεια 22</vt:lpstr>
      <vt:lpstr>Διαφάνεια 23</vt:lpstr>
      <vt:lpstr>Διαφάνεια 24</vt:lpstr>
      <vt:lpstr>Τέλος Ενότητας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Συστήματα Τηλεκπαίδευσης</dc:title>
  <dc:creator>vaitsa</dc:creator>
  <cp:lastModifiedBy>Vaitsa Tsakstara</cp:lastModifiedBy>
  <cp:revision>175</cp:revision>
  <dcterms:created xsi:type="dcterms:W3CDTF">2015-04-14T16:45:01Z</dcterms:created>
  <dcterms:modified xsi:type="dcterms:W3CDTF">2015-09-17T20:40:29Z</dcterms:modified>
</cp:coreProperties>
</file>