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89" r:id="rId3"/>
    <p:sldId id="257" r:id="rId4"/>
    <p:sldId id="259" r:id="rId5"/>
    <p:sldId id="261" r:id="rId6"/>
    <p:sldId id="305" r:id="rId7"/>
    <p:sldId id="306" r:id="rId8"/>
    <p:sldId id="307" r:id="rId9"/>
    <p:sldId id="296" r:id="rId10"/>
    <p:sldId id="308" r:id="rId11"/>
    <p:sldId id="309" r:id="rId12"/>
    <p:sldId id="304" r:id="rId13"/>
    <p:sldId id="303" r:id="rId14"/>
    <p:sldId id="302" r:id="rId15"/>
    <p:sldId id="301" r:id="rId16"/>
    <p:sldId id="300" r:id="rId17"/>
    <p:sldId id="299" r:id="rId18"/>
    <p:sldId id="298" r:id="rId19"/>
    <p:sldId id="297" r:id="rId20"/>
    <p:sldId id="316" r:id="rId21"/>
    <p:sldId id="315" r:id="rId22"/>
    <p:sldId id="314" r:id="rId23"/>
    <p:sldId id="313" r:id="rId24"/>
    <p:sldId id="312" r:id="rId25"/>
    <p:sldId id="317" r:id="rId26"/>
    <p:sldId id="311" r:id="rId27"/>
    <p:sldId id="290" r:id="rId28"/>
    <p:sldId id="318" r:id="rId29"/>
    <p:sldId id="291" r:id="rId30"/>
    <p:sldId id="292" r:id="rId31"/>
    <p:sldId id="293" r:id="rId32"/>
    <p:sldId id="294" r:id="rId33"/>
    <p:sldId id="295" r:id="rId34"/>
    <p:sldId id="280" r:id="rId35"/>
  </p:sldIdLst>
  <p:sldSz cx="9144000" cy="5715000" type="screen16x10"/>
  <p:notesSz cx="6858000" cy="9144000"/>
  <p:custDataLst>
    <p:tags r:id="rId3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0B3F0"/>
    <a:srgbClr val="8394E9"/>
    <a:srgbClr val="99C9D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6610" autoAdjust="0"/>
  </p:normalViewPr>
  <p:slideViewPr>
    <p:cSldViewPr>
      <p:cViewPr>
        <p:scale>
          <a:sx n="90" d="100"/>
          <a:sy n="90" d="100"/>
        </p:scale>
        <p:origin x="-708" y="-84"/>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05/11/2015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r>
              <a:rPr lang="el-GR" smtClean="0"/>
              <a:t>
            </a:t>
            </a:r>
            <a:fld id="{0A3C37BE-C303-496D-B5CD-85F2937540FC}" type="slidenum">
              <a:rPr smtClean="0"/>
              <a:pPr/>
              <a:t>6</a:t>
            </a:fld>
            <a:r>
              <a:rPr lang="el-GR" smtClean="0"/>
              <a:t>
            </a:t>
            </a:r>
            <a:endParaRPr lang="el-GR"/>
          </a:p>
        </p:txBody>
      </p:sp>
    </p:spTree>
    <p:extLst>
      <p:ext uri="{BB962C8B-B14F-4D97-AF65-F5344CB8AC3E}">
        <p14:creationId xmlns:p14="http://schemas.microsoft.com/office/powerpoint/2010/main" xmlns="" val="3640908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r>
              <a:rPr lang="el-GR" smtClean="0"/>
              <a:t>
            </a:t>
            </a:r>
            <a:fld id="{0A3C37BE-C303-496D-B5CD-85F2937540FC}" type="slidenum">
              <a:rPr smtClean="0"/>
              <a:pPr/>
              <a:t>7</a:t>
            </a:fld>
            <a:r>
              <a:rPr lang="el-GR" smtClean="0"/>
              <a:t>
            </a:t>
            </a:r>
            <a:endParaRPr lang="el-GR"/>
          </a:p>
        </p:txBody>
      </p:sp>
    </p:spTree>
    <p:extLst>
      <p:ext uri="{BB962C8B-B14F-4D97-AF65-F5344CB8AC3E}">
        <p14:creationId xmlns:p14="http://schemas.microsoft.com/office/powerpoint/2010/main" xmlns="" val="311702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r>
              <a:rPr lang="el-GR" smtClean="0"/>
              <a:t>
            </a:t>
            </a:r>
            <a:fld id="{0A3C37BE-C303-496D-B5CD-85F2937540FC}" type="slidenum">
              <a:rPr smtClean="0"/>
              <a:pPr/>
              <a:t>10</a:t>
            </a:fld>
            <a:r>
              <a:rPr lang="el-GR" smtClean="0"/>
              <a:t>
            </a:t>
            </a:r>
            <a:endParaRPr lang="el-GR"/>
          </a:p>
        </p:txBody>
      </p:sp>
    </p:spTree>
    <p:extLst>
      <p:ext uri="{BB962C8B-B14F-4D97-AF65-F5344CB8AC3E}">
        <p14:creationId xmlns:p14="http://schemas.microsoft.com/office/powerpoint/2010/main" xmlns="" val="2026176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r>
              <a:rPr lang="el-GR" smtClean="0"/>
              <a:t>
            </a:t>
            </a:r>
            <a:fld id="{0A3C37BE-C303-496D-B5CD-85F2937540FC}" type="slidenum">
              <a:rPr smtClean="0"/>
              <a:pPr/>
              <a:t>25</a:t>
            </a:fld>
            <a:r>
              <a:rPr lang="el-GR" smtClean="0"/>
              <a:t>
            </a:t>
            </a:r>
            <a:endParaRPr lang="el-GR"/>
          </a:p>
        </p:txBody>
      </p:sp>
    </p:spTree>
    <p:extLst>
      <p:ext uri="{BB962C8B-B14F-4D97-AF65-F5344CB8AC3E}">
        <p14:creationId xmlns="" xmlns:p14="http://schemas.microsoft.com/office/powerpoint/2010/main" val="9154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quickmba.com/strategy/matrix/bc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slideshare.net/vigneshpushparaj/business-portfolio-matrix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strategicmanagementinsight.com/swot-analyses/walt-disney-swot-analysi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marsdd.com/mars-librar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55576" y="1129308"/>
            <a:ext cx="7772400" cy="1225021"/>
          </a:xfrm>
        </p:spPr>
        <p:txBody>
          <a:bodyPr>
            <a:noAutofit/>
          </a:bodyPr>
          <a:lstStyle/>
          <a:p>
            <a:r>
              <a:rPr lang="el-GR" altLang="zh-CN" dirty="0" smtClean="0">
                <a:cs typeface="Segoe UI" pitchFamily="18" charset="0"/>
              </a:rPr>
              <a:t>Αρχές Μάρκετινγκ</a:t>
            </a:r>
            <a:endParaRPr lang="el-GR" dirty="0"/>
          </a:p>
        </p:txBody>
      </p:sp>
      <p:sp>
        <p:nvSpPr>
          <p:cNvPr id="3" name="Υπότιτλος 2"/>
          <p:cNvSpPr>
            <a:spLocks noGrp="1"/>
          </p:cNvSpPr>
          <p:nvPr>
            <p:ph type="subTitle" idx="1"/>
          </p:nvPr>
        </p:nvSpPr>
        <p:spPr>
          <a:xfrm>
            <a:off x="179512" y="2065412"/>
            <a:ext cx="8712968" cy="1112461"/>
          </a:xfrm>
        </p:spPr>
        <p:txBody>
          <a:bodyPr>
            <a:noAutofit/>
          </a:bodyPr>
          <a:lstStyle/>
          <a:p>
            <a:pPr>
              <a:lnSpc>
                <a:spcPct val="80000"/>
              </a:lnSpc>
            </a:pPr>
            <a:r>
              <a:rPr lang="el-GR" sz="3600" b="1" dirty="0" smtClean="0"/>
              <a:t>Επιχειρησιακός Στρατηγικός Σχεδιασμός και ο Ρόλος του Μάρκετινγκ</a:t>
            </a:r>
            <a:endParaRPr lang="en-US" sz="3600" b="1" dirty="0" smtClean="0"/>
          </a:p>
          <a:p>
            <a:pPr>
              <a:lnSpc>
                <a:spcPct val="80000"/>
              </a:lnSpc>
            </a:pPr>
            <a:r>
              <a:rPr lang="el-GR" b="1" dirty="0" smtClean="0"/>
              <a:t>Διαχείριση </a:t>
            </a:r>
            <a:r>
              <a:rPr lang="el-GR" b="1" dirty="0" smtClean="0"/>
              <a:t>της Διαδικασίας Μάρκετινγκ</a:t>
            </a:r>
            <a:endParaRPr lang="el-GR" altLang="zh-CN" b="1" dirty="0" smtClean="0">
              <a:cs typeface="Segoe UI" pitchFamily="18" charset="0"/>
            </a:endParaRPr>
          </a:p>
          <a:p>
            <a:pPr>
              <a:lnSpc>
                <a:spcPct val="80000"/>
              </a:lnSpc>
            </a:pPr>
            <a:r>
              <a:rPr lang="el-GR" altLang="zh-CN" sz="3400" b="1" dirty="0" smtClean="0">
                <a:cs typeface="Segoe UI" pitchFamily="18" charset="0"/>
              </a:rPr>
              <a:t>Τριάρχη Ειρήνη</a:t>
            </a:r>
            <a:endParaRPr lang="en-US" altLang="zh-CN" sz="34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6"/>
          <p:cNvSpPr>
            <a:spLocks noGrp="1" noChangeArrowheads="1"/>
          </p:cNvSpPr>
          <p:nvPr>
            <p:ph type="sldNum" sz="quarter" idx="4294967295"/>
          </p:nvPr>
        </p:nvSpPr>
        <p:spPr>
          <a:xfrm>
            <a:off x="8090298" y="5143696"/>
            <a:ext cx="879529" cy="297638"/>
          </a:xfrm>
          <a:prstGeom prst="rect">
            <a:avLst/>
          </a:prstGeom>
          <a:noFill/>
        </p:spPr>
        <p:txBody>
          <a:bodyPr lIns="71323" tIns="35662" rIns="71323" bIns="35662"/>
          <a:lstStyle/>
          <a:p>
            <a:r>
              <a:rPr lang="en-US" dirty="0" smtClean="0"/>
              <a:t>2 - </a:t>
            </a:r>
            <a:fld id="{EF8B0A6D-D426-48BB-8664-F24F728501AC}" type="slidenum">
              <a:rPr lang="en-US" smtClean="0"/>
              <a:pPr/>
              <a:t>10</a:t>
            </a:fld>
            <a:endParaRPr lang="en-US" dirty="0" smtClean="0"/>
          </a:p>
        </p:txBody>
      </p:sp>
      <p:sp>
        <p:nvSpPr>
          <p:cNvPr id="2" name="Rectangle 2"/>
          <p:cNvSpPr>
            <a:spLocks noGrp="1" noChangeArrowheads="1"/>
          </p:cNvSpPr>
          <p:nvPr>
            <p:ph type="title" idx="4294967295"/>
          </p:nvPr>
        </p:nvSpPr>
        <p:spPr>
          <a:xfrm>
            <a:off x="326571" y="411238"/>
            <a:ext cx="8643256" cy="556381"/>
          </a:xfrm>
        </p:spPr>
        <p:txBody>
          <a:bodyPr>
            <a:normAutofit/>
          </a:bodyPr>
          <a:lstStyle/>
          <a:p>
            <a:pPr algn="ctr">
              <a:lnSpc>
                <a:spcPct val="80000"/>
              </a:lnSpc>
              <a:defRPr/>
            </a:pPr>
            <a:r>
              <a:rPr lang="en-US" sz="2800" dirty="0"/>
              <a:t>SWOT ANALYSIS – THE WALT DISNEY </a:t>
            </a:r>
            <a:r>
              <a:rPr lang="en-US" sz="2800" dirty="0" smtClean="0"/>
              <a:t>COMPANY</a:t>
            </a:r>
            <a:r>
              <a:rPr lang="el-GR" sz="2800" dirty="0" smtClean="0"/>
              <a:t> </a:t>
            </a:r>
            <a:r>
              <a:rPr lang="en-US" sz="2800" dirty="0" smtClean="0"/>
              <a:t> </a:t>
            </a:r>
            <a:r>
              <a:rPr lang="en-US" sz="2800" dirty="0"/>
              <a:t>(</a:t>
            </a:r>
            <a:r>
              <a:rPr lang="en-US" sz="2800" dirty="0" smtClean="0"/>
              <a:t>2/</a:t>
            </a:r>
            <a:r>
              <a:rPr lang="el-GR" sz="2800" dirty="0" smtClean="0"/>
              <a:t>3</a:t>
            </a:r>
            <a:r>
              <a:rPr lang="en-US" sz="2800" dirty="0" smtClean="0"/>
              <a:t>)</a:t>
            </a:r>
            <a:endParaRPr lang="en-US" sz="2800" dirty="0"/>
          </a:p>
        </p:txBody>
      </p:sp>
      <p:sp>
        <p:nvSpPr>
          <p:cNvPr id="3" name="Ορθογώνιο 2"/>
          <p:cNvSpPr/>
          <p:nvPr/>
        </p:nvSpPr>
        <p:spPr>
          <a:xfrm>
            <a:off x="2110376" y="1769493"/>
            <a:ext cx="1775096" cy="1681238"/>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b="1" dirty="0" smtClean="0">
                <a:solidFill>
                  <a:schemeClr val="bg1"/>
                </a:solidFill>
              </a:rPr>
              <a:t>Δυνατά Σημεία</a:t>
            </a:r>
            <a:endParaRPr lang="en-US" b="1" dirty="0" smtClean="0">
              <a:solidFill>
                <a:schemeClr val="bg1"/>
              </a:solidFill>
            </a:endParaRPr>
          </a:p>
          <a:p>
            <a:pPr indent="-75816">
              <a:buFont typeface="+mj-lt"/>
              <a:buAutoNum type="arabicPeriod"/>
            </a:pPr>
            <a:r>
              <a:rPr lang="el-GR" sz="1100" dirty="0" smtClean="0">
                <a:solidFill>
                  <a:schemeClr val="bg1"/>
                </a:solidFill>
              </a:rPr>
              <a:t>Δυνατό Χαρτοφυλάκιο προϊόντος</a:t>
            </a:r>
          </a:p>
          <a:p>
            <a:pPr indent="-75816">
              <a:buFont typeface="+mj-lt"/>
              <a:buAutoNum type="arabicPeriod"/>
            </a:pPr>
            <a:r>
              <a:rPr lang="el-GR" sz="1100" dirty="0" smtClean="0">
                <a:solidFill>
                  <a:schemeClr val="bg1"/>
                </a:solidFill>
              </a:rPr>
              <a:t>Φήμη Μάρκας</a:t>
            </a:r>
          </a:p>
          <a:p>
            <a:pPr indent="-75816">
              <a:buFont typeface="+mj-lt"/>
              <a:buAutoNum type="arabicPeriod"/>
            </a:pPr>
            <a:r>
              <a:rPr lang="el-GR" sz="1100" dirty="0" smtClean="0">
                <a:solidFill>
                  <a:schemeClr val="bg1"/>
                </a:solidFill>
              </a:rPr>
              <a:t>Ικανότητα στις Εξαγορές</a:t>
            </a:r>
          </a:p>
          <a:p>
            <a:pPr indent="-75816">
              <a:buFont typeface="+mj-lt"/>
              <a:buAutoNum type="arabicPeriod"/>
            </a:pPr>
            <a:r>
              <a:rPr lang="el-GR" sz="1100" dirty="0" smtClean="0">
                <a:solidFill>
                  <a:schemeClr val="bg1"/>
                </a:solidFill>
              </a:rPr>
              <a:t>Διαφοροποιημένες επιχειρήσεις</a:t>
            </a:r>
          </a:p>
          <a:p>
            <a:pPr indent="-75816">
              <a:buFont typeface="+mj-lt"/>
              <a:buAutoNum type="arabicPeriod"/>
            </a:pPr>
            <a:r>
              <a:rPr lang="el-GR" sz="1100" dirty="0" smtClean="0">
                <a:solidFill>
                  <a:schemeClr val="bg1"/>
                </a:solidFill>
              </a:rPr>
              <a:t>Τοπικοποίηση των προϊόντων</a:t>
            </a:r>
          </a:p>
        </p:txBody>
      </p:sp>
      <p:sp>
        <p:nvSpPr>
          <p:cNvPr id="9" name="Ορθογώνιο 8"/>
          <p:cNvSpPr/>
          <p:nvPr/>
        </p:nvSpPr>
        <p:spPr>
          <a:xfrm>
            <a:off x="4102460" y="1781588"/>
            <a:ext cx="1775097" cy="1681238"/>
          </a:xfrm>
          <a:prstGeom prst="rect">
            <a:avLst/>
          </a:prstGeom>
          <a:solidFill>
            <a:srgbClr val="FF0000"/>
          </a:solidFill>
          <a:ln>
            <a:no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endParaRPr lang="el-GR" b="1" dirty="0" smtClean="0">
              <a:solidFill>
                <a:schemeClr val="bg1"/>
              </a:solidFill>
            </a:endParaRPr>
          </a:p>
          <a:p>
            <a:pPr algn="ctr"/>
            <a:r>
              <a:rPr lang="el-GR" b="1" dirty="0" smtClean="0">
                <a:solidFill>
                  <a:schemeClr val="bg1"/>
                </a:solidFill>
              </a:rPr>
              <a:t>Αδύνατα Σημεία</a:t>
            </a:r>
          </a:p>
          <a:p>
            <a:pPr indent="-75816">
              <a:buFont typeface="+mj-lt"/>
              <a:buAutoNum type="arabicPeriod"/>
            </a:pPr>
            <a:r>
              <a:rPr lang="el-GR" sz="1100" dirty="0">
                <a:solidFill>
                  <a:schemeClr val="bg1"/>
                </a:solidFill>
              </a:rPr>
              <a:t>Σοβαρή Εξάρτηση εσόδων από την Β</a:t>
            </a:r>
            <a:r>
              <a:rPr lang="el-GR" sz="1100" dirty="0" smtClean="0">
                <a:solidFill>
                  <a:schemeClr val="bg1"/>
                </a:solidFill>
              </a:rPr>
              <a:t>. Αμερική</a:t>
            </a:r>
            <a:endParaRPr lang="el-GR" sz="1100" dirty="0">
              <a:solidFill>
                <a:schemeClr val="bg1"/>
              </a:solidFill>
            </a:endParaRPr>
          </a:p>
          <a:p>
            <a:pPr indent="-75816">
              <a:buFont typeface="+mj-lt"/>
              <a:buAutoNum type="arabicPeriod"/>
            </a:pPr>
            <a:r>
              <a:rPr lang="el-GR" sz="1100" dirty="0">
                <a:solidFill>
                  <a:schemeClr val="bg1"/>
                </a:solidFill>
              </a:rPr>
              <a:t>Λίγες ευκαιρίες για σημαντική ανάπτυξη μετά τις </a:t>
            </a:r>
            <a:r>
              <a:rPr lang="el-GR" sz="1100" dirty="0" smtClean="0">
                <a:solidFill>
                  <a:schemeClr val="bg1"/>
                </a:solidFill>
              </a:rPr>
              <a:t>εξαγορές.</a:t>
            </a:r>
          </a:p>
          <a:p>
            <a:endParaRPr lang="el-GR" sz="1100" dirty="0">
              <a:solidFill>
                <a:schemeClr val="bg1"/>
              </a:solidFill>
            </a:endParaRPr>
          </a:p>
          <a:p>
            <a:pPr algn="ctr"/>
            <a:endParaRPr lang="el-GR" sz="1100" dirty="0"/>
          </a:p>
          <a:p>
            <a:pPr algn="ctr"/>
            <a:r>
              <a:rPr lang="el-GR" sz="1100" dirty="0" smtClean="0"/>
              <a:t> </a:t>
            </a:r>
            <a:endParaRPr lang="el-GR" sz="1100" dirty="0"/>
          </a:p>
        </p:txBody>
      </p:sp>
      <p:sp>
        <p:nvSpPr>
          <p:cNvPr id="10" name="Ορθογώνιο 9"/>
          <p:cNvSpPr/>
          <p:nvPr/>
        </p:nvSpPr>
        <p:spPr>
          <a:xfrm>
            <a:off x="2110377" y="3617330"/>
            <a:ext cx="1775096" cy="1793399"/>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endParaRPr lang="el-GR" b="1" dirty="0" smtClean="0">
              <a:solidFill>
                <a:schemeClr val="bg1"/>
              </a:solidFill>
            </a:endParaRPr>
          </a:p>
          <a:p>
            <a:pPr algn="ctr"/>
            <a:r>
              <a:rPr lang="el-GR" b="1" dirty="0" smtClean="0">
                <a:solidFill>
                  <a:schemeClr val="bg1"/>
                </a:solidFill>
              </a:rPr>
              <a:t>Ευκαιρίες</a:t>
            </a:r>
          </a:p>
          <a:p>
            <a:pPr indent="-75816">
              <a:buFont typeface="+mj-lt"/>
              <a:buAutoNum type="arabicPeriod"/>
            </a:pPr>
            <a:r>
              <a:rPr lang="el-GR" sz="1100" dirty="0">
                <a:solidFill>
                  <a:schemeClr val="bg1"/>
                </a:solidFill>
              </a:rPr>
              <a:t>Ανάπτυξη των βιομηχανιών ψυχαγωγίας στις αναδυόμενες αγορές</a:t>
            </a:r>
          </a:p>
          <a:p>
            <a:pPr indent="-75816">
              <a:buFont typeface="+mj-lt"/>
              <a:buAutoNum type="arabicPeriod"/>
            </a:pPr>
            <a:r>
              <a:rPr lang="el-GR" sz="1100" dirty="0">
                <a:solidFill>
                  <a:schemeClr val="bg1"/>
                </a:solidFill>
              </a:rPr>
              <a:t>Διεύρυνση της παραγωγής ταινιών σε νέα </a:t>
            </a:r>
            <a:r>
              <a:rPr lang="el-GR" sz="1100" dirty="0" smtClean="0">
                <a:solidFill>
                  <a:schemeClr val="bg1"/>
                </a:solidFill>
              </a:rPr>
              <a:t>χώρες</a:t>
            </a:r>
          </a:p>
          <a:p>
            <a:pPr indent="-75816">
              <a:buFont typeface="+mj-lt"/>
              <a:buAutoNum type="arabicPeriod"/>
            </a:pPr>
            <a:endParaRPr lang="el-GR" sz="1100" dirty="0"/>
          </a:p>
          <a:p>
            <a:endParaRPr lang="el-GR" sz="1100" dirty="0"/>
          </a:p>
          <a:p>
            <a:pPr algn="ctr"/>
            <a:endParaRPr lang="el-GR" sz="1100" dirty="0"/>
          </a:p>
          <a:p>
            <a:pPr algn="ctr"/>
            <a:endParaRPr lang="el-GR" sz="1100" dirty="0"/>
          </a:p>
        </p:txBody>
      </p:sp>
      <p:sp>
        <p:nvSpPr>
          <p:cNvPr id="11" name="Ορθογώνιο 10"/>
          <p:cNvSpPr/>
          <p:nvPr/>
        </p:nvSpPr>
        <p:spPr>
          <a:xfrm>
            <a:off x="4102460" y="3637124"/>
            <a:ext cx="1775097" cy="1753809"/>
          </a:xfrm>
          <a:prstGeom prst="rect">
            <a:avLst/>
          </a:prstGeom>
          <a:solidFill>
            <a:srgbClr val="FF0000"/>
          </a:solidFill>
          <a:ln>
            <a:no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b="1" dirty="0" smtClean="0">
                <a:solidFill>
                  <a:schemeClr val="bg1"/>
                </a:solidFill>
              </a:rPr>
              <a:t>Απειλές</a:t>
            </a:r>
          </a:p>
          <a:p>
            <a:pPr indent="-75816">
              <a:buFont typeface="+mj-lt"/>
              <a:buAutoNum type="arabicPeriod"/>
            </a:pPr>
            <a:r>
              <a:rPr lang="el-GR" sz="1100" dirty="0">
                <a:solidFill>
                  <a:schemeClr val="bg1"/>
                </a:solidFill>
              </a:rPr>
              <a:t>Έντονος Ανταγωνισμός</a:t>
            </a:r>
          </a:p>
          <a:p>
            <a:pPr indent="-75816">
              <a:buFont typeface="+mj-lt"/>
              <a:buAutoNum type="arabicPeriod"/>
            </a:pPr>
            <a:r>
              <a:rPr lang="el-GR" sz="1100" dirty="0">
                <a:solidFill>
                  <a:schemeClr val="bg1"/>
                </a:solidFill>
              </a:rPr>
              <a:t>Αυξανόμενη πειρατεία</a:t>
            </a:r>
          </a:p>
          <a:p>
            <a:pPr indent="-75816">
              <a:buFont typeface="+mj-lt"/>
              <a:buAutoNum type="arabicPeriod"/>
            </a:pPr>
            <a:r>
              <a:rPr lang="el-GR" sz="1100" dirty="0">
                <a:solidFill>
                  <a:schemeClr val="bg1"/>
                </a:solidFill>
              </a:rPr>
              <a:t>Δυνατή ανάπτυξη της </a:t>
            </a:r>
            <a:r>
              <a:rPr lang="en-US" sz="1100" dirty="0">
                <a:solidFill>
                  <a:schemeClr val="bg1"/>
                </a:solidFill>
              </a:rPr>
              <a:t>online TV </a:t>
            </a:r>
            <a:r>
              <a:rPr lang="el-GR" sz="1100" dirty="0">
                <a:solidFill>
                  <a:schemeClr val="bg1"/>
                </a:solidFill>
              </a:rPr>
              <a:t>και της </a:t>
            </a:r>
            <a:r>
              <a:rPr lang="en-US" sz="1100" dirty="0">
                <a:solidFill>
                  <a:schemeClr val="bg1"/>
                </a:solidFill>
              </a:rPr>
              <a:t>online </a:t>
            </a:r>
            <a:r>
              <a:rPr lang="el-GR" sz="1100" dirty="0">
                <a:solidFill>
                  <a:schemeClr val="bg1"/>
                </a:solidFill>
              </a:rPr>
              <a:t>ενοικίασης ταινιών</a:t>
            </a:r>
            <a:r>
              <a:rPr lang="en-US" sz="1100" dirty="0">
                <a:solidFill>
                  <a:schemeClr val="bg1"/>
                </a:solidFill>
              </a:rPr>
              <a:t> </a:t>
            </a:r>
            <a:endParaRPr lang="el-GR" sz="1100" dirty="0" smtClean="0">
              <a:solidFill>
                <a:schemeClr val="bg1"/>
              </a:solidFill>
            </a:endParaRPr>
          </a:p>
          <a:p>
            <a:pPr indent="-75816">
              <a:buFont typeface="+mj-lt"/>
              <a:buAutoNum type="arabicPeriod"/>
            </a:pPr>
            <a:endParaRPr lang="el-GR" sz="1100" dirty="0"/>
          </a:p>
          <a:p>
            <a:endParaRPr lang="el-GR" sz="1100" dirty="0" smtClean="0"/>
          </a:p>
          <a:p>
            <a:pPr indent="-75816">
              <a:buFont typeface="+mj-lt"/>
              <a:buAutoNum type="arabicPeriod"/>
            </a:pPr>
            <a:endParaRPr lang="el-GR" sz="1100" dirty="0"/>
          </a:p>
          <a:p>
            <a:pPr indent="-75816">
              <a:buFont typeface="+mj-lt"/>
              <a:buAutoNum type="arabicPeriod"/>
            </a:pPr>
            <a:endParaRPr lang="el-GR" sz="1100" dirty="0"/>
          </a:p>
        </p:txBody>
      </p:sp>
      <p:sp>
        <p:nvSpPr>
          <p:cNvPr id="5" name="Θέση υποσέλιδου 4"/>
          <p:cNvSpPr>
            <a:spLocks noGrp="1"/>
          </p:cNvSpPr>
          <p:nvPr>
            <p:ph type="ftr" sz="quarter" idx="4294967295"/>
          </p:nvPr>
        </p:nvSpPr>
        <p:spPr>
          <a:xfrm>
            <a:off x="4401688" y="5410728"/>
            <a:ext cx="4742312" cy="304272"/>
          </a:xfrm>
          <a:prstGeom prst="rect">
            <a:avLst/>
          </a:prstGeom>
        </p:spPr>
        <p:txBody>
          <a:bodyPr lIns="71323" tIns="35662" rIns="71323" bIns="35662"/>
          <a:lstStyle/>
          <a:p>
            <a:pPr algn="r"/>
            <a:r>
              <a:rPr lang="en-US" sz="600" dirty="0"/>
              <a:t>http://www.strategicmanagementinsight.com/swot-analyses/walt-disney-swot-analysis.html</a:t>
            </a:r>
            <a:endParaRPr lang="el-GR" sz="600" dirty="0"/>
          </a:p>
        </p:txBody>
      </p:sp>
      <p:sp>
        <p:nvSpPr>
          <p:cNvPr id="8" name="Ορθογώνιο 7"/>
          <p:cNvSpPr/>
          <p:nvPr/>
        </p:nvSpPr>
        <p:spPr>
          <a:xfrm>
            <a:off x="2110377" y="1016936"/>
            <a:ext cx="3767180" cy="563953"/>
          </a:xfrm>
          <a:prstGeom prst="rect">
            <a:avLst/>
          </a:prstGeom>
        </p:spPr>
        <p:style>
          <a:lnRef idx="2">
            <a:schemeClr val="accent2"/>
          </a:lnRef>
          <a:fillRef idx="1">
            <a:schemeClr val="lt1"/>
          </a:fillRef>
          <a:effectRef idx="0">
            <a:schemeClr val="accent2"/>
          </a:effectRef>
          <a:fontRef idx="minor">
            <a:schemeClr val="dk1"/>
          </a:fontRef>
        </p:style>
        <p:txBody>
          <a:bodyPr lIns="71323" tIns="35662" rIns="71323" bIns="35662" rtlCol="0" anchor="ctr"/>
          <a:lstStyle/>
          <a:p>
            <a:pPr algn="ctr"/>
            <a:r>
              <a:rPr lang="el-GR" dirty="0" smtClean="0"/>
              <a:t>Τα στοιχεία που παρατίθενται αφορούν το έτος 2013</a:t>
            </a:r>
            <a:endParaRPr lang="el-GR" dirty="0"/>
          </a:p>
        </p:txBody>
      </p:sp>
      <p:pic>
        <p:nvPicPr>
          <p:cNvPr id="16" name="Picture 2" descr="Walt Disney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86551" y="1769492"/>
            <a:ext cx="1243511" cy="12169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17560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121196"/>
            <a:ext cx="7485512" cy="411238"/>
          </a:xfrm>
        </p:spPr>
        <p:txBody>
          <a:bodyPr>
            <a:normAutofit/>
          </a:bodyPr>
          <a:lstStyle/>
          <a:p>
            <a:r>
              <a:rPr lang="en-US" sz="2000" b="1" dirty="0">
                <a:ln w="22225">
                  <a:solidFill>
                    <a:schemeClr val="accent2"/>
                  </a:solidFill>
                  <a:prstDash val="solid"/>
                </a:ln>
                <a:solidFill>
                  <a:srgbClr val="00B050"/>
                </a:solidFill>
              </a:rPr>
              <a:t>S</a:t>
            </a:r>
            <a:r>
              <a:rPr lang="en-US" sz="2000" b="1" dirty="0">
                <a:ln w="22225">
                  <a:solidFill>
                    <a:schemeClr val="accent2"/>
                  </a:solidFill>
                  <a:prstDash val="solid"/>
                </a:ln>
                <a:solidFill>
                  <a:srgbClr val="FF0000"/>
                </a:solidFill>
              </a:rPr>
              <a:t>W</a:t>
            </a:r>
            <a:r>
              <a:rPr lang="en-US" sz="2000" b="1" dirty="0">
                <a:ln w="22225">
                  <a:solidFill>
                    <a:schemeClr val="accent2"/>
                  </a:solidFill>
                  <a:prstDash val="solid"/>
                </a:ln>
                <a:solidFill>
                  <a:srgbClr val="00B050"/>
                </a:solidFill>
              </a:rPr>
              <a:t>O</a:t>
            </a:r>
            <a:r>
              <a:rPr lang="en-US" sz="2000" b="1" dirty="0">
                <a:ln w="22225">
                  <a:solidFill>
                    <a:schemeClr val="accent2"/>
                  </a:solidFill>
                  <a:prstDash val="solid"/>
                </a:ln>
                <a:solidFill>
                  <a:srgbClr val="FF0000"/>
                </a:solidFill>
              </a:rPr>
              <a:t>T</a:t>
            </a:r>
            <a:r>
              <a:rPr lang="en-US" sz="2000" b="1" dirty="0">
                <a:ln w="22225">
                  <a:solidFill>
                    <a:schemeClr val="accent2"/>
                  </a:solidFill>
                  <a:prstDash val="solid"/>
                </a:ln>
                <a:solidFill>
                  <a:schemeClr val="accent2">
                    <a:lumMod val="40000"/>
                    <a:lumOff val="60000"/>
                  </a:schemeClr>
                </a:solidFill>
              </a:rPr>
              <a:t> ANALYSIS – THE WALT DISNEY COMPANY (</a:t>
            </a:r>
            <a:r>
              <a:rPr lang="el-GR" sz="2000" b="1" dirty="0">
                <a:ln w="22225">
                  <a:solidFill>
                    <a:schemeClr val="accent2"/>
                  </a:solidFill>
                  <a:prstDash val="solid"/>
                </a:ln>
                <a:solidFill>
                  <a:schemeClr val="accent2">
                    <a:lumMod val="40000"/>
                    <a:lumOff val="60000"/>
                  </a:schemeClr>
                </a:solidFill>
              </a:rPr>
              <a:t>3</a:t>
            </a:r>
            <a:r>
              <a:rPr lang="en-US" sz="2000" b="1" dirty="0">
                <a:ln w="22225">
                  <a:solidFill>
                    <a:schemeClr val="accent2"/>
                  </a:solidFill>
                  <a:prstDash val="solid"/>
                </a:ln>
                <a:solidFill>
                  <a:schemeClr val="accent2">
                    <a:lumMod val="40000"/>
                    <a:lumOff val="60000"/>
                  </a:schemeClr>
                </a:solidFill>
              </a:rPr>
              <a:t>/</a:t>
            </a:r>
            <a:r>
              <a:rPr lang="el-GR" sz="2000" b="1" dirty="0">
                <a:ln w="22225">
                  <a:solidFill>
                    <a:schemeClr val="accent2"/>
                  </a:solidFill>
                  <a:prstDash val="solid"/>
                </a:ln>
                <a:solidFill>
                  <a:schemeClr val="accent2">
                    <a:lumMod val="40000"/>
                    <a:lumOff val="60000"/>
                  </a:schemeClr>
                </a:solidFill>
              </a:rPr>
              <a:t>3</a:t>
            </a:r>
            <a:r>
              <a:rPr lang="en-US" sz="2000" b="1" dirty="0">
                <a:ln w="22225">
                  <a:solidFill>
                    <a:schemeClr val="accent2"/>
                  </a:solidFill>
                  <a:prstDash val="solid"/>
                </a:ln>
                <a:solidFill>
                  <a:schemeClr val="accent2">
                    <a:lumMod val="40000"/>
                    <a:lumOff val="60000"/>
                  </a:schemeClr>
                </a:solidFill>
              </a:rPr>
              <a:t>)</a:t>
            </a:r>
            <a:endParaRPr lang="el-GR" sz="2000" dirty="0"/>
          </a:p>
        </p:txBody>
      </p:sp>
      <p:graphicFrame>
        <p:nvGraphicFramePr>
          <p:cNvPr id="3" name="Πίνακας 2"/>
          <p:cNvGraphicFramePr>
            <a:graphicFrameLocks noGrp="1"/>
          </p:cNvGraphicFramePr>
          <p:nvPr>
            <p:extLst>
              <p:ext uri="{D42A27DB-BD31-4B8C-83A1-F6EECF244321}">
                <p14:modId xmlns:p14="http://schemas.microsoft.com/office/powerpoint/2010/main" xmlns="" val="1202316982"/>
              </p:ext>
            </p:extLst>
          </p:nvPr>
        </p:nvGraphicFramePr>
        <p:xfrm>
          <a:off x="0" y="420551"/>
          <a:ext cx="9144000" cy="5410564"/>
        </p:xfrm>
        <a:graphic>
          <a:graphicData uri="http://schemas.openxmlformats.org/drawingml/2006/table">
            <a:tbl>
              <a:tblPr firstRow="1" bandRow="1">
                <a:tableStyleId>{5C22544A-7EE6-4342-B048-85BDC9FD1C3A}</a:tableStyleId>
              </a:tblPr>
              <a:tblGrid>
                <a:gridCol w="2775857"/>
                <a:gridCol w="1828800"/>
                <a:gridCol w="1948543"/>
                <a:gridCol w="2590800"/>
              </a:tblGrid>
              <a:tr h="3051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dirty="0" smtClean="0"/>
                        <a:t>Δυνατά Σημεία</a:t>
                      </a:r>
                      <a:endParaRPr lang="el-GR" sz="1500" dirty="0">
                        <a:solidFill>
                          <a:srgbClr val="00B050"/>
                        </a:solidFill>
                      </a:endParaRPr>
                    </a:p>
                  </a:txBody>
                  <a:tcPr marL="68580" marR="68580" marT="38100" marB="38100">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dirty="0" err="1" smtClean="0"/>
                        <a:t>Αδυνατά</a:t>
                      </a:r>
                      <a:r>
                        <a:rPr lang="el-GR" sz="1500" dirty="0" smtClean="0"/>
                        <a:t> Σημεία</a:t>
                      </a:r>
                      <a:endParaRPr lang="el-GR" sz="1500" dirty="0"/>
                    </a:p>
                  </a:txBody>
                  <a:tcPr marL="68580" marR="68580" marT="38100" marB="38100">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b="1" kern="1200" dirty="0" smtClean="0">
                          <a:solidFill>
                            <a:schemeClr val="lt1"/>
                          </a:solidFill>
                          <a:latin typeface="+mn-lt"/>
                          <a:ea typeface="+mn-ea"/>
                          <a:cs typeface="+mn-cs"/>
                        </a:rPr>
                        <a:t>Ευκαιρίες</a:t>
                      </a:r>
                      <a:endParaRPr lang="el-GR" sz="1500" b="1" kern="1200" dirty="0">
                        <a:solidFill>
                          <a:schemeClr val="lt1"/>
                        </a:solidFill>
                        <a:latin typeface="+mn-lt"/>
                        <a:ea typeface="+mn-ea"/>
                        <a:cs typeface="+mn-cs"/>
                      </a:endParaRPr>
                    </a:p>
                  </a:txBody>
                  <a:tcPr marL="68580" marR="68580" marT="38100" marB="38100">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b="1" kern="1200" dirty="0" smtClean="0">
                          <a:solidFill>
                            <a:schemeClr val="lt1"/>
                          </a:solidFill>
                          <a:latin typeface="+mn-lt"/>
                          <a:ea typeface="+mn-ea"/>
                          <a:cs typeface="+mn-cs"/>
                        </a:rPr>
                        <a:t>Απειλές</a:t>
                      </a:r>
                      <a:endParaRPr lang="el-GR" sz="1500" b="1" kern="1200" dirty="0">
                        <a:solidFill>
                          <a:schemeClr val="lt1"/>
                        </a:solidFill>
                        <a:latin typeface="+mn-lt"/>
                        <a:ea typeface="+mn-ea"/>
                        <a:cs typeface="+mn-cs"/>
                      </a:endParaRPr>
                    </a:p>
                  </a:txBody>
                  <a:tcPr marL="68580" marR="68580" marT="38100" marB="38100">
                    <a:solidFill>
                      <a:srgbClr val="FF0000"/>
                    </a:solidFill>
                  </a:tcPr>
                </a:tc>
              </a:tr>
              <a:tr h="5100198">
                <a:tc>
                  <a:txBody>
                    <a:bodyPr/>
                    <a:lstStyle/>
                    <a:p>
                      <a:pPr indent="-97200">
                        <a:buFont typeface="+mj-lt"/>
                        <a:buAutoNum type="arabicPeriod"/>
                      </a:pPr>
                      <a:r>
                        <a:rPr lang="el-GR" sz="900" b="1" dirty="0" smtClean="0"/>
                        <a:t>Δυνατό Χαρτοφυλάκιο προϊόντος</a:t>
                      </a:r>
                      <a:r>
                        <a:rPr lang="el-GR" sz="900" dirty="0" smtClean="0"/>
                        <a:t>: τα προϊόντα της περιλαμβάνουν  ειδησεογραφικά δίκτυα, </a:t>
                      </a:r>
                      <a:r>
                        <a:rPr lang="en-US" sz="900" dirty="0" smtClean="0"/>
                        <a:t>ABC </a:t>
                      </a:r>
                      <a:r>
                        <a:rPr lang="el-GR" sz="900" dirty="0" smtClean="0"/>
                        <a:t>και καλωδιακά δίκτυα (</a:t>
                      </a:r>
                      <a:r>
                        <a:rPr lang="en-US" sz="900" dirty="0" smtClean="0"/>
                        <a:t>Disney Channel </a:t>
                      </a:r>
                      <a:r>
                        <a:rPr lang="el-GR" sz="900" dirty="0" smtClean="0"/>
                        <a:t>ή </a:t>
                      </a:r>
                      <a:r>
                        <a:rPr lang="en-US" sz="900" dirty="0" smtClean="0"/>
                        <a:t>ESPN) </a:t>
                      </a:r>
                      <a:r>
                        <a:rPr lang="el-GR" sz="900" dirty="0" smtClean="0"/>
                        <a:t>τα οποία έχουν την μεγαλύτερη τηλεθέαση στο είδος τους παγκοσμίως. Επομένως το χαρτοφυλάκιο της, της παρέχει ένα ανταγωνιστικό πλεονέκτημα έναντι των αντιπάλων της. </a:t>
                      </a:r>
                    </a:p>
                    <a:p>
                      <a:pPr indent="-97200">
                        <a:buFont typeface="+mj-lt"/>
                        <a:buAutoNum type="arabicPeriod"/>
                      </a:pPr>
                      <a:r>
                        <a:rPr lang="el-GR" sz="900" b="1" dirty="0" smtClean="0"/>
                        <a:t>Φήμη Μάρκας: </a:t>
                      </a:r>
                      <a:r>
                        <a:rPr lang="el-GR" sz="900" dirty="0" smtClean="0"/>
                        <a:t>η μάρκα της είναι γνωστή πάνω από 90 χρόνια στις ΗΠΑ και πλέον παγκοσμίως μέσα από τα κανάλια της, τα θεματικά της πάρκα, τις ταινίες της. Θεωρείται βασικός πάροχος ψυχαγωγίας για την οικογένεια και αποτελεί την 13</a:t>
                      </a:r>
                      <a:r>
                        <a:rPr lang="el-GR" sz="900" baseline="30000" dirty="0" smtClean="0"/>
                        <a:t>η</a:t>
                      </a:r>
                      <a:r>
                        <a:rPr lang="el-GR" sz="900" dirty="0" smtClean="0"/>
                        <a:t> πιο πολύτιμη μάρκα στον κόσμο για το 2012 (27,4 δισ.$).</a:t>
                      </a:r>
                    </a:p>
                    <a:p>
                      <a:pPr indent="-97200">
                        <a:buFont typeface="+mj-lt"/>
                        <a:buAutoNum type="arabicPeriod"/>
                      </a:pPr>
                      <a:r>
                        <a:rPr lang="el-GR" sz="900" b="1" dirty="0" smtClean="0"/>
                        <a:t>Ικανότητα στις Εξαγορές: </a:t>
                      </a:r>
                      <a:r>
                        <a:rPr lang="el-GR" sz="900" dirty="0" smtClean="0"/>
                        <a:t>οι εξαγορές του 2006 (</a:t>
                      </a:r>
                      <a:r>
                        <a:rPr lang="en-US" sz="900" dirty="0" smtClean="0"/>
                        <a:t>Pixar Animation Studios</a:t>
                      </a:r>
                      <a:r>
                        <a:rPr lang="el-GR" sz="900" dirty="0" smtClean="0"/>
                        <a:t>)</a:t>
                      </a:r>
                      <a:r>
                        <a:rPr lang="en-US" sz="900" dirty="0" smtClean="0"/>
                        <a:t> </a:t>
                      </a:r>
                      <a:r>
                        <a:rPr lang="el-GR" sz="900" dirty="0" smtClean="0"/>
                        <a:t> και του 2009 (</a:t>
                      </a:r>
                      <a:r>
                        <a:rPr lang="en-US" sz="900" dirty="0" smtClean="0"/>
                        <a:t>Marvel Entertainment</a:t>
                      </a:r>
                      <a:r>
                        <a:rPr lang="el-GR" sz="900" dirty="0" smtClean="0"/>
                        <a:t>) αποδείχτηκαν πολύ επιτυχημένες ως προς τα έσοδα και ως προς την ανάπτυξη κέρδους. Το ίδιο θεωρείται και η εξαγορά της </a:t>
                      </a:r>
                      <a:r>
                        <a:rPr lang="en-US" sz="900" dirty="0" smtClean="0"/>
                        <a:t>Lucasfilm </a:t>
                      </a:r>
                      <a:r>
                        <a:rPr lang="el-GR" sz="900" dirty="0" smtClean="0"/>
                        <a:t> το 2012 καθώς απέκτησε τα δικαιώματα για όλες τις προηγούμενες παραγωγές της  (</a:t>
                      </a:r>
                      <a:r>
                        <a:rPr lang="en-US" sz="900" dirty="0" smtClean="0"/>
                        <a:t>Star Wars) . </a:t>
                      </a:r>
                      <a:r>
                        <a:rPr lang="el-GR" sz="900" dirty="0" smtClean="0"/>
                        <a:t>Λίγοι αντίπαλοί της έχουν τέτοια επιτυχία στις εξαγορές .</a:t>
                      </a:r>
                    </a:p>
                    <a:p>
                      <a:pPr indent="-97200">
                        <a:buFont typeface="+mj-lt"/>
                        <a:buAutoNum type="arabicPeriod"/>
                      </a:pPr>
                      <a:r>
                        <a:rPr lang="el-GR" sz="900" b="1" dirty="0" smtClean="0"/>
                        <a:t>Διαφοροποιημένες επιχειρηματικές δραστηριότητες</a:t>
                      </a:r>
                      <a:r>
                        <a:rPr lang="el-GR" sz="900" dirty="0" smtClean="0"/>
                        <a:t>: Πρόκειται για τους 5 διαφορετικούς τομείς  στους οποίους δραστηριοποιείται . Η εταιρεία τους λειτουργεί τόσο διαδικτυακά όσο και εκτός διαδικτύου σε πολλές διαφορετικές οικονομίες και δημιουργεί εισόδημα μέσω διαφορετικών επιχειρηματικών μοντέλων.  Κατά αυτόν τον τρόπο, η </a:t>
                      </a:r>
                      <a:r>
                        <a:rPr lang="en-US" sz="900" dirty="0" smtClean="0"/>
                        <a:t>Disney  </a:t>
                      </a:r>
                      <a:r>
                        <a:rPr lang="el-GR" sz="900" dirty="0" smtClean="0"/>
                        <a:t>επηρεάζεται λιγότερο από τις αλλαγές στο εξωτερικό περιβάλλον από ότι οι ανταγωνιστές της.</a:t>
                      </a:r>
                    </a:p>
                    <a:p>
                      <a:pPr indent="-97200">
                        <a:buFont typeface="+mj-lt"/>
                        <a:buAutoNum type="arabicPeriod"/>
                      </a:pPr>
                      <a:r>
                        <a:rPr lang="el-GR" sz="900" b="1" dirty="0" smtClean="0"/>
                        <a:t>Τοπικοποίηση των προϊόντων</a:t>
                      </a:r>
                      <a:r>
                        <a:rPr lang="el-GR" sz="900" dirty="0" smtClean="0"/>
                        <a:t>:  Πρόσφατα η εταιρεία ξεκίνησε να προσαρμόζει τα προϊόντα της σύμφωνα με τις τοπικές προτιμήσεις. Κάτι τέτοιο εφάρμοσε στην αγορά της Κίνας και είναι μία στρατηγική την οποία δεν ακολουθούν πολλοί από τους ανταγωνιστές της.</a:t>
                      </a:r>
                      <a:endParaRPr lang="el-GR" sz="900" dirty="0"/>
                    </a:p>
                  </a:txBody>
                  <a:tcPr marL="68580" marR="68580" marT="38100" marB="38100"/>
                </a:tc>
                <a:tc>
                  <a:txBody>
                    <a:bodyPr/>
                    <a:lstStyle/>
                    <a:p>
                      <a:pPr indent="-97200">
                        <a:buFont typeface="+mj-lt"/>
                        <a:buAutoNum type="arabicPeriod"/>
                      </a:pPr>
                      <a:r>
                        <a:rPr lang="el-GR" sz="1000" b="1" dirty="0" smtClean="0"/>
                        <a:t>Σοβαρή Εξάρτηση εσόδων από την Β. Αμερική</a:t>
                      </a:r>
                      <a:r>
                        <a:rPr lang="el-GR" sz="1000" dirty="0" smtClean="0"/>
                        <a:t>: Παρόλο που δραστηριοποιείται σε περισσότερες από 200 χώρες εξαρτάται κυρίως από τις αγορές των ΗΠΑ και του Καναδά. Το 70% των εσόδων της προέρχεται από τις ΗΠΑ ενώ το αντίστοιχο ποσοστό του βασικού ανταγωνιστή της είναι λιγότερο από 50% ,γεγονός που τον κάνει λιγότερο ευάλωτο στις αλλαγές της οικονομίας των ΗΠΑ.</a:t>
                      </a:r>
                    </a:p>
                    <a:p>
                      <a:pPr indent="-97200">
                        <a:buFont typeface="+mj-lt"/>
                        <a:buAutoNum type="arabicPeriod"/>
                      </a:pPr>
                      <a:r>
                        <a:rPr lang="el-GR" sz="1000" b="1" dirty="0" smtClean="0"/>
                        <a:t>Λίγες ευκαιρίες για σημαντική ανάπτυξη μέσω εξαγορών: </a:t>
                      </a:r>
                      <a:r>
                        <a:rPr lang="el-GR" sz="1000" dirty="0" smtClean="0"/>
                        <a:t>Η εταιρεία έχει αναπτυχθεί ιδίως τα τελευταία χρόνια μέσω εξαγορών και έχει αποκτήσει μέγεθος που ανησυχεί την κυβέρνηση των ΗΠΑ λόγω της σημαντικής συγκέντρωσης της αγοράς και βάλλεται από την  αντιμονοπωλιακή νομοθεσία.</a:t>
                      </a:r>
                    </a:p>
                    <a:p>
                      <a:endParaRPr lang="el-GR" sz="1000" dirty="0" smtClean="0"/>
                    </a:p>
                    <a:p>
                      <a:endParaRPr lang="el-GR" sz="1000" dirty="0"/>
                    </a:p>
                  </a:txBody>
                  <a:tcPr marL="68580" marR="68580" marT="38100" marB="38100"/>
                </a:tc>
                <a:tc>
                  <a:txBody>
                    <a:bodyPr/>
                    <a:lstStyle/>
                    <a:p>
                      <a:pPr indent="-97200">
                        <a:buFont typeface="+mj-lt"/>
                        <a:buAutoNum type="arabicPeriod"/>
                      </a:pPr>
                      <a:r>
                        <a:rPr lang="el-GR" sz="1000" b="1" dirty="0" smtClean="0"/>
                        <a:t>Ανάπτυξη των βιομηχανιών ψυχαγωγίας στις αναδυόμενες αγορές: </a:t>
                      </a:r>
                      <a:r>
                        <a:rPr lang="en-US" sz="1000" b="0" dirty="0" smtClean="0"/>
                        <a:t> </a:t>
                      </a:r>
                      <a:r>
                        <a:rPr lang="el-GR" sz="1000" b="0" dirty="0" smtClean="0"/>
                        <a:t>η</a:t>
                      </a:r>
                      <a:r>
                        <a:rPr lang="el-GR" sz="1000" b="0" baseline="0" dirty="0" smtClean="0"/>
                        <a:t> περιοχή Ασία  -Ειρηνικός το 2011 αντιπροσώπευε μερίδιο αγοράς άνω του 50% των συνδρομητών καλωδιακής τηλεόρασης  παγκοσμίως (394 εκ ) ενώ έως το τέλος του 2016 αναμένεται να ξεπεράσει το 55%, όπου η Κίνα θα κατέχει άνω του 27% της αγοράς. Κάτι αντίστοιχο αναμένεται και για την Ινδία. Η </a:t>
                      </a:r>
                      <a:r>
                        <a:rPr lang="en-US" sz="1000" b="0" baseline="0" dirty="0" smtClean="0"/>
                        <a:t>Disney</a:t>
                      </a:r>
                      <a:r>
                        <a:rPr lang="el-GR" sz="1000" b="0" baseline="0" dirty="0" smtClean="0"/>
                        <a:t> έχει εισέλθει σε αυτές τις αγορές όπου θα πρέπει να συνεχίσει την ισχυροποίησή της θέσης της για να επωφεληθεί από την υψηλή ανάπτυξη του κλάδου.</a:t>
                      </a:r>
                      <a:r>
                        <a:rPr lang="en-US" sz="1000" b="0" baseline="0" dirty="0" smtClean="0"/>
                        <a:t> </a:t>
                      </a:r>
                      <a:endParaRPr lang="el-GR" sz="1000" b="0" baseline="0" dirty="0" smtClean="0"/>
                    </a:p>
                    <a:p>
                      <a:pPr indent="-97200">
                        <a:buFont typeface="+mj-lt"/>
                        <a:buAutoNum type="arabicPeriod"/>
                      </a:pPr>
                      <a:r>
                        <a:rPr lang="el-GR" sz="1000" b="1" dirty="0" smtClean="0"/>
                        <a:t>Διεύρυνση της παραγωγής ταινιών σε νέα χώρες: </a:t>
                      </a:r>
                      <a:r>
                        <a:rPr lang="el-GR" sz="1000" b="0" dirty="0" smtClean="0"/>
                        <a:t>Δίνεται</a:t>
                      </a:r>
                      <a:r>
                        <a:rPr lang="el-GR" sz="1000" b="0" baseline="0" dirty="0" smtClean="0"/>
                        <a:t> πλέον η ευκαιρία στην </a:t>
                      </a:r>
                      <a:r>
                        <a:rPr lang="en-US" sz="1000" b="0" baseline="0" dirty="0" smtClean="0"/>
                        <a:t>Disney</a:t>
                      </a:r>
                      <a:r>
                        <a:rPr lang="el-GR" sz="1000" b="0" baseline="0" dirty="0" smtClean="0"/>
                        <a:t> να επεκταθεί στην παραγωγή ταινιών σε χώρες όπως η Ινδία και η Κίνα όπου υπάρχει καλής ποιότητας υποδομή. Αυτή η κίνηση θα μειώσει το κόστος παραγωγής ταινιών και θα υπάρχουν ταινίες «τοπικού χαρακτήρα» για αυτές της αγορές.</a:t>
                      </a:r>
                      <a:endParaRPr lang="el-GR" sz="1000" b="0" dirty="0" smtClean="0"/>
                    </a:p>
                    <a:p>
                      <a:endParaRPr lang="el-GR" sz="1000" b="0" dirty="0"/>
                    </a:p>
                  </a:txBody>
                  <a:tcPr marL="68580" marR="68580" marT="38100" marB="38100"/>
                </a:tc>
                <a:tc>
                  <a:txBody>
                    <a:bodyPr/>
                    <a:lstStyle/>
                    <a:p>
                      <a:pPr indent="-97200">
                        <a:buFont typeface="+mj-lt"/>
                        <a:buAutoNum type="arabicPeriod"/>
                      </a:pPr>
                      <a:r>
                        <a:rPr lang="el-GR" sz="1000" b="1" dirty="0" smtClean="0"/>
                        <a:t>Έντονος Ανταγωνισμός</a:t>
                      </a:r>
                      <a:r>
                        <a:rPr lang="el-GR" sz="1000" dirty="0" smtClean="0"/>
                        <a:t>:  ΟΙ τομείς στους οποίους έχει αναπτύξει</a:t>
                      </a:r>
                      <a:r>
                        <a:rPr lang="el-GR" sz="1000" baseline="0" dirty="0" smtClean="0"/>
                        <a:t> τις επιχειρηματικές της δραστηριότητες</a:t>
                      </a:r>
                      <a:r>
                        <a:rPr lang="en-US" sz="1000" baseline="0" dirty="0" smtClean="0"/>
                        <a:t> </a:t>
                      </a:r>
                      <a:r>
                        <a:rPr lang="el-GR" sz="1000" baseline="0" dirty="0" smtClean="0"/>
                        <a:t>είναι άκρως ανταγωνιστικοί. Ιδιαίτερα στο χώρο των ΜΜΕ το ανταγωνιστικό τοπίο αλλάζει δραστικά καθώς οι ειδήσεις και η τηλεόραση εισέρχονται στο διαδίκτυο όπου αναδύονται νέοι ανταγωνιστές με νέα επιχειρηματικά μοντέλα. Τα θεματικά πάρκα και τα θέρετρα αντιμετωπίζουν ανταγωνισμό από τοπικές επιχειρήσεις που προσφέρουν καλύτερο προσαρμοσμένο προϊόν στις τοπικές προτιμήσεις. Επομένως αυξάνεται η πίεση του ανταγωνισμού για την </a:t>
                      </a:r>
                      <a:r>
                        <a:rPr lang="en-US" sz="1000" baseline="0" dirty="0" smtClean="0"/>
                        <a:t>Walt Disney</a:t>
                      </a:r>
                      <a:endParaRPr lang="el-GR" sz="1000" dirty="0" smtClean="0"/>
                    </a:p>
                    <a:p>
                      <a:pPr indent="-97200">
                        <a:buFont typeface="+mj-lt"/>
                        <a:buAutoNum type="arabicPeriod"/>
                      </a:pPr>
                      <a:r>
                        <a:rPr lang="el-GR" sz="1000" b="1" dirty="0" smtClean="0"/>
                        <a:t>Αυξανόμενη πειρατεία: </a:t>
                      </a:r>
                      <a:r>
                        <a:rPr lang="el-GR" sz="1000" b="0" dirty="0" smtClean="0"/>
                        <a:t>Οι τεχνολογικές</a:t>
                      </a:r>
                      <a:r>
                        <a:rPr lang="el-GR" sz="1000" b="0" baseline="0" dirty="0" smtClean="0"/>
                        <a:t> </a:t>
                      </a:r>
                      <a:r>
                        <a:rPr lang="el-GR" sz="1000" b="0" dirty="0" smtClean="0"/>
                        <a:t>εξελίξεις επιτρέπουν την εύκολη αντιγραφή, αναμετάδοση και διανομή του υλικού πνευματικής ιδιοκτησίας. Καθώς οι χρήστες του διαδικτύου αυξάνονται και αυξάνεται και η ταχύτητα του, τα</a:t>
                      </a:r>
                      <a:r>
                        <a:rPr lang="el-GR" sz="1000" b="0" baseline="0" dirty="0" smtClean="0"/>
                        <a:t> έσοδα</a:t>
                      </a:r>
                      <a:r>
                        <a:rPr lang="el-GR" sz="1000" b="0" dirty="0" smtClean="0"/>
                        <a:t> </a:t>
                      </a:r>
                      <a:r>
                        <a:rPr lang="el-GR" sz="1000" b="0" baseline="0" dirty="0" smtClean="0"/>
                        <a:t>της </a:t>
                      </a:r>
                      <a:r>
                        <a:rPr lang="en-US" sz="1000" b="0" baseline="0" dirty="0" smtClean="0"/>
                        <a:t>Disney </a:t>
                      </a:r>
                      <a:r>
                        <a:rPr lang="el-GR" sz="1000" b="0" baseline="0" dirty="0" smtClean="0"/>
                        <a:t>κινδυνεύουν σημαντικά. Οι θεατές στους κινηματογράφους μειώνονται το ίδιο και οι αγοραστές </a:t>
                      </a:r>
                      <a:r>
                        <a:rPr lang="en-US" sz="1000" b="0" baseline="0" dirty="0" smtClean="0"/>
                        <a:t>DVD </a:t>
                      </a:r>
                      <a:r>
                        <a:rPr lang="el-GR" sz="1000" b="0" baseline="0" dirty="0" smtClean="0"/>
                        <a:t>αφού πλέον οι ταινίες της κυκλοφορούν ελεύθερα στο διαδίκτυο</a:t>
                      </a:r>
                      <a:endParaRPr lang="el-GR" sz="1000" b="0" dirty="0" smtClean="0"/>
                    </a:p>
                    <a:p>
                      <a:pPr indent="-97200">
                        <a:buFont typeface="+mj-lt"/>
                        <a:buAutoNum type="arabicPeriod"/>
                      </a:pPr>
                      <a:r>
                        <a:rPr lang="el-GR" sz="1000" b="1" dirty="0" smtClean="0"/>
                        <a:t>Δυνατή ανάπτυξη της </a:t>
                      </a:r>
                      <a:r>
                        <a:rPr lang="en-US" sz="1000" b="1" dirty="0" smtClean="0"/>
                        <a:t>online TV </a:t>
                      </a:r>
                      <a:r>
                        <a:rPr lang="el-GR" sz="1000" b="1" dirty="0" smtClean="0"/>
                        <a:t>και της </a:t>
                      </a:r>
                      <a:r>
                        <a:rPr lang="en-US" sz="1000" b="1" dirty="0" smtClean="0"/>
                        <a:t>online </a:t>
                      </a:r>
                      <a:r>
                        <a:rPr lang="el-GR" sz="1000" b="1" dirty="0" smtClean="0"/>
                        <a:t>ενοικίασης ταινιών:</a:t>
                      </a:r>
                      <a:r>
                        <a:rPr lang="en-US" sz="1000" b="1" dirty="0" smtClean="0"/>
                        <a:t> </a:t>
                      </a:r>
                      <a:r>
                        <a:rPr lang="el-GR" sz="1000" b="1" dirty="0" smtClean="0"/>
                        <a:t>  </a:t>
                      </a:r>
                      <a:r>
                        <a:rPr lang="el-GR" sz="1000" b="0" dirty="0" smtClean="0"/>
                        <a:t>Η συνδρομή</a:t>
                      </a:r>
                      <a:r>
                        <a:rPr lang="el-GR" sz="1000" b="0" baseline="0" dirty="0" smtClean="0"/>
                        <a:t> στη διαδικτυακή τηλεόραση και η ενοικίαση ταινιών από ιστοσελίδες κοστίζει λιγότερο από την  συνδρομή στις καλωδιακές τηλεοράσεις. Επιπροσθέτως, την υποδομή στο διαδίκτυο την διαχειρίζονται άλλες εταιρίες, με αποτέλεσμα να εξασθενεί η δύναμη των παροχών καλωδιακής τηλεόρασης</a:t>
                      </a:r>
                      <a:endParaRPr lang="el-GR" sz="1000" b="0" dirty="0"/>
                    </a:p>
                  </a:txBody>
                  <a:tcPr marL="68580" marR="68580" marT="38100" marB="38100"/>
                </a:tc>
              </a:tr>
            </a:tbl>
          </a:graphicData>
        </a:graphic>
      </p:graphicFrame>
    </p:spTree>
    <p:extLst>
      <p:ext uri="{BB962C8B-B14F-4D97-AF65-F5344CB8AC3E}">
        <p14:creationId xmlns:p14="http://schemas.microsoft.com/office/powerpoint/2010/main" xmlns="" val="18011151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Διαχείριση της Διαδικασίας Μάρκετινγκ</a:t>
            </a:r>
            <a:endParaRPr lang="en-US" sz="3400" dirty="0"/>
          </a:p>
        </p:txBody>
      </p:sp>
      <p:sp>
        <p:nvSpPr>
          <p:cNvPr id="3" name="2 - Θέση περιεχομένου"/>
          <p:cNvSpPr>
            <a:spLocks noGrp="1"/>
          </p:cNvSpPr>
          <p:nvPr>
            <p:ph idx="1"/>
          </p:nvPr>
        </p:nvSpPr>
        <p:spPr/>
        <p:txBody>
          <a:bodyPr/>
          <a:lstStyle/>
          <a:p>
            <a:pPr>
              <a:buNone/>
            </a:pPr>
            <a:r>
              <a:rPr lang="el-GR" dirty="0" smtClean="0"/>
              <a:t>Σχεδιασμός Μάρκετινγκ</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
        <p:nvSpPr>
          <p:cNvPr id="5" name="4 - Στρογγυλεμένο ορθογώνιο"/>
          <p:cNvSpPr/>
          <p:nvPr/>
        </p:nvSpPr>
        <p:spPr>
          <a:xfrm>
            <a:off x="827584" y="2065412"/>
            <a:ext cx="6912768" cy="2952328"/>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80000"/>
              </a:lnSpc>
              <a:spcBef>
                <a:spcPct val="20000"/>
              </a:spcBef>
              <a:tabLst>
                <a:tab pos="165100" algn="l"/>
              </a:tabLst>
            </a:pPr>
            <a:r>
              <a:rPr lang="el-GR" sz="2400" dirty="0" smtClean="0">
                <a:solidFill>
                  <a:schemeClr val="tx1"/>
                </a:solidFill>
                <a:latin typeface="Calibri" pitchFamily="34" charset="0"/>
                <a:cs typeface="Arial" charset="0"/>
              </a:rPr>
              <a:t>Εμπεριέχει </a:t>
            </a:r>
            <a:r>
              <a:rPr lang="el-GR" sz="2400" dirty="0">
                <a:solidFill>
                  <a:schemeClr val="tx1"/>
                </a:solidFill>
                <a:latin typeface="Calibri" pitchFamily="34" charset="0"/>
                <a:cs typeface="Arial" charset="0"/>
              </a:rPr>
              <a:t>τη λήψη αποφάσεων σχετικά με τις στρατηγικές μάρκετινγκ που θα οδηγήσουν την εταιρεία στο να πετύχει το σύνολο των στρατηγικών αντικειμενικών της στόχων.</a:t>
            </a:r>
            <a:r>
              <a:rPr lang="en-US" sz="2400" dirty="0">
                <a:solidFill>
                  <a:schemeClr val="tx1"/>
                </a:solidFill>
                <a:latin typeface="Calibri" pitchFamily="34" charset="0"/>
                <a:cs typeface="Arial" charset="0"/>
              </a:rPr>
              <a:t> </a:t>
            </a:r>
            <a:endParaRPr lang="el-GR" sz="2400" dirty="0">
              <a:solidFill>
                <a:schemeClr val="tx1"/>
              </a:solidFill>
              <a:latin typeface="Calibri" pitchFamily="34" charset="0"/>
              <a:cs typeface="Arial" charset="0"/>
            </a:endParaRPr>
          </a:p>
          <a:p>
            <a:pPr marL="274320" lvl="2">
              <a:lnSpc>
                <a:spcPct val="80000"/>
              </a:lnSpc>
              <a:spcBef>
                <a:spcPct val="20000"/>
              </a:spcBef>
              <a:buFont typeface="Wingdings" pitchFamily="2" charset="2"/>
              <a:buChar char="§"/>
              <a:tabLst>
                <a:tab pos="165100" algn="l"/>
              </a:tabLst>
            </a:pPr>
            <a:r>
              <a:rPr lang="el-GR" sz="2400" b="1" dirty="0">
                <a:solidFill>
                  <a:schemeClr val="tx1"/>
                </a:solidFill>
                <a:latin typeface="Calibri" pitchFamily="34" charset="0"/>
                <a:cs typeface="Arial" charset="0"/>
              </a:rPr>
              <a:t>Επομένως χρειάζεται ένα λεπτομερές σχέδιο μάρκετινγκ για κάθε εργασία, προϊόν , ή μάρκα</a:t>
            </a:r>
          </a:p>
          <a:p>
            <a:pPr marL="274320" lvl="2">
              <a:lnSpc>
                <a:spcPct val="80000"/>
              </a:lnSpc>
              <a:spcBef>
                <a:spcPct val="20000"/>
              </a:spcBef>
              <a:buFont typeface="Wingdings" pitchFamily="2" charset="2"/>
              <a:buChar char="§"/>
              <a:tabLst>
                <a:tab pos="165100" algn="l"/>
              </a:tabLst>
            </a:pPr>
            <a:r>
              <a:rPr lang="el-GR" sz="2400" b="1" dirty="0">
                <a:solidFill>
                  <a:schemeClr val="tx1"/>
                </a:solidFill>
                <a:latin typeface="Calibri" pitchFamily="34" charset="0"/>
                <a:cs typeface="Arial" charset="0"/>
              </a:rPr>
              <a:t>Ο βασικός τομέας του σχεδίου περιλαμβάνει μία ανάλυση </a:t>
            </a:r>
            <a:r>
              <a:rPr lang="en-US" sz="2400" b="1" dirty="0">
                <a:solidFill>
                  <a:schemeClr val="tx1"/>
                </a:solidFill>
                <a:latin typeface="Calibri" pitchFamily="34" charset="0"/>
                <a:cs typeface="Arial" charset="0"/>
              </a:rPr>
              <a:t>SWOT</a:t>
            </a:r>
            <a:endParaRPr lang="el-GR" sz="2400" b="1" dirty="0">
              <a:solidFill>
                <a:schemeClr val="tx1"/>
              </a:solidFill>
              <a:latin typeface="Calibri" pitchFamily="34" charset="0"/>
              <a:cs typeface="Arial" charset="0"/>
            </a:endParaRPr>
          </a:p>
          <a:p>
            <a:pPr marL="1200150" lvl="2" indent="-285750">
              <a:lnSpc>
                <a:spcPct val="90000"/>
              </a:lnSpc>
              <a:spcBef>
                <a:spcPct val="20000"/>
              </a:spcBef>
              <a:buFont typeface="Wingdings" pitchFamily="2" charset="2"/>
              <a:buChar char="§"/>
              <a:tabLst>
                <a:tab pos="165100" algn="l"/>
              </a:tabLst>
            </a:pPr>
            <a:endParaRPr lang="el-GR" sz="1500" b="1" dirty="0">
              <a:solidFill>
                <a:schemeClr val="tx1"/>
              </a:solidFill>
              <a:latin typeface="Calibri" pitchFamily="34" charset="0"/>
              <a:cs typeface="Arial" charset="0"/>
            </a:endParaRPr>
          </a:p>
          <a:p>
            <a:pPr marL="1200150" lvl="2" indent="-285750">
              <a:lnSpc>
                <a:spcPct val="90000"/>
              </a:lnSpc>
              <a:spcBef>
                <a:spcPct val="20000"/>
              </a:spcBef>
              <a:buFont typeface="Wingdings" pitchFamily="2" charset="2"/>
              <a:buChar char="§"/>
              <a:tabLst>
                <a:tab pos="165100" algn="l"/>
              </a:tabLst>
            </a:pPr>
            <a:endParaRPr lang="el-GR" sz="1500" b="1"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Διαχείριση της Διαδικασίας Μάρκετινγκ</a:t>
            </a:r>
            <a:endParaRPr lang="en-US" sz="3400" dirty="0"/>
          </a:p>
        </p:txBody>
      </p:sp>
      <p:sp>
        <p:nvSpPr>
          <p:cNvPr id="3" name="2 - Θέση περιεχομένου"/>
          <p:cNvSpPr>
            <a:spLocks noGrp="1"/>
          </p:cNvSpPr>
          <p:nvPr>
            <p:ph idx="1"/>
          </p:nvPr>
        </p:nvSpPr>
        <p:spPr>
          <a:xfrm>
            <a:off x="457200" y="1057300"/>
            <a:ext cx="8229600" cy="4248472"/>
          </a:xfrm>
        </p:spPr>
        <p:txBody>
          <a:bodyPr>
            <a:normAutofit fontScale="77500" lnSpcReduction="20000"/>
          </a:bodyPr>
          <a:lstStyle/>
          <a:p>
            <a:pPr>
              <a:buNone/>
            </a:pPr>
            <a:r>
              <a:rPr lang="el-GR" b="1" dirty="0" smtClean="0"/>
              <a:t>Περιεχόμενα ενός Σχεδίου Μάρκετινγκ</a:t>
            </a:r>
          </a:p>
          <a:p>
            <a:pPr marL="685800" indent="-685800">
              <a:buFontTx/>
              <a:buAutoNum type="arabicPeriod"/>
            </a:pPr>
            <a:r>
              <a:rPr lang="el-GR" dirty="0" smtClean="0"/>
              <a:t>Συνοπτική παρουσίαση</a:t>
            </a:r>
            <a:endParaRPr lang="en-US" dirty="0" smtClean="0"/>
          </a:p>
          <a:p>
            <a:pPr marL="685800" indent="-685800">
              <a:buFontTx/>
              <a:buAutoNum type="arabicPeriod"/>
            </a:pPr>
            <a:r>
              <a:rPr lang="el-GR" dirty="0" smtClean="0"/>
              <a:t>Παρούσα κατάσταση μάρκετινγκ</a:t>
            </a:r>
            <a:endParaRPr lang="en-US" dirty="0" smtClean="0"/>
          </a:p>
          <a:p>
            <a:pPr marL="685800" indent="-685800">
              <a:buFontTx/>
              <a:buAutoNum type="arabicPeriod"/>
            </a:pPr>
            <a:r>
              <a:rPr lang="el-GR" dirty="0" smtClean="0"/>
              <a:t>Ανάλυση απειλών και ευκαιριών</a:t>
            </a:r>
            <a:endParaRPr lang="en-US" dirty="0" smtClean="0"/>
          </a:p>
          <a:p>
            <a:pPr marL="685800" indent="-685800">
              <a:buFontTx/>
              <a:buAutoNum type="arabicPeriod"/>
            </a:pPr>
            <a:r>
              <a:rPr lang="el-GR" dirty="0" smtClean="0"/>
              <a:t>Αντικειμενικοί Στόχοι και Θέματα</a:t>
            </a:r>
            <a:endParaRPr lang="en-US" dirty="0" smtClean="0"/>
          </a:p>
          <a:p>
            <a:pPr marL="685800" indent="-685800">
              <a:buFontTx/>
              <a:buAutoNum type="arabicPeriod"/>
            </a:pPr>
            <a:r>
              <a:rPr lang="el-GR" dirty="0" smtClean="0"/>
              <a:t>Στρατηγική Μάρκετινγκ</a:t>
            </a:r>
            <a:endParaRPr lang="en-US" dirty="0" smtClean="0"/>
          </a:p>
          <a:p>
            <a:pPr marL="685800" indent="-685800">
              <a:buFontTx/>
              <a:buAutoNum type="arabicPeriod"/>
            </a:pPr>
            <a:r>
              <a:rPr lang="el-GR" dirty="0" smtClean="0"/>
              <a:t>Προγράμματα δράσης</a:t>
            </a:r>
            <a:endParaRPr lang="en-US" dirty="0" smtClean="0"/>
          </a:p>
          <a:p>
            <a:pPr marL="685800" indent="-685800">
              <a:buFontTx/>
              <a:buAutoNum type="arabicPeriod"/>
            </a:pPr>
            <a:r>
              <a:rPr lang="el-GR" dirty="0" smtClean="0"/>
              <a:t>Προϋπολογισμοί</a:t>
            </a:r>
            <a:endParaRPr lang="en-US" dirty="0" smtClean="0"/>
          </a:p>
          <a:p>
            <a:pPr marL="685800" indent="-685800">
              <a:buFontTx/>
              <a:buAutoNum type="arabicPeriod"/>
            </a:pPr>
            <a:r>
              <a:rPr lang="el-GR" dirty="0" smtClean="0"/>
              <a:t>Έλεγχοι</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Διαχείριση της Διαδικασίας Μάρκετινγκ</a:t>
            </a:r>
            <a:endParaRPr lang="en-US" sz="3400" dirty="0"/>
          </a:p>
        </p:txBody>
      </p:sp>
      <p:sp>
        <p:nvSpPr>
          <p:cNvPr id="3" name="2 - Θέση περιεχομένου"/>
          <p:cNvSpPr>
            <a:spLocks noGrp="1"/>
          </p:cNvSpPr>
          <p:nvPr>
            <p:ph idx="1"/>
          </p:nvPr>
        </p:nvSpPr>
        <p:spPr>
          <a:xfrm>
            <a:off x="251520" y="985292"/>
            <a:ext cx="8435280" cy="4119844"/>
          </a:xfrm>
        </p:spPr>
        <p:txBody>
          <a:bodyPr>
            <a:normAutofit fontScale="77500" lnSpcReduction="20000"/>
          </a:bodyPr>
          <a:lstStyle/>
          <a:p>
            <a:pPr>
              <a:buNone/>
            </a:pPr>
            <a:r>
              <a:rPr lang="el-GR" b="1" dirty="0" smtClean="0"/>
              <a:t>Εφαρμογή του Μάρκετινγκ</a:t>
            </a:r>
          </a:p>
          <a:p>
            <a:pPr>
              <a:buFont typeface="Wingdings" panose="05000000000000000000" pitchFamily="2" charset="2"/>
              <a:buChar char="q"/>
            </a:pPr>
            <a:r>
              <a:rPr lang="el-GR" sz="2800" b="1" dirty="0" smtClean="0"/>
              <a:t>Μετατρέπει τα σχέδια μάρκετινγκ σε δράσεις μάρκετινγκ με σκοπό την εκπλήρωση των αντικειμενικών στόχων του μάρκετινγκ</a:t>
            </a:r>
            <a:r>
              <a:rPr lang="el-GR" sz="2800" dirty="0" smtClean="0"/>
              <a:t>. Η </a:t>
            </a:r>
            <a:r>
              <a:rPr lang="el-GR" sz="2800" b="1" dirty="0" smtClean="0"/>
              <a:t>εφαρμογή</a:t>
            </a:r>
            <a:r>
              <a:rPr lang="el-GR" sz="2800" dirty="0" smtClean="0"/>
              <a:t> μάρκετινγκ έχει να κάνει με το :</a:t>
            </a:r>
          </a:p>
          <a:p>
            <a:pPr marL="274320" lvl="1"/>
            <a:r>
              <a:rPr lang="el-GR" dirty="0" smtClean="0"/>
              <a:t>Ποιος, Που, Πότε, Πως</a:t>
            </a:r>
            <a:endParaRPr lang="en-US" dirty="0" smtClean="0"/>
          </a:p>
          <a:p>
            <a:pPr marL="365760" lvl="2">
              <a:buFont typeface="Courier New" panose="02070309020205020404" pitchFamily="49" charset="0"/>
              <a:buChar char="o"/>
            </a:pPr>
            <a:r>
              <a:rPr lang="el-GR" sz="2600" dirty="0" smtClean="0"/>
              <a:t>Η εφαρμογή είναι δύσκολη  , άλλωστε συχνά ευκολότερα εκπονεί κάποιος καλές στρατηγικές μάρκετινγκ από ότι τις εφαρμόζει,  όμως είναι καθοριστική  για την επιτυχία της επιχείρησης.</a:t>
            </a:r>
          </a:p>
          <a:p>
            <a:pPr marL="365760" lvl="2">
              <a:buFont typeface="Courier New" panose="02070309020205020404" pitchFamily="49" charset="0"/>
              <a:buChar char="o"/>
            </a:pPr>
            <a:r>
              <a:rPr lang="el-GR" sz="2600" dirty="0" smtClean="0"/>
              <a:t>Η επιτυχημένη εφαρμογή μάρκετινγκ έχει να κάνει με το πόσο καλά η εταιρεία αναμιγνύει τους ανθρώπους, την οργανωτική δομή, τα συστήματα αποφάσεων και ανταμοιβής καθώς και τη φιλοσοφία της εταιρείας μέσα σε ένα συγκροτημένο πρόγραμμα δράσης που υποστηρίζει τις στρατηγικές αυτές.</a:t>
            </a:r>
            <a:endParaRPr lang="en-US" sz="2600" dirty="0" smtClean="0"/>
          </a:p>
          <a:p>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Διαχείριση της Διαδικασίας Μάρκετινγκ</a:t>
            </a:r>
            <a:endParaRPr lang="en-US" sz="3400" dirty="0"/>
          </a:p>
        </p:txBody>
      </p:sp>
      <p:sp>
        <p:nvSpPr>
          <p:cNvPr id="3" name="2 - Θέση περιεχομένου"/>
          <p:cNvSpPr>
            <a:spLocks noGrp="1"/>
          </p:cNvSpPr>
          <p:nvPr>
            <p:ph idx="1"/>
          </p:nvPr>
        </p:nvSpPr>
        <p:spPr>
          <a:xfrm>
            <a:off x="457200" y="1057300"/>
            <a:ext cx="8229600" cy="4320480"/>
          </a:xfrm>
        </p:spPr>
        <p:txBody>
          <a:bodyPr>
            <a:normAutofit fontScale="85000" lnSpcReduction="20000"/>
          </a:bodyPr>
          <a:lstStyle/>
          <a:p>
            <a:pPr>
              <a:buNone/>
            </a:pPr>
            <a:r>
              <a:rPr lang="el-GR" b="1" dirty="0" smtClean="0"/>
              <a:t>Οργάνωση του Τμήματος Μάρκετινγκ (1/2)</a:t>
            </a:r>
          </a:p>
          <a:p>
            <a:r>
              <a:rPr lang="el-GR" sz="2400" dirty="0" smtClean="0"/>
              <a:t>Αυτός που παίζει καθοριστικό ρόλο στην οργάνωση του τμήματος μάρκετινγκ είναι </a:t>
            </a:r>
            <a:r>
              <a:rPr lang="el-GR" sz="2400" b="1" dirty="0" smtClean="0"/>
              <a:t>ο Γενικός Διευθυντής Μάρκετινγκ (</a:t>
            </a:r>
            <a:r>
              <a:rPr lang="en-US" sz="2400" b="1" dirty="0" smtClean="0"/>
              <a:t>Chief marketing officer </a:t>
            </a:r>
            <a:r>
              <a:rPr lang="el-GR" sz="2400" b="1" dirty="0" smtClean="0"/>
              <a:t>-</a:t>
            </a:r>
            <a:r>
              <a:rPr lang="en-US" sz="2400" b="1" dirty="0" smtClean="0"/>
              <a:t>CMO)</a:t>
            </a:r>
            <a:r>
              <a:rPr lang="el-GR" sz="2400" dirty="0" smtClean="0"/>
              <a:t>, θέση που συναντάται πλέον συχνά στις μεγάλες εταιρείες. </a:t>
            </a:r>
          </a:p>
          <a:p>
            <a:r>
              <a:rPr lang="el-GR" sz="2400" b="1" dirty="0" smtClean="0"/>
              <a:t>Τα σύγχρονα τμήματα μάρκετινγκ οργανώνονται με διάφορους τρόπους</a:t>
            </a:r>
            <a:r>
              <a:rPr lang="el-GR" sz="2400" dirty="0" smtClean="0"/>
              <a:t>:</a:t>
            </a:r>
            <a:endParaRPr lang="en-US" sz="2400" dirty="0" smtClean="0"/>
          </a:p>
          <a:p>
            <a:pPr marL="914400" lvl="1" indent="-457200">
              <a:buFont typeface="+mj-lt"/>
              <a:buAutoNum type="arabicPeriod"/>
            </a:pPr>
            <a:r>
              <a:rPr lang="el-GR" sz="2400" b="1" dirty="0" smtClean="0"/>
              <a:t>Η λειτουργική οργάνωση </a:t>
            </a:r>
            <a:r>
              <a:rPr lang="el-GR" sz="2000" dirty="0" smtClean="0"/>
              <a:t>(</a:t>
            </a:r>
            <a:r>
              <a:rPr lang="el-GR" sz="2400" dirty="0" smtClean="0"/>
              <a:t>αποτελεί την πιο συνηθισμένη μορφή οργάνωσης)</a:t>
            </a:r>
            <a:r>
              <a:rPr lang="en-US" sz="2400" dirty="0" smtClean="0"/>
              <a:t>: </a:t>
            </a:r>
          </a:p>
          <a:p>
            <a:pPr lvl="2"/>
            <a:r>
              <a:rPr lang="el-GR" dirty="0" smtClean="0"/>
              <a:t>Κάθε δραστηριότητα μάρκετινγκ διευθύνεται από έναν ειδικό επί των διαδικασιών.</a:t>
            </a:r>
            <a:endParaRPr lang="en-US" dirty="0" smtClean="0"/>
          </a:p>
          <a:p>
            <a:pPr lvl="3"/>
            <a:r>
              <a:rPr lang="el-GR" sz="2400" dirty="0" smtClean="0"/>
              <a:t>Π</a:t>
            </a:r>
            <a:r>
              <a:rPr lang="en-US" sz="2400" dirty="0" smtClean="0"/>
              <a:t>.</a:t>
            </a:r>
            <a:r>
              <a:rPr lang="el-GR" sz="2400" dirty="0" smtClean="0"/>
              <a:t>χ.</a:t>
            </a:r>
            <a:r>
              <a:rPr lang="en-US" sz="2400" dirty="0" smtClean="0"/>
              <a:t>,</a:t>
            </a:r>
            <a:r>
              <a:rPr lang="el-GR" sz="2400" dirty="0" smtClean="0"/>
              <a:t> Διευθυντή πωλήσεων</a:t>
            </a:r>
            <a:r>
              <a:rPr lang="en-US" sz="2400" dirty="0" smtClean="0"/>
              <a:t>, </a:t>
            </a:r>
            <a:r>
              <a:rPr lang="el-GR" sz="2400" dirty="0" smtClean="0"/>
              <a:t> διευθυντή διαφήμισης, διευθυντή έρευνας αγοράς, διευθυντή εξυπηρέτησης πελατών ή διευθυντή νέων προϊόντων</a:t>
            </a:r>
            <a:endParaRPr lang="en-US" sz="24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Διαχείριση της Διαδικασίας Μάρκετινγκ</a:t>
            </a:r>
            <a:endParaRPr lang="en-US" sz="3400" dirty="0"/>
          </a:p>
        </p:txBody>
      </p:sp>
      <p:sp>
        <p:nvSpPr>
          <p:cNvPr id="3" name="2 - Θέση περιεχομένου"/>
          <p:cNvSpPr>
            <a:spLocks noGrp="1"/>
          </p:cNvSpPr>
          <p:nvPr>
            <p:ph idx="1"/>
          </p:nvPr>
        </p:nvSpPr>
        <p:spPr>
          <a:xfrm>
            <a:off x="457200" y="1057300"/>
            <a:ext cx="8229600" cy="4047836"/>
          </a:xfrm>
        </p:spPr>
        <p:txBody>
          <a:bodyPr/>
          <a:lstStyle/>
          <a:p>
            <a:pPr>
              <a:buNone/>
            </a:pPr>
            <a:r>
              <a:rPr lang="el-GR" sz="2700" b="1" dirty="0" smtClean="0"/>
              <a:t>Οργάνωση του Τμήματος Μάρκετινγκ (1/2)</a:t>
            </a:r>
          </a:p>
          <a:p>
            <a:pPr marL="914400" lvl="1" indent="-457200">
              <a:buFont typeface="+mj-lt"/>
              <a:buAutoNum type="arabicPeriod" startAt="2"/>
            </a:pPr>
            <a:r>
              <a:rPr lang="el-GR" sz="2400" b="1" dirty="0" smtClean="0"/>
              <a:t>Η γεωγραφική οργάνωση</a:t>
            </a:r>
            <a:r>
              <a:rPr lang="el-GR" sz="2400" dirty="0" smtClean="0"/>
              <a:t>:</a:t>
            </a:r>
            <a:r>
              <a:rPr lang="en-US" i="1" dirty="0" smtClean="0"/>
              <a:t> </a:t>
            </a:r>
          </a:p>
          <a:p>
            <a:pPr lvl="2"/>
            <a:r>
              <a:rPr lang="el-GR" sz="2000" dirty="0" smtClean="0"/>
              <a:t>Στους υπεύθυνους πωλήσεων και μάρκετινγκ ανατίθενται καθήκοντα σε συγκεκριμένες χώρες, περιφέρειες και περιοχές</a:t>
            </a:r>
            <a:r>
              <a:rPr lang="en-US" sz="2000" dirty="0" smtClean="0"/>
              <a:t>. </a:t>
            </a:r>
            <a:endParaRPr lang="el-GR" sz="2000" dirty="0" smtClean="0"/>
          </a:p>
          <a:p>
            <a:pPr lvl="3"/>
            <a:r>
              <a:rPr lang="el-GR" dirty="0" smtClean="0"/>
              <a:t>Επιτρέπει στους πωλητές να εγκαθίστανται στη περιοχή, να γνωρίζουν τους πελάτες τους και να εργάζονται με ένα ελάχιστο κόστος και μια ελάχιστη απώλεια χρόνου για ταξίδια.</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Διαχείριση της Διαδικασίας Μάρκετινγκ</a:t>
            </a:r>
            <a:endParaRPr lang="en-US" sz="3400" dirty="0"/>
          </a:p>
        </p:txBody>
      </p:sp>
      <p:sp>
        <p:nvSpPr>
          <p:cNvPr id="3" name="2 - Θέση περιεχομένου"/>
          <p:cNvSpPr>
            <a:spLocks noGrp="1"/>
          </p:cNvSpPr>
          <p:nvPr>
            <p:ph idx="1"/>
          </p:nvPr>
        </p:nvSpPr>
        <p:spPr>
          <a:xfrm>
            <a:off x="457200" y="913284"/>
            <a:ext cx="8229600" cy="4680520"/>
          </a:xfrm>
        </p:spPr>
        <p:txBody>
          <a:bodyPr>
            <a:normAutofit lnSpcReduction="10000"/>
          </a:bodyPr>
          <a:lstStyle/>
          <a:p>
            <a:pPr>
              <a:lnSpc>
                <a:spcPct val="90000"/>
              </a:lnSpc>
              <a:buNone/>
            </a:pPr>
            <a:r>
              <a:rPr lang="el-GR" b="1" dirty="0" smtClean="0"/>
              <a:t>Οργάνωση του Τμήματος Μάρκετινγκ (2/2)</a:t>
            </a:r>
          </a:p>
          <a:p>
            <a:pPr marL="365760" lvl="1" indent="-514350">
              <a:lnSpc>
                <a:spcPct val="90000"/>
              </a:lnSpc>
              <a:buFont typeface="+mj-lt"/>
              <a:buAutoNum type="arabicPeriod" startAt="3"/>
            </a:pPr>
            <a:r>
              <a:rPr lang="el-GR" sz="2400" b="1" dirty="0" smtClean="0"/>
              <a:t>Οργάνωση διαχείρισης προϊόντος </a:t>
            </a:r>
            <a:r>
              <a:rPr lang="el-GR" sz="2000" dirty="0" smtClean="0"/>
              <a:t>( προτιμάται από εταιρείες με πολλά και πολύ διαφορετικά προϊόντα ή μάρκες)</a:t>
            </a:r>
            <a:r>
              <a:rPr lang="en-US" sz="2000" dirty="0" smtClean="0"/>
              <a:t>:</a:t>
            </a:r>
          </a:p>
          <a:p>
            <a:pPr marL="640080" lvl="2">
              <a:lnSpc>
                <a:spcPct val="90000"/>
              </a:lnSpc>
            </a:pPr>
            <a:r>
              <a:rPr lang="el-GR" sz="2000" dirty="0" smtClean="0"/>
              <a:t>Ένας διευθυντής προϊόντων αναπτύσσει και εφαρμόζει ένα ολοκληρωμένο πρόγραμμα στρατηγικής και μάρκετινγκ για ένα συγκεκριμένο προϊόν ή μάρκα. </a:t>
            </a:r>
          </a:p>
          <a:p>
            <a:pPr marL="365760" lvl="1" indent="-514350">
              <a:lnSpc>
                <a:spcPct val="90000"/>
              </a:lnSpc>
              <a:buFont typeface="+mj-lt"/>
              <a:buAutoNum type="arabicPeriod" startAt="4"/>
            </a:pPr>
            <a:r>
              <a:rPr lang="el-GR" sz="2400" b="1" dirty="0" smtClean="0"/>
              <a:t>Οργάνωση διαχείρισης αγοράς ή πελατών </a:t>
            </a:r>
            <a:r>
              <a:rPr lang="el-GR" sz="2000" dirty="0" smtClean="0"/>
              <a:t>(εφαρμόζεται σε εταιρείες που πωλούν μια γκάμα ομοειδών προϊόντων σε πολλούς διαφορετικούς τύπους αγορών και πελατών , οι οποίοι έχουν διαφορετικές ανάγκες και προτιμήσεις)</a:t>
            </a:r>
            <a:r>
              <a:rPr lang="en-US" sz="2000" dirty="0" smtClean="0"/>
              <a:t>:</a:t>
            </a:r>
          </a:p>
          <a:p>
            <a:pPr marL="640080" lvl="2">
              <a:lnSpc>
                <a:spcPct val="90000"/>
              </a:lnSpc>
            </a:pPr>
            <a:r>
              <a:rPr lang="el-GR" sz="2000" dirty="0" smtClean="0"/>
              <a:t>Οι διευθυντές αγοράς είναι υπεύθυνοι για την ανάπτυξη στρατηγικών και σχεδίων μάρκετινγκ για τις συγκεκριμένες αγορές ή τους συγκεκριμένους πελάτες τους. Βασικό πλεονέκτημα ότι η εταιρεία οργανώνεται  γύρω από τις ανάγκες τμημάτων συγκεκριμένων πελατών. </a:t>
            </a:r>
            <a:endParaRPr lang="en-US" sz="2000" dirty="0" smtClean="0"/>
          </a:p>
          <a:p>
            <a:pPr>
              <a:buNone/>
            </a:pPr>
            <a:endParaRPr lang="en-US"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Διαχείριση της Διαδικασίας Μάρκετινγκ</a:t>
            </a:r>
            <a:endParaRPr lang="en-US" sz="3400" dirty="0"/>
          </a:p>
        </p:txBody>
      </p:sp>
      <p:sp>
        <p:nvSpPr>
          <p:cNvPr id="3" name="2 - Θέση περιεχομένου"/>
          <p:cNvSpPr>
            <a:spLocks noGrp="1"/>
          </p:cNvSpPr>
          <p:nvPr>
            <p:ph idx="1"/>
          </p:nvPr>
        </p:nvSpPr>
        <p:spPr/>
        <p:txBody>
          <a:bodyPr/>
          <a:lstStyle/>
          <a:p>
            <a:pPr>
              <a:buNone/>
            </a:pPr>
            <a:r>
              <a:rPr lang="el-GR" b="1" dirty="0" smtClean="0"/>
              <a:t>Οργάνωση του Τμήματος Μάρκετινγκ (2/2)</a:t>
            </a:r>
          </a:p>
          <a:p>
            <a:pPr marL="365760" lvl="1" indent="-514350">
              <a:buFont typeface="+mj-lt"/>
              <a:buAutoNum type="arabicPeriod" startAt="4"/>
            </a:pPr>
            <a:r>
              <a:rPr lang="el-GR" sz="2400" b="1" dirty="0" smtClean="0"/>
              <a:t>Συνδυασμός των παραπάνω τρόπων οργάνωσης</a:t>
            </a:r>
            <a:r>
              <a:rPr lang="en-US" sz="2400" b="1" dirty="0" smtClean="0"/>
              <a:t>:  </a:t>
            </a:r>
          </a:p>
          <a:p>
            <a:pPr marL="640080" lvl="2"/>
            <a:r>
              <a:rPr lang="el-GR" sz="2000" dirty="0" smtClean="0"/>
              <a:t>Οι μεγάλες εταιρείες που παράγουν πολλά διαφορετικά προϊόντα που διοχετεύουν σε πολλές διαφορετικές αγορές και αγορές προϊόντων μπορούν να χρησιμοποιήσουν ένα συνδυασμό των παραπάνω προσεγγίσεων.</a:t>
            </a:r>
          </a:p>
          <a:p>
            <a:pPr>
              <a:buNone/>
            </a:pPr>
            <a:endParaRPr lang="en-US"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Διαχείριση της Διαδικασίας Μάρκετινγκ</a:t>
            </a:r>
            <a:endParaRPr lang="en-US" sz="3400" dirty="0"/>
          </a:p>
        </p:txBody>
      </p:sp>
      <p:sp>
        <p:nvSpPr>
          <p:cNvPr id="3" name="2 - Θέση περιεχομένου"/>
          <p:cNvSpPr>
            <a:spLocks noGrp="1"/>
          </p:cNvSpPr>
          <p:nvPr>
            <p:ph idx="1"/>
          </p:nvPr>
        </p:nvSpPr>
        <p:spPr>
          <a:xfrm>
            <a:off x="107504" y="1057300"/>
            <a:ext cx="7560840" cy="4657700"/>
          </a:xfrm>
        </p:spPr>
        <p:txBody>
          <a:bodyPr>
            <a:normAutofit fontScale="92500" lnSpcReduction="20000"/>
          </a:bodyPr>
          <a:lstStyle/>
          <a:p>
            <a:pPr>
              <a:lnSpc>
                <a:spcPct val="90000"/>
              </a:lnSpc>
              <a:buNone/>
            </a:pPr>
            <a:r>
              <a:rPr lang="el-GR" b="1" dirty="0" smtClean="0"/>
              <a:t>Έλεγχος Μάρκετινγκ (1/2)</a:t>
            </a:r>
          </a:p>
          <a:p>
            <a:pPr>
              <a:lnSpc>
                <a:spcPct val="90000"/>
              </a:lnSpc>
            </a:pPr>
            <a:r>
              <a:rPr lang="el-GR" sz="2400" dirty="0" smtClean="0"/>
              <a:t>Είναι η διαδικασία μέτρησης και αξιολόγησης των αποτελεσμάτων των στρατηγικών και των σχεδίων μάρκετινγκ και η ανάληψη διορθωτικής δράσης προς διασφάλιση επίτευξης αντικειμενικών στόχων. Αναλυτικότερα, περιλαμβάνει 4 στάδια</a:t>
            </a:r>
            <a:r>
              <a:rPr lang="en-US" sz="2400" dirty="0" smtClean="0"/>
              <a:t>:</a:t>
            </a:r>
          </a:p>
          <a:p>
            <a:pPr marL="914400" lvl="1" indent="-457200">
              <a:lnSpc>
                <a:spcPct val="90000"/>
              </a:lnSpc>
              <a:buFont typeface="+mj-lt"/>
              <a:buAutoNum type="arabicPeriod"/>
            </a:pPr>
            <a:r>
              <a:rPr lang="el-GR" sz="2200" dirty="0" smtClean="0"/>
              <a:t>Η διοίκηση μάρκετινγκ θέτει συγκεκριμένους στόχους</a:t>
            </a:r>
            <a:endParaRPr lang="en-US" sz="2200" dirty="0" smtClean="0"/>
          </a:p>
          <a:p>
            <a:pPr marL="914400" lvl="1" indent="-457200">
              <a:lnSpc>
                <a:spcPct val="90000"/>
              </a:lnSpc>
              <a:buFont typeface="+mj-lt"/>
              <a:buAutoNum type="arabicPeriod"/>
            </a:pPr>
            <a:r>
              <a:rPr lang="el-GR" sz="2200" dirty="0" smtClean="0"/>
              <a:t>Στη συνέχεια μετράει την επίδοση του μάρκετινγκ στις αγορές</a:t>
            </a:r>
            <a:endParaRPr lang="en-US" sz="2200" dirty="0" smtClean="0"/>
          </a:p>
          <a:p>
            <a:pPr marL="914400" lvl="1" indent="-457200">
              <a:lnSpc>
                <a:spcPct val="90000"/>
              </a:lnSpc>
              <a:buFont typeface="+mj-lt"/>
              <a:buAutoNum type="arabicPeriod"/>
            </a:pPr>
            <a:r>
              <a:rPr lang="el-GR" sz="2200" dirty="0" smtClean="0"/>
              <a:t>Αξιολογεί τις αιτίες οποιωνδήποτε διαφορών μεταξύ αναμενόμενης και πραγματικής επίδοσης</a:t>
            </a:r>
            <a:endParaRPr lang="en-US" sz="2200" dirty="0" smtClean="0"/>
          </a:p>
          <a:p>
            <a:pPr marL="914400" lvl="1" indent="-457200">
              <a:lnSpc>
                <a:spcPct val="90000"/>
              </a:lnSpc>
              <a:buFont typeface="+mj-lt"/>
              <a:buAutoNum type="arabicPeriod"/>
            </a:pPr>
            <a:r>
              <a:rPr lang="el-GR" sz="2200" dirty="0" smtClean="0"/>
              <a:t>Αναλαμβάνει διορθωτική δράση για να κλείσει τα ανοίγματα μεταξύ των στόχων της και της απόδοσής της.</a:t>
            </a:r>
            <a:endParaRPr lang="en-US" sz="2200" dirty="0" smtClean="0"/>
          </a:p>
          <a:p>
            <a:pPr lvl="2">
              <a:lnSpc>
                <a:spcPct val="90000"/>
              </a:lnSpc>
            </a:pPr>
            <a:r>
              <a:rPr lang="el-GR" sz="2200" dirty="0" smtClean="0"/>
              <a:t>Ενδεχομένως να απαιτείται αλλαγή των προγραμμάτων δράσης ή ακόμη και αλλαγή των στόχων.</a:t>
            </a:r>
            <a:endParaRPr lang="en-US" sz="2200" dirty="0" smtClean="0"/>
          </a:p>
          <a:p>
            <a:endParaRPr lang="en-US" sz="18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pic>
        <p:nvPicPr>
          <p:cNvPr id="5" name="Εικόνα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63129" y="1057300"/>
            <a:ext cx="2280871" cy="17106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395536" y="1129308"/>
            <a:ext cx="8928992" cy="2918369"/>
          </a:xfrm>
        </p:spPr>
        <p:txBody>
          <a:bodyPr>
            <a:noAutofit/>
          </a:bodyPr>
          <a:lstStyle/>
          <a:p>
            <a:pPr algn="l"/>
            <a:r>
              <a:rPr lang="el-GR" sz="2800" dirty="0" smtClean="0"/>
              <a:t>Λογιστικής και Χρηματοοικονομικής</a:t>
            </a:r>
          </a:p>
          <a:p>
            <a:pPr algn="l"/>
            <a:r>
              <a:rPr lang="el-GR" altLang="zh-CN" sz="2800" b="1" dirty="0" smtClean="0">
                <a:cs typeface="Segoe UI" pitchFamily="18" charset="0"/>
              </a:rPr>
              <a:t>Αρχές Μάρκετινγκ</a:t>
            </a:r>
          </a:p>
          <a:p>
            <a:pPr algn="l"/>
            <a:r>
              <a:rPr lang="el-GR" sz="2800" b="1" dirty="0" smtClean="0"/>
              <a:t>Ενότητα</a:t>
            </a:r>
            <a:r>
              <a:rPr lang="en-US" sz="2800" b="1" dirty="0" smtClean="0"/>
              <a:t> </a:t>
            </a:r>
            <a:r>
              <a:rPr lang="el-GR" sz="2800" b="1" dirty="0" smtClean="0"/>
              <a:t>11: </a:t>
            </a:r>
            <a:r>
              <a:rPr lang="el-GR" sz="2800" b="1" dirty="0" smtClean="0"/>
              <a:t>Επιχειρησιακός Στρατηγικός Σχεδιασμός και ο ρόλος του </a:t>
            </a:r>
            <a:r>
              <a:rPr lang="el-GR" sz="2800" b="1" dirty="0" smtClean="0"/>
              <a:t>Μάρκετινγκ</a:t>
            </a:r>
            <a:r>
              <a:rPr lang="el-GR" sz="2800" b="1" dirty="0" smtClean="0">
                <a:cs typeface="Segoe UI" pitchFamily="18" charset="0"/>
              </a:rPr>
              <a:t> - </a:t>
            </a:r>
            <a:r>
              <a:rPr lang="el-GR" sz="2800" b="1" dirty="0" smtClean="0"/>
              <a:t>Διαχείριση </a:t>
            </a:r>
            <a:r>
              <a:rPr lang="el-GR" sz="2800" b="1" dirty="0" smtClean="0"/>
              <a:t>της Διαδικασίας Μάρκετινγκ</a:t>
            </a:r>
            <a:endParaRPr lang="en-US" sz="2800" dirty="0" smtClean="0"/>
          </a:p>
          <a:p>
            <a:pPr algn="l">
              <a:lnSpc>
                <a:spcPts val="2400"/>
              </a:lnSpc>
              <a:tabLst/>
            </a:pPr>
            <a:r>
              <a:rPr lang="el-GR" altLang="zh-CN" sz="2800" dirty="0" smtClean="0">
                <a:cs typeface="Segoe UI" pitchFamily="18" charset="0"/>
              </a:rPr>
              <a:t>Τριάρχη </a:t>
            </a:r>
            <a:r>
              <a:rPr lang="el-GR" altLang="zh-CN" sz="2800" dirty="0" smtClean="0">
                <a:cs typeface="Segoe UI" pitchFamily="18" charset="0"/>
              </a:rPr>
              <a:t>Ειρήνη</a:t>
            </a:r>
            <a:endParaRPr lang="el-GR" sz="2400" dirty="0" smtClean="0"/>
          </a:p>
          <a:p>
            <a:pPr algn="l">
              <a:lnSpc>
                <a:spcPts val="2600"/>
              </a:lnSpc>
            </a:pPr>
            <a:r>
              <a:rPr lang="el-GR" sz="2400" dirty="0" smtClean="0"/>
              <a:t>Πρέβεζ</a:t>
            </a:r>
            <a:r>
              <a:rPr lang="el-GR" sz="2400" dirty="0" smtClean="0"/>
              <a:t>α</a:t>
            </a:r>
            <a:r>
              <a:rPr lang="el-GR" sz="2400" dirty="0" smtClean="0"/>
              <a:t>,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Διαχείριση της Διαδικασίας Μάρκετινγκ</a:t>
            </a:r>
            <a:endParaRPr lang="en-US" sz="3400"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Έλεγχος Μάρκετινγκ (2/2)</a:t>
            </a:r>
          </a:p>
          <a:p>
            <a:pPr>
              <a:buFont typeface="Wingdings" panose="05000000000000000000" pitchFamily="2" charset="2"/>
              <a:buChar char="q"/>
            </a:pPr>
            <a:r>
              <a:rPr lang="el-GR" sz="2800" dirty="0" smtClean="0"/>
              <a:t>Ο λειτουργικός έλεγχος</a:t>
            </a:r>
            <a:endParaRPr lang="en-US" sz="2800" dirty="0" smtClean="0"/>
          </a:p>
          <a:p>
            <a:pPr lvl="1"/>
            <a:r>
              <a:rPr lang="el-GR" sz="2400" dirty="0" smtClean="0"/>
              <a:t>Αξιολογεί την εν εξελίξει επίδοση σε σύγκριση με το ετήσιο σχέδιο και λαμβάνει διορθωτική δράση όταν αυτό κρίνεται απαραίτητο</a:t>
            </a:r>
            <a:r>
              <a:rPr lang="en-US" sz="2400" dirty="0" smtClean="0"/>
              <a:t>.</a:t>
            </a:r>
            <a:endParaRPr lang="el-GR" sz="2400" dirty="0" smtClean="0"/>
          </a:p>
          <a:p>
            <a:pPr lvl="2">
              <a:buFont typeface="Courier New" panose="02070309020205020404" pitchFamily="49" charset="0"/>
              <a:buChar char="o"/>
            </a:pPr>
            <a:r>
              <a:rPr lang="el-GR" sz="2000" dirty="0" smtClean="0"/>
              <a:t>Σκοπός είναι η διασφάλιση της επίτευξης των στόχων πωλήσεων, κερδών και των άλλων στόχων που περιλαμβάνονται στο ετήσιο πρόγραμμα της εταιρείας. Προσδιορίζει και την αποδοτικότητα (κερδοφορία) διαφόρων προϊόντων, περιοχών, αγορών και διαύλων.</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Διαχείριση της Διαδικασίας Μάρκετινγκ</a:t>
            </a:r>
            <a:endParaRPr lang="en-US" sz="3400"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Έλεγχος Μάρκετινγκ (2/2)</a:t>
            </a:r>
          </a:p>
          <a:p>
            <a:pPr>
              <a:buFont typeface="Wingdings" panose="05000000000000000000" pitchFamily="2" charset="2"/>
              <a:buChar char="q"/>
            </a:pPr>
            <a:r>
              <a:rPr lang="el-GR" sz="2800" dirty="0" smtClean="0"/>
              <a:t>Ο στρατηγικός έλεγχος</a:t>
            </a:r>
            <a:endParaRPr lang="en-US" sz="2800" dirty="0" smtClean="0"/>
          </a:p>
          <a:p>
            <a:pPr lvl="1"/>
            <a:r>
              <a:rPr lang="el-GR" sz="2400" dirty="0" smtClean="0"/>
              <a:t>Αξιολογεί το κατά πόσο οι βασικές στρατηγικές της εταιρείας ταιριάζουν με τις ευκαιρίες της</a:t>
            </a:r>
            <a:r>
              <a:rPr lang="el-GR" dirty="0" smtClean="0"/>
              <a:t>. </a:t>
            </a:r>
          </a:p>
          <a:p>
            <a:pPr lvl="2">
              <a:buFont typeface="Courier New" panose="02070309020205020404" pitchFamily="49" charset="0"/>
              <a:buChar char="o"/>
            </a:pPr>
            <a:r>
              <a:rPr lang="el-GR" sz="2000" dirty="0" smtClean="0"/>
              <a:t>Βασικό εργαλείο είναι η ελεγκτική μάρκετινγκ η οποία είναι μία περιεκτική, συστημική, ανεξάρτητη και περιοδική εξέταση του περιβάλλοντος, των αντικειμενικών στόχων, στρατηγικών και δραστηριοτήτων μιας εταιρείας με σκοπό τον προσδιορισμό προβληματικών τομέων και ευκαιριών.</a:t>
            </a:r>
            <a:endParaRPr lang="en-US" dirty="0" smtClean="0"/>
          </a:p>
          <a:p>
            <a:pPr>
              <a:buNone/>
            </a:pP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Διαχείριση της Διαδικασίας Μάρκετινγκ</a:t>
            </a:r>
            <a:endParaRPr lang="en-US" sz="3400" dirty="0"/>
          </a:p>
        </p:txBody>
      </p:sp>
      <p:sp>
        <p:nvSpPr>
          <p:cNvPr id="3" name="2 - Θέση περιεχομένου"/>
          <p:cNvSpPr>
            <a:spLocks noGrp="1"/>
          </p:cNvSpPr>
          <p:nvPr>
            <p:ph idx="1"/>
          </p:nvPr>
        </p:nvSpPr>
        <p:spPr/>
        <p:txBody>
          <a:bodyPr>
            <a:normAutofit/>
          </a:bodyPr>
          <a:lstStyle/>
          <a:p>
            <a:pPr marL="0" indent="0">
              <a:lnSpc>
                <a:spcPct val="90000"/>
              </a:lnSpc>
              <a:buNone/>
            </a:pPr>
            <a:r>
              <a:rPr lang="el-GR" dirty="0" smtClean="0"/>
              <a:t>Μέτρηση και Διαχείριση Απόδοσης της Επένδυσης Μάρκετινγκ</a:t>
            </a:r>
          </a:p>
          <a:p>
            <a:pPr>
              <a:lnSpc>
                <a:spcPct val="90000"/>
              </a:lnSpc>
              <a:buFont typeface="Wingdings" panose="05000000000000000000" pitchFamily="2" charset="2"/>
              <a:buChar char="q"/>
            </a:pPr>
            <a:r>
              <a:rPr lang="el-GR" sz="2600" dirty="0" smtClean="0"/>
              <a:t>Για την αποφυγή των φαινομένων αλόγιστη σπατάλης που σημειώνονταν στο παρελθόν από τους υπευθύνους μάρκετινγκ,  ακολουθείται πλέον μία πιο επιστημονική προσέγγιση. </a:t>
            </a:r>
          </a:p>
          <a:p>
            <a:pPr lvl="1">
              <a:lnSpc>
                <a:spcPct val="90000"/>
              </a:lnSpc>
            </a:pPr>
            <a:r>
              <a:rPr lang="el-GR" sz="2600" dirty="0" smtClean="0"/>
              <a:t>Αναπτύσσονται λοιπόν μέθοδοι μέτρησης της απόδοσης της επένδυσης μάρκετινγκ.  </a:t>
            </a: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Διαχείριση της Διαδικασίας Μάρκετινγκ</a:t>
            </a:r>
            <a:endParaRPr lang="en-US" sz="3400" dirty="0"/>
          </a:p>
        </p:txBody>
      </p:sp>
      <p:sp>
        <p:nvSpPr>
          <p:cNvPr id="3" name="2 - Θέση περιεχομένου"/>
          <p:cNvSpPr>
            <a:spLocks noGrp="1"/>
          </p:cNvSpPr>
          <p:nvPr>
            <p:ph idx="1"/>
          </p:nvPr>
        </p:nvSpPr>
        <p:spPr/>
        <p:txBody>
          <a:bodyPr/>
          <a:lstStyle/>
          <a:p>
            <a:pPr marL="0" indent="0">
              <a:lnSpc>
                <a:spcPct val="80000"/>
              </a:lnSpc>
              <a:buNone/>
            </a:pPr>
            <a:r>
              <a:rPr lang="el-GR" b="1" dirty="0" smtClean="0"/>
              <a:t>Απόδοση της Επένδυσης Μάρκετινγκ</a:t>
            </a:r>
            <a:r>
              <a:rPr lang="en-US" b="1" dirty="0" smtClean="0"/>
              <a:t> </a:t>
            </a:r>
            <a:br>
              <a:rPr lang="en-US" b="1" dirty="0" smtClean="0"/>
            </a:br>
            <a:r>
              <a:rPr lang="en-US" b="1" dirty="0" smtClean="0"/>
              <a:t>(Return On Marketing Investment)</a:t>
            </a:r>
            <a:endParaRPr lang="el-GR" b="1" dirty="0" smtClean="0"/>
          </a:p>
          <a:p>
            <a:pPr marL="0" indent="0">
              <a:lnSpc>
                <a:spcPct val="80000"/>
              </a:lnSpc>
              <a:buNone/>
            </a:pPr>
            <a:r>
              <a:rPr lang="el-GR" sz="2800" dirty="0" smtClean="0"/>
              <a:t>Μάρκετινγκ </a:t>
            </a:r>
            <a:r>
              <a:rPr lang="en-US" sz="2800" dirty="0" smtClean="0"/>
              <a:t>ROI</a:t>
            </a:r>
            <a:r>
              <a:rPr lang="el-GR" sz="2800" dirty="0" smtClean="0"/>
              <a:t>,</a:t>
            </a:r>
            <a:r>
              <a:rPr lang="en-US" sz="2800" dirty="0" smtClean="0"/>
              <a:t> </a:t>
            </a:r>
            <a:r>
              <a:rPr lang="el-GR" sz="2800" dirty="0" smtClean="0"/>
              <a:t>είναι η καθαρή απόδοση μιας επένδυσης  μάρκετινγκ διαιρούμενη με τα κόστη της επένδυσης μάρκετινγκ. Μετρά τα κέρδη που παράγονται επενδύοντας σε δραστηριότητες μάρκετινγκ.</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Διαχείριση της Διαδικασίας Μάρκετινγκ</a:t>
            </a:r>
            <a:endParaRPr lang="en-US" sz="3400" dirty="0"/>
          </a:p>
        </p:txBody>
      </p:sp>
      <p:sp>
        <p:nvSpPr>
          <p:cNvPr id="3" name="2 - Θέση περιεχομένου"/>
          <p:cNvSpPr>
            <a:spLocks noGrp="1"/>
          </p:cNvSpPr>
          <p:nvPr>
            <p:ph idx="1"/>
          </p:nvPr>
        </p:nvSpPr>
        <p:spPr/>
        <p:txBody>
          <a:bodyPr>
            <a:normAutofit fontScale="92500" lnSpcReduction="20000"/>
          </a:bodyPr>
          <a:lstStyle/>
          <a:p>
            <a:pPr marL="0" indent="0">
              <a:lnSpc>
                <a:spcPct val="90000"/>
              </a:lnSpc>
              <a:buNone/>
            </a:pPr>
            <a:r>
              <a:rPr lang="el-GR" sz="3100" b="1" dirty="0" smtClean="0"/>
              <a:t>Απόδοση της Επένδυσης Μάρκετινγκ</a:t>
            </a:r>
            <a:r>
              <a:rPr lang="en-US" sz="3100" b="1" dirty="0" smtClean="0"/>
              <a:t> </a:t>
            </a:r>
            <a:br>
              <a:rPr lang="en-US" sz="3100" b="1" dirty="0" smtClean="0"/>
            </a:br>
            <a:r>
              <a:rPr lang="en-US" sz="3100" b="1" dirty="0" smtClean="0"/>
              <a:t>(Return On Marketing Investment)</a:t>
            </a:r>
            <a:endParaRPr lang="el-GR" sz="3100" dirty="0" smtClean="0"/>
          </a:p>
          <a:p>
            <a:pPr>
              <a:lnSpc>
                <a:spcPct val="90000"/>
              </a:lnSpc>
              <a:buFont typeface="Wingdings" panose="05000000000000000000" pitchFamily="2" charset="2"/>
              <a:buChar char="q"/>
            </a:pPr>
            <a:r>
              <a:rPr lang="el-GR" sz="2800" dirty="0" smtClean="0"/>
              <a:t>Υπολογίζεται χρησιμοποιώντας τις παρακάτω μεθόδους:</a:t>
            </a:r>
            <a:endParaRPr lang="en-US" sz="2800" dirty="0" smtClean="0"/>
          </a:p>
          <a:p>
            <a:pPr lvl="1">
              <a:lnSpc>
                <a:spcPct val="90000"/>
              </a:lnSpc>
            </a:pPr>
            <a:r>
              <a:rPr lang="el-GR" sz="2400" dirty="0" smtClean="0"/>
              <a:t>Τυποποιημένες μετρήσεις επίδοσης ( πίνακες μάρκετινγκ) </a:t>
            </a:r>
            <a:r>
              <a:rPr lang="en-US" sz="2400" dirty="0" smtClean="0"/>
              <a:t>:</a:t>
            </a:r>
          </a:p>
          <a:p>
            <a:pPr lvl="2">
              <a:lnSpc>
                <a:spcPct val="90000"/>
              </a:lnSpc>
              <a:buFont typeface="Courier New" panose="02070309020205020404" pitchFamily="49" charset="0"/>
              <a:buChar char="o"/>
            </a:pPr>
            <a:r>
              <a:rPr lang="el-GR" sz="2200" dirty="0" smtClean="0"/>
              <a:t>Αναγνωσιμότητα Σήματος</a:t>
            </a:r>
            <a:r>
              <a:rPr lang="en-US" sz="2200" dirty="0" smtClean="0"/>
              <a:t>, </a:t>
            </a:r>
            <a:r>
              <a:rPr lang="el-GR" sz="2200" dirty="0" smtClean="0"/>
              <a:t>Πωλήσεις</a:t>
            </a:r>
            <a:r>
              <a:rPr lang="en-US" sz="2200" dirty="0" smtClean="0"/>
              <a:t>, </a:t>
            </a:r>
            <a:r>
              <a:rPr lang="el-GR" sz="2200" dirty="0" smtClean="0"/>
              <a:t>Μερίδιο Αγοράς</a:t>
            </a:r>
            <a:r>
              <a:rPr lang="en-US" sz="2200" dirty="0" smtClean="0"/>
              <a:t>.</a:t>
            </a:r>
          </a:p>
          <a:p>
            <a:pPr lvl="1">
              <a:lnSpc>
                <a:spcPct val="90000"/>
              </a:lnSpc>
            </a:pPr>
            <a:r>
              <a:rPr lang="el-GR" sz="2400" dirty="0" err="1" smtClean="0"/>
              <a:t>Πελατοκεντρικές</a:t>
            </a:r>
            <a:r>
              <a:rPr lang="el-GR" sz="2400" dirty="0" smtClean="0"/>
              <a:t> μετρήσεις</a:t>
            </a:r>
            <a:r>
              <a:rPr lang="en-US" sz="2400" dirty="0" smtClean="0"/>
              <a:t>:</a:t>
            </a:r>
          </a:p>
          <a:p>
            <a:pPr lvl="2">
              <a:lnSpc>
                <a:spcPct val="90000"/>
              </a:lnSpc>
              <a:buFont typeface="Courier New" panose="02070309020205020404" pitchFamily="49" charset="0"/>
              <a:buChar char="o"/>
            </a:pPr>
            <a:r>
              <a:rPr lang="el-GR" sz="2200" dirty="0" smtClean="0"/>
              <a:t>Προσέλκυση πελατών, διατήρηση πελατών,  αξία διάρκειας ζωής πελατών, κεφάλαιο πελατών</a:t>
            </a:r>
          </a:p>
          <a:p>
            <a:pPr lvl="2">
              <a:lnSpc>
                <a:spcPct val="90000"/>
              </a:lnSpc>
              <a:buFont typeface="Courier New" panose="02070309020205020404" pitchFamily="49" charset="0"/>
              <a:buChar char="o"/>
            </a:pPr>
            <a:r>
              <a:rPr lang="el-GR" sz="2200" dirty="0" smtClean="0"/>
              <a:t>Η αύξηση του κεφαλαίου πελατών σε συνδυασμό με το κόστος των επενδύσεων μάρκετινγκ καθορίζει την απόδοση της επένδυσης μάρκετινγκ.</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6"/>
          <p:cNvSpPr>
            <a:spLocks noGrp="1" noChangeArrowheads="1"/>
          </p:cNvSpPr>
          <p:nvPr>
            <p:ph type="sldNum" sz="quarter" idx="4294967295"/>
          </p:nvPr>
        </p:nvSpPr>
        <p:spPr>
          <a:xfrm>
            <a:off x="8316686" y="5308864"/>
            <a:ext cx="575013" cy="304272"/>
          </a:xfrm>
          <a:prstGeom prst="rect">
            <a:avLst/>
          </a:prstGeom>
          <a:noFill/>
        </p:spPr>
        <p:txBody>
          <a:bodyPr lIns="71323" tIns="35662" rIns="71323" bIns="35662"/>
          <a:lstStyle/>
          <a:p>
            <a:r>
              <a:rPr lang="en-US" dirty="0" smtClean="0"/>
              <a:t>2 - </a:t>
            </a:r>
            <a:fld id="{1A0870BA-0079-4279-84AE-EEB3982BDAFF}" type="slidenum">
              <a:rPr lang="en-US" smtClean="0"/>
              <a:pPr/>
              <a:t>25</a:t>
            </a:fld>
            <a:endParaRPr lang="en-US" dirty="0" smtClean="0"/>
          </a:p>
        </p:txBody>
      </p:sp>
      <p:sp>
        <p:nvSpPr>
          <p:cNvPr id="2" name="Rectangle 2"/>
          <p:cNvSpPr>
            <a:spLocks noGrp="1" noChangeArrowheads="1"/>
          </p:cNvSpPr>
          <p:nvPr>
            <p:ph type="title" idx="4294967295"/>
          </p:nvPr>
        </p:nvSpPr>
        <p:spPr>
          <a:xfrm>
            <a:off x="116839" y="677069"/>
            <a:ext cx="1687286" cy="970573"/>
          </a:xfrm>
        </p:spPr>
        <p:txBody>
          <a:bodyPr>
            <a:noAutofit/>
          </a:bodyPr>
          <a:lstStyle/>
          <a:p>
            <a:pPr eaLnBrk="1" hangingPunct="1">
              <a:lnSpc>
                <a:spcPct val="80000"/>
              </a:lnSpc>
              <a:defRPr/>
            </a:pPr>
            <a:r>
              <a:rPr lang="el-GR" sz="2000" dirty="0"/>
              <a:t/>
            </a:r>
            <a:br>
              <a:rPr lang="el-GR" sz="2000" dirty="0"/>
            </a:br>
            <a:r>
              <a:rPr lang="el-GR" sz="2000" dirty="0"/>
              <a:t/>
            </a:r>
            <a:br>
              <a:rPr lang="el-GR" sz="2000" dirty="0"/>
            </a:br>
            <a:r>
              <a:rPr lang="el-GR" sz="2000" dirty="0"/>
              <a:t>Απεικόνιση της Επίδοσης Μάρκετινγκ</a:t>
            </a:r>
            <a:r>
              <a:rPr lang="en-US" sz="2000" dirty="0"/>
              <a:t/>
            </a:r>
            <a:br>
              <a:rPr lang="en-US" sz="2000" dirty="0"/>
            </a:br>
            <a:r>
              <a:rPr lang="en-US" sz="2000" dirty="0"/>
              <a:t> </a:t>
            </a:r>
            <a:br>
              <a:rPr lang="en-US" sz="2000" dirty="0"/>
            </a:br>
            <a:endParaRPr lang="en-US" sz="2000" i="1" dirty="0"/>
          </a:p>
        </p:txBody>
      </p:sp>
      <p:sp>
        <p:nvSpPr>
          <p:cNvPr id="5" name="Στρογγυλεμένο ορθογώνιο 4"/>
          <p:cNvSpPr/>
          <p:nvPr/>
        </p:nvSpPr>
        <p:spPr>
          <a:xfrm>
            <a:off x="2182406" y="1339543"/>
            <a:ext cx="4240163" cy="289788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3" name="Στρογγυλεμένο ορθογώνιο 2"/>
          <p:cNvSpPr/>
          <p:nvPr/>
        </p:nvSpPr>
        <p:spPr>
          <a:xfrm>
            <a:off x="2182406" y="647169"/>
            <a:ext cx="4240163" cy="338000"/>
          </a:xfrm>
          <a:prstGeom prst="roundRect">
            <a:avLst/>
          </a:prstGeom>
        </p:spPr>
        <p:style>
          <a:lnRef idx="2">
            <a:schemeClr val="accent2"/>
          </a:lnRef>
          <a:fillRef idx="1">
            <a:schemeClr val="lt1"/>
          </a:fillRef>
          <a:effectRef idx="0">
            <a:schemeClr val="accent2"/>
          </a:effectRef>
          <a:fontRef idx="minor">
            <a:schemeClr val="dk1"/>
          </a:fontRef>
        </p:style>
        <p:txBody>
          <a:bodyPr lIns="71323" tIns="35662" rIns="71323" bIns="35662" rtlCol="0" anchor="ctr"/>
          <a:lstStyle/>
          <a:p>
            <a:pPr algn="ctr"/>
            <a:r>
              <a:rPr lang="el-GR" b="1" dirty="0" smtClean="0">
                <a:solidFill>
                  <a:schemeClr val="tx1"/>
                </a:solidFill>
              </a:rPr>
              <a:t>Επενδύσεις Μάρκετινγκ</a:t>
            </a:r>
            <a:endParaRPr lang="el-GR" b="1" dirty="0">
              <a:solidFill>
                <a:schemeClr val="tx1"/>
              </a:solidFill>
            </a:endParaRPr>
          </a:p>
        </p:txBody>
      </p:sp>
      <p:sp>
        <p:nvSpPr>
          <p:cNvPr id="7" name="Στρογγυλεμένο ορθογώνιο 6"/>
          <p:cNvSpPr/>
          <p:nvPr/>
        </p:nvSpPr>
        <p:spPr>
          <a:xfrm>
            <a:off x="2386603" y="1606675"/>
            <a:ext cx="3831772" cy="533011"/>
          </a:xfrm>
          <a:prstGeom prst="roundRect">
            <a:avLst/>
          </a:prstGeom>
        </p:spPr>
        <p:style>
          <a:lnRef idx="2">
            <a:schemeClr val="accent2"/>
          </a:lnRef>
          <a:fillRef idx="1">
            <a:schemeClr val="lt1"/>
          </a:fillRef>
          <a:effectRef idx="0">
            <a:schemeClr val="accent2"/>
          </a:effectRef>
          <a:fontRef idx="minor">
            <a:schemeClr val="dk1"/>
          </a:fontRef>
        </p:style>
        <p:txBody>
          <a:bodyPr lIns="71323" tIns="35662" rIns="71323" bIns="35662" rtlCol="0" anchor="ctr"/>
          <a:lstStyle/>
          <a:p>
            <a:pPr algn="ctr"/>
            <a:r>
              <a:rPr lang="el-GR" dirty="0" smtClean="0"/>
              <a:t>Αναβαθμισμένη πελατειακή αξία και ικανοποίηση</a:t>
            </a:r>
            <a:endParaRPr lang="el-GR" dirty="0"/>
          </a:p>
        </p:txBody>
      </p:sp>
      <p:sp>
        <p:nvSpPr>
          <p:cNvPr id="8" name="Στρογγυλεμένο ορθογώνιο 7"/>
          <p:cNvSpPr/>
          <p:nvPr/>
        </p:nvSpPr>
        <p:spPr>
          <a:xfrm>
            <a:off x="2386603" y="2502242"/>
            <a:ext cx="1828800" cy="715298"/>
          </a:xfrm>
          <a:prstGeom prst="roundRect">
            <a:avLst/>
          </a:prstGeom>
        </p:spPr>
        <p:style>
          <a:lnRef idx="2">
            <a:schemeClr val="accent2"/>
          </a:lnRef>
          <a:fillRef idx="1">
            <a:schemeClr val="lt1"/>
          </a:fillRef>
          <a:effectRef idx="0">
            <a:schemeClr val="accent2"/>
          </a:effectRef>
          <a:fontRef idx="minor">
            <a:schemeClr val="dk1"/>
          </a:fontRef>
        </p:style>
        <p:txBody>
          <a:bodyPr lIns="71323" tIns="35662" rIns="71323" bIns="35662" rtlCol="0" anchor="ctr"/>
          <a:lstStyle/>
          <a:p>
            <a:pPr algn="ctr"/>
            <a:r>
              <a:rPr lang="el-GR" dirty="0" smtClean="0"/>
              <a:t>Αυξημένη πελατειακή προσέλκυση</a:t>
            </a:r>
            <a:endParaRPr lang="el-GR" dirty="0"/>
          </a:p>
        </p:txBody>
      </p:sp>
      <p:sp>
        <p:nvSpPr>
          <p:cNvPr id="9" name="Στρογγυλεμένο ορθογώνιο 8"/>
          <p:cNvSpPr/>
          <p:nvPr/>
        </p:nvSpPr>
        <p:spPr>
          <a:xfrm>
            <a:off x="4389575" y="2497232"/>
            <a:ext cx="1828800" cy="720308"/>
          </a:xfrm>
          <a:prstGeom prst="roundRect">
            <a:avLst/>
          </a:prstGeom>
        </p:spPr>
        <p:style>
          <a:lnRef idx="2">
            <a:schemeClr val="accent2"/>
          </a:lnRef>
          <a:fillRef idx="1">
            <a:schemeClr val="lt1"/>
          </a:fillRef>
          <a:effectRef idx="0">
            <a:schemeClr val="accent2"/>
          </a:effectRef>
          <a:fontRef idx="minor">
            <a:schemeClr val="dk1"/>
          </a:fontRef>
        </p:style>
        <p:txBody>
          <a:bodyPr lIns="71323" tIns="35662" rIns="71323" bIns="35662" rtlCol="0" anchor="ctr"/>
          <a:lstStyle/>
          <a:p>
            <a:pPr algn="ctr"/>
            <a:r>
              <a:rPr lang="el-GR" dirty="0" smtClean="0"/>
              <a:t>Αυξημένη πελατειακή διατήρηση</a:t>
            </a:r>
            <a:endParaRPr lang="el-GR" dirty="0"/>
          </a:p>
        </p:txBody>
      </p:sp>
      <p:sp>
        <p:nvSpPr>
          <p:cNvPr id="10" name="Στρογγυλεμένο ορθογώνιο 9"/>
          <p:cNvSpPr/>
          <p:nvPr/>
        </p:nvSpPr>
        <p:spPr>
          <a:xfrm>
            <a:off x="2386603" y="3442259"/>
            <a:ext cx="3831772" cy="533011"/>
          </a:xfrm>
          <a:prstGeom prst="roundRect">
            <a:avLst/>
          </a:prstGeom>
        </p:spPr>
        <p:style>
          <a:lnRef idx="2">
            <a:schemeClr val="accent2"/>
          </a:lnRef>
          <a:fillRef idx="1">
            <a:schemeClr val="lt1"/>
          </a:fillRef>
          <a:effectRef idx="0">
            <a:schemeClr val="accent2"/>
          </a:effectRef>
          <a:fontRef idx="minor">
            <a:schemeClr val="dk1"/>
          </a:fontRef>
        </p:style>
        <p:txBody>
          <a:bodyPr lIns="71323" tIns="35662" rIns="71323" bIns="35662" rtlCol="0" anchor="ctr"/>
          <a:lstStyle/>
          <a:p>
            <a:pPr algn="ctr"/>
            <a:r>
              <a:rPr lang="el-GR" dirty="0" smtClean="0"/>
              <a:t>Αυξημένες πελατειακές αξίες διάρκειας ζωής και κεφάλαιο πελατών</a:t>
            </a:r>
            <a:endParaRPr lang="el-GR" dirty="0"/>
          </a:p>
        </p:txBody>
      </p:sp>
      <p:sp>
        <p:nvSpPr>
          <p:cNvPr id="11" name="Στρογγυλεμένο ορθογώνιο 10"/>
          <p:cNvSpPr/>
          <p:nvPr/>
        </p:nvSpPr>
        <p:spPr>
          <a:xfrm>
            <a:off x="2182406" y="4419829"/>
            <a:ext cx="4240163" cy="338000"/>
          </a:xfrm>
          <a:prstGeom prst="roundRect">
            <a:avLst/>
          </a:prstGeom>
        </p:spPr>
        <p:style>
          <a:lnRef idx="2">
            <a:schemeClr val="accent2"/>
          </a:lnRef>
          <a:fillRef idx="1">
            <a:schemeClr val="lt1"/>
          </a:fillRef>
          <a:effectRef idx="0">
            <a:schemeClr val="accent2"/>
          </a:effectRef>
          <a:fontRef idx="minor">
            <a:schemeClr val="dk1"/>
          </a:fontRef>
        </p:style>
        <p:txBody>
          <a:bodyPr lIns="71323" tIns="35662" rIns="71323" bIns="35662" rtlCol="0" anchor="ctr"/>
          <a:lstStyle/>
          <a:p>
            <a:pPr algn="ctr"/>
            <a:r>
              <a:rPr lang="el-GR" b="1" dirty="0" smtClean="0">
                <a:solidFill>
                  <a:schemeClr val="tx1"/>
                </a:solidFill>
              </a:rPr>
              <a:t>Απόδοση Επένδυσης Μάρκετινγκ</a:t>
            </a:r>
            <a:endParaRPr lang="el-GR" b="1" dirty="0">
              <a:solidFill>
                <a:schemeClr val="tx1"/>
              </a:solidFill>
            </a:endParaRPr>
          </a:p>
        </p:txBody>
      </p:sp>
      <p:sp>
        <p:nvSpPr>
          <p:cNvPr id="12" name="Στρογγυλεμένο ορθογώνιο 11"/>
          <p:cNvSpPr/>
          <p:nvPr/>
        </p:nvSpPr>
        <p:spPr>
          <a:xfrm>
            <a:off x="6510330" y="2478654"/>
            <a:ext cx="1446045" cy="877071"/>
          </a:xfrm>
          <a:prstGeom prst="roundRect">
            <a:avLst/>
          </a:prstGeom>
        </p:spPr>
        <p:style>
          <a:lnRef idx="2">
            <a:schemeClr val="accent2"/>
          </a:lnRef>
          <a:fillRef idx="1">
            <a:schemeClr val="lt1"/>
          </a:fillRef>
          <a:effectRef idx="0">
            <a:schemeClr val="accent2"/>
          </a:effectRef>
          <a:fontRef idx="minor">
            <a:schemeClr val="dk1"/>
          </a:fontRef>
        </p:style>
        <p:txBody>
          <a:bodyPr lIns="71323" tIns="35662" rIns="71323" bIns="35662" rtlCol="0" anchor="ctr"/>
          <a:lstStyle/>
          <a:p>
            <a:pPr algn="ctr"/>
            <a:r>
              <a:rPr lang="el-GR" dirty="0" smtClean="0"/>
              <a:t>Κόστος Επενδύσεων μάρκετινγκ</a:t>
            </a:r>
            <a:endParaRPr lang="el-GR" dirty="0"/>
          </a:p>
        </p:txBody>
      </p:sp>
      <p:sp>
        <p:nvSpPr>
          <p:cNvPr id="4" name="Ορθογώνιο 3"/>
          <p:cNvSpPr/>
          <p:nvPr/>
        </p:nvSpPr>
        <p:spPr>
          <a:xfrm>
            <a:off x="3115944" y="1301675"/>
            <a:ext cx="2373086" cy="2937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b="1" dirty="0" smtClean="0">
                <a:solidFill>
                  <a:srgbClr val="FF0000"/>
                </a:solidFill>
              </a:rPr>
              <a:t>Αποδόσεις Μάρκετινγκ</a:t>
            </a:r>
            <a:endParaRPr lang="el-GR" b="1" dirty="0">
              <a:solidFill>
                <a:srgbClr val="FF0000"/>
              </a:solidFill>
            </a:endParaRPr>
          </a:p>
        </p:txBody>
      </p:sp>
      <p:sp>
        <p:nvSpPr>
          <p:cNvPr id="13" name="Βέλος προς τα κάτω 12"/>
          <p:cNvSpPr/>
          <p:nvPr/>
        </p:nvSpPr>
        <p:spPr>
          <a:xfrm>
            <a:off x="4215403" y="1043612"/>
            <a:ext cx="174172" cy="237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7" name="Βέλος προς τα κάτω 16"/>
          <p:cNvSpPr/>
          <p:nvPr/>
        </p:nvSpPr>
        <p:spPr>
          <a:xfrm>
            <a:off x="3301003" y="2199714"/>
            <a:ext cx="174172" cy="237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8" name="Βέλος προς τα κάτω 17"/>
          <p:cNvSpPr/>
          <p:nvPr/>
        </p:nvSpPr>
        <p:spPr>
          <a:xfrm>
            <a:off x="5129803" y="2198719"/>
            <a:ext cx="174172" cy="237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9" name="Βέλος προς τα κάτω 18"/>
          <p:cNvSpPr/>
          <p:nvPr/>
        </p:nvSpPr>
        <p:spPr>
          <a:xfrm>
            <a:off x="3275856" y="3217540"/>
            <a:ext cx="174172" cy="237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20" name="Βέλος προς τα κάτω 19"/>
          <p:cNvSpPr/>
          <p:nvPr/>
        </p:nvSpPr>
        <p:spPr>
          <a:xfrm>
            <a:off x="5148064" y="3217540"/>
            <a:ext cx="174172" cy="237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4" name="Βέλος λυγισμένο προς τα επάνω 13"/>
          <p:cNvSpPr/>
          <p:nvPr/>
        </p:nvSpPr>
        <p:spPr>
          <a:xfrm rot="10800000">
            <a:off x="6716435" y="759268"/>
            <a:ext cx="650424" cy="1640390"/>
          </a:xfrm>
          <a:prstGeom prst="bentUpArrow">
            <a:avLst>
              <a:gd name="adj1" fmla="val 16667"/>
              <a:gd name="adj2" fmla="val 25000"/>
              <a:gd name="adj3" fmla="val 25000"/>
            </a:avLst>
          </a:prstGeom>
          <a:solidFill>
            <a:schemeClr val="accent2">
              <a:lumMod val="60000"/>
              <a:lumOff val="40000"/>
            </a:schemeClr>
          </a:solidFill>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5" name="Βέλος λυγισμένο προς τα επάνω 14"/>
          <p:cNvSpPr/>
          <p:nvPr/>
        </p:nvSpPr>
        <p:spPr>
          <a:xfrm rot="5400000">
            <a:off x="6357640" y="3883935"/>
            <a:ext cx="1332733" cy="446314"/>
          </a:xfrm>
          <a:prstGeom prst="bentUpArrow">
            <a:avLst/>
          </a:prstGeom>
          <a:solidFill>
            <a:schemeClr val="accent2">
              <a:lumMod val="60000"/>
              <a:lumOff val="40000"/>
            </a:schemeClr>
          </a:solidFill>
          <a:scene3d>
            <a:camera prst="orthographicFront">
              <a:rot lat="21599989" lon="10799999"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21" name="Σχήμα L 20"/>
          <p:cNvSpPr/>
          <p:nvPr/>
        </p:nvSpPr>
        <p:spPr>
          <a:xfrm>
            <a:off x="1691680" y="2425452"/>
            <a:ext cx="194715" cy="996784"/>
          </a:xfrm>
          <a:prstGeom prst="corner">
            <a:avLst/>
          </a:prstGeom>
          <a:solidFill>
            <a:schemeClr val="accent2">
              <a:lumMod val="60000"/>
              <a:lumOff val="40000"/>
            </a:schemeClr>
          </a:solidFill>
          <a:scene3d>
            <a:camera prst="orthographicFront">
              <a:rot lat="21599969" lon="10799967"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24" name="Βέλος λυγισμένο προς τα επάνω 23"/>
          <p:cNvSpPr/>
          <p:nvPr/>
        </p:nvSpPr>
        <p:spPr>
          <a:xfrm rot="5400000">
            <a:off x="1248470" y="3876774"/>
            <a:ext cx="1332733" cy="446314"/>
          </a:xfrm>
          <a:prstGeom prst="bentUpArrow">
            <a:avLst/>
          </a:prstGeom>
          <a:solidFill>
            <a:schemeClr val="accent2">
              <a:lumMod val="60000"/>
              <a:lumOff val="40000"/>
            </a:schemeClr>
          </a:solidFill>
          <a:scene3d>
            <a:camera prst="orthographicFront">
              <a:rot lat="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Tree>
    <p:extLst>
      <p:ext uri="{BB962C8B-B14F-4D97-AF65-F5344CB8AC3E}">
        <p14:creationId xmlns="" xmlns:p14="http://schemas.microsoft.com/office/powerpoint/2010/main" val="16238165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Διαχείριση της Διαδικασίας Μάρκετινγκ</a:t>
            </a:r>
            <a:endParaRPr lang="en-US" sz="3400" dirty="0"/>
          </a:p>
        </p:txBody>
      </p:sp>
      <p:sp>
        <p:nvSpPr>
          <p:cNvPr id="3" name="2 - Θέση περιεχομένου"/>
          <p:cNvSpPr>
            <a:spLocks noGrp="1"/>
          </p:cNvSpPr>
          <p:nvPr>
            <p:ph idx="1"/>
          </p:nvPr>
        </p:nvSpPr>
        <p:spPr>
          <a:xfrm>
            <a:off x="457200" y="1201316"/>
            <a:ext cx="8229600" cy="3903820"/>
          </a:xfrm>
        </p:spPr>
        <p:txBody>
          <a:bodyPr>
            <a:normAutofit fontScale="85000" lnSpcReduction="20000"/>
          </a:bodyPr>
          <a:lstStyle/>
          <a:p>
            <a:pPr>
              <a:buNone/>
            </a:pPr>
            <a:r>
              <a:rPr lang="el-GR" b="1" dirty="0" smtClean="0"/>
              <a:t>Ανακεφαλαίωση – Ερωτήματα</a:t>
            </a:r>
          </a:p>
          <a:p>
            <a:r>
              <a:rPr lang="el-GR" dirty="0" smtClean="0"/>
              <a:t>Ποιες είναι οι λειτουργίες που απαιτούνται στη διαχείριση της διαδικασίας μάρκετινγκ</a:t>
            </a:r>
            <a:r>
              <a:rPr lang="en-US" dirty="0" smtClean="0"/>
              <a:t> ;</a:t>
            </a:r>
            <a:endParaRPr lang="el-GR" dirty="0" smtClean="0"/>
          </a:p>
          <a:p>
            <a:r>
              <a:rPr lang="el-GR" dirty="0" smtClean="0"/>
              <a:t>Ποιος είναι ο στόχος της ανάλυσης </a:t>
            </a:r>
            <a:r>
              <a:rPr lang="en-US" dirty="0" smtClean="0"/>
              <a:t>SWOT;</a:t>
            </a:r>
          </a:p>
          <a:p>
            <a:r>
              <a:rPr lang="el-GR" dirty="0" smtClean="0"/>
              <a:t>Ποιοι είναι οι βασικοί τομείς ενός τυπικού σχεδίου μάρκετινγκ</a:t>
            </a:r>
            <a:r>
              <a:rPr lang="en-US" dirty="0" smtClean="0"/>
              <a:t>;</a:t>
            </a:r>
          </a:p>
          <a:p>
            <a:r>
              <a:rPr lang="el-GR" dirty="0" smtClean="0"/>
              <a:t>Πως οργανώνονται τα σύγχρονα τμήματα μάρκετινγκ</a:t>
            </a:r>
            <a:r>
              <a:rPr lang="en-US" dirty="0" smtClean="0"/>
              <a:t>;</a:t>
            </a:r>
          </a:p>
          <a:p>
            <a:r>
              <a:rPr lang="el-GR" dirty="0" smtClean="0"/>
              <a:t>Σε τι έχουν καταφύγει οι υπεύθυνοι μάρκετινγκ για να αντιμετωπίσουν τα φαινόμενα αλόγιστης σπατάλης </a:t>
            </a:r>
            <a:r>
              <a:rPr lang="en-US" dirty="0" smtClean="0"/>
              <a:t>;</a:t>
            </a:r>
          </a:p>
          <a:p>
            <a:pPr marL="0" indent="0">
              <a:buNone/>
            </a:pPr>
            <a:endParaRPr lang="en-US" dirty="0" smtClean="0"/>
          </a:p>
          <a:p>
            <a:pPr marL="0" indent="0">
              <a:buNone/>
            </a:pP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err="1" smtClean="0"/>
              <a:t>Perreault</a:t>
            </a:r>
            <a:r>
              <a:rPr lang="en-GB" sz="1400" dirty="0" smtClean="0"/>
              <a:t> </a:t>
            </a:r>
            <a:r>
              <a:rPr lang="en-GB" sz="1400" dirty="0" err="1" smtClean="0"/>
              <a:t>W.D.Jr.,Cannon</a:t>
            </a:r>
            <a:r>
              <a:rPr lang="en-GB" sz="1400" dirty="0" smtClean="0"/>
              <a:t> J.P., McCarthy J.E.,(2012) "</a:t>
            </a:r>
            <a:r>
              <a:rPr lang="el-GR" sz="1400" dirty="0" smtClean="0"/>
              <a:t>Βασικές Αρχές Μάρκετινγκ, Μία στρατηγική Προσέγγιση", </a:t>
            </a:r>
            <a:r>
              <a:rPr lang="en-GB" sz="1400" dirty="0" smtClean="0"/>
              <a:t>Broken Hill Publishers LTD</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Philip </a:t>
            </a:r>
            <a:r>
              <a:rPr lang="en-US" sz="1400" dirty="0" err="1" smtClean="0"/>
              <a:t>Kotler</a:t>
            </a:r>
            <a:r>
              <a:rPr lang="en-US" sz="1400" dirty="0" smtClean="0"/>
              <a:t>, ‘Marketing” </a:t>
            </a:r>
            <a:r>
              <a:rPr lang="el-GR" sz="1400" dirty="0" smtClean="0"/>
              <a:t> </a:t>
            </a:r>
            <a:r>
              <a:rPr lang="en-US" sz="1400" dirty="0" smtClean="0"/>
              <a:t>in Chicago Humanities Festival (2012)</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l-GR" sz="1400" dirty="0" err="1" smtClean="0"/>
              <a:t>Armstrong</a:t>
            </a:r>
            <a:r>
              <a:rPr lang="el-GR" sz="1400" dirty="0" smtClean="0"/>
              <a:t> </a:t>
            </a:r>
            <a:r>
              <a:rPr lang="el-GR" sz="1400" dirty="0" err="1" smtClean="0"/>
              <a:t>G.,Kotler</a:t>
            </a:r>
            <a:r>
              <a:rPr lang="el-GR" sz="1400" dirty="0" smtClean="0"/>
              <a:t> </a:t>
            </a:r>
            <a:r>
              <a:rPr lang="el-GR" sz="1400" dirty="0" err="1" smtClean="0"/>
              <a:t>Ph</a:t>
            </a:r>
            <a:r>
              <a:rPr lang="el-GR" sz="1400" dirty="0" smtClean="0"/>
              <a:t>., (2009), Εισαγωγή στο Μάρκετινγκ, Εκδόσεις Επίκεντρο</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Copyright  2011, Pearson Education Inc., Publishing as Prentice-Hall</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Galbraith J.R. (2005),Designing the Customer-Centric Organization</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err="1" smtClean="0"/>
              <a:t>Fahy</a:t>
            </a:r>
            <a:r>
              <a:rPr lang="en-US" sz="1400" dirty="0" smtClean="0"/>
              <a:t> J., Jobber D., (2014) </a:t>
            </a:r>
            <a:r>
              <a:rPr lang="el-GR" sz="1400" dirty="0" smtClean="0"/>
              <a:t>,«Αρχές Μάρκετινγκ», Εκδόσεις Κριτική</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www.quickmba.com/strategy/matrix/bcg</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4"/>
              </a:rPr>
              <a:t>http://www.slideshare.net/vigneshpushparaj/business-portfolio-matrixg</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i="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http://www.strategicmanagementinsight.com/swot-analyses/walt-disney-swot-analysis.html</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smtClean="0">
                <a:hlinkClick r:id="rId4"/>
              </a:rPr>
              <a:t>www.marsdd.com/mars-library</a:t>
            </a:r>
            <a:endParaRPr lang="en-GB"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Αρχές Μάρκετινγκ. ΤΕΙ Ηπείρου. Διαθέσιμο από:</a:t>
            </a:r>
          </a:p>
          <a:p>
            <a:pPr algn="just"/>
            <a:r>
              <a:rPr lang="en-US" sz="2400" dirty="0" smtClean="0">
                <a:solidFill>
                  <a:schemeClr val="bg1">
                    <a:lumMod val="50000"/>
                  </a:schemeClr>
                </a:solidFill>
                <a:hlinkClick r:id="rId5"/>
              </a:rPr>
              <a:t>http://oc-web.ioa.teiep.gr/OpenClass/courses/LOGO125</a:t>
            </a:r>
            <a:r>
              <a:rPr lang="en-US" sz="2400" dirty="0" smtClean="0">
                <a:solidFill>
                  <a:schemeClr val="bg1">
                    <a:lumMod val="50000"/>
                  </a:schemeClr>
                </a:solidFill>
                <a:hlinkClick r:id="rId5"/>
              </a:rPr>
              <a:t>/</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smtClean="0"/>
              <a:t>Πρέβεζα, </a:t>
            </a:r>
            <a:r>
              <a:rPr lang="el-GR" sz="2900" dirty="0" smtClean="0"/>
              <a:t>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0" indent="0">
              <a:lnSpc>
                <a:spcPct val="90000"/>
              </a:lnSpc>
              <a:buNone/>
            </a:pPr>
            <a:r>
              <a:rPr lang="el-GR" sz="2600" dirty="0" smtClean="0">
                <a:ea typeface="ＭＳ Ｐゴシック" pitchFamily="34" charset="-128"/>
              </a:rPr>
              <a:t>Μέσω της ανάλυσης </a:t>
            </a:r>
            <a:r>
              <a:rPr lang="en-US" sz="2600" dirty="0" smtClean="0">
                <a:ea typeface="ＭＳ Ｐゴシック" pitchFamily="34" charset="-128"/>
              </a:rPr>
              <a:t>SWOT </a:t>
            </a:r>
            <a:r>
              <a:rPr lang="el-GR" sz="2600" dirty="0" smtClean="0">
                <a:ea typeface="ＭＳ Ｐゴシック" pitchFamily="34" charset="-128"/>
              </a:rPr>
              <a:t>η εταιρεία προσπαθεί να συνδυάσει τα δυνατά της σημεία με τις ευκαιρίες που υπάρχουν στο περιβάλλον της και να ξεπεράσει τις αδυναμίες της και να ελαχιστοποιήσει τις απειλές</a:t>
            </a:r>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
          <p:cNvSpPr>
            <a:spLocks noGrp="1" noChangeArrowheads="1"/>
          </p:cNvSpPr>
          <p:nvPr>
            <p:ph type="sldNum" sz="quarter" idx="4294967295"/>
          </p:nvPr>
        </p:nvSpPr>
        <p:spPr>
          <a:xfrm>
            <a:off x="8233111" y="5242575"/>
            <a:ext cx="607670" cy="304272"/>
          </a:xfrm>
          <a:prstGeom prst="rect">
            <a:avLst/>
          </a:prstGeom>
          <a:noFill/>
        </p:spPr>
        <p:txBody>
          <a:bodyPr lIns="71323" tIns="35662" rIns="71323" bIns="35662"/>
          <a:lstStyle/>
          <a:p>
            <a:r>
              <a:rPr lang="en-US" dirty="0" smtClean="0"/>
              <a:t>2 - </a:t>
            </a:r>
            <a:fld id="{112FEA15-3847-40FA-AAC2-EDE1CA4AEBA4}" type="slidenum">
              <a:rPr lang="en-US" smtClean="0"/>
              <a:pPr/>
              <a:t>6</a:t>
            </a:fld>
            <a:endParaRPr lang="en-US" dirty="0" smtClean="0"/>
          </a:p>
        </p:txBody>
      </p:sp>
      <p:sp>
        <p:nvSpPr>
          <p:cNvPr id="2" name="Rectangle 2"/>
          <p:cNvSpPr>
            <a:spLocks noGrp="1" noChangeArrowheads="1"/>
          </p:cNvSpPr>
          <p:nvPr>
            <p:ph type="title" idx="4294967295"/>
          </p:nvPr>
        </p:nvSpPr>
        <p:spPr>
          <a:xfrm>
            <a:off x="467544" y="337220"/>
            <a:ext cx="7592077" cy="770098"/>
          </a:xfrm>
        </p:spPr>
        <p:txBody>
          <a:bodyPr>
            <a:normAutofit fontScale="90000"/>
          </a:bodyPr>
          <a:lstStyle/>
          <a:p>
            <a:pPr algn="l">
              <a:lnSpc>
                <a:spcPct val="80000"/>
              </a:lnSpc>
              <a:defRPr/>
            </a:pPr>
            <a:r>
              <a:rPr lang="el-GR" sz="3600" dirty="0" smtClean="0"/>
              <a:t>Διαχείριση της Διαδικασίας Μάρκετινγκ</a:t>
            </a:r>
            <a:br>
              <a:rPr lang="el-GR" sz="3600" dirty="0" smtClean="0"/>
            </a:br>
            <a:r>
              <a:rPr lang="el-GR" sz="3600" dirty="0" smtClean="0"/>
              <a:t>Απεικόνιση </a:t>
            </a:r>
            <a:r>
              <a:rPr lang="el-GR" sz="3600" dirty="0"/>
              <a:t>Διαχείρισης Μάρκετινγκ</a:t>
            </a:r>
            <a:r>
              <a:rPr lang="en-US" sz="3600" dirty="0"/>
              <a:t>:</a:t>
            </a:r>
            <a:r>
              <a:rPr lang="en-US" sz="3100" dirty="0"/>
              <a:t/>
            </a:r>
            <a:br>
              <a:rPr lang="en-US" sz="3100" dirty="0"/>
            </a:br>
            <a:r>
              <a:rPr lang="el-GR" sz="3100" dirty="0"/>
              <a:t>Ανάλυση</a:t>
            </a:r>
            <a:r>
              <a:rPr lang="en-US" sz="3100" dirty="0"/>
              <a:t>, </a:t>
            </a:r>
            <a:r>
              <a:rPr lang="el-GR" sz="3100" dirty="0"/>
              <a:t>Σχεδιασμός</a:t>
            </a:r>
            <a:r>
              <a:rPr lang="en-US" sz="3100" dirty="0"/>
              <a:t>, </a:t>
            </a:r>
            <a:r>
              <a:rPr lang="el-GR" sz="3100" dirty="0"/>
              <a:t>Εφαρμογή</a:t>
            </a:r>
            <a:r>
              <a:rPr lang="en-US" sz="3100" dirty="0"/>
              <a:t> </a:t>
            </a:r>
            <a:r>
              <a:rPr lang="el-GR" sz="3100" dirty="0"/>
              <a:t>και Έλεγχος</a:t>
            </a:r>
            <a:endParaRPr lang="en-US" sz="3100" dirty="0"/>
          </a:p>
        </p:txBody>
      </p:sp>
      <p:sp>
        <p:nvSpPr>
          <p:cNvPr id="4" name="Ορθογώνιο 3"/>
          <p:cNvSpPr/>
          <p:nvPr/>
        </p:nvSpPr>
        <p:spPr>
          <a:xfrm>
            <a:off x="2123728" y="2137420"/>
            <a:ext cx="1822343" cy="281937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b="1" dirty="0" smtClean="0">
              <a:solidFill>
                <a:schemeClr val="tx2"/>
              </a:solidFill>
            </a:endParaRPr>
          </a:p>
          <a:p>
            <a:pPr algn="ctr"/>
            <a:endParaRPr lang="el-GR" b="1" dirty="0">
              <a:solidFill>
                <a:schemeClr val="tx2"/>
              </a:solidFill>
            </a:endParaRPr>
          </a:p>
          <a:p>
            <a:pPr algn="ctr"/>
            <a:r>
              <a:rPr lang="el-GR" b="1" dirty="0" smtClean="0">
                <a:solidFill>
                  <a:schemeClr val="tx2"/>
                </a:solidFill>
              </a:rPr>
              <a:t>Σχεδιασμός</a:t>
            </a:r>
            <a:r>
              <a:rPr lang="el-GR" dirty="0" smtClean="0">
                <a:solidFill>
                  <a:schemeClr val="tx2"/>
                </a:solidFill>
              </a:rPr>
              <a:t> Ανάπτυξη στρατηγικών σχεδίων</a:t>
            </a:r>
          </a:p>
          <a:p>
            <a:pPr algn="ctr"/>
            <a:endParaRPr lang="el-GR" dirty="0">
              <a:solidFill>
                <a:schemeClr val="tx2"/>
              </a:solidFill>
            </a:endParaRPr>
          </a:p>
          <a:p>
            <a:pPr algn="ctr"/>
            <a:endParaRPr lang="el-GR" dirty="0" smtClean="0">
              <a:solidFill>
                <a:schemeClr val="tx2"/>
              </a:solidFill>
            </a:endParaRPr>
          </a:p>
          <a:p>
            <a:pPr algn="ctr"/>
            <a:r>
              <a:rPr lang="el-GR" dirty="0" smtClean="0">
                <a:solidFill>
                  <a:schemeClr val="tx2"/>
                </a:solidFill>
              </a:rPr>
              <a:t>Ανάπτυξη σχεδίων μάρκετινγκ</a:t>
            </a:r>
            <a:endParaRPr lang="el-GR" dirty="0">
              <a:solidFill>
                <a:schemeClr val="tx2"/>
              </a:solidFill>
            </a:endParaRPr>
          </a:p>
          <a:p>
            <a:pPr algn="ctr"/>
            <a:endParaRPr lang="el-GR" dirty="0" smtClean="0">
              <a:solidFill>
                <a:schemeClr val="tx2"/>
              </a:solidFill>
            </a:endParaRPr>
          </a:p>
          <a:p>
            <a:pPr algn="ctr"/>
            <a:endParaRPr lang="el-GR" dirty="0">
              <a:solidFill>
                <a:schemeClr val="tx2"/>
              </a:solidFill>
            </a:endParaRPr>
          </a:p>
        </p:txBody>
      </p:sp>
      <p:sp>
        <p:nvSpPr>
          <p:cNvPr id="8" name="Ορθογώνιο 7"/>
          <p:cNvSpPr/>
          <p:nvPr/>
        </p:nvSpPr>
        <p:spPr>
          <a:xfrm>
            <a:off x="4211960" y="2209428"/>
            <a:ext cx="1410055" cy="2733379"/>
          </a:xfrm>
          <a:prstGeom prst="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b="1" dirty="0" smtClean="0">
              <a:solidFill>
                <a:schemeClr val="bg2">
                  <a:lumMod val="25000"/>
                </a:schemeClr>
              </a:solidFill>
            </a:endParaRPr>
          </a:p>
          <a:p>
            <a:pPr algn="ctr"/>
            <a:r>
              <a:rPr lang="el-GR" b="1" dirty="0" smtClean="0">
                <a:solidFill>
                  <a:schemeClr val="bg2">
                    <a:lumMod val="25000"/>
                  </a:schemeClr>
                </a:solidFill>
              </a:rPr>
              <a:t>Εφαρμογή</a:t>
            </a:r>
          </a:p>
          <a:p>
            <a:pPr algn="ctr"/>
            <a:r>
              <a:rPr lang="el-GR" dirty="0" smtClean="0">
                <a:solidFill>
                  <a:schemeClr val="bg2">
                    <a:lumMod val="25000"/>
                  </a:schemeClr>
                </a:solidFill>
              </a:rPr>
              <a:t>Εκτέλεση των σχεδίων</a:t>
            </a:r>
          </a:p>
          <a:p>
            <a:pPr algn="ctr"/>
            <a:endParaRPr lang="el-GR" dirty="0">
              <a:solidFill>
                <a:schemeClr val="bg2">
                  <a:lumMod val="25000"/>
                </a:schemeClr>
              </a:solidFill>
            </a:endParaRPr>
          </a:p>
          <a:p>
            <a:pPr algn="ctr"/>
            <a:endParaRPr lang="el-GR" dirty="0" smtClean="0">
              <a:solidFill>
                <a:schemeClr val="bg2">
                  <a:lumMod val="25000"/>
                </a:schemeClr>
              </a:solidFill>
            </a:endParaRPr>
          </a:p>
          <a:p>
            <a:pPr algn="ctr"/>
            <a:endParaRPr lang="el-GR" dirty="0">
              <a:solidFill>
                <a:schemeClr val="bg2">
                  <a:lumMod val="10000"/>
                </a:schemeClr>
              </a:solidFill>
            </a:endParaRPr>
          </a:p>
          <a:p>
            <a:pPr algn="ctr"/>
            <a:endParaRPr lang="el-GR" dirty="0" smtClean="0">
              <a:solidFill>
                <a:schemeClr val="bg2">
                  <a:lumMod val="10000"/>
                </a:schemeClr>
              </a:solidFill>
            </a:endParaRPr>
          </a:p>
          <a:p>
            <a:pPr algn="ctr"/>
            <a:endParaRPr lang="el-GR" dirty="0">
              <a:solidFill>
                <a:schemeClr val="bg2">
                  <a:lumMod val="10000"/>
                </a:schemeClr>
              </a:solidFill>
            </a:endParaRPr>
          </a:p>
          <a:p>
            <a:pPr algn="ctr"/>
            <a:endParaRPr lang="el-GR" dirty="0" smtClean="0">
              <a:solidFill>
                <a:schemeClr val="bg2">
                  <a:lumMod val="10000"/>
                </a:schemeClr>
              </a:solidFill>
            </a:endParaRPr>
          </a:p>
          <a:p>
            <a:pPr algn="ctr"/>
            <a:endParaRPr lang="el-GR" dirty="0">
              <a:solidFill>
                <a:schemeClr val="bg2">
                  <a:lumMod val="10000"/>
                </a:schemeClr>
              </a:solidFill>
            </a:endParaRPr>
          </a:p>
          <a:p>
            <a:pPr algn="ctr"/>
            <a:endParaRPr lang="el-GR" dirty="0">
              <a:solidFill>
                <a:schemeClr val="bg2">
                  <a:lumMod val="10000"/>
                </a:schemeClr>
              </a:solidFill>
            </a:endParaRPr>
          </a:p>
        </p:txBody>
      </p:sp>
      <p:sp>
        <p:nvSpPr>
          <p:cNvPr id="9" name="Ορθογώνιο 8"/>
          <p:cNvSpPr/>
          <p:nvPr/>
        </p:nvSpPr>
        <p:spPr>
          <a:xfrm>
            <a:off x="5940152" y="2137420"/>
            <a:ext cx="1818878" cy="273337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b="1" dirty="0" smtClean="0"/>
          </a:p>
          <a:p>
            <a:pPr algn="ctr"/>
            <a:r>
              <a:rPr lang="el-GR" b="1" dirty="0" smtClean="0"/>
              <a:t>Έλεγχος</a:t>
            </a:r>
          </a:p>
          <a:p>
            <a:pPr algn="ctr"/>
            <a:endParaRPr lang="en-US" dirty="0" smtClean="0"/>
          </a:p>
          <a:p>
            <a:pPr algn="ctr"/>
            <a:r>
              <a:rPr lang="el-GR" dirty="0" smtClean="0"/>
              <a:t>Μέτρηση αποτελεσμάτων</a:t>
            </a:r>
          </a:p>
          <a:p>
            <a:pPr algn="ctr"/>
            <a:endParaRPr lang="el-GR" dirty="0" smtClean="0"/>
          </a:p>
          <a:p>
            <a:pPr algn="ctr"/>
            <a:r>
              <a:rPr lang="el-GR" dirty="0" smtClean="0"/>
              <a:t>Αξιολόγηση αποτελεσμάτων</a:t>
            </a:r>
          </a:p>
          <a:p>
            <a:pPr algn="ctr"/>
            <a:endParaRPr lang="el-GR" dirty="0"/>
          </a:p>
          <a:p>
            <a:pPr algn="ctr"/>
            <a:r>
              <a:rPr lang="el-GR" dirty="0" smtClean="0"/>
              <a:t>Ανάληψη διορθωτικής δράσης</a:t>
            </a:r>
            <a:endParaRPr lang="el-GR" dirty="0"/>
          </a:p>
        </p:txBody>
      </p:sp>
      <p:sp>
        <p:nvSpPr>
          <p:cNvPr id="5" name="Βέλος προς τα κάτω 4"/>
          <p:cNvSpPr/>
          <p:nvPr/>
        </p:nvSpPr>
        <p:spPr>
          <a:xfrm>
            <a:off x="3053089" y="3295150"/>
            <a:ext cx="195943" cy="302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6" name="Βέλος προς τα κάτω 5"/>
          <p:cNvSpPr/>
          <p:nvPr/>
        </p:nvSpPr>
        <p:spPr>
          <a:xfrm>
            <a:off x="6465935" y="3128452"/>
            <a:ext cx="195943" cy="21413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2" name="Βέλος προς τα κάτω 11"/>
          <p:cNvSpPr/>
          <p:nvPr/>
        </p:nvSpPr>
        <p:spPr>
          <a:xfrm>
            <a:off x="6465935" y="3811831"/>
            <a:ext cx="195943" cy="20378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7" name="Ορθογώνιο 6"/>
          <p:cNvSpPr/>
          <p:nvPr/>
        </p:nvSpPr>
        <p:spPr>
          <a:xfrm>
            <a:off x="2627784" y="1345332"/>
            <a:ext cx="4670323" cy="319767"/>
          </a:xfrm>
          <a:prstGeom prst="rect">
            <a:avLst/>
          </a:prstGeom>
        </p:spPr>
        <p:style>
          <a:lnRef idx="2">
            <a:schemeClr val="dk1"/>
          </a:lnRef>
          <a:fillRef idx="1">
            <a:schemeClr val="lt1"/>
          </a:fillRef>
          <a:effectRef idx="0">
            <a:schemeClr val="dk1"/>
          </a:effectRef>
          <a:fontRef idx="minor">
            <a:schemeClr val="dk1"/>
          </a:fontRef>
        </p:style>
        <p:txBody>
          <a:bodyPr lIns="71323" tIns="35662" rIns="71323" bIns="35662" rtlCol="0" anchor="ctr"/>
          <a:lstStyle/>
          <a:p>
            <a:pPr algn="ctr"/>
            <a:r>
              <a:rPr lang="el-GR" dirty="0" smtClean="0"/>
              <a:t>Ανάλυση</a:t>
            </a:r>
            <a:endParaRPr lang="el-GR" dirty="0"/>
          </a:p>
        </p:txBody>
      </p:sp>
      <p:sp>
        <p:nvSpPr>
          <p:cNvPr id="14" name="Βέλος προς τα κάτω 13"/>
          <p:cNvSpPr/>
          <p:nvPr/>
        </p:nvSpPr>
        <p:spPr>
          <a:xfrm>
            <a:off x="3059832" y="1777380"/>
            <a:ext cx="195943" cy="302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5" name="Βέλος προς τα κάτω 14"/>
          <p:cNvSpPr/>
          <p:nvPr/>
        </p:nvSpPr>
        <p:spPr>
          <a:xfrm>
            <a:off x="4716016" y="1849388"/>
            <a:ext cx="195943" cy="302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6" name="Βέλος προς τα κάτω 15"/>
          <p:cNvSpPr/>
          <p:nvPr/>
        </p:nvSpPr>
        <p:spPr>
          <a:xfrm>
            <a:off x="6516216" y="1777380"/>
            <a:ext cx="195943" cy="302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0" name="Βέλος λυγισμένο προς τα επάνω 9"/>
          <p:cNvSpPr/>
          <p:nvPr/>
        </p:nvSpPr>
        <p:spPr>
          <a:xfrm rot="10800000">
            <a:off x="3131840" y="5017740"/>
            <a:ext cx="3532464" cy="346978"/>
          </a:xfrm>
          <a:prstGeom prst="bentUpArrow">
            <a:avLst>
              <a:gd name="adj1" fmla="val 25000"/>
              <a:gd name="adj2" fmla="val 25000"/>
              <a:gd name="adj3" fmla="val 32201"/>
            </a:avLst>
          </a:prstGeom>
          <a:scene3d>
            <a:camera prst="orthographicFront">
              <a:rot lat="0" lon="11100003"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1" name="Βέλος προς τα κάτω 10"/>
          <p:cNvSpPr/>
          <p:nvPr/>
        </p:nvSpPr>
        <p:spPr>
          <a:xfrm>
            <a:off x="4860032" y="5017740"/>
            <a:ext cx="159092" cy="298074"/>
          </a:xfrm>
          <a:prstGeom prst="downArrow">
            <a:avLst/>
          </a:prstGeom>
          <a:scene3d>
            <a:camera prst="orthographicFront">
              <a:rot lat="1200001" lon="10799999"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20" name="Βέλος προς τα κάτω 19"/>
          <p:cNvSpPr/>
          <p:nvPr/>
        </p:nvSpPr>
        <p:spPr>
          <a:xfrm>
            <a:off x="6516216" y="4945732"/>
            <a:ext cx="159092" cy="298074"/>
          </a:xfrm>
          <a:prstGeom prst="downArrow">
            <a:avLst/>
          </a:prstGeom>
          <a:scene3d>
            <a:camera prst="orthographicFront">
              <a:rot lat="1200001" lon="10799999"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Tree>
    <p:extLst>
      <p:ext uri="{BB962C8B-B14F-4D97-AF65-F5344CB8AC3E}">
        <p14:creationId xmlns:p14="http://schemas.microsoft.com/office/powerpoint/2010/main" xmlns="" val="3223526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6"/>
          <p:cNvSpPr>
            <a:spLocks noGrp="1" noChangeArrowheads="1"/>
          </p:cNvSpPr>
          <p:nvPr>
            <p:ph type="sldNum" sz="quarter" idx="4294967295"/>
          </p:nvPr>
        </p:nvSpPr>
        <p:spPr>
          <a:xfrm>
            <a:off x="8090299" y="5417362"/>
            <a:ext cx="879529" cy="297638"/>
          </a:xfrm>
          <a:prstGeom prst="rect">
            <a:avLst/>
          </a:prstGeom>
          <a:noFill/>
        </p:spPr>
        <p:txBody>
          <a:bodyPr lIns="71323" tIns="35662" rIns="71323" bIns="35662"/>
          <a:lstStyle/>
          <a:p>
            <a:r>
              <a:rPr lang="en-US" dirty="0" smtClean="0"/>
              <a:t>2 - </a:t>
            </a:r>
            <a:fld id="{EF8B0A6D-D426-48BB-8664-F24F728501AC}" type="slidenum">
              <a:rPr lang="en-US" smtClean="0"/>
              <a:pPr/>
              <a:t>7</a:t>
            </a:fld>
            <a:endParaRPr lang="en-US" dirty="0" smtClean="0"/>
          </a:p>
        </p:txBody>
      </p:sp>
      <p:sp>
        <p:nvSpPr>
          <p:cNvPr id="2" name="Rectangle 2"/>
          <p:cNvSpPr>
            <a:spLocks noGrp="1" noChangeArrowheads="1"/>
          </p:cNvSpPr>
          <p:nvPr>
            <p:ph type="title" idx="4294967295"/>
          </p:nvPr>
        </p:nvSpPr>
        <p:spPr>
          <a:xfrm>
            <a:off x="179512" y="265212"/>
            <a:ext cx="8136904" cy="556381"/>
          </a:xfrm>
        </p:spPr>
        <p:txBody>
          <a:bodyPr>
            <a:noAutofit/>
          </a:bodyPr>
          <a:lstStyle/>
          <a:p>
            <a:pPr algn="l">
              <a:lnSpc>
                <a:spcPct val="80000"/>
              </a:lnSpc>
              <a:defRPr/>
            </a:pPr>
            <a:r>
              <a:rPr lang="el-GR" sz="3400" b="1" dirty="0" smtClean="0">
                <a:ln w="22225">
                  <a:solidFill>
                    <a:schemeClr val="accent2"/>
                  </a:solidFill>
                  <a:prstDash val="solid"/>
                </a:ln>
                <a:solidFill>
                  <a:srgbClr val="00B050"/>
                </a:solidFill>
              </a:rPr>
              <a:t/>
            </a:r>
            <a:br>
              <a:rPr lang="el-GR" sz="3400" b="1" dirty="0" smtClean="0">
                <a:ln w="22225">
                  <a:solidFill>
                    <a:schemeClr val="accent2"/>
                  </a:solidFill>
                  <a:prstDash val="solid"/>
                </a:ln>
                <a:solidFill>
                  <a:srgbClr val="00B050"/>
                </a:solidFill>
              </a:rPr>
            </a:br>
            <a:r>
              <a:rPr lang="el-GR" sz="3400" dirty="0" smtClean="0"/>
              <a:t>Διαχείριση της Διαδικασίας Μάρκετινγκ</a:t>
            </a:r>
            <a:br>
              <a:rPr lang="el-GR" sz="3400" dirty="0" smtClean="0"/>
            </a:br>
            <a:r>
              <a:rPr lang="en-US" sz="3400" dirty="0" smtClean="0"/>
              <a:t>SWOT ANALYSIS</a:t>
            </a:r>
            <a:endParaRPr lang="en-US" sz="3400" dirty="0">
              <a:ln w="22225">
                <a:solidFill>
                  <a:schemeClr val="accent2"/>
                </a:solidFill>
                <a:prstDash val="solid"/>
              </a:ln>
            </a:endParaRPr>
          </a:p>
        </p:txBody>
      </p:sp>
      <p:sp>
        <p:nvSpPr>
          <p:cNvPr id="3" name="Ορθογώνιο 2"/>
          <p:cNvSpPr/>
          <p:nvPr/>
        </p:nvSpPr>
        <p:spPr>
          <a:xfrm>
            <a:off x="1907704" y="1345332"/>
            <a:ext cx="2043811" cy="1738955"/>
          </a:xfrm>
          <a:prstGeom prst="rect">
            <a:avLst/>
          </a:prstGeom>
          <a:ln>
            <a:no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endParaRPr lang="el-GR" b="1" dirty="0" smtClean="0">
              <a:solidFill>
                <a:srgbClr val="00B050"/>
              </a:solidFill>
            </a:endParaRPr>
          </a:p>
          <a:p>
            <a:pPr algn="ctr"/>
            <a:r>
              <a:rPr lang="el-GR" b="1" dirty="0" smtClean="0">
                <a:solidFill>
                  <a:srgbClr val="00B050"/>
                </a:solidFill>
              </a:rPr>
              <a:t>Δυνατά Σημεία</a:t>
            </a:r>
          </a:p>
          <a:p>
            <a:pPr algn="ctr"/>
            <a:r>
              <a:rPr lang="el-GR" sz="1300" dirty="0" smtClean="0"/>
              <a:t>Πρόκειται για τις Εσωτερικές Δυνατότητες της επιχείρησης που τη βοηθούν στην επίτευξη των αντικειμενικών στόχων της</a:t>
            </a:r>
          </a:p>
          <a:p>
            <a:pPr algn="ctr"/>
            <a:endParaRPr lang="el-GR" sz="1100" dirty="0"/>
          </a:p>
          <a:p>
            <a:pPr algn="ctr"/>
            <a:r>
              <a:rPr lang="el-GR" sz="1100" dirty="0" smtClean="0"/>
              <a:t> </a:t>
            </a:r>
            <a:endParaRPr lang="el-GR" sz="1100" dirty="0"/>
          </a:p>
        </p:txBody>
      </p:sp>
      <p:sp>
        <p:nvSpPr>
          <p:cNvPr id="9" name="Ορθογώνιο 8"/>
          <p:cNvSpPr/>
          <p:nvPr/>
        </p:nvSpPr>
        <p:spPr>
          <a:xfrm>
            <a:off x="4059646" y="1345332"/>
            <a:ext cx="2096530" cy="1748616"/>
          </a:xfrm>
          <a:prstGeom prst="rect">
            <a:avLst/>
          </a:prstGeom>
          <a:ln>
            <a:no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endParaRPr lang="el-GR" b="1" dirty="0" smtClean="0">
              <a:solidFill>
                <a:srgbClr val="FF0000"/>
              </a:solidFill>
            </a:endParaRPr>
          </a:p>
          <a:p>
            <a:pPr algn="ctr"/>
            <a:r>
              <a:rPr lang="el-GR" b="1" dirty="0" smtClean="0">
                <a:solidFill>
                  <a:srgbClr val="FF0000"/>
                </a:solidFill>
              </a:rPr>
              <a:t>Αδύνατα Σημεία</a:t>
            </a:r>
          </a:p>
          <a:p>
            <a:pPr algn="ctr"/>
            <a:r>
              <a:rPr lang="el-GR" sz="1300" dirty="0" smtClean="0"/>
              <a:t>Πρόκειται για τους Εσωτερικούς Περιορισμούς που εμποδίζουν την εταιρεία να επιτύχει τους αντικειμενικούς στόχους της</a:t>
            </a:r>
          </a:p>
          <a:p>
            <a:pPr algn="ctr"/>
            <a:endParaRPr lang="el-GR" sz="1100" dirty="0"/>
          </a:p>
          <a:p>
            <a:pPr algn="ctr"/>
            <a:r>
              <a:rPr lang="el-GR" sz="1100" dirty="0" smtClean="0"/>
              <a:t> </a:t>
            </a:r>
            <a:endParaRPr lang="el-GR" sz="1100" dirty="0"/>
          </a:p>
        </p:txBody>
      </p:sp>
      <p:sp>
        <p:nvSpPr>
          <p:cNvPr id="10" name="Ορθογώνιο 9"/>
          <p:cNvSpPr/>
          <p:nvPr/>
        </p:nvSpPr>
        <p:spPr>
          <a:xfrm>
            <a:off x="1907704" y="3188223"/>
            <a:ext cx="2043810" cy="1685501"/>
          </a:xfrm>
          <a:prstGeom prst="rect">
            <a:avLst/>
          </a:prstGeom>
          <a:ln>
            <a:no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b="1" dirty="0" smtClean="0">
                <a:solidFill>
                  <a:srgbClr val="00B050"/>
                </a:solidFill>
              </a:rPr>
              <a:t>Ευκαιρίες</a:t>
            </a:r>
          </a:p>
          <a:p>
            <a:pPr algn="ctr"/>
            <a:r>
              <a:rPr lang="el-GR" sz="1300" dirty="0" smtClean="0"/>
              <a:t>Πρόκειται για τους Εξωτερικούς Παράγοντες που η εταιρεία μπορεί να αξιοποιήσει προς όφελός της</a:t>
            </a:r>
          </a:p>
          <a:p>
            <a:pPr algn="ctr"/>
            <a:endParaRPr lang="el-GR" sz="1100" dirty="0"/>
          </a:p>
          <a:p>
            <a:pPr algn="ctr"/>
            <a:endParaRPr lang="el-GR" sz="1100" dirty="0"/>
          </a:p>
        </p:txBody>
      </p:sp>
      <p:sp>
        <p:nvSpPr>
          <p:cNvPr id="11" name="Ορθογώνιο 10"/>
          <p:cNvSpPr/>
          <p:nvPr/>
        </p:nvSpPr>
        <p:spPr>
          <a:xfrm>
            <a:off x="4059646" y="3197886"/>
            <a:ext cx="2096530" cy="1675838"/>
          </a:xfrm>
          <a:prstGeom prst="rect">
            <a:avLst/>
          </a:prstGeom>
          <a:ln>
            <a:no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b="1" dirty="0" smtClean="0">
                <a:solidFill>
                  <a:srgbClr val="FF0000"/>
                </a:solidFill>
              </a:rPr>
              <a:t>Απειλές</a:t>
            </a:r>
          </a:p>
          <a:p>
            <a:pPr algn="ctr"/>
            <a:r>
              <a:rPr lang="el-GR" sz="1300" dirty="0" smtClean="0"/>
              <a:t>Πρόκειται για τους Υφιστάμενους &amp; Αναδυόμενους Εξωτερικούς Παράγοντες που δημιουργούν προβλήματα στην επίδοση  της εταιρείας</a:t>
            </a:r>
            <a:endParaRPr lang="el-GR" sz="1300" dirty="0"/>
          </a:p>
        </p:txBody>
      </p:sp>
      <p:sp>
        <p:nvSpPr>
          <p:cNvPr id="4" name="Ορθογώνιο 3"/>
          <p:cNvSpPr/>
          <p:nvPr/>
        </p:nvSpPr>
        <p:spPr>
          <a:xfrm>
            <a:off x="0" y="1921396"/>
            <a:ext cx="1361256" cy="411238"/>
          </a:xfrm>
          <a:prstGeom prst="rect">
            <a:avLst/>
          </a:prstGeom>
          <a:ln>
            <a:no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2000" dirty="0" smtClean="0"/>
              <a:t>Εσωτερικά</a:t>
            </a:r>
            <a:endParaRPr lang="el-GR" sz="2000" dirty="0"/>
          </a:p>
        </p:txBody>
      </p:sp>
      <p:sp>
        <p:nvSpPr>
          <p:cNvPr id="13" name="Ορθογώνιο 12"/>
          <p:cNvSpPr/>
          <p:nvPr/>
        </p:nvSpPr>
        <p:spPr>
          <a:xfrm>
            <a:off x="0" y="3361556"/>
            <a:ext cx="1425846" cy="411238"/>
          </a:xfrm>
          <a:prstGeom prst="rect">
            <a:avLst/>
          </a:prstGeom>
          <a:ln>
            <a:no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2000" dirty="0" smtClean="0"/>
              <a:t>Εξωτερικά</a:t>
            </a:r>
            <a:endParaRPr lang="el-GR" sz="2000" dirty="0"/>
          </a:p>
        </p:txBody>
      </p:sp>
      <p:sp>
        <p:nvSpPr>
          <p:cNvPr id="14" name="Ορθογώνιο 13"/>
          <p:cNvSpPr/>
          <p:nvPr/>
        </p:nvSpPr>
        <p:spPr>
          <a:xfrm>
            <a:off x="2555776" y="4945732"/>
            <a:ext cx="1045028" cy="411238"/>
          </a:xfrm>
          <a:prstGeom prst="rect">
            <a:avLst/>
          </a:prstGeom>
          <a:ln>
            <a:no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dirty="0" smtClean="0">
                <a:solidFill>
                  <a:srgbClr val="00B050"/>
                </a:solidFill>
              </a:rPr>
              <a:t>Θετικά</a:t>
            </a:r>
            <a:endParaRPr lang="el-GR" dirty="0">
              <a:solidFill>
                <a:srgbClr val="00B050"/>
              </a:solidFill>
            </a:endParaRPr>
          </a:p>
        </p:txBody>
      </p:sp>
      <p:sp>
        <p:nvSpPr>
          <p:cNvPr id="15" name="Ορθογώνιο 14"/>
          <p:cNvSpPr/>
          <p:nvPr/>
        </p:nvSpPr>
        <p:spPr>
          <a:xfrm>
            <a:off x="4427984" y="4945732"/>
            <a:ext cx="1045028" cy="411238"/>
          </a:xfrm>
          <a:prstGeom prst="rect">
            <a:avLst/>
          </a:prstGeom>
          <a:ln>
            <a:no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dirty="0" smtClean="0">
                <a:solidFill>
                  <a:srgbClr val="FF0000"/>
                </a:solidFill>
              </a:rPr>
              <a:t>Αρνητικά</a:t>
            </a:r>
            <a:endParaRPr lang="el-GR" dirty="0">
              <a:solidFill>
                <a:srgbClr val="FF0000"/>
              </a:solidFill>
            </a:endParaRPr>
          </a:p>
        </p:txBody>
      </p:sp>
      <p:sp>
        <p:nvSpPr>
          <p:cNvPr id="16" name="6 - Ορθογώνιο"/>
          <p:cNvSpPr/>
          <p:nvPr/>
        </p:nvSpPr>
        <p:spPr>
          <a:xfrm>
            <a:off x="6300192" y="1417340"/>
            <a:ext cx="2730539" cy="2664296"/>
          </a:xfrm>
          <a:prstGeom prst="rect">
            <a:avLst/>
          </a:prstGeom>
          <a:ln>
            <a:solidFill>
              <a:srgbClr val="339933"/>
            </a:solidFill>
          </a:ln>
        </p:spPr>
        <p:style>
          <a:lnRef idx="2">
            <a:schemeClr val="accent2"/>
          </a:lnRef>
          <a:fillRef idx="1">
            <a:schemeClr val="lt1"/>
          </a:fillRef>
          <a:effectRef idx="0">
            <a:schemeClr val="accent2"/>
          </a:effectRef>
          <a:fontRef idx="minor">
            <a:schemeClr val="dk1"/>
          </a:fontRef>
        </p:style>
        <p:txBody>
          <a:bodyPr lIns="71323" tIns="35662" rIns="71323" bIns="35662" rtlCol="0" anchor="ctr"/>
          <a:lstStyle/>
          <a:p>
            <a:pPr algn="ctr"/>
            <a:r>
              <a:rPr lang="el-GR" dirty="0"/>
              <a:t>Στόχος της ανάλυσης είναι το συνταίριασμα των </a:t>
            </a:r>
            <a:r>
              <a:rPr lang="el-GR" b="1" dirty="0">
                <a:solidFill>
                  <a:srgbClr val="00B050"/>
                </a:solidFill>
              </a:rPr>
              <a:t>δυνάμεων</a:t>
            </a:r>
            <a:r>
              <a:rPr lang="el-GR" dirty="0">
                <a:solidFill>
                  <a:srgbClr val="00B050"/>
                </a:solidFill>
              </a:rPr>
              <a:t> </a:t>
            </a:r>
            <a:r>
              <a:rPr lang="el-GR" dirty="0"/>
              <a:t>της εταιρείας με ελκυστικές </a:t>
            </a:r>
            <a:r>
              <a:rPr lang="el-GR" b="1" dirty="0">
                <a:solidFill>
                  <a:srgbClr val="00B050"/>
                </a:solidFill>
              </a:rPr>
              <a:t>ευκαιρίες</a:t>
            </a:r>
            <a:r>
              <a:rPr lang="el-GR" dirty="0">
                <a:solidFill>
                  <a:srgbClr val="00B050"/>
                </a:solidFill>
              </a:rPr>
              <a:t> </a:t>
            </a:r>
            <a:r>
              <a:rPr lang="el-GR" dirty="0"/>
              <a:t>στο περιβάλλον, η εξαφάνιση ή υπέρβαση των </a:t>
            </a:r>
            <a:r>
              <a:rPr lang="el-GR" b="1" dirty="0">
                <a:solidFill>
                  <a:srgbClr val="FF0000"/>
                </a:solidFill>
              </a:rPr>
              <a:t>αδυναμιών</a:t>
            </a:r>
            <a:r>
              <a:rPr lang="el-GR" dirty="0">
                <a:solidFill>
                  <a:srgbClr val="FF0000"/>
                </a:solidFill>
              </a:rPr>
              <a:t> </a:t>
            </a:r>
            <a:r>
              <a:rPr lang="el-GR" dirty="0"/>
              <a:t>της και η ελαχιστοποίηση των </a:t>
            </a:r>
            <a:r>
              <a:rPr lang="el-GR" b="1" dirty="0">
                <a:solidFill>
                  <a:srgbClr val="FF0000"/>
                </a:solidFill>
              </a:rPr>
              <a:t>απειλών</a:t>
            </a:r>
            <a:r>
              <a:rPr lang="el-GR" dirty="0"/>
              <a:t>.</a:t>
            </a:r>
          </a:p>
        </p:txBody>
      </p:sp>
    </p:spTree>
    <p:extLst>
      <p:ext uri="{BB962C8B-B14F-4D97-AF65-F5344CB8AC3E}">
        <p14:creationId xmlns:p14="http://schemas.microsoft.com/office/powerpoint/2010/main" xmlns="" val="21014206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lt Disney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4288" y="1705372"/>
            <a:ext cx="1243511" cy="121697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Πίνακας 1"/>
          <p:cNvGraphicFramePr>
            <a:graphicFrameLocks noGrp="1"/>
          </p:cNvGraphicFramePr>
          <p:nvPr>
            <p:extLst>
              <p:ext uri="{D42A27DB-BD31-4B8C-83A1-F6EECF244321}">
                <p14:modId xmlns:p14="http://schemas.microsoft.com/office/powerpoint/2010/main" xmlns="" val="691962401"/>
              </p:ext>
            </p:extLst>
          </p:nvPr>
        </p:nvGraphicFramePr>
        <p:xfrm>
          <a:off x="251520" y="1273324"/>
          <a:ext cx="6840760" cy="3987808"/>
        </p:xfrm>
        <a:graphic>
          <a:graphicData uri="http://schemas.openxmlformats.org/drawingml/2006/table">
            <a:tbl>
              <a:tblPr/>
              <a:tblGrid>
                <a:gridCol w="2052322"/>
                <a:gridCol w="4788438"/>
              </a:tblGrid>
              <a:tr h="362811">
                <a:tc>
                  <a:txBody>
                    <a:bodyPr/>
                    <a:lstStyle/>
                    <a:p>
                      <a:r>
                        <a:rPr lang="el-GR" sz="2000" b="1" dirty="0" smtClean="0">
                          <a:effectLst/>
                        </a:rPr>
                        <a:t>Κλάδος</a:t>
                      </a:r>
                      <a:endParaRPr lang="en-US" sz="2000" b="1" dirty="0">
                        <a:effectLst/>
                      </a:endParaRPr>
                    </a:p>
                  </a:txBody>
                  <a:tcPr marL="35719" marR="35719" marT="39688" marB="39688" anchor="ctr">
                    <a:lnL w="9525" cap="flat" cmpd="sng" algn="ctr">
                      <a:solidFill>
                        <a:srgbClr val="C9CACB"/>
                      </a:solidFill>
                      <a:prstDash val="solid"/>
                      <a:round/>
                      <a:headEnd type="none" w="med" len="med"/>
                      <a:tailEnd type="none" w="med" len="med"/>
                    </a:lnL>
                    <a:lnR w="9525" cap="flat" cmpd="sng" algn="ctr">
                      <a:solidFill>
                        <a:srgbClr val="C9CACB"/>
                      </a:solidFill>
                      <a:prstDash val="solid"/>
                      <a:round/>
                      <a:headEnd type="none" w="med" len="med"/>
                      <a:tailEnd type="none" w="med" len="med"/>
                    </a:lnR>
                    <a:lnT w="9525" cap="flat" cmpd="sng" algn="ctr">
                      <a:solidFill>
                        <a:srgbClr val="C9CACB"/>
                      </a:solidFill>
                      <a:prstDash val="solid"/>
                      <a:round/>
                      <a:headEnd type="none" w="med" len="med"/>
                      <a:tailEnd type="none" w="med" len="med"/>
                    </a:lnT>
                    <a:lnB w="9525" cap="flat" cmpd="sng" algn="ctr">
                      <a:solidFill>
                        <a:srgbClr val="C9CACB"/>
                      </a:solidFill>
                      <a:prstDash val="solid"/>
                      <a:round/>
                      <a:headEnd type="none" w="med" len="med"/>
                      <a:tailEnd type="none" w="med" len="med"/>
                    </a:lnB>
                    <a:solidFill>
                      <a:srgbClr val="FFFFFF"/>
                    </a:solidFill>
                  </a:tcPr>
                </a:tc>
                <a:tc>
                  <a:txBody>
                    <a:bodyPr/>
                    <a:lstStyle/>
                    <a:p>
                      <a:r>
                        <a:rPr lang="el-GR" sz="2000" dirty="0" smtClean="0">
                          <a:effectLst/>
                        </a:rPr>
                        <a:t>ΜΜΕ</a:t>
                      </a:r>
                      <a:endParaRPr lang="en-US" sz="2000" dirty="0">
                        <a:effectLst/>
                      </a:endParaRPr>
                    </a:p>
                  </a:txBody>
                  <a:tcPr marL="35719" marR="35719" marT="39688" marB="39688" anchor="ctr">
                    <a:lnL w="9525" cap="flat" cmpd="sng" algn="ctr">
                      <a:solidFill>
                        <a:srgbClr val="C9CACB"/>
                      </a:solidFill>
                      <a:prstDash val="solid"/>
                      <a:round/>
                      <a:headEnd type="none" w="med" len="med"/>
                      <a:tailEnd type="none" w="med" len="med"/>
                    </a:lnL>
                    <a:lnR w="9525" cap="flat" cmpd="sng" algn="ctr">
                      <a:solidFill>
                        <a:srgbClr val="C9CACB"/>
                      </a:solidFill>
                      <a:prstDash val="solid"/>
                      <a:round/>
                      <a:headEnd type="none" w="med" len="med"/>
                      <a:tailEnd type="none" w="med" len="med"/>
                    </a:lnR>
                    <a:lnT w="9525" cap="flat" cmpd="sng" algn="ctr">
                      <a:solidFill>
                        <a:srgbClr val="C9CACB"/>
                      </a:solidFill>
                      <a:prstDash val="solid"/>
                      <a:round/>
                      <a:headEnd type="none" w="med" len="med"/>
                      <a:tailEnd type="none" w="med" len="med"/>
                    </a:lnT>
                    <a:lnB w="9525" cap="flat" cmpd="sng" algn="ctr">
                      <a:solidFill>
                        <a:srgbClr val="C9CACB"/>
                      </a:solidFill>
                      <a:prstDash val="solid"/>
                      <a:round/>
                      <a:headEnd type="none" w="med" len="med"/>
                      <a:tailEnd type="none" w="med" len="med"/>
                    </a:lnB>
                    <a:solidFill>
                      <a:srgbClr val="FFFFFF"/>
                    </a:solidFill>
                  </a:tcPr>
                </a:tc>
              </a:tr>
              <a:tr h="632114">
                <a:tc>
                  <a:txBody>
                    <a:bodyPr/>
                    <a:lstStyle/>
                    <a:p>
                      <a:r>
                        <a:rPr lang="el-GR" sz="2000" b="1" baseline="0" dirty="0" smtClean="0">
                          <a:effectLst/>
                        </a:rPr>
                        <a:t>Γεωγραφική Δραστηριοποίηση</a:t>
                      </a:r>
                      <a:endParaRPr lang="en-US" sz="2000" b="1" dirty="0">
                        <a:effectLst/>
                      </a:endParaRPr>
                    </a:p>
                  </a:txBody>
                  <a:tcPr marL="35719" marR="35719" marT="39688" marB="39688" anchor="ctr">
                    <a:lnL w="9525" cap="flat" cmpd="sng" algn="ctr">
                      <a:solidFill>
                        <a:srgbClr val="C9CACB"/>
                      </a:solidFill>
                      <a:prstDash val="solid"/>
                      <a:round/>
                      <a:headEnd type="none" w="med" len="med"/>
                      <a:tailEnd type="none" w="med" len="med"/>
                    </a:lnL>
                    <a:lnR w="9525" cap="flat" cmpd="sng" algn="ctr">
                      <a:solidFill>
                        <a:srgbClr val="C9CACB"/>
                      </a:solidFill>
                      <a:prstDash val="solid"/>
                      <a:round/>
                      <a:headEnd type="none" w="med" len="med"/>
                      <a:tailEnd type="none" w="med" len="med"/>
                    </a:lnR>
                    <a:lnT w="9525" cap="flat" cmpd="sng" algn="ctr">
                      <a:solidFill>
                        <a:srgbClr val="C9CACB"/>
                      </a:solidFill>
                      <a:prstDash val="solid"/>
                      <a:round/>
                      <a:headEnd type="none" w="med" len="med"/>
                      <a:tailEnd type="none" w="med" len="med"/>
                    </a:lnT>
                    <a:lnB w="9525" cap="flat" cmpd="sng" algn="ctr">
                      <a:solidFill>
                        <a:srgbClr val="C9CACB"/>
                      </a:solidFill>
                      <a:prstDash val="solid"/>
                      <a:round/>
                      <a:headEnd type="none" w="med" len="med"/>
                      <a:tailEnd type="none" w="med" len="med"/>
                    </a:lnB>
                    <a:solidFill>
                      <a:srgbClr val="FFFFFF"/>
                    </a:solidFill>
                  </a:tcPr>
                </a:tc>
                <a:tc>
                  <a:txBody>
                    <a:bodyPr/>
                    <a:lstStyle/>
                    <a:p>
                      <a:r>
                        <a:rPr lang="el-GR" sz="2000" dirty="0" smtClean="0">
                          <a:effectLst/>
                        </a:rPr>
                        <a:t>Παγκοσμίως</a:t>
                      </a:r>
                      <a:endParaRPr lang="en-US" sz="2000" dirty="0">
                        <a:effectLst/>
                      </a:endParaRPr>
                    </a:p>
                  </a:txBody>
                  <a:tcPr marL="35719" marR="35719" marT="39688" marB="39688" anchor="ctr">
                    <a:lnL w="9525" cap="flat" cmpd="sng" algn="ctr">
                      <a:solidFill>
                        <a:srgbClr val="C9CACB"/>
                      </a:solidFill>
                      <a:prstDash val="solid"/>
                      <a:round/>
                      <a:headEnd type="none" w="med" len="med"/>
                      <a:tailEnd type="none" w="med" len="med"/>
                    </a:lnL>
                    <a:lnR w="9525" cap="flat" cmpd="sng" algn="ctr">
                      <a:solidFill>
                        <a:srgbClr val="C9CACB"/>
                      </a:solidFill>
                      <a:prstDash val="solid"/>
                      <a:round/>
                      <a:headEnd type="none" w="med" len="med"/>
                      <a:tailEnd type="none" w="med" len="med"/>
                    </a:lnR>
                    <a:lnT w="9525" cap="flat" cmpd="sng" algn="ctr">
                      <a:solidFill>
                        <a:srgbClr val="C9CACB"/>
                      </a:solidFill>
                      <a:prstDash val="solid"/>
                      <a:round/>
                      <a:headEnd type="none" w="med" len="med"/>
                      <a:tailEnd type="none" w="med" len="med"/>
                    </a:lnT>
                    <a:lnB w="9525" cap="flat" cmpd="sng" algn="ctr">
                      <a:solidFill>
                        <a:srgbClr val="C9CACB"/>
                      </a:solidFill>
                      <a:prstDash val="solid"/>
                      <a:round/>
                      <a:headEnd type="none" w="med" len="med"/>
                      <a:tailEnd type="none" w="med" len="med"/>
                    </a:lnB>
                    <a:solidFill>
                      <a:srgbClr val="FFFFFF"/>
                    </a:solidFill>
                  </a:tcPr>
                </a:tc>
              </a:tr>
              <a:tr h="362811">
                <a:tc>
                  <a:txBody>
                    <a:bodyPr/>
                    <a:lstStyle/>
                    <a:p>
                      <a:r>
                        <a:rPr lang="el-GR" sz="2000" b="1" dirty="0" smtClean="0">
                          <a:effectLst/>
                        </a:rPr>
                        <a:t>Κεντρικά</a:t>
                      </a:r>
                      <a:endParaRPr lang="en-US" sz="2000" b="1" dirty="0">
                        <a:effectLst/>
                      </a:endParaRPr>
                    </a:p>
                  </a:txBody>
                  <a:tcPr marL="35719" marR="35719" marT="39688" marB="39688" anchor="ctr">
                    <a:lnL w="9525" cap="flat" cmpd="sng" algn="ctr">
                      <a:solidFill>
                        <a:srgbClr val="C9CACB"/>
                      </a:solidFill>
                      <a:prstDash val="solid"/>
                      <a:round/>
                      <a:headEnd type="none" w="med" len="med"/>
                      <a:tailEnd type="none" w="med" len="med"/>
                    </a:lnL>
                    <a:lnR w="9525" cap="flat" cmpd="sng" algn="ctr">
                      <a:solidFill>
                        <a:srgbClr val="C9CACB"/>
                      </a:solidFill>
                      <a:prstDash val="solid"/>
                      <a:round/>
                      <a:headEnd type="none" w="med" len="med"/>
                      <a:tailEnd type="none" w="med" len="med"/>
                    </a:lnR>
                    <a:lnT w="9525" cap="flat" cmpd="sng" algn="ctr">
                      <a:solidFill>
                        <a:srgbClr val="C9CACB"/>
                      </a:solidFill>
                      <a:prstDash val="solid"/>
                      <a:round/>
                      <a:headEnd type="none" w="med" len="med"/>
                      <a:tailEnd type="none" w="med" len="med"/>
                    </a:lnT>
                    <a:lnB w="9525" cap="flat" cmpd="sng" algn="ctr">
                      <a:solidFill>
                        <a:srgbClr val="C9CACB"/>
                      </a:solidFill>
                      <a:prstDash val="solid"/>
                      <a:round/>
                      <a:headEnd type="none" w="med" len="med"/>
                      <a:tailEnd type="none" w="med" len="med"/>
                    </a:lnB>
                    <a:solidFill>
                      <a:srgbClr val="FFFFFF"/>
                    </a:solidFill>
                  </a:tcPr>
                </a:tc>
                <a:tc>
                  <a:txBody>
                    <a:bodyPr/>
                    <a:lstStyle/>
                    <a:p>
                      <a:r>
                        <a:rPr lang="el-GR" sz="2000" dirty="0" smtClean="0">
                          <a:effectLst/>
                        </a:rPr>
                        <a:t>ΗΠΑ</a:t>
                      </a:r>
                      <a:endParaRPr lang="en-US" sz="2000" dirty="0">
                        <a:effectLst/>
                      </a:endParaRPr>
                    </a:p>
                  </a:txBody>
                  <a:tcPr marL="35719" marR="35719" marT="39688" marB="39688" anchor="ctr">
                    <a:lnL w="9525" cap="flat" cmpd="sng" algn="ctr">
                      <a:solidFill>
                        <a:srgbClr val="C9CACB"/>
                      </a:solidFill>
                      <a:prstDash val="solid"/>
                      <a:round/>
                      <a:headEnd type="none" w="med" len="med"/>
                      <a:tailEnd type="none" w="med" len="med"/>
                    </a:lnL>
                    <a:lnR w="9525" cap="flat" cmpd="sng" algn="ctr">
                      <a:solidFill>
                        <a:srgbClr val="C9CACB"/>
                      </a:solidFill>
                      <a:prstDash val="solid"/>
                      <a:round/>
                      <a:headEnd type="none" w="med" len="med"/>
                      <a:tailEnd type="none" w="med" len="med"/>
                    </a:lnR>
                    <a:lnT w="9525" cap="flat" cmpd="sng" algn="ctr">
                      <a:solidFill>
                        <a:srgbClr val="C9CACB"/>
                      </a:solidFill>
                      <a:prstDash val="solid"/>
                      <a:round/>
                      <a:headEnd type="none" w="med" len="med"/>
                      <a:tailEnd type="none" w="med" len="med"/>
                    </a:lnT>
                    <a:lnB w="9525" cap="flat" cmpd="sng" algn="ctr">
                      <a:solidFill>
                        <a:srgbClr val="C9CACB"/>
                      </a:solidFill>
                      <a:prstDash val="solid"/>
                      <a:round/>
                      <a:headEnd type="none" w="med" len="med"/>
                      <a:tailEnd type="none" w="med" len="med"/>
                    </a:lnB>
                    <a:solidFill>
                      <a:srgbClr val="FFFFFF"/>
                    </a:solidFill>
                  </a:tcPr>
                </a:tc>
              </a:tr>
              <a:tr h="536575">
                <a:tc>
                  <a:txBody>
                    <a:bodyPr/>
                    <a:lstStyle/>
                    <a:p>
                      <a:r>
                        <a:rPr lang="el-GR" sz="2000" b="1" dirty="0" smtClean="0">
                          <a:effectLst/>
                        </a:rPr>
                        <a:t>Διευθύνων</a:t>
                      </a:r>
                      <a:r>
                        <a:rPr lang="el-GR" sz="2000" b="1" baseline="0" dirty="0" smtClean="0">
                          <a:effectLst/>
                        </a:rPr>
                        <a:t> Σύμβουλος</a:t>
                      </a:r>
                      <a:endParaRPr lang="en-US" sz="2000" b="1" dirty="0">
                        <a:effectLst/>
                      </a:endParaRPr>
                    </a:p>
                  </a:txBody>
                  <a:tcPr marL="35719" marR="35719" marT="39688" marB="39688" anchor="ctr">
                    <a:lnL w="9525" cap="flat" cmpd="sng" algn="ctr">
                      <a:solidFill>
                        <a:srgbClr val="C9CACB"/>
                      </a:solidFill>
                      <a:prstDash val="solid"/>
                      <a:round/>
                      <a:headEnd type="none" w="med" len="med"/>
                      <a:tailEnd type="none" w="med" len="med"/>
                    </a:lnL>
                    <a:lnR w="9525" cap="flat" cmpd="sng" algn="ctr">
                      <a:solidFill>
                        <a:srgbClr val="C9CACB"/>
                      </a:solidFill>
                      <a:prstDash val="solid"/>
                      <a:round/>
                      <a:headEnd type="none" w="med" len="med"/>
                      <a:tailEnd type="none" w="med" len="med"/>
                    </a:lnR>
                    <a:lnT w="9525" cap="flat" cmpd="sng" algn="ctr">
                      <a:solidFill>
                        <a:srgbClr val="C9CACB"/>
                      </a:solidFill>
                      <a:prstDash val="solid"/>
                      <a:round/>
                      <a:headEnd type="none" w="med" len="med"/>
                      <a:tailEnd type="none" w="med" len="med"/>
                    </a:lnT>
                    <a:lnB w="9525" cap="flat" cmpd="sng" algn="ctr">
                      <a:solidFill>
                        <a:srgbClr val="C9CACB"/>
                      </a:solidFill>
                      <a:prstDash val="solid"/>
                      <a:round/>
                      <a:headEnd type="none" w="med" len="med"/>
                      <a:tailEnd type="none" w="med" len="med"/>
                    </a:lnB>
                    <a:solidFill>
                      <a:srgbClr val="FFFFFF"/>
                    </a:solidFill>
                  </a:tcPr>
                </a:tc>
                <a:tc>
                  <a:txBody>
                    <a:bodyPr/>
                    <a:lstStyle/>
                    <a:p>
                      <a:r>
                        <a:rPr lang="en-US" sz="2000" dirty="0">
                          <a:effectLst/>
                        </a:rPr>
                        <a:t>Bob </a:t>
                      </a:r>
                      <a:r>
                        <a:rPr lang="en-US" sz="2000" dirty="0" err="1">
                          <a:effectLst/>
                        </a:rPr>
                        <a:t>Iger</a:t>
                      </a:r>
                      <a:endParaRPr lang="en-US" sz="2000" dirty="0">
                        <a:effectLst/>
                      </a:endParaRPr>
                    </a:p>
                  </a:txBody>
                  <a:tcPr marL="35719" marR="35719" marT="39688" marB="39688" anchor="ctr">
                    <a:lnL w="9525" cap="flat" cmpd="sng" algn="ctr">
                      <a:solidFill>
                        <a:srgbClr val="C9CACB"/>
                      </a:solidFill>
                      <a:prstDash val="solid"/>
                      <a:round/>
                      <a:headEnd type="none" w="med" len="med"/>
                      <a:tailEnd type="none" w="med" len="med"/>
                    </a:lnL>
                    <a:lnR w="9525" cap="flat" cmpd="sng" algn="ctr">
                      <a:solidFill>
                        <a:srgbClr val="C9CACB"/>
                      </a:solidFill>
                      <a:prstDash val="solid"/>
                      <a:round/>
                      <a:headEnd type="none" w="med" len="med"/>
                      <a:tailEnd type="none" w="med" len="med"/>
                    </a:lnR>
                    <a:lnT w="9525" cap="flat" cmpd="sng" algn="ctr">
                      <a:solidFill>
                        <a:srgbClr val="C9CACB"/>
                      </a:solidFill>
                      <a:prstDash val="solid"/>
                      <a:round/>
                      <a:headEnd type="none" w="med" len="med"/>
                      <a:tailEnd type="none" w="med" len="med"/>
                    </a:lnT>
                    <a:lnB w="9525" cap="flat" cmpd="sng" algn="ctr">
                      <a:solidFill>
                        <a:srgbClr val="C9CACB"/>
                      </a:solidFill>
                      <a:prstDash val="solid"/>
                      <a:round/>
                      <a:headEnd type="none" w="med" len="med"/>
                      <a:tailEnd type="none" w="med" len="med"/>
                    </a:lnB>
                    <a:solidFill>
                      <a:srgbClr val="FFFFFF"/>
                    </a:solidFill>
                  </a:tcPr>
                </a:tc>
              </a:tr>
              <a:tr h="362811">
                <a:tc>
                  <a:txBody>
                    <a:bodyPr/>
                    <a:lstStyle/>
                    <a:p>
                      <a:r>
                        <a:rPr lang="el-GR" sz="2000" b="1" dirty="0" smtClean="0">
                          <a:effectLst/>
                        </a:rPr>
                        <a:t>Έσοδα</a:t>
                      </a:r>
                      <a:endParaRPr lang="en-US" sz="2000" b="1" dirty="0">
                        <a:effectLst/>
                      </a:endParaRPr>
                    </a:p>
                  </a:txBody>
                  <a:tcPr marL="35719" marR="35719" marT="39688" marB="39688" anchor="ctr">
                    <a:lnL w="9525" cap="flat" cmpd="sng" algn="ctr">
                      <a:solidFill>
                        <a:srgbClr val="C9CACB"/>
                      </a:solidFill>
                      <a:prstDash val="solid"/>
                      <a:round/>
                      <a:headEnd type="none" w="med" len="med"/>
                      <a:tailEnd type="none" w="med" len="med"/>
                    </a:lnL>
                    <a:lnR w="9525" cap="flat" cmpd="sng" algn="ctr">
                      <a:solidFill>
                        <a:srgbClr val="C9CACB"/>
                      </a:solidFill>
                      <a:prstDash val="solid"/>
                      <a:round/>
                      <a:headEnd type="none" w="med" len="med"/>
                      <a:tailEnd type="none" w="med" len="med"/>
                    </a:lnR>
                    <a:lnT w="9525" cap="flat" cmpd="sng" algn="ctr">
                      <a:solidFill>
                        <a:srgbClr val="C9CACB"/>
                      </a:solidFill>
                      <a:prstDash val="solid"/>
                      <a:round/>
                      <a:headEnd type="none" w="med" len="med"/>
                      <a:tailEnd type="none" w="med" len="med"/>
                    </a:lnT>
                    <a:lnB w="9525" cap="flat" cmpd="sng" algn="ctr">
                      <a:solidFill>
                        <a:srgbClr val="C9CACB"/>
                      </a:solidFill>
                      <a:prstDash val="solid"/>
                      <a:round/>
                      <a:headEnd type="none" w="med" len="med"/>
                      <a:tailEnd type="none" w="med" len="med"/>
                    </a:lnB>
                    <a:solidFill>
                      <a:srgbClr val="FFFFFF"/>
                    </a:solidFill>
                  </a:tcPr>
                </a:tc>
                <a:tc>
                  <a:txBody>
                    <a:bodyPr/>
                    <a:lstStyle/>
                    <a:p>
                      <a:r>
                        <a:rPr lang="en-US" sz="2000" dirty="0">
                          <a:effectLst/>
                        </a:rPr>
                        <a:t>$ 42.278 </a:t>
                      </a:r>
                      <a:r>
                        <a:rPr lang="el-GR" sz="2000" dirty="0" smtClean="0">
                          <a:effectLst/>
                        </a:rPr>
                        <a:t>δισ. </a:t>
                      </a:r>
                      <a:r>
                        <a:rPr lang="en-US" sz="2000" dirty="0" smtClean="0">
                          <a:effectLst/>
                        </a:rPr>
                        <a:t>(2012</a:t>
                      </a:r>
                      <a:r>
                        <a:rPr lang="en-US" sz="2000" dirty="0">
                          <a:effectLst/>
                        </a:rPr>
                        <a:t>)</a:t>
                      </a:r>
                    </a:p>
                  </a:txBody>
                  <a:tcPr marL="35719" marR="35719" marT="39688" marB="39688" anchor="ctr">
                    <a:lnL w="9525" cap="flat" cmpd="sng" algn="ctr">
                      <a:solidFill>
                        <a:srgbClr val="C9CACB"/>
                      </a:solidFill>
                      <a:prstDash val="solid"/>
                      <a:round/>
                      <a:headEnd type="none" w="med" len="med"/>
                      <a:tailEnd type="none" w="med" len="med"/>
                    </a:lnL>
                    <a:lnR w="9525" cap="flat" cmpd="sng" algn="ctr">
                      <a:solidFill>
                        <a:srgbClr val="C9CACB"/>
                      </a:solidFill>
                      <a:prstDash val="solid"/>
                      <a:round/>
                      <a:headEnd type="none" w="med" len="med"/>
                      <a:tailEnd type="none" w="med" len="med"/>
                    </a:lnR>
                    <a:lnT w="9525" cap="flat" cmpd="sng" algn="ctr">
                      <a:solidFill>
                        <a:srgbClr val="C9CACB"/>
                      </a:solidFill>
                      <a:prstDash val="solid"/>
                      <a:round/>
                      <a:headEnd type="none" w="med" len="med"/>
                      <a:tailEnd type="none" w="med" len="med"/>
                    </a:lnT>
                    <a:lnB w="9525" cap="flat" cmpd="sng" algn="ctr">
                      <a:solidFill>
                        <a:srgbClr val="C9CACB"/>
                      </a:solidFill>
                      <a:prstDash val="solid"/>
                      <a:round/>
                      <a:headEnd type="none" w="med" len="med"/>
                      <a:tailEnd type="none" w="med" len="med"/>
                    </a:lnB>
                    <a:solidFill>
                      <a:srgbClr val="FFFFFF"/>
                    </a:solidFill>
                  </a:tcPr>
                </a:tc>
              </a:tr>
              <a:tr h="362811">
                <a:tc>
                  <a:txBody>
                    <a:bodyPr/>
                    <a:lstStyle/>
                    <a:p>
                      <a:r>
                        <a:rPr lang="el-GR" sz="2000" b="1" dirty="0" smtClean="0">
                          <a:effectLst/>
                        </a:rPr>
                        <a:t>Κέρδη</a:t>
                      </a:r>
                      <a:endParaRPr lang="en-US" sz="2000" b="1" dirty="0">
                        <a:effectLst/>
                      </a:endParaRPr>
                    </a:p>
                  </a:txBody>
                  <a:tcPr marL="35719" marR="35719" marT="39688" marB="39688" anchor="ctr">
                    <a:lnL w="9525" cap="flat" cmpd="sng" algn="ctr">
                      <a:solidFill>
                        <a:srgbClr val="C9CACB"/>
                      </a:solidFill>
                      <a:prstDash val="solid"/>
                      <a:round/>
                      <a:headEnd type="none" w="med" len="med"/>
                      <a:tailEnd type="none" w="med" len="med"/>
                    </a:lnL>
                    <a:lnR w="9525" cap="flat" cmpd="sng" algn="ctr">
                      <a:solidFill>
                        <a:srgbClr val="C9CACB"/>
                      </a:solidFill>
                      <a:prstDash val="solid"/>
                      <a:round/>
                      <a:headEnd type="none" w="med" len="med"/>
                      <a:tailEnd type="none" w="med" len="med"/>
                    </a:lnR>
                    <a:lnT w="9525" cap="flat" cmpd="sng" algn="ctr">
                      <a:solidFill>
                        <a:srgbClr val="C9CACB"/>
                      </a:solidFill>
                      <a:prstDash val="solid"/>
                      <a:round/>
                      <a:headEnd type="none" w="med" len="med"/>
                      <a:tailEnd type="none" w="med" len="med"/>
                    </a:lnT>
                    <a:lnB w="9525" cap="flat" cmpd="sng" algn="ctr">
                      <a:solidFill>
                        <a:srgbClr val="C9CACB"/>
                      </a:solidFill>
                      <a:prstDash val="solid"/>
                      <a:round/>
                      <a:headEnd type="none" w="med" len="med"/>
                      <a:tailEnd type="none" w="med" len="med"/>
                    </a:lnB>
                    <a:solidFill>
                      <a:srgbClr val="FFFFFF"/>
                    </a:solidFill>
                  </a:tcPr>
                </a:tc>
                <a:tc>
                  <a:txBody>
                    <a:bodyPr/>
                    <a:lstStyle/>
                    <a:p>
                      <a:r>
                        <a:rPr lang="en-US" sz="2000" dirty="0">
                          <a:effectLst/>
                        </a:rPr>
                        <a:t>$ 5.682 </a:t>
                      </a:r>
                      <a:r>
                        <a:rPr lang="el-GR" sz="2000" dirty="0" smtClean="0">
                          <a:effectLst/>
                        </a:rPr>
                        <a:t>δισ. </a:t>
                      </a:r>
                      <a:r>
                        <a:rPr lang="en-US" sz="2000" dirty="0" smtClean="0">
                          <a:effectLst/>
                        </a:rPr>
                        <a:t>(2012</a:t>
                      </a:r>
                      <a:r>
                        <a:rPr lang="en-US" sz="2000" dirty="0">
                          <a:effectLst/>
                        </a:rPr>
                        <a:t>)</a:t>
                      </a:r>
                    </a:p>
                  </a:txBody>
                  <a:tcPr marL="35719" marR="35719" marT="39688" marB="39688" anchor="ctr">
                    <a:lnL w="9525" cap="flat" cmpd="sng" algn="ctr">
                      <a:solidFill>
                        <a:srgbClr val="C9CACB"/>
                      </a:solidFill>
                      <a:prstDash val="solid"/>
                      <a:round/>
                      <a:headEnd type="none" w="med" len="med"/>
                      <a:tailEnd type="none" w="med" len="med"/>
                    </a:lnL>
                    <a:lnR w="9525" cap="flat" cmpd="sng" algn="ctr">
                      <a:solidFill>
                        <a:srgbClr val="C9CACB"/>
                      </a:solidFill>
                      <a:prstDash val="solid"/>
                      <a:round/>
                      <a:headEnd type="none" w="med" len="med"/>
                      <a:tailEnd type="none" w="med" len="med"/>
                    </a:lnR>
                    <a:lnT w="9525" cap="flat" cmpd="sng" algn="ctr">
                      <a:solidFill>
                        <a:srgbClr val="C9CACB"/>
                      </a:solidFill>
                      <a:prstDash val="solid"/>
                      <a:round/>
                      <a:headEnd type="none" w="med" len="med"/>
                      <a:tailEnd type="none" w="med" len="med"/>
                    </a:lnT>
                    <a:lnB w="9525" cap="flat" cmpd="sng" algn="ctr">
                      <a:solidFill>
                        <a:srgbClr val="C9CACB"/>
                      </a:solidFill>
                      <a:prstDash val="solid"/>
                      <a:round/>
                      <a:headEnd type="none" w="med" len="med"/>
                      <a:tailEnd type="none" w="med" len="med"/>
                    </a:lnB>
                    <a:solidFill>
                      <a:srgbClr val="FFFFFF"/>
                    </a:solidFill>
                  </a:tcPr>
                </a:tc>
              </a:tr>
              <a:tr h="362811">
                <a:tc>
                  <a:txBody>
                    <a:bodyPr/>
                    <a:lstStyle/>
                    <a:p>
                      <a:r>
                        <a:rPr lang="el-GR" sz="2000" b="1" dirty="0" smtClean="0">
                          <a:effectLst/>
                        </a:rPr>
                        <a:t>Εργαζόμενοι</a:t>
                      </a:r>
                      <a:endParaRPr lang="en-US" sz="2000" b="1" dirty="0">
                        <a:effectLst/>
                      </a:endParaRPr>
                    </a:p>
                  </a:txBody>
                  <a:tcPr marL="35719" marR="35719" marT="39688" marB="39688" anchor="ctr">
                    <a:lnL w="9525" cap="flat" cmpd="sng" algn="ctr">
                      <a:solidFill>
                        <a:srgbClr val="C9CACB"/>
                      </a:solidFill>
                      <a:prstDash val="solid"/>
                      <a:round/>
                      <a:headEnd type="none" w="med" len="med"/>
                      <a:tailEnd type="none" w="med" len="med"/>
                    </a:lnL>
                    <a:lnR w="9525" cap="flat" cmpd="sng" algn="ctr">
                      <a:solidFill>
                        <a:srgbClr val="C9CACB"/>
                      </a:solidFill>
                      <a:prstDash val="solid"/>
                      <a:round/>
                      <a:headEnd type="none" w="med" len="med"/>
                      <a:tailEnd type="none" w="med" len="med"/>
                    </a:lnR>
                    <a:lnT w="9525" cap="flat" cmpd="sng" algn="ctr">
                      <a:solidFill>
                        <a:srgbClr val="C9CACB"/>
                      </a:solidFill>
                      <a:prstDash val="solid"/>
                      <a:round/>
                      <a:headEnd type="none" w="med" len="med"/>
                      <a:tailEnd type="none" w="med" len="med"/>
                    </a:lnT>
                    <a:lnB w="9525" cap="flat" cmpd="sng" algn="ctr">
                      <a:solidFill>
                        <a:srgbClr val="C9CACB"/>
                      </a:solidFill>
                      <a:prstDash val="solid"/>
                      <a:round/>
                      <a:headEnd type="none" w="med" len="med"/>
                      <a:tailEnd type="none" w="med" len="med"/>
                    </a:lnB>
                    <a:solidFill>
                      <a:srgbClr val="FFFFFF"/>
                    </a:solidFill>
                  </a:tcPr>
                </a:tc>
                <a:tc>
                  <a:txBody>
                    <a:bodyPr/>
                    <a:lstStyle/>
                    <a:p>
                      <a:r>
                        <a:rPr lang="el-GR" sz="2000">
                          <a:effectLst/>
                        </a:rPr>
                        <a:t>166,000 (2012)</a:t>
                      </a:r>
                    </a:p>
                  </a:txBody>
                  <a:tcPr marL="35719" marR="35719" marT="39688" marB="39688" anchor="ctr">
                    <a:lnL w="9525" cap="flat" cmpd="sng" algn="ctr">
                      <a:solidFill>
                        <a:srgbClr val="C9CACB"/>
                      </a:solidFill>
                      <a:prstDash val="solid"/>
                      <a:round/>
                      <a:headEnd type="none" w="med" len="med"/>
                      <a:tailEnd type="none" w="med" len="med"/>
                    </a:lnL>
                    <a:lnR w="9525" cap="flat" cmpd="sng" algn="ctr">
                      <a:solidFill>
                        <a:srgbClr val="C9CACB"/>
                      </a:solidFill>
                      <a:prstDash val="solid"/>
                      <a:round/>
                      <a:headEnd type="none" w="med" len="med"/>
                      <a:tailEnd type="none" w="med" len="med"/>
                    </a:lnR>
                    <a:lnT w="9525" cap="flat" cmpd="sng" algn="ctr">
                      <a:solidFill>
                        <a:srgbClr val="C9CACB"/>
                      </a:solidFill>
                      <a:prstDash val="solid"/>
                      <a:round/>
                      <a:headEnd type="none" w="med" len="med"/>
                      <a:tailEnd type="none" w="med" len="med"/>
                    </a:lnT>
                    <a:lnB w="9525" cap="flat" cmpd="sng" algn="ctr">
                      <a:solidFill>
                        <a:srgbClr val="C9CACB"/>
                      </a:solidFill>
                      <a:prstDash val="solid"/>
                      <a:round/>
                      <a:headEnd type="none" w="med" len="med"/>
                      <a:tailEnd type="none" w="med" len="med"/>
                    </a:lnB>
                    <a:solidFill>
                      <a:srgbClr val="FFFFFF"/>
                    </a:solidFill>
                  </a:tcPr>
                </a:tc>
              </a:tr>
              <a:tr h="632114">
                <a:tc>
                  <a:txBody>
                    <a:bodyPr/>
                    <a:lstStyle/>
                    <a:p>
                      <a:r>
                        <a:rPr lang="el-GR" sz="2000" b="1" dirty="0" smtClean="0">
                          <a:effectLst/>
                        </a:rPr>
                        <a:t>Βασικοί</a:t>
                      </a:r>
                      <a:r>
                        <a:rPr lang="el-GR" sz="2000" b="1" baseline="0" dirty="0" smtClean="0">
                          <a:effectLst/>
                        </a:rPr>
                        <a:t> Ανταγωνιστές</a:t>
                      </a:r>
                      <a:endParaRPr lang="en-US" sz="2000" b="1" dirty="0">
                        <a:effectLst/>
                      </a:endParaRPr>
                    </a:p>
                  </a:txBody>
                  <a:tcPr marL="35719" marR="35719" marT="39688" marB="39688" anchor="ctr">
                    <a:lnL w="9525" cap="flat" cmpd="sng" algn="ctr">
                      <a:solidFill>
                        <a:srgbClr val="C9CACB"/>
                      </a:solidFill>
                      <a:prstDash val="solid"/>
                      <a:round/>
                      <a:headEnd type="none" w="med" len="med"/>
                      <a:tailEnd type="none" w="med" len="med"/>
                    </a:lnL>
                    <a:lnR w="9525" cap="flat" cmpd="sng" algn="ctr">
                      <a:solidFill>
                        <a:srgbClr val="C9CACB"/>
                      </a:solidFill>
                      <a:prstDash val="solid"/>
                      <a:round/>
                      <a:headEnd type="none" w="med" len="med"/>
                      <a:tailEnd type="none" w="med" len="med"/>
                    </a:lnR>
                    <a:lnT w="9525" cap="flat" cmpd="sng" algn="ctr">
                      <a:solidFill>
                        <a:srgbClr val="C9CACB"/>
                      </a:solidFill>
                      <a:prstDash val="solid"/>
                      <a:round/>
                      <a:headEnd type="none" w="med" len="med"/>
                      <a:tailEnd type="none" w="med" len="med"/>
                    </a:lnT>
                    <a:lnB w="9525" cap="flat" cmpd="sng" algn="ctr">
                      <a:solidFill>
                        <a:srgbClr val="C9CACB"/>
                      </a:solidFill>
                      <a:prstDash val="solid"/>
                      <a:round/>
                      <a:headEnd type="none" w="med" len="med"/>
                      <a:tailEnd type="none" w="med" len="med"/>
                    </a:lnB>
                    <a:solidFill>
                      <a:srgbClr val="FFFFFF"/>
                    </a:solidFill>
                  </a:tcPr>
                </a:tc>
                <a:tc>
                  <a:txBody>
                    <a:bodyPr/>
                    <a:lstStyle/>
                    <a:p>
                      <a:r>
                        <a:rPr lang="en-US" sz="2000" dirty="0">
                          <a:effectLst/>
                        </a:rPr>
                        <a:t>NBC Universal Media, News Corp., Time Warner Inc., Viacom Inc.</a:t>
                      </a:r>
                    </a:p>
                  </a:txBody>
                  <a:tcPr marL="35719" marR="35719" marT="39688" marB="39688" anchor="ctr">
                    <a:lnL w="9525" cap="flat" cmpd="sng" algn="ctr">
                      <a:solidFill>
                        <a:srgbClr val="C9CACB"/>
                      </a:solidFill>
                      <a:prstDash val="solid"/>
                      <a:round/>
                      <a:headEnd type="none" w="med" len="med"/>
                      <a:tailEnd type="none" w="med" len="med"/>
                    </a:lnL>
                    <a:lnR w="9525" cap="flat" cmpd="sng" algn="ctr">
                      <a:solidFill>
                        <a:srgbClr val="C9CACB"/>
                      </a:solidFill>
                      <a:prstDash val="solid"/>
                      <a:round/>
                      <a:headEnd type="none" w="med" len="med"/>
                      <a:tailEnd type="none" w="med" len="med"/>
                    </a:lnR>
                    <a:lnT w="9525" cap="flat" cmpd="sng" algn="ctr">
                      <a:solidFill>
                        <a:srgbClr val="C9CACB"/>
                      </a:solidFill>
                      <a:prstDash val="solid"/>
                      <a:round/>
                      <a:headEnd type="none" w="med" len="med"/>
                      <a:tailEnd type="none" w="med" len="med"/>
                    </a:lnT>
                    <a:lnB w="9525" cap="flat" cmpd="sng" algn="ctr">
                      <a:solidFill>
                        <a:srgbClr val="C9CACB"/>
                      </a:solidFill>
                      <a:prstDash val="solid"/>
                      <a:round/>
                      <a:headEnd type="none" w="med" len="med"/>
                      <a:tailEnd type="none" w="med" len="med"/>
                    </a:lnB>
                    <a:solidFill>
                      <a:srgbClr val="FFFFFF"/>
                    </a:solidFill>
                  </a:tcPr>
                </a:tc>
              </a:tr>
            </a:tbl>
          </a:graphicData>
        </a:graphic>
      </p:graphicFrame>
      <p:graphicFrame>
        <p:nvGraphicFramePr>
          <p:cNvPr id="3" name="Πίνακας 2"/>
          <p:cNvGraphicFramePr>
            <a:graphicFrameLocks noGrp="1"/>
          </p:cNvGraphicFramePr>
          <p:nvPr>
            <p:extLst>
              <p:ext uri="{D42A27DB-BD31-4B8C-83A1-F6EECF244321}">
                <p14:modId xmlns:p14="http://schemas.microsoft.com/office/powerpoint/2010/main" xmlns="" val="1595336278"/>
              </p:ext>
            </p:extLst>
          </p:nvPr>
        </p:nvGraphicFramePr>
        <p:xfrm>
          <a:off x="251520" y="553244"/>
          <a:ext cx="6833524" cy="688976"/>
        </p:xfrm>
        <a:graphic>
          <a:graphicData uri="http://schemas.openxmlformats.org/drawingml/2006/table">
            <a:tbl>
              <a:tblPr/>
              <a:tblGrid>
                <a:gridCol w="2016224"/>
                <a:gridCol w="4817300"/>
              </a:tblGrid>
              <a:tr h="536575">
                <a:tc>
                  <a:txBody>
                    <a:bodyPr/>
                    <a:lstStyle/>
                    <a:p>
                      <a:r>
                        <a:rPr lang="el-GR" sz="2000" b="1" dirty="0" smtClean="0">
                          <a:effectLst/>
                        </a:rPr>
                        <a:t>Επωνυμία</a:t>
                      </a:r>
                      <a:r>
                        <a:rPr lang="el-GR" sz="2000" b="1" baseline="0" dirty="0" smtClean="0">
                          <a:effectLst/>
                        </a:rPr>
                        <a:t> Εταιρείας</a:t>
                      </a:r>
                      <a:endParaRPr lang="en-US" sz="2000" b="1" dirty="0">
                        <a:effectLst/>
                      </a:endParaRPr>
                    </a:p>
                  </a:txBody>
                  <a:tcPr marL="35719" marR="35719" marT="39688" marB="39688" anchor="ctr">
                    <a:lnL w="9525" cap="flat" cmpd="sng" algn="ctr">
                      <a:solidFill>
                        <a:srgbClr val="C9CACB"/>
                      </a:solidFill>
                      <a:prstDash val="solid"/>
                      <a:round/>
                      <a:headEnd type="none" w="med" len="med"/>
                      <a:tailEnd type="none" w="med" len="med"/>
                    </a:lnL>
                    <a:lnR w="9525" cap="flat" cmpd="sng" algn="ctr">
                      <a:solidFill>
                        <a:srgbClr val="C9CACB"/>
                      </a:solidFill>
                      <a:prstDash val="solid"/>
                      <a:round/>
                      <a:headEnd type="none" w="med" len="med"/>
                      <a:tailEnd type="none" w="med" len="med"/>
                    </a:lnR>
                    <a:lnT w="9525" cap="flat" cmpd="sng" algn="ctr">
                      <a:solidFill>
                        <a:srgbClr val="C9CACB"/>
                      </a:solidFill>
                      <a:prstDash val="solid"/>
                      <a:round/>
                      <a:headEnd type="none" w="med" len="med"/>
                      <a:tailEnd type="none" w="med" len="med"/>
                    </a:lnT>
                    <a:lnB w="9525" cap="flat" cmpd="sng" algn="ctr">
                      <a:solidFill>
                        <a:srgbClr val="C9CACB"/>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The Walt Disney Company</a:t>
                      </a:r>
                      <a:endParaRPr kumimoji="0" lang="en-US" sz="2000" b="0" i="0" u="none" strike="noStrike" kern="1200" cap="none" spc="0" normalizeH="0" baseline="0" noProof="0" dirty="0">
                        <a:ln>
                          <a:noFill/>
                        </a:ln>
                        <a:solidFill>
                          <a:srgbClr val="0B5394"/>
                        </a:solidFill>
                        <a:effectLst/>
                        <a:uLnTx/>
                        <a:uFillTx/>
                        <a:latin typeface="+mn-lt"/>
                        <a:ea typeface="+mn-ea"/>
                        <a:cs typeface="+mn-cs"/>
                      </a:endParaRPr>
                    </a:p>
                  </a:txBody>
                  <a:tcPr marL="35719" marR="35719" marT="39688" marB="39688" anchor="ctr">
                    <a:lnL w="9525" cap="flat" cmpd="sng" algn="ctr">
                      <a:solidFill>
                        <a:srgbClr val="C9CACB"/>
                      </a:solidFill>
                      <a:prstDash val="solid"/>
                      <a:round/>
                      <a:headEnd type="none" w="med" len="med"/>
                      <a:tailEnd type="none" w="med" len="med"/>
                    </a:lnL>
                    <a:lnR w="9525" cap="flat" cmpd="sng" algn="ctr">
                      <a:solidFill>
                        <a:srgbClr val="C9CACB"/>
                      </a:solidFill>
                      <a:prstDash val="solid"/>
                      <a:round/>
                      <a:headEnd type="none" w="med" len="med"/>
                      <a:tailEnd type="none" w="med" len="med"/>
                    </a:lnR>
                    <a:lnT w="9525" cap="flat" cmpd="sng" algn="ctr">
                      <a:solidFill>
                        <a:srgbClr val="C9CACB"/>
                      </a:solidFill>
                      <a:prstDash val="solid"/>
                      <a:round/>
                      <a:headEnd type="none" w="med" len="med"/>
                      <a:tailEnd type="none" w="med" len="med"/>
                    </a:lnT>
                    <a:lnB w="9525" cap="flat" cmpd="sng" algn="ctr">
                      <a:solidFill>
                        <a:srgbClr val="C9CACB"/>
                      </a:solidFill>
                      <a:prstDash val="solid"/>
                      <a:round/>
                      <a:headEnd type="none" w="med" len="med"/>
                      <a:tailEnd type="none" w="med" len="med"/>
                    </a:lnB>
                    <a:solidFill>
                      <a:srgbClr val="FFFFFF"/>
                    </a:solidFill>
                  </a:tcPr>
                </a:tc>
              </a:tr>
            </a:tbl>
          </a:graphicData>
        </a:graphic>
      </p:graphicFrame>
      <p:sp>
        <p:nvSpPr>
          <p:cNvPr id="6" name="Ορθογώνιο 5"/>
          <p:cNvSpPr/>
          <p:nvPr/>
        </p:nvSpPr>
        <p:spPr>
          <a:xfrm>
            <a:off x="402772" y="157239"/>
            <a:ext cx="8077200" cy="387048"/>
          </a:xfrm>
          <a:prstGeom prst="rect">
            <a:avLst/>
          </a:prstGeom>
        </p:spPr>
        <p:style>
          <a:lnRef idx="2">
            <a:schemeClr val="accent1"/>
          </a:lnRef>
          <a:fillRef idx="1">
            <a:schemeClr val="lt1"/>
          </a:fillRef>
          <a:effectRef idx="0">
            <a:schemeClr val="accent1"/>
          </a:effectRef>
          <a:fontRef idx="minor">
            <a:schemeClr val="dk1"/>
          </a:fontRef>
        </p:style>
        <p:txBody>
          <a:bodyPr lIns="71323" tIns="35662" rIns="71323" bIns="35662" rtlCol="0" anchor="ctr"/>
          <a:lstStyle/>
          <a:p>
            <a:pPr algn="ctr"/>
            <a:r>
              <a:rPr lang="en-US" sz="2400" b="1" dirty="0" smtClean="0">
                <a:solidFill>
                  <a:schemeClr val="tx1"/>
                </a:solidFill>
              </a:rPr>
              <a:t>SWOT ANALYSIS – THE WALT DISNEY COMPANY (1/</a:t>
            </a:r>
            <a:r>
              <a:rPr lang="el-GR" sz="2400" b="1" dirty="0" smtClean="0">
                <a:solidFill>
                  <a:schemeClr val="tx1"/>
                </a:solidFill>
              </a:rPr>
              <a:t>3</a:t>
            </a:r>
            <a:r>
              <a:rPr lang="en-US" sz="2400" b="1" dirty="0" smtClean="0">
                <a:solidFill>
                  <a:schemeClr val="tx1"/>
                </a:solidFill>
              </a:rPr>
              <a:t>)</a:t>
            </a:r>
            <a:endParaRPr lang="el-GR" sz="2400" b="1" dirty="0">
              <a:solidFill>
                <a:schemeClr val="tx1"/>
              </a:solidFill>
            </a:endParaRPr>
          </a:p>
        </p:txBody>
      </p:sp>
    </p:spTree>
    <p:extLst>
      <p:ext uri="{BB962C8B-B14F-4D97-AF65-F5344CB8AC3E}">
        <p14:creationId xmlns:p14="http://schemas.microsoft.com/office/powerpoint/2010/main" xmlns="" val="2161383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Διαχείριση της Διαδικασίας Μάρκετινγκ</a:t>
            </a:r>
            <a:endParaRPr lang="en-US" sz="3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
        <p:nvSpPr>
          <p:cNvPr id="5" name="Ορθογώνιο 4"/>
          <p:cNvSpPr>
            <a:spLocks noGrp="1"/>
          </p:cNvSpPr>
          <p:nvPr>
            <p:ph idx="1"/>
          </p:nvPr>
        </p:nvSpPr>
        <p:spPr>
          <a:xfrm>
            <a:off x="457200" y="1333500"/>
            <a:ext cx="8229600" cy="3556692"/>
          </a:xfrm>
          <a:prstGeom prst="rect">
            <a:avLst/>
          </a:prstGeom>
        </p:spPr>
        <p:txBody>
          <a:bodyPr wrap="square" lIns="71323" tIns="35662" rIns="71323" bIns="35662">
            <a:spAutoFit/>
          </a:bodyPr>
          <a:lstStyle/>
          <a:p>
            <a:pPr>
              <a:lnSpc>
                <a:spcPct val="80000"/>
              </a:lnSpc>
            </a:pPr>
            <a:r>
              <a:rPr lang="el-GR" sz="2200" dirty="0" smtClean="0"/>
              <a:t>Η</a:t>
            </a:r>
            <a:r>
              <a:rPr lang="en-US" sz="2200" dirty="0" smtClean="0"/>
              <a:t> </a:t>
            </a:r>
            <a:r>
              <a:rPr lang="en-US" sz="2200" dirty="0"/>
              <a:t>Walt Disney </a:t>
            </a:r>
            <a:r>
              <a:rPr lang="en-US" sz="2200" dirty="0" smtClean="0"/>
              <a:t>Company</a:t>
            </a:r>
            <a:r>
              <a:rPr lang="el-GR" sz="2200" dirty="0" smtClean="0"/>
              <a:t>, μία εταιρεία που ιδρύθηκε στις ΗΠΑ,</a:t>
            </a:r>
            <a:r>
              <a:rPr lang="en-US" sz="2200" dirty="0" smtClean="0"/>
              <a:t> </a:t>
            </a:r>
            <a:r>
              <a:rPr lang="el-GR" sz="2200" dirty="0" smtClean="0"/>
              <a:t>έχει επιβάλλει την κυριαρχία της παγκοσμίως στο χώρο της ψυχαγωγίας και των ΜΜΕ</a:t>
            </a:r>
            <a:r>
              <a:rPr lang="en-US" sz="2200" dirty="0" smtClean="0"/>
              <a:t>. </a:t>
            </a:r>
            <a:r>
              <a:rPr lang="el-GR" sz="2200" dirty="0" smtClean="0"/>
              <a:t>Δραστηριοποιείται σε  πέντε διαφορετικούς τομείς:</a:t>
            </a:r>
            <a:endParaRPr lang="en-US" sz="2200" dirty="0" smtClean="0"/>
          </a:p>
          <a:p>
            <a:pPr marL="222885" indent="-222885">
              <a:lnSpc>
                <a:spcPct val="80000"/>
              </a:lnSpc>
              <a:buFont typeface="Arial" panose="020B0604020202020204" pitchFamily="34" charset="0"/>
              <a:buChar char="•"/>
            </a:pPr>
            <a:r>
              <a:rPr lang="el-GR" sz="2200" dirty="0" smtClean="0"/>
              <a:t> </a:t>
            </a:r>
            <a:r>
              <a:rPr lang="en-US" sz="2200" dirty="0" smtClean="0"/>
              <a:t>Media </a:t>
            </a:r>
            <a:r>
              <a:rPr lang="en-US" sz="2200" dirty="0"/>
              <a:t>Networks</a:t>
            </a:r>
            <a:r>
              <a:rPr lang="en-US" sz="2200" dirty="0" smtClean="0"/>
              <a:t>,</a:t>
            </a:r>
          </a:p>
          <a:p>
            <a:pPr marL="222885" indent="-222885">
              <a:lnSpc>
                <a:spcPct val="80000"/>
              </a:lnSpc>
              <a:buFont typeface="Arial" panose="020B0604020202020204" pitchFamily="34" charset="0"/>
              <a:buChar char="•"/>
            </a:pPr>
            <a:r>
              <a:rPr lang="en-US" sz="2200" dirty="0" smtClean="0"/>
              <a:t> </a:t>
            </a:r>
            <a:r>
              <a:rPr lang="en-US" sz="2200" dirty="0"/>
              <a:t>Parks and Resorts</a:t>
            </a:r>
            <a:r>
              <a:rPr lang="en-US" sz="2200" dirty="0" smtClean="0"/>
              <a:t>,</a:t>
            </a:r>
          </a:p>
          <a:p>
            <a:pPr marL="222885" indent="-222885">
              <a:lnSpc>
                <a:spcPct val="80000"/>
              </a:lnSpc>
              <a:buFont typeface="Arial" panose="020B0604020202020204" pitchFamily="34" charset="0"/>
              <a:buChar char="•"/>
            </a:pPr>
            <a:r>
              <a:rPr lang="en-US" sz="2200" dirty="0" smtClean="0"/>
              <a:t> </a:t>
            </a:r>
            <a:r>
              <a:rPr lang="en-US" sz="2200" dirty="0"/>
              <a:t>The Walt Disney Studios</a:t>
            </a:r>
            <a:r>
              <a:rPr lang="en-US" sz="2200" dirty="0" smtClean="0"/>
              <a:t>,</a:t>
            </a:r>
          </a:p>
          <a:p>
            <a:pPr marL="222885" indent="-222885">
              <a:lnSpc>
                <a:spcPct val="80000"/>
              </a:lnSpc>
              <a:buFont typeface="Arial" panose="020B0604020202020204" pitchFamily="34" charset="0"/>
              <a:buChar char="•"/>
            </a:pPr>
            <a:r>
              <a:rPr lang="en-US" sz="2200" dirty="0" smtClean="0"/>
              <a:t> </a:t>
            </a:r>
            <a:r>
              <a:rPr lang="en-US" sz="2200" dirty="0"/>
              <a:t>Disney Consumer Products and Disney Interactive. </a:t>
            </a:r>
            <a:endParaRPr lang="en-US" sz="2200" dirty="0" smtClean="0"/>
          </a:p>
          <a:p>
            <a:pPr>
              <a:lnSpc>
                <a:spcPct val="80000"/>
              </a:lnSpc>
            </a:pPr>
            <a:r>
              <a:rPr lang="en-US" sz="2200" dirty="0" smtClean="0"/>
              <a:t>Disney </a:t>
            </a:r>
            <a:r>
              <a:rPr lang="en-US" sz="2200" dirty="0"/>
              <a:t>Media </a:t>
            </a:r>
            <a:r>
              <a:rPr lang="en-US" sz="2200" dirty="0" smtClean="0"/>
              <a:t>Networks</a:t>
            </a:r>
            <a:r>
              <a:rPr lang="el-GR" sz="2200" dirty="0" smtClean="0"/>
              <a:t> είναι ο πιο σημαντικός τομέας</a:t>
            </a:r>
            <a:r>
              <a:rPr lang="en-US" sz="2200" dirty="0" smtClean="0"/>
              <a:t>. </a:t>
            </a:r>
            <a:r>
              <a:rPr lang="el-GR" sz="2200" dirty="0" smtClean="0"/>
              <a:t> Τα προϊόντα της εταιρείας περιλαμβάνουν τηλεοπτικά προγράμματα, βιβλία, περιοδικά , ηχογραφήσεις και ταινίες. </a:t>
            </a:r>
            <a:endParaRPr lang="el-GR" sz="22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2690</TotalTime>
  <Words>2364</Words>
  <Application>Microsoft Office PowerPoint</Application>
  <PresentationFormat>Προβολή στην οθόνη (16:10)</PresentationFormat>
  <Paragraphs>315</Paragraphs>
  <Slides>34</Slides>
  <Notes>17</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Θέμα του Office</vt:lpstr>
      <vt:lpstr>Αρχές Μάρκετινγκ</vt:lpstr>
      <vt:lpstr>Διαφάνεια 2</vt:lpstr>
      <vt:lpstr>Άδειες Χρήσης</vt:lpstr>
      <vt:lpstr>Χρηματοδότηση</vt:lpstr>
      <vt:lpstr>Σκοποί  ενότητας</vt:lpstr>
      <vt:lpstr>Διαχείριση της Διαδικασίας Μάρκετινγκ Απεικόνιση Διαχείρισης Μάρκετινγκ: Ανάλυση, Σχεδιασμός, Εφαρμογή και Έλεγχος</vt:lpstr>
      <vt:lpstr> Διαχείριση της Διαδικασίας Μάρκετινγκ SWOT ANALYSIS</vt:lpstr>
      <vt:lpstr>Διαφάνεια 8</vt:lpstr>
      <vt:lpstr>Διαχείριση της Διαδικασίας Μάρκετινγκ</vt:lpstr>
      <vt:lpstr>SWOT ANALYSIS – THE WALT DISNEY COMPANY  (2/3)</vt:lpstr>
      <vt:lpstr>SWOT ANALYSIS – THE WALT DISNEY COMPANY (3/3)</vt:lpstr>
      <vt:lpstr>Διαχείριση της Διαδικασίας Μάρκετινγκ</vt:lpstr>
      <vt:lpstr>Διαχείριση της Διαδικασίας Μάρκετινγκ</vt:lpstr>
      <vt:lpstr>Διαχείριση της Διαδικασίας Μάρκετινγκ</vt:lpstr>
      <vt:lpstr>Διαχείριση της Διαδικασίας Μάρκετινγκ</vt:lpstr>
      <vt:lpstr>Διαχείριση της Διαδικασίας Μάρκετινγκ</vt:lpstr>
      <vt:lpstr>Διαχείριση της Διαδικασίας Μάρκετινγκ</vt:lpstr>
      <vt:lpstr>Διαχείριση της Διαδικασίας Μάρκετινγκ</vt:lpstr>
      <vt:lpstr>Διαχείριση της Διαδικασίας Μάρκετινγκ</vt:lpstr>
      <vt:lpstr>Διαχείριση της Διαδικασίας Μάρκετινγκ</vt:lpstr>
      <vt:lpstr>Διαχείριση της Διαδικασίας Μάρκετινγκ</vt:lpstr>
      <vt:lpstr>Διαχείριση της Διαδικασίας Μάρκετινγκ</vt:lpstr>
      <vt:lpstr>Διαχείριση της Διαδικασίας Μάρκετινγκ</vt:lpstr>
      <vt:lpstr>Διαχείριση της Διαδικασίας Μάρκετινγκ</vt:lpstr>
      <vt:lpstr>  Απεικόνιση της Επίδοσης Μάρκετινγκ   </vt:lpstr>
      <vt:lpstr>Διαχείριση της Διαδικασίας Μάρκετινγκ</vt:lpstr>
      <vt:lpstr>Βιβλιογραφία</vt:lpstr>
      <vt:lpstr>Βιβλιογραφία</vt:lpstr>
      <vt:lpstr>Σημείωμα Αναφοράς</vt:lpstr>
      <vt:lpstr>Σημείωμα Αδειοδότησης</vt:lpstr>
      <vt:lpstr>Διαφάνεια 31</vt:lpstr>
      <vt:lpstr>Διαφάνεια 32</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380</cp:revision>
  <dcterms:created xsi:type="dcterms:W3CDTF">2012-09-06T09:03:05Z</dcterms:created>
  <dcterms:modified xsi:type="dcterms:W3CDTF">2015-11-05T19:50:32Z</dcterms:modified>
</cp:coreProperties>
</file>