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91" r:id="rId2"/>
    <p:sldId id="292" r:id="rId3"/>
    <p:sldId id="257" r:id="rId4"/>
    <p:sldId id="289" r:id="rId5"/>
    <p:sldId id="290" r:id="rId6"/>
    <p:sldId id="258" r:id="rId7"/>
    <p:sldId id="293" r:id="rId8"/>
    <p:sldId id="259" r:id="rId9"/>
    <p:sldId id="294" r:id="rId10"/>
    <p:sldId id="260" r:id="rId11"/>
    <p:sldId id="262" r:id="rId12"/>
    <p:sldId id="263" r:id="rId13"/>
    <p:sldId id="264" r:id="rId14"/>
    <p:sldId id="296" r:id="rId15"/>
    <p:sldId id="295" r:id="rId16"/>
    <p:sldId id="265" r:id="rId17"/>
    <p:sldId id="266" r:id="rId18"/>
    <p:sldId id="297" r:id="rId19"/>
    <p:sldId id="307" r:id="rId20"/>
    <p:sldId id="267" r:id="rId21"/>
    <p:sldId id="298" r:id="rId22"/>
    <p:sldId id="268" r:id="rId23"/>
    <p:sldId id="269" r:id="rId24"/>
    <p:sldId id="299" r:id="rId25"/>
    <p:sldId id="270" r:id="rId26"/>
    <p:sldId id="271" r:id="rId27"/>
    <p:sldId id="300" r:id="rId28"/>
    <p:sldId id="272" r:id="rId29"/>
    <p:sldId id="301" r:id="rId30"/>
    <p:sldId id="273" r:id="rId31"/>
    <p:sldId id="302" r:id="rId32"/>
    <p:sldId id="274" r:id="rId33"/>
    <p:sldId id="275" r:id="rId34"/>
    <p:sldId id="303" r:id="rId35"/>
    <p:sldId id="276" r:id="rId36"/>
    <p:sldId id="277" r:id="rId37"/>
    <p:sldId id="305" r:id="rId38"/>
    <p:sldId id="304" r:id="rId39"/>
    <p:sldId id="306" r:id="rId40"/>
    <p:sldId id="278" r:id="rId41"/>
    <p:sldId id="279" r:id="rId42"/>
    <p:sldId id="286" r:id="rId43"/>
    <p:sldId id="283" r:id="rId44"/>
    <p:sldId id="284" r:id="rId4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32" autoAdjust="0"/>
    <p:restoredTop sz="83826" autoAdjust="0"/>
  </p:normalViewPr>
  <p:slideViewPr>
    <p:cSldViewPr snapToGrid="0">
      <p:cViewPr varScale="1">
        <p:scale>
          <a:sx n="72" d="100"/>
          <a:sy n="72" d="100"/>
        </p:scale>
        <p:origin x="9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D7E8CC-4693-473E-8C5B-5BAAD7A81FC7}" type="datetimeFigureOut">
              <a:rPr lang="el-GR" smtClean="0"/>
              <a:t>25/9/2015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B3377C-E1C1-44AB-BA5C-D05209DE1F6A}" type="slidenum">
              <a:rPr lang="el-GR" smtClean="0"/>
              <a:t>‹#›</a:t>
            </a:fld>
            <a:endParaRPr lang="el-GR"/>
          </a:p>
        </p:txBody>
      </p:sp>
    </p:spTree>
    <p:extLst>
      <p:ext uri="{BB962C8B-B14F-4D97-AF65-F5344CB8AC3E}">
        <p14:creationId xmlns:p14="http://schemas.microsoft.com/office/powerpoint/2010/main" val="1450977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26BC04D6-065E-42A3-96BE-4E4F5B37AC8D}" type="slidenum">
              <a:rPr lang="el-GR" smtClean="0"/>
              <a:t>1</a:t>
            </a:fld>
            <a:endParaRPr lang="el-GR"/>
          </a:p>
        </p:txBody>
      </p:sp>
    </p:spTree>
    <p:extLst>
      <p:ext uri="{BB962C8B-B14F-4D97-AF65-F5344CB8AC3E}">
        <p14:creationId xmlns:p14="http://schemas.microsoft.com/office/powerpoint/2010/main" val="3962212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17</a:t>
            </a:fld>
            <a:endParaRPr lang="el-GR"/>
          </a:p>
        </p:txBody>
      </p:sp>
    </p:spTree>
    <p:extLst>
      <p:ext uri="{BB962C8B-B14F-4D97-AF65-F5344CB8AC3E}">
        <p14:creationId xmlns:p14="http://schemas.microsoft.com/office/powerpoint/2010/main" val="442266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19</a:t>
            </a:fld>
            <a:endParaRPr lang="el-GR"/>
          </a:p>
        </p:txBody>
      </p:sp>
    </p:spTree>
    <p:extLst>
      <p:ext uri="{BB962C8B-B14F-4D97-AF65-F5344CB8AC3E}">
        <p14:creationId xmlns:p14="http://schemas.microsoft.com/office/powerpoint/2010/main" val="2175551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Αυτός ο όρος είναι ευρύτερος και πιο γενικός από την ειδική παθολογία ή αιτιολο­γία της μυαλγικής </a:t>
            </a:r>
            <a:r>
              <a:rPr lang="el-GR" dirty="0" err="1" smtClean="0"/>
              <a:t>εγκεφαλομυελίτιδας</a:t>
            </a:r>
            <a:r>
              <a:rPr lang="el-GR" dirty="0" smtClean="0"/>
              <a:t> (ΜΕ), ή του </a:t>
            </a:r>
            <a:r>
              <a:rPr lang="el-GR" dirty="0" err="1" smtClean="0"/>
              <a:t>μετάιογενούς</a:t>
            </a:r>
            <a:r>
              <a:rPr lang="el-GR" dirty="0" smtClean="0"/>
              <a:t> συνδρόμου κόπωσης, το οποίο ακο­λουθεί μετά από μια εμπύρετο ιογενή λοίμωξη. Μερικές φορές υπάρχουν ορολογικές ενδείξεις πρόσφατης λοίμωξης από </a:t>
            </a:r>
            <a:r>
              <a:rPr lang="en-US" dirty="0" smtClean="0"/>
              <a:t>Coxsackie </a:t>
            </a:r>
            <a:r>
              <a:rPr lang="el-GR" dirty="0" smtClean="0"/>
              <a:t>Β ή Εμβρυϊκή Βάση ΕΒ</a:t>
            </a:r>
            <a:r>
              <a:rPr lang="en-US" dirty="0" smtClean="0"/>
              <a:t>V</a:t>
            </a:r>
            <a:r>
              <a:rPr lang="el-GR" dirty="0" smtClean="0"/>
              <a:t> ή κάποιο ιό ηπατίτιδας. Σε ορισμένες </a:t>
            </a:r>
            <a:r>
              <a:rPr lang="el-GR" dirty="0" err="1" smtClean="0"/>
              <a:t>εριπτώσεις</a:t>
            </a:r>
            <a:r>
              <a:rPr lang="el-GR" dirty="0" smtClean="0"/>
              <a:t> δεν υπάρχει ιστορικό ή ενδείξεις </a:t>
            </a:r>
            <a:r>
              <a:rPr lang="el-GR" dirty="0" err="1" smtClean="0"/>
              <a:t>προηγηθείσας</a:t>
            </a:r>
            <a:r>
              <a:rPr lang="el-GR" dirty="0" smtClean="0"/>
              <a:t> λοίμωξης και δεν υπάρχουν ειδικές διαγνωστικές δοκιμασίες. </a:t>
            </a:r>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20</a:t>
            </a:fld>
            <a:endParaRPr lang="el-GR"/>
          </a:p>
        </p:txBody>
      </p:sp>
    </p:spTree>
    <p:extLst>
      <p:ext uri="{BB962C8B-B14F-4D97-AF65-F5344CB8AC3E}">
        <p14:creationId xmlns:p14="http://schemas.microsoft.com/office/powerpoint/2010/main" val="18301718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Συνήθως οι γονείς επιμένουν ότι υ­πάρχει οργανικό αίτιο και υπάρχει ο κίνδυνος ο ιατρός να πιεστεί για τη διεξαγωγή υπερβολικών άσκοπων ελέγχων. Σήμερα, οι πιο έμπειροι ιατροί θεωρούν την τελική κλινική εικόνα ως οφειλόμενη στην αλληλεπίδραση οργανικών και ψυχολογικών παραγόντων.</a:t>
            </a:r>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21</a:t>
            </a:fld>
            <a:endParaRPr lang="el-GR"/>
          </a:p>
        </p:txBody>
      </p:sp>
    </p:spTree>
    <p:extLst>
      <p:ext uri="{BB962C8B-B14F-4D97-AF65-F5344CB8AC3E}">
        <p14:creationId xmlns:p14="http://schemas.microsoft.com/office/powerpoint/2010/main" val="1949149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Εάν το παιδί αισθάνεται πολύ πιεσμένο, είναι πιθανό να παρατηρηθούν ξεσπάσματα θυμού ή σιωπηρή απόσυρση. Η διαφωνία για  το κατά πόσο η πάθηση είναι οργανικής ή ψυχολογικής αιτιολογίας δεν βοηθά. </a:t>
            </a:r>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22</a:t>
            </a:fld>
            <a:endParaRPr lang="el-GR"/>
          </a:p>
        </p:txBody>
      </p:sp>
    </p:spTree>
    <p:extLst>
      <p:ext uri="{BB962C8B-B14F-4D97-AF65-F5344CB8AC3E}">
        <p14:creationId xmlns:p14="http://schemas.microsoft.com/office/powerpoint/2010/main" val="1939835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23</a:t>
            </a:fld>
            <a:endParaRPr lang="el-GR"/>
          </a:p>
        </p:txBody>
      </p:sp>
    </p:spTree>
    <p:extLst>
      <p:ext uri="{BB962C8B-B14F-4D97-AF65-F5344CB8AC3E}">
        <p14:creationId xmlns:p14="http://schemas.microsoft.com/office/powerpoint/2010/main" val="1424023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44</a:t>
            </a:fld>
            <a:endParaRPr lang="el-GR"/>
          </a:p>
        </p:txBody>
      </p:sp>
    </p:spTree>
    <p:extLst>
      <p:ext uri="{BB962C8B-B14F-4D97-AF65-F5344CB8AC3E}">
        <p14:creationId xmlns:p14="http://schemas.microsoft.com/office/powerpoint/2010/main" val="2865590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mn-lt"/>
                <a:ea typeface="+mn-ea"/>
                <a:cs typeface="+mn-cs"/>
              </a:rPr>
              <a:t>Σύγχρονη Παιδιατρική 2η έκδοση,2011  </a:t>
            </a:r>
            <a:r>
              <a:rPr lang="el-GR" sz="1200" kern="1200" dirty="0" err="1" smtClean="0">
                <a:solidFill>
                  <a:schemeClr val="tx1"/>
                </a:solidFill>
                <a:effectLst/>
                <a:latin typeface="+mn-lt"/>
                <a:ea typeface="+mn-ea"/>
                <a:cs typeface="+mn-cs"/>
              </a:rPr>
              <a:t>Lissauer</a:t>
            </a:r>
            <a:r>
              <a:rPr lang="el-GR" sz="1200" kern="1200" dirty="0" smtClean="0">
                <a:solidFill>
                  <a:schemeClr val="tx1"/>
                </a:solidFill>
                <a:effectLst/>
                <a:latin typeface="+mn-lt"/>
                <a:ea typeface="+mn-ea"/>
                <a:cs typeface="+mn-cs"/>
              </a:rPr>
              <a:t> T., </a:t>
            </a:r>
            <a:r>
              <a:rPr lang="el-GR" sz="1200" kern="1200" dirty="0" err="1" smtClean="0">
                <a:solidFill>
                  <a:schemeClr val="tx1"/>
                </a:solidFill>
                <a:effectLst/>
                <a:latin typeface="+mn-lt"/>
                <a:ea typeface="+mn-ea"/>
                <a:cs typeface="+mn-cs"/>
              </a:rPr>
              <a:t>Clayden</a:t>
            </a:r>
            <a:r>
              <a:rPr lang="el-GR" sz="1200" kern="1200" dirty="0" smtClean="0">
                <a:solidFill>
                  <a:schemeClr val="tx1"/>
                </a:solidFill>
                <a:effectLst/>
                <a:latin typeface="+mn-lt"/>
                <a:ea typeface="+mn-ea"/>
                <a:cs typeface="+mn-cs"/>
              </a:rPr>
              <a:t> G. </a:t>
            </a:r>
            <a:r>
              <a:rPr lang="el-GR" sz="1200" kern="1200" dirty="0" err="1" smtClean="0">
                <a:solidFill>
                  <a:schemeClr val="tx1"/>
                </a:solidFill>
                <a:effectLst/>
                <a:latin typeface="+mn-lt"/>
                <a:ea typeface="+mn-ea"/>
                <a:cs typeface="+mn-cs"/>
              </a:rPr>
              <a:t>Εκδ</a:t>
            </a:r>
            <a:r>
              <a:rPr lang="el-GR"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Broken Hill Publishers LTD</a:t>
            </a:r>
            <a:endParaRPr lang="el-GR" sz="1200" kern="1200" dirty="0" smtClean="0">
              <a:solidFill>
                <a:schemeClr val="tx1"/>
              </a:solidFill>
              <a:effectLst/>
              <a:latin typeface="+mn-lt"/>
              <a:ea typeface="+mn-ea"/>
              <a:cs typeface="+mn-cs"/>
            </a:endParaRPr>
          </a:p>
          <a:p>
            <a:r>
              <a:rPr lang="el-GR" sz="1200" kern="1200" dirty="0" smtClean="0">
                <a:solidFill>
                  <a:schemeClr val="tx1"/>
                </a:solidFill>
                <a:effectLst/>
                <a:latin typeface="+mn-lt"/>
                <a:ea typeface="+mn-ea"/>
                <a:cs typeface="+mn-cs"/>
              </a:rPr>
              <a:t>Επίτομη Παιδιατρική, 2011   Καφετζής Δ.&amp; </a:t>
            </a:r>
            <a:r>
              <a:rPr lang="el-GR" sz="1200" kern="1200" dirty="0" err="1" smtClean="0">
                <a:solidFill>
                  <a:schemeClr val="tx1"/>
                </a:solidFill>
                <a:effectLst/>
                <a:latin typeface="+mn-lt"/>
                <a:ea typeface="+mn-ea"/>
                <a:cs typeface="+mn-cs"/>
              </a:rPr>
              <a:t>Συνεργ</a:t>
            </a:r>
            <a:r>
              <a:rPr lang="el-GR" sz="1200" kern="1200" dirty="0" smtClean="0">
                <a:solidFill>
                  <a:schemeClr val="tx1"/>
                </a:solidFill>
                <a:effectLst/>
                <a:latin typeface="+mn-lt"/>
                <a:ea typeface="+mn-ea"/>
                <a:cs typeface="+mn-cs"/>
              </a:rPr>
              <a:t>.   Ιατρικές εκδόσεις  Λίτσας</a:t>
            </a:r>
          </a:p>
          <a:p>
            <a:r>
              <a:rPr lang="el-GR" sz="1200" kern="1200" dirty="0" smtClean="0">
                <a:solidFill>
                  <a:schemeClr val="tx1"/>
                </a:solidFill>
                <a:effectLst/>
                <a:latin typeface="+mn-lt"/>
                <a:ea typeface="+mn-ea"/>
                <a:cs typeface="+mn-cs"/>
              </a:rPr>
              <a:t>Επίτομη παιδιατρική, 2010   </a:t>
            </a:r>
            <a:r>
              <a:rPr lang="el-GR" sz="1200" kern="1200" dirty="0" err="1" smtClean="0">
                <a:solidFill>
                  <a:schemeClr val="tx1"/>
                </a:solidFill>
                <a:effectLst/>
                <a:latin typeface="+mn-lt"/>
                <a:ea typeface="+mn-ea"/>
                <a:cs typeface="+mn-cs"/>
              </a:rPr>
              <a:t>Ματσανιώτης</a:t>
            </a:r>
            <a:r>
              <a:rPr lang="el-GR" sz="1200" kern="1200" dirty="0" smtClean="0">
                <a:solidFill>
                  <a:schemeClr val="tx1"/>
                </a:solidFill>
                <a:effectLst/>
                <a:latin typeface="+mn-lt"/>
                <a:ea typeface="+mn-ea"/>
                <a:cs typeface="+mn-cs"/>
              </a:rPr>
              <a:t> Νικόλαος </a:t>
            </a:r>
            <a:r>
              <a:rPr lang="el-GR" sz="1200" kern="1200" dirty="0" err="1" smtClean="0">
                <a:solidFill>
                  <a:schemeClr val="tx1"/>
                </a:solidFill>
                <a:effectLst/>
                <a:latin typeface="+mn-lt"/>
                <a:ea typeface="+mn-ea"/>
                <a:cs typeface="+mn-cs"/>
              </a:rPr>
              <a:t>Σ.,Καρπάθιος</a:t>
            </a:r>
            <a:r>
              <a:rPr lang="el-GR" sz="1200" kern="1200" dirty="0" smtClean="0">
                <a:solidFill>
                  <a:schemeClr val="tx1"/>
                </a:solidFill>
                <a:effectLst/>
                <a:latin typeface="+mn-lt"/>
                <a:ea typeface="+mn-ea"/>
                <a:cs typeface="+mn-cs"/>
              </a:rPr>
              <a:t> Θεμιστοκλής </a:t>
            </a:r>
            <a:r>
              <a:rPr lang="el-GR" sz="1200" kern="1200" dirty="0" err="1" smtClean="0">
                <a:solidFill>
                  <a:schemeClr val="tx1"/>
                </a:solidFill>
                <a:effectLst/>
                <a:latin typeface="+mn-lt"/>
                <a:ea typeface="+mn-ea"/>
                <a:cs typeface="+mn-cs"/>
              </a:rPr>
              <a:t>Ε.,Νικολαΐδου</a:t>
            </a:r>
            <a:r>
              <a:rPr lang="el-GR" sz="1200" kern="1200" dirty="0" smtClean="0">
                <a:solidFill>
                  <a:schemeClr val="tx1"/>
                </a:solidFill>
                <a:effectLst/>
                <a:latin typeface="+mn-lt"/>
                <a:ea typeface="+mn-ea"/>
                <a:cs typeface="+mn-cs"/>
              </a:rPr>
              <a:t> - Καρπαθίου Πολυξένη Ιατρικές εκδόσεις  Λίτσας </a:t>
            </a:r>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2</a:t>
            </a:fld>
            <a:endParaRPr lang="el-GR"/>
          </a:p>
        </p:txBody>
      </p:sp>
    </p:spTree>
    <p:extLst>
      <p:ext uri="{BB962C8B-B14F-4D97-AF65-F5344CB8AC3E}">
        <p14:creationId xmlns:p14="http://schemas.microsoft.com/office/powerpoint/2010/main" val="2543318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4</a:t>
            </a:fld>
            <a:endParaRPr lang="el-GR"/>
          </a:p>
        </p:txBody>
      </p:sp>
    </p:spTree>
    <p:extLst>
      <p:ext uri="{BB962C8B-B14F-4D97-AF65-F5344CB8AC3E}">
        <p14:creationId xmlns:p14="http://schemas.microsoft.com/office/powerpoint/2010/main" val="1532762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lvl="0"/>
            <a:r>
              <a:rPr lang="el-GR" dirty="0" smtClean="0"/>
              <a:t>Ενασχολήσεις και όνειρα για φαγητά και μαγεί­ρεμα, που τελικά επικρατούν στην σκέψη της</a:t>
            </a:r>
            <a:r>
              <a:rPr lang="en-US" dirty="0" smtClean="0"/>
              <a:t> </a:t>
            </a:r>
            <a:r>
              <a:rPr lang="el-GR" dirty="0" smtClean="0"/>
              <a:t>ως απάντηση στην ασιτία. Ανακύπτει μια τε­ράστια "διανοητική μάχη" για να μην υποκύ­ψει και φάει, η οποία λαμβάνει πρωταρχική</a:t>
            </a:r>
            <a:r>
              <a:rPr lang="en-US" dirty="0" smtClean="0"/>
              <a:t> </a:t>
            </a:r>
            <a:r>
              <a:rPr lang="el-GR" dirty="0" smtClean="0"/>
              <a:t>σημασία στο μυαλό του κοριτσιού. Γίνεται επι­δίωξη μιας απλής ζωής με συγκεκριμένο σκο­πό, συρρικνώνοντας ή </a:t>
            </a:r>
            <a:r>
              <a:rPr lang="el-GR" dirty="0" err="1" smtClean="0"/>
              <a:t>παρεκτοπίζοντας</a:t>
            </a:r>
            <a:r>
              <a:rPr lang="el-GR" dirty="0" smtClean="0"/>
              <a:t> άλλες</a:t>
            </a:r>
            <a:br>
              <a:rPr lang="el-GR" dirty="0" smtClean="0"/>
            </a:br>
            <a:r>
              <a:rPr lang="el-GR" dirty="0" smtClean="0"/>
              <a:t>πιο σύνθετες ανησυχίες έτσι ώστε το αδυνάτι­σμα να καθίσταται ο απόλυτος σκοπός και τα</a:t>
            </a:r>
            <a:r>
              <a:rPr lang="en-US" dirty="0" smtClean="0"/>
              <a:t> </a:t>
            </a:r>
            <a:r>
              <a:rPr lang="el-GR" dirty="0" smtClean="0"/>
              <a:t>άλλα θέματα να είναι δευτερεύοντα.</a:t>
            </a:r>
          </a:p>
          <a:p>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10</a:t>
            </a:fld>
            <a:endParaRPr lang="el-GR"/>
          </a:p>
        </p:txBody>
      </p:sp>
    </p:spTree>
    <p:extLst>
      <p:ext uri="{BB962C8B-B14F-4D97-AF65-F5344CB8AC3E}">
        <p14:creationId xmlns:p14="http://schemas.microsoft.com/office/powerpoint/2010/main" val="4142660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11</a:t>
            </a:fld>
            <a:endParaRPr lang="el-GR"/>
          </a:p>
        </p:txBody>
      </p:sp>
    </p:spTree>
    <p:extLst>
      <p:ext uri="{BB962C8B-B14F-4D97-AF65-F5344CB8AC3E}">
        <p14:creationId xmlns:p14="http://schemas.microsoft.com/office/powerpoint/2010/main" val="262776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Λόγω της ασιτίας, το σώμα της κοπέλας αναπτύσσει χαμηλό μεταβολικό ρυθμό με βραδέα έως χαλαρά </a:t>
            </a:r>
            <a:r>
              <a:rPr lang="el-GR" dirty="0" err="1" smtClean="0"/>
              <a:t>τενόντια</a:t>
            </a:r>
            <a:r>
              <a:rPr lang="el-GR" dirty="0" smtClean="0"/>
              <a:t> αντανακλαστικά, μειωμένη περιφερική κυκλοφορία, βραδυκαρδία και αμηνόρροια. Λεπτές τρίχες </a:t>
            </a:r>
            <a:r>
              <a:rPr lang="en-US" dirty="0" smtClean="0"/>
              <a:t>lanugo </a:t>
            </a:r>
            <a:r>
              <a:rPr lang="el-GR" dirty="0" smtClean="0"/>
              <a:t>εμφανίζονται στον κορμό και στα άκρα της. Δεν χάνει την τρίχωση του εφηβαίου ούτε της μασχάλης, αν και η εφηβεία είναι καθυστερημένη. Η Τ3 ορού μπορεί να είναι χαμηλή εγείροντας την εσφαλμένη εντύπωση υποθυρεοειδισμού. Τα λευκώματα ορού είναι μερικές φορές χαμηλά και το οίδημα αστραγάλων δεν είναι ασυνήθιστο. Τα επίπεδα</a:t>
            </a:r>
            <a:r>
              <a:rPr lang="en-US" dirty="0" smtClean="0"/>
              <a:t> LH </a:t>
            </a:r>
            <a:r>
              <a:rPr lang="el-GR" dirty="0" smtClean="0"/>
              <a:t>και </a:t>
            </a:r>
            <a:r>
              <a:rPr lang="en-US" dirty="0" smtClean="0"/>
              <a:t>FS</a:t>
            </a:r>
            <a:r>
              <a:rPr lang="el-GR" dirty="0" smtClean="0"/>
              <a:t>Η στο αίμα και στα ούρα είναι χαμηλά και δεν παρουσιάζουν τις φυσιολογικές περιοδικές διακυμάνσεις.</a:t>
            </a:r>
          </a:p>
          <a:p>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12</a:t>
            </a:fld>
            <a:endParaRPr lang="el-GR"/>
          </a:p>
        </p:txBody>
      </p:sp>
    </p:spTree>
    <p:extLst>
      <p:ext uri="{BB962C8B-B14F-4D97-AF65-F5344CB8AC3E}">
        <p14:creationId xmlns:p14="http://schemas.microsoft.com/office/powerpoint/2010/main" val="3981758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13</a:t>
            </a:fld>
            <a:endParaRPr lang="el-GR"/>
          </a:p>
        </p:txBody>
      </p:sp>
    </p:spTree>
    <p:extLst>
      <p:ext uri="{BB962C8B-B14F-4D97-AF65-F5344CB8AC3E}">
        <p14:creationId xmlns:p14="http://schemas.microsoft.com/office/powerpoint/2010/main" val="2366975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Η βουλιμία είναι πιο συνηθισμένη, αν και τα ποσοστά επικράτησης ποικίλουν ευρέως ανάλογα με το βαθμό βαρύτητας της πάθησης. Παρουσιάζει επίσης αξιοσημείωτη επικράτηση των θηλέων και καθίσταται επίσης ολοένα και συχνότερη.</a:t>
            </a:r>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15</a:t>
            </a:fld>
            <a:endParaRPr lang="el-GR"/>
          </a:p>
        </p:txBody>
      </p:sp>
    </p:spTree>
    <p:extLst>
      <p:ext uri="{BB962C8B-B14F-4D97-AF65-F5344CB8AC3E}">
        <p14:creationId xmlns:p14="http://schemas.microsoft.com/office/powerpoint/2010/main" val="2102532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 Η καλή νοσηλεία αντιπροσωπεύει το κλειδί της συνεργασίας, αλλά ένας μικρός αριθμός κοριτσιών εξακολουθεί να χάνει βάρος και στο νοσοκομείο, και στην περίπτωση αυτή θα χρειαστεί σίτιση δια σωλήνα. Αρχικά εφαρμόζεται ημερήσια δίαιτα 2000 θερμίδων, καθώς η προσπάθεια επιβολής μεγάλων γευμάτων είναι συνήθως άκαρπη. Η προσέγγιση γίνεται πιο ψυχοθεραπευτική όταν το βάρος της ασθενούς φτάσει στο επίπεδο που ήταν πριν αρχίσει τη δίαιτα. Αποσκοπεί στην καθοδήγηση του κοριτσιού και της οικογένειας του προς πιο εποικοδομητικούς τρόπους αντιμετώπισης των αναπτυξιακών απαιτήσεων, συμπεριλαμβανομένης της διαχείρισης των διαμαχών, της διατήρησης της αυτοεκτίμησης, της προσωπικής αυτονομίας και των προσωπικών σχέσεων.</a:t>
            </a:r>
          </a:p>
          <a:p>
            <a:endParaRPr lang="el-GR" dirty="0"/>
          </a:p>
        </p:txBody>
      </p:sp>
      <p:sp>
        <p:nvSpPr>
          <p:cNvPr id="4" name="Θέση αριθμού διαφάνειας 3"/>
          <p:cNvSpPr>
            <a:spLocks noGrp="1"/>
          </p:cNvSpPr>
          <p:nvPr>
            <p:ph type="sldNum" sz="quarter" idx="10"/>
          </p:nvPr>
        </p:nvSpPr>
        <p:spPr/>
        <p:txBody>
          <a:bodyPr/>
          <a:lstStyle/>
          <a:p>
            <a:fld id="{35B3377C-E1C1-44AB-BA5C-D05209DE1F6A}" type="slidenum">
              <a:rPr lang="el-GR" smtClean="0"/>
              <a:t>16</a:t>
            </a:fld>
            <a:endParaRPr lang="el-GR"/>
          </a:p>
        </p:txBody>
      </p:sp>
    </p:spTree>
    <p:extLst>
      <p:ext uri="{BB962C8B-B14F-4D97-AF65-F5344CB8AC3E}">
        <p14:creationId xmlns:p14="http://schemas.microsoft.com/office/powerpoint/2010/main" val="417831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0266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3585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AF0CBF1-0D10-4603-A979-B1D595C4FC9D}"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8413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539FB22B-B020-4BA0-971C-2C6BB9E9E814}"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3733247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539FB22B-B020-4BA0-971C-2C6BB9E9E814}"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F0CBF1-0D10-4603-A979-B1D595C4FC9D}"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1983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539FB22B-B020-4BA0-971C-2C6BB9E9E814}"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690926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3545947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804824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4230745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39FB22B-B020-4BA0-971C-2C6BB9E9E814}"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4039330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39FB22B-B020-4BA0-971C-2C6BB9E9E814}"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854349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39FB22B-B020-4BA0-971C-2C6BB9E9E814}" type="datetimeFigureOut">
              <a:rPr lang="el-GR" smtClean="0"/>
              <a:t>25/9/2015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987817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39FB22B-B020-4BA0-971C-2C6BB9E9E814}" type="datetimeFigureOut">
              <a:rPr lang="el-GR" smtClean="0"/>
              <a:t>25/9/2015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9136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9FB22B-B020-4BA0-971C-2C6BB9E9E814}" type="datetimeFigureOut">
              <a:rPr lang="el-GR" smtClean="0"/>
              <a:t>25/9/2015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11410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39FB22B-B020-4BA0-971C-2C6BB9E9E814}"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1592993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39FB22B-B020-4BA0-971C-2C6BB9E9E814}"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F0CBF1-0D10-4603-A979-B1D595C4FC9D}" type="slidenum">
              <a:rPr lang="el-GR" smtClean="0"/>
              <a:t>‹#›</a:t>
            </a:fld>
            <a:endParaRPr lang="el-GR"/>
          </a:p>
        </p:txBody>
      </p:sp>
    </p:spTree>
    <p:extLst>
      <p:ext uri="{BB962C8B-B14F-4D97-AF65-F5344CB8AC3E}">
        <p14:creationId xmlns:p14="http://schemas.microsoft.com/office/powerpoint/2010/main" val="295771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39FB22B-B020-4BA0-971C-2C6BB9E9E814}" type="datetimeFigureOut">
              <a:rPr lang="el-GR" smtClean="0"/>
              <a:t>25/9/2015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AF0CBF1-0D10-4603-A979-B1D595C4FC9D}" type="slidenum">
              <a:rPr lang="el-GR" smtClean="0"/>
              <a:t>‹#›</a:t>
            </a:fld>
            <a:endParaRPr lang="el-GR"/>
          </a:p>
        </p:txBody>
      </p:sp>
    </p:spTree>
    <p:extLst>
      <p:ext uri="{BB962C8B-B14F-4D97-AF65-F5344CB8AC3E}">
        <p14:creationId xmlns:p14="http://schemas.microsoft.com/office/powerpoint/2010/main" val="3029435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Συναισθήματα και συμπεριφορά Εφηβεία</a:t>
            </a:r>
            <a:endParaRPr lang="el-GR" dirty="0"/>
          </a:p>
        </p:txBody>
      </p:sp>
      <p:sp>
        <p:nvSpPr>
          <p:cNvPr id="3" name="Υπότιτλος 2"/>
          <p:cNvSpPr>
            <a:spLocks noGrp="1"/>
          </p:cNvSpPr>
          <p:nvPr>
            <p:ph type="subTitle" idx="1"/>
          </p:nvPr>
        </p:nvSpPr>
        <p:spPr/>
        <p:txBody>
          <a:bodyPr>
            <a:normAutofit lnSpcReduction="10000"/>
          </a:bodyPr>
          <a:lstStyle/>
          <a:p>
            <a:r>
              <a:rPr lang="el-GR" altLang="el-GR" dirty="0"/>
              <a:t>Γρίβα Ευαγγελία</a:t>
            </a:r>
          </a:p>
          <a:p>
            <a:r>
              <a:rPr lang="el-GR" altLang="el-GR" dirty="0"/>
              <a:t>Παιδίατρος – </a:t>
            </a:r>
            <a:r>
              <a:rPr lang="el-GR" altLang="el-GR" dirty="0" err="1"/>
              <a:t>Νεογνολόγος</a:t>
            </a:r>
            <a:endParaRPr lang="el-GR" altLang="el-GR" dirty="0"/>
          </a:p>
          <a:p>
            <a:r>
              <a:rPr lang="el-GR" altLang="el-GR" dirty="0"/>
              <a:t>Καθηγήτρια ΤΕΙ Ηπείρου</a:t>
            </a:r>
          </a:p>
          <a:p>
            <a:endParaRPr lang="el-GR" dirty="0"/>
          </a:p>
          <a:p>
            <a:endParaRPr lang="el-GR" dirty="0"/>
          </a:p>
        </p:txBody>
      </p:sp>
    </p:spTree>
    <p:extLst>
      <p:ext uri="{BB962C8B-B14F-4D97-AF65-F5344CB8AC3E}">
        <p14:creationId xmlns:p14="http://schemas.microsoft.com/office/powerpoint/2010/main" val="2139623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lvl="0"/>
            <a:r>
              <a:rPr lang="el-GR" dirty="0"/>
              <a:t>Όταν το βάρος σώματος πέσει κάτω από </a:t>
            </a:r>
            <a:r>
              <a:rPr lang="el-GR" dirty="0" smtClean="0"/>
              <a:t>ένα</a:t>
            </a:r>
            <a:r>
              <a:rPr lang="en-US" dirty="0" smtClean="0"/>
              <a:t> </a:t>
            </a:r>
            <a:r>
              <a:rPr lang="el-GR" dirty="0" smtClean="0"/>
              <a:t>κρίσιμο </a:t>
            </a:r>
            <a:r>
              <a:rPr lang="el-GR" dirty="0"/>
              <a:t>σημείο (</a:t>
            </a:r>
            <a:r>
              <a:rPr lang="el-GR" dirty="0" smtClean="0"/>
              <a:t>περίπου</a:t>
            </a:r>
            <a:r>
              <a:rPr lang="en-US" dirty="0" smtClean="0"/>
              <a:t> 48</a:t>
            </a:r>
            <a:r>
              <a:rPr lang="el-GR" dirty="0" smtClean="0"/>
              <a:t> </a:t>
            </a:r>
            <a:r>
              <a:rPr lang="en-US" dirty="0" err="1" smtClean="0"/>
              <a:t>kgr</a:t>
            </a:r>
            <a:r>
              <a:rPr lang="el-GR" dirty="0" smtClean="0"/>
              <a:t>)</a:t>
            </a:r>
            <a:r>
              <a:rPr lang="en-US" dirty="0" smtClean="0"/>
              <a:t> </a:t>
            </a:r>
            <a:r>
              <a:rPr lang="el-GR" u="sng" dirty="0" smtClean="0"/>
              <a:t>η εφηβική α­νάπτυξη </a:t>
            </a:r>
            <a:r>
              <a:rPr lang="el-GR" u="sng" dirty="0"/>
              <a:t>αναστέλλεται </a:t>
            </a:r>
            <a:r>
              <a:rPr lang="el-GR" dirty="0"/>
              <a:t>και αναστρέφεται </a:t>
            </a:r>
            <a:r>
              <a:rPr lang="el-GR" dirty="0" smtClean="0"/>
              <a:t>έτσι</a:t>
            </a:r>
            <a:r>
              <a:rPr lang="en-US" dirty="0" smtClean="0"/>
              <a:t> </a:t>
            </a:r>
            <a:r>
              <a:rPr lang="el-GR" dirty="0" smtClean="0"/>
              <a:t>ώστε </a:t>
            </a:r>
            <a:r>
              <a:rPr lang="el-GR" dirty="0"/>
              <a:t>η έμμηνος ρύση διακόπτεται και το </a:t>
            </a:r>
            <a:r>
              <a:rPr lang="el-GR" dirty="0" smtClean="0"/>
              <a:t>κορί­τσι </a:t>
            </a:r>
            <a:r>
              <a:rPr lang="el-GR" dirty="0"/>
              <a:t>τελικά αποκτά εικόνα παιδιού </a:t>
            </a:r>
            <a:r>
              <a:rPr lang="el-GR" dirty="0" smtClean="0"/>
              <a:t>προεφηβι­κής </a:t>
            </a:r>
            <a:r>
              <a:rPr lang="el-GR" dirty="0"/>
              <a:t>ηλικίας. Αυτό μπορεί να τη "σώσει" από </a:t>
            </a:r>
            <a:r>
              <a:rPr lang="el-GR" dirty="0" smtClean="0"/>
              <a:t>ο­ρισμένες </a:t>
            </a:r>
            <a:r>
              <a:rPr lang="el-GR" dirty="0"/>
              <a:t>από τις προκλήσεις της εφηβείας, </a:t>
            </a:r>
            <a:r>
              <a:rPr lang="el-GR" dirty="0" smtClean="0"/>
              <a:t>ι­δίως </a:t>
            </a:r>
            <a:r>
              <a:rPr lang="el-GR" dirty="0"/>
              <a:t>όσες σχετίζονται με τη σεξουαλικότητα.</a:t>
            </a:r>
          </a:p>
          <a:p>
            <a:pPr lvl="0"/>
            <a:r>
              <a:rPr lang="el-GR" dirty="0"/>
              <a:t>Η ανακάλυψη, από ένα κορίτσι που ένιωθε </a:t>
            </a:r>
            <a:r>
              <a:rPr lang="el-GR" dirty="0" smtClean="0"/>
              <a:t>α­νίσχυρο</a:t>
            </a:r>
            <a:r>
              <a:rPr lang="el-GR" dirty="0"/>
              <a:t>, ότι μέσω της </a:t>
            </a:r>
            <a:r>
              <a:rPr lang="el-GR" dirty="0" err="1"/>
              <a:t>αυτοεπιβαλλόμενης</a:t>
            </a:r>
            <a:r>
              <a:rPr lang="el-GR" dirty="0"/>
              <a:t> </a:t>
            </a:r>
            <a:r>
              <a:rPr lang="el-GR" dirty="0" smtClean="0"/>
              <a:t>ασι­τίας </a:t>
            </a:r>
            <a:r>
              <a:rPr lang="el-GR" dirty="0"/>
              <a:t>μπορεί να ελέγξει το μέγεθος και την </a:t>
            </a:r>
            <a:r>
              <a:rPr lang="el-GR" dirty="0" smtClean="0"/>
              <a:t>ανά­πτυξη </a:t>
            </a:r>
            <a:r>
              <a:rPr lang="el-GR" dirty="0"/>
              <a:t>του σώματος της, γεγονός που </a:t>
            </a:r>
            <a:r>
              <a:rPr lang="el-GR" dirty="0" smtClean="0"/>
              <a:t>οδηγεί σε </a:t>
            </a:r>
            <a:r>
              <a:rPr lang="el-GR" dirty="0"/>
              <a:t>αύξηση της αίσθησης αυτοεκτίμησης </a:t>
            </a:r>
            <a:r>
              <a:rPr lang="el-GR" dirty="0" smtClean="0"/>
              <a:t>και</a:t>
            </a:r>
            <a:r>
              <a:rPr lang="en-US" dirty="0" smtClean="0"/>
              <a:t> </a:t>
            </a:r>
            <a:r>
              <a:rPr lang="el-GR" dirty="0" err="1" smtClean="0"/>
              <a:t>αυτο</a:t>
            </a:r>
            <a:r>
              <a:rPr lang="en-US" dirty="0" smtClean="0"/>
              <a:t> </a:t>
            </a:r>
            <a:r>
              <a:rPr lang="el-GR" dirty="0" smtClean="0"/>
              <a:t>-</a:t>
            </a:r>
            <a:r>
              <a:rPr lang="en-US" dirty="0" smtClean="0"/>
              <a:t> </a:t>
            </a:r>
            <a:r>
              <a:rPr lang="el-GR" dirty="0" err="1" smtClean="0"/>
              <a:t>αποτελεσμάτικ</a:t>
            </a:r>
            <a:r>
              <a:rPr lang="en-US" dirty="0" smtClean="0"/>
              <a:t>o</a:t>
            </a:r>
            <a:r>
              <a:rPr lang="el-GR" dirty="0" err="1" smtClean="0"/>
              <a:t>τητας</a:t>
            </a:r>
            <a:r>
              <a:rPr lang="el-GR" dirty="0"/>
              <a:t>.</a:t>
            </a:r>
          </a:p>
          <a:p>
            <a:endParaRPr lang="el-GR" dirty="0"/>
          </a:p>
        </p:txBody>
      </p:sp>
    </p:spTree>
    <p:extLst>
      <p:ext uri="{BB962C8B-B14F-4D97-AF65-F5344CB8AC3E}">
        <p14:creationId xmlns:p14="http://schemas.microsoft.com/office/powerpoint/2010/main" val="3112326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Δραματικές </a:t>
            </a:r>
            <a:r>
              <a:rPr lang="el-GR" dirty="0"/>
              <a:t>και ορατές επιπτώσεις της </a:t>
            </a:r>
            <a:r>
              <a:rPr lang="el-GR" dirty="0" err="1" smtClean="0"/>
              <a:t>αυτοεπιβαλλόμενης</a:t>
            </a:r>
            <a:r>
              <a:rPr lang="el-GR" dirty="0" smtClean="0"/>
              <a:t> </a:t>
            </a:r>
            <a:r>
              <a:rPr lang="el-GR" dirty="0"/>
              <a:t>ασιτίας στο κορίτσι, οι οποίες μπορεί να ενώσουν κάποιους γονείς στην προ­σπάθεια τους να φροντίσουν το παιδί και έτσι </a:t>
            </a:r>
            <a:r>
              <a:rPr lang="el-GR" u="sng" dirty="0"/>
              <a:t>να αποφευχθεί ένα πιθανό διαζύγιο, </a:t>
            </a:r>
            <a:r>
              <a:rPr lang="el-GR" dirty="0"/>
              <a:t>κάτι που το παιδί να φοβάται ότι επίκειται. </a:t>
            </a:r>
            <a:endParaRPr lang="el-GR" dirty="0" smtClean="0"/>
          </a:p>
          <a:p>
            <a:r>
              <a:rPr lang="el-GR" dirty="0" smtClean="0"/>
              <a:t>Το </a:t>
            </a:r>
            <a:r>
              <a:rPr lang="el-GR" dirty="0"/>
              <a:t>προσβεβλημένο κορίτσι συχνά </a:t>
            </a:r>
            <a:r>
              <a:rPr lang="el-GR" u="sng" dirty="0"/>
              <a:t>αρνείται ότι πεινάει, διαβεβαιώνει τους πάντες ότι "χαίρει ά­κρας υγείας",</a:t>
            </a:r>
            <a:r>
              <a:rPr lang="el-GR" dirty="0"/>
              <a:t> αθλείται για να χάσει βάρος και δια­φωνεί ένθερμα ότι είναι πολύ αδύνατη. Αγνοεί την απίσχνασή της και φαίνεται να αδιαφορεί για το γεγονός ότι επιβάλλει στον εαυτό της ασιτία μέχρι θανάτου. Προς μεγάλη έκπληξη των γονιών της, μπορεί να </a:t>
            </a:r>
            <a:r>
              <a:rPr lang="el-GR" u="sng" dirty="0"/>
              <a:t>μαγειρεύει </a:t>
            </a:r>
            <a:r>
              <a:rPr lang="el-GR" dirty="0"/>
              <a:t>για τους άλλους και να </a:t>
            </a:r>
            <a:r>
              <a:rPr lang="el-GR" dirty="0" smtClean="0"/>
              <a:t>διαβάζει </a:t>
            </a:r>
            <a:r>
              <a:rPr lang="el-GR" dirty="0"/>
              <a:t>βιβλία μαγειρικής αφειδώς </a:t>
            </a:r>
          </a:p>
          <a:p>
            <a:endParaRPr lang="el-GR" dirty="0"/>
          </a:p>
        </p:txBody>
      </p:sp>
    </p:spTree>
    <p:extLst>
      <p:ext uri="{BB962C8B-B14F-4D97-AF65-F5344CB8AC3E}">
        <p14:creationId xmlns:p14="http://schemas.microsoft.com/office/powerpoint/2010/main" val="6989454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smtClean="0"/>
              <a:t> </a:t>
            </a:r>
            <a:r>
              <a:rPr lang="el-GR" dirty="0"/>
              <a:t>Μπορεί να </a:t>
            </a:r>
            <a:r>
              <a:rPr lang="el-GR" dirty="0" err="1" smtClean="0"/>
              <a:t>παραπλανεί</a:t>
            </a:r>
            <a:r>
              <a:rPr lang="el-GR" dirty="0" smtClean="0"/>
              <a:t> </a:t>
            </a:r>
            <a:r>
              <a:rPr lang="el-GR" dirty="0"/>
              <a:t>οποιονδήποτε θεωρεί ότι παρεμποδίζει την προσπάθεια της. Έτσι αποκρύπτει το ότι δεν </a:t>
            </a:r>
            <a:r>
              <a:rPr lang="el-GR" u="sng" dirty="0"/>
              <a:t>τρώει πετώντας κρυφά το φαγητό της ή λέγοντας ψέματα για το βάρος της. </a:t>
            </a:r>
            <a:endParaRPr lang="el-GR" u="sng" dirty="0" smtClean="0"/>
          </a:p>
          <a:p>
            <a:r>
              <a:rPr lang="el-GR" dirty="0" smtClean="0"/>
              <a:t>Και </a:t>
            </a:r>
            <a:r>
              <a:rPr lang="el-GR" dirty="0"/>
              <a:t>πριν και μετά τη </a:t>
            </a:r>
            <a:r>
              <a:rPr lang="el-GR" dirty="0" smtClean="0"/>
              <a:t>νόσο </a:t>
            </a:r>
            <a:r>
              <a:rPr lang="el-GR" dirty="0"/>
              <a:t>της παρουσιάζει</a:t>
            </a:r>
            <a:r>
              <a:rPr lang="el-GR" u="sng" dirty="0"/>
              <a:t>, ψυχαναγκαστικό, τελειομανή χαρακτήρα, </a:t>
            </a:r>
            <a:r>
              <a:rPr lang="el-GR" dirty="0"/>
              <a:t>που την βοηθά να διατηρήσει τη </a:t>
            </a:r>
            <a:r>
              <a:rPr lang="el-GR" dirty="0" smtClean="0"/>
              <a:t>μόνιμη </a:t>
            </a:r>
            <a:r>
              <a:rPr lang="el-GR" dirty="0"/>
              <a:t>δίαιτα. Αληθεύει πως είναι πιθανόν να </a:t>
            </a:r>
            <a:r>
              <a:rPr lang="el-GR" dirty="0" smtClean="0"/>
              <a:t>περιγράφεται </a:t>
            </a:r>
            <a:r>
              <a:rPr lang="el-GR" dirty="0"/>
              <a:t>ως ήσυχο, συνεργάσιμο, σκληρά εργαζόμενο παιδί και ως "το τελευταίο άτομο που θα </a:t>
            </a:r>
            <a:r>
              <a:rPr lang="el-GR" dirty="0" smtClean="0"/>
              <a:t>μπορούσε </a:t>
            </a:r>
            <a:r>
              <a:rPr lang="el-GR" dirty="0"/>
              <a:t>να αναπτύξει </a:t>
            </a:r>
            <a:r>
              <a:rPr lang="el-GR" dirty="0" err="1"/>
              <a:t>νευρογενή</a:t>
            </a:r>
            <a:r>
              <a:rPr lang="el-GR" dirty="0"/>
              <a:t> ανορεξία". Οι γονείς της συχνά παρουσιάζονται ως καλοί άνθρωποι που αποφεύγουν τις διαμάχες</a:t>
            </a:r>
            <a:r>
              <a:rPr lang="el-GR" dirty="0" smtClean="0"/>
              <a:t>.</a:t>
            </a:r>
            <a:endParaRPr lang="el-GR" dirty="0"/>
          </a:p>
        </p:txBody>
      </p:sp>
    </p:spTree>
    <p:extLst>
      <p:ext uri="{BB962C8B-B14F-4D97-AF65-F5344CB8AC3E}">
        <p14:creationId xmlns:p14="http://schemas.microsoft.com/office/powerpoint/2010/main" val="2442040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90033" y="2488079"/>
            <a:ext cx="8911687" cy="1280890"/>
          </a:xfrm>
        </p:spPr>
        <p:txBody>
          <a:bodyPr/>
          <a:lstStyle/>
          <a:p>
            <a:endParaRPr lang="el-GR" dirty="0"/>
          </a:p>
        </p:txBody>
      </p:sp>
      <p:sp>
        <p:nvSpPr>
          <p:cNvPr id="3" name="Θέση περιεχομένου 2"/>
          <p:cNvSpPr>
            <a:spLocks noGrp="1"/>
          </p:cNvSpPr>
          <p:nvPr>
            <p:ph idx="1"/>
          </p:nvPr>
        </p:nvSpPr>
        <p:spPr>
          <a:xfrm>
            <a:off x="1487242" y="3080378"/>
            <a:ext cx="8915400" cy="3777622"/>
          </a:xfrm>
        </p:spPr>
        <p:txBody>
          <a:bodyPr>
            <a:normAutofit/>
          </a:bodyPr>
          <a:lstStyle/>
          <a:p>
            <a:r>
              <a:rPr lang="el-GR" dirty="0"/>
              <a:t>Ορισμένα κορίτσια ανακαλύπτουν ότι </a:t>
            </a:r>
            <a:r>
              <a:rPr lang="el-GR" dirty="0" smtClean="0"/>
              <a:t>μπορούν </a:t>
            </a:r>
            <a:r>
              <a:rPr lang="el-GR" dirty="0"/>
              <a:t>να ξεπεράσουν τον αυτοπεριορισμό των προσλαμβανόμενων υδατανθράκων μέσω </a:t>
            </a:r>
            <a:r>
              <a:rPr lang="el-GR" u="sng" dirty="0"/>
              <a:t>εμετώ</a:t>
            </a:r>
            <a:r>
              <a:rPr lang="el-GR" dirty="0"/>
              <a:t>ν και ότι μπορεί να χάσουν βάρος μέσω των </a:t>
            </a:r>
            <a:r>
              <a:rPr lang="el-GR" u="sng" dirty="0" smtClean="0"/>
              <a:t>διουρητικών</a:t>
            </a:r>
            <a:r>
              <a:rPr lang="el-GR" u="sng" dirty="0"/>
              <a:t>.</a:t>
            </a:r>
            <a:r>
              <a:rPr lang="el-GR" dirty="0"/>
              <a:t> </a:t>
            </a:r>
            <a:r>
              <a:rPr lang="el-GR" dirty="0" smtClean="0"/>
              <a:t>Αλλά </a:t>
            </a:r>
            <a:r>
              <a:rPr lang="el-GR" dirty="0"/>
              <a:t>παίρνουν </a:t>
            </a:r>
            <a:r>
              <a:rPr lang="el-GR" u="sng" dirty="0"/>
              <a:t>καθαρτικά</a:t>
            </a:r>
            <a:r>
              <a:rPr lang="el-GR" dirty="0"/>
              <a:t> πιστεύοντας ότι έτσι θα απομακρυνθεί το φαγητό που </a:t>
            </a:r>
            <a:r>
              <a:rPr lang="el-GR" dirty="0" smtClean="0"/>
              <a:t>κατανάλωσαν </a:t>
            </a:r>
            <a:r>
              <a:rPr lang="el-GR" dirty="0"/>
              <a:t>χωρίς να </a:t>
            </a:r>
            <a:r>
              <a:rPr lang="el-GR" dirty="0" err="1"/>
              <a:t>απορροφηθεί</a:t>
            </a:r>
            <a:r>
              <a:rPr lang="el-GR" dirty="0"/>
              <a:t>. Αυτή η τακτική μπορεί να προκαλέσει ευρείες διακυμάνσεις του βάρους και μεταβολικές ανωμαλίες όπως </a:t>
            </a:r>
            <a:r>
              <a:rPr lang="el-GR" dirty="0" err="1" smtClean="0"/>
              <a:t>υποκαλιαιμία</a:t>
            </a:r>
            <a:r>
              <a:rPr lang="el-GR" dirty="0" smtClean="0"/>
              <a:t> </a:t>
            </a:r>
            <a:r>
              <a:rPr lang="el-GR" dirty="0"/>
              <a:t>και </a:t>
            </a:r>
            <a:r>
              <a:rPr lang="el-GR" dirty="0" err="1"/>
              <a:t>αλκάλωση</a:t>
            </a:r>
            <a:r>
              <a:rPr lang="el-GR" dirty="0"/>
              <a:t>. Η κατάσταση αυτή </a:t>
            </a:r>
            <a:r>
              <a:rPr lang="el-GR" dirty="0" smtClean="0"/>
              <a:t>χαρακτηρίζεται </a:t>
            </a:r>
            <a:r>
              <a:rPr lang="el-GR" b="1" u="sng" dirty="0"/>
              <a:t>ως βουλιμία, </a:t>
            </a:r>
            <a:r>
              <a:rPr lang="el-GR" dirty="0"/>
              <a:t>η οποία μπορεί να συμβεί και με φυσιολογικό βάρος σώματος ή σε </a:t>
            </a:r>
            <a:r>
              <a:rPr lang="el-GR" dirty="0" smtClean="0"/>
              <a:t>συνδυασμό </a:t>
            </a:r>
            <a:r>
              <a:rPr lang="el-GR" dirty="0"/>
              <a:t>με χαμηλό βάρος ως δυσοίωνη επιπλοκή της </a:t>
            </a:r>
            <a:r>
              <a:rPr lang="el-GR" dirty="0" err="1"/>
              <a:t>νευρογενούς</a:t>
            </a:r>
            <a:r>
              <a:rPr lang="el-GR" dirty="0"/>
              <a:t> ανορεξίας. Συνήθως προσβάλλει </a:t>
            </a:r>
            <a:r>
              <a:rPr lang="el-GR" dirty="0" smtClean="0"/>
              <a:t>εφήβους </a:t>
            </a:r>
            <a:r>
              <a:rPr lang="el-GR" dirty="0"/>
              <a:t>μεγαλύτερης ηλικίας. </a:t>
            </a:r>
            <a:endParaRPr lang="en-US" dirty="0" smtClean="0"/>
          </a:p>
          <a:p>
            <a:endParaRPr lang="el-GR" dirty="0"/>
          </a:p>
        </p:txBody>
      </p:sp>
      <p:pic>
        <p:nvPicPr>
          <p:cNvPr id="2050" name="Picture 2" descr="http://3.bp.blogspot.com/-CtDLmeec6_8/Uya70IaIydI/AAAAAAAAQKs/AJp_fs7tPsE/s1600/images-17.jpeg"/>
          <p:cNvPicPr>
            <a:picLocks noChangeAspect="1" noChangeArrowheads="1"/>
          </p:cNvPicPr>
          <p:nvPr/>
        </p:nvPicPr>
        <p:blipFill rotWithShape="1">
          <a:blip r:embed="rId3">
            <a:extLst>
              <a:ext uri="{28A0092B-C50C-407E-A947-70E740481C1C}">
                <a14:useLocalDpi xmlns:a14="http://schemas.microsoft.com/office/drawing/2010/main" val="0"/>
              </a:ext>
            </a:extLst>
          </a:blip>
          <a:srcRect t="32771"/>
          <a:stretch/>
        </p:blipFill>
        <p:spPr bwMode="auto">
          <a:xfrm>
            <a:off x="8339328" y="574148"/>
            <a:ext cx="2560319" cy="1925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2840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2739114" y="1743856"/>
            <a:ext cx="8915400" cy="3777622"/>
          </a:xfrm>
        </p:spPr>
        <p:txBody>
          <a:bodyPr/>
          <a:lstStyle/>
          <a:p>
            <a:pPr marL="0" indent="0">
              <a:buNone/>
            </a:pPr>
            <a:r>
              <a:rPr lang="el-GR" dirty="0"/>
              <a:t>Η </a:t>
            </a:r>
            <a:r>
              <a:rPr lang="el-GR" u="sng" dirty="0"/>
              <a:t>βουλιμία </a:t>
            </a:r>
            <a:r>
              <a:rPr lang="el-GR" dirty="0"/>
              <a:t>σε κορίτσια με φυσιολογικό βάρος μπορεί να αντιμετωπιστεί μέσω ενθάρρυνσης για την υιοθέτηση </a:t>
            </a:r>
            <a:endParaRPr lang="en-US" dirty="0" smtClean="0"/>
          </a:p>
          <a:p>
            <a:r>
              <a:rPr lang="el-GR" dirty="0" smtClean="0"/>
              <a:t>μιας </a:t>
            </a:r>
            <a:r>
              <a:rPr lang="el-GR" dirty="0"/>
              <a:t>φυσιολογικής δίαιτας, η οποία παρακολουθείται μέσω καταγραφής των προσλαμβανόμενων τροφών σε ημερολόγιο, και </a:t>
            </a:r>
            <a:r>
              <a:rPr lang="el-GR" dirty="0" smtClean="0"/>
              <a:t>παροχής</a:t>
            </a:r>
            <a:endParaRPr lang="en-US" dirty="0" smtClean="0"/>
          </a:p>
          <a:p>
            <a:r>
              <a:rPr lang="el-GR" dirty="0" smtClean="0"/>
              <a:t> </a:t>
            </a:r>
            <a:r>
              <a:rPr lang="el-GR" dirty="0"/>
              <a:t>ψυχοθεραπείας (ατομικής ή ομαδικής).</a:t>
            </a:r>
          </a:p>
          <a:p>
            <a:endParaRPr lang="el-GR" dirty="0"/>
          </a:p>
        </p:txBody>
      </p:sp>
    </p:spTree>
    <p:extLst>
      <p:ext uri="{BB962C8B-B14F-4D97-AF65-F5344CB8AC3E}">
        <p14:creationId xmlns:p14="http://schemas.microsoft.com/office/powerpoint/2010/main" val="465536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Ο </a:t>
            </a:r>
            <a:r>
              <a:rPr lang="el-GR" dirty="0" err="1"/>
              <a:t>επιπολασμός</a:t>
            </a:r>
            <a:r>
              <a:rPr lang="el-GR" dirty="0"/>
              <a:t> της </a:t>
            </a:r>
            <a:r>
              <a:rPr lang="el-GR" dirty="0" err="1"/>
              <a:t>νευρογενούς</a:t>
            </a:r>
            <a:r>
              <a:rPr lang="el-GR" dirty="0"/>
              <a:t> ανορεξίας στις εφήβους είναι λίγο χαμηλότερο του 1%, αλλά το ποσοστό επίπτωσης έχει αυξηθεί μέσα στα τελευταία 50 έτη</a:t>
            </a:r>
            <a:r>
              <a:rPr lang="el-GR" dirty="0" smtClean="0"/>
              <a:t>.</a:t>
            </a:r>
            <a:endParaRPr lang="en-US" dirty="0" smtClean="0"/>
          </a:p>
          <a:p>
            <a:r>
              <a:rPr lang="el-GR" dirty="0" smtClean="0"/>
              <a:t> </a:t>
            </a:r>
            <a:r>
              <a:rPr lang="el-GR" dirty="0"/>
              <a:t>Η κορύφωση της ηλικίας έναρξης της διαταραχής είναι το 14ο έτος της ζωής και τα κορίτσια επικρατούν των αγοριών σε αναλογία περίπου </a:t>
            </a:r>
            <a:r>
              <a:rPr lang="el-GR" dirty="0" smtClean="0"/>
              <a:t>20:1</a:t>
            </a:r>
            <a:endParaRPr lang="el-GR" dirty="0"/>
          </a:p>
          <a:p>
            <a:endParaRPr lang="el-GR" dirty="0"/>
          </a:p>
        </p:txBody>
      </p:sp>
    </p:spTree>
    <p:extLst>
      <p:ext uri="{BB962C8B-B14F-4D97-AF65-F5344CB8AC3E}">
        <p14:creationId xmlns:p14="http://schemas.microsoft.com/office/powerpoint/2010/main" val="3612542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dirty="0"/>
              <a:t>Αντιμετώπιση</a:t>
            </a:r>
            <a:br>
              <a:rPr lang="el-GR" sz="2800" dirty="0"/>
            </a:br>
            <a:endParaRPr lang="el-GR" sz="2800" dirty="0"/>
          </a:p>
        </p:txBody>
      </p:sp>
      <p:sp>
        <p:nvSpPr>
          <p:cNvPr id="3" name="Θέση περιεχομένου 2"/>
          <p:cNvSpPr>
            <a:spLocks noGrp="1"/>
          </p:cNvSpPr>
          <p:nvPr>
            <p:ph idx="1"/>
          </p:nvPr>
        </p:nvSpPr>
        <p:spPr/>
        <p:txBody>
          <a:bodyPr>
            <a:normAutofit/>
          </a:bodyPr>
          <a:lstStyle/>
          <a:p>
            <a:r>
              <a:rPr lang="el-GR" dirty="0" smtClean="0"/>
              <a:t>Η </a:t>
            </a:r>
            <a:r>
              <a:rPr lang="el-GR" dirty="0"/>
              <a:t>αρχική αντιμετώπιση της </a:t>
            </a:r>
            <a:r>
              <a:rPr lang="el-GR" dirty="0" err="1"/>
              <a:t>νευρογενούς</a:t>
            </a:r>
            <a:r>
              <a:rPr lang="el-GR" dirty="0"/>
              <a:t> </a:t>
            </a:r>
            <a:r>
              <a:rPr lang="el-GR" dirty="0" smtClean="0"/>
              <a:t>ανορεξίας </a:t>
            </a:r>
            <a:r>
              <a:rPr lang="el-GR" dirty="0"/>
              <a:t>αφορά προσπάθεια για επάνοδο του βάρους σε σχεδόν φυσιολογικά όρια μέσω </a:t>
            </a:r>
            <a:r>
              <a:rPr lang="el-GR" u="sng" dirty="0" err="1"/>
              <a:t>επανασίτισης</a:t>
            </a:r>
            <a:r>
              <a:rPr lang="el-GR" u="sng" dirty="0"/>
              <a:t>.</a:t>
            </a:r>
            <a:r>
              <a:rPr lang="el-GR" dirty="0"/>
              <a:t> Εάν αυτό είναι εφικτό θα πρέπει αρχικά να γίνει </a:t>
            </a:r>
            <a:r>
              <a:rPr lang="el-GR" u="sng" dirty="0"/>
              <a:t>σε </a:t>
            </a:r>
            <a:r>
              <a:rPr lang="el-GR" u="sng" dirty="0" err="1"/>
              <a:t>εξωνοσοκομειακή</a:t>
            </a:r>
            <a:r>
              <a:rPr lang="el-GR" u="sng" dirty="0"/>
              <a:t> βάση </a:t>
            </a:r>
            <a:r>
              <a:rPr lang="el-GR" dirty="0"/>
              <a:t>και θα χρειαστούν </a:t>
            </a:r>
            <a:r>
              <a:rPr lang="el-GR" dirty="0" smtClean="0"/>
              <a:t>αρκετές </a:t>
            </a:r>
            <a:r>
              <a:rPr lang="el-GR" dirty="0"/>
              <a:t>συναντήσεις με το κορίτσι και τους γονείς του στις οποίες θα συζητηθεί η σοβαρότητα της κατάστασης. </a:t>
            </a:r>
            <a:endParaRPr lang="en-US" dirty="0" smtClean="0"/>
          </a:p>
          <a:p>
            <a:r>
              <a:rPr lang="el-GR" dirty="0" smtClean="0"/>
              <a:t>Παρακολουθείται </a:t>
            </a:r>
            <a:r>
              <a:rPr lang="el-GR" dirty="0"/>
              <a:t>το βάρος του </a:t>
            </a:r>
            <a:r>
              <a:rPr lang="el-GR" dirty="0" smtClean="0"/>
              <a:t>κοριτσιού</a:t>
            </a:r>
            <a:r>
              <a:rPr lang="el-GR" dirty="0"/>
              <a:t>, και όχι τι τρώει, και απαιτείται </a:t>
            </a:r>
            <a:r>
              <a:rPr lang="el-GR" dirty="0" smtClean="0"/>
              <a:t>πρόσληψη </a:t>
            </a:r>
            <a:r>
              <a:rPr lang="el-GR" dirty="0"/>
              <a:t>περίπου 500 </a:t>
            </a:r>
            <a:r>
              <a:rPr lang="en-US" dirty="0" smtClean="0"/>
              <a:t>gr</a:t>
            </a:r>
            <a:r>
              <a:rPr lang="el-GR" dirty="0" smtClean="0"/>
              <a:t> </a:t>
            </a:r>
            <a:r>
              <a:rPr lang="el-GR" dirty="0"/>
              <a:t>την εβδομάδα. Η </a:t>
            </a:r>
            <a:r>
              <a:rPr lang="el-GR" u="sng" dirty="0"/>
              <a:t>αποτυχία</a:t>
            </a:r>
            <a:r>
              <a:rPr lang="el-GR" dirty="0"/>
              <a:t> </a:t>
            </a:r>
            <a:r>
              <a:rPr lang="el-GR" dirty="0" smtClean="0"/>
              <a:t>εκπλήρωσης </a:t>
            </a:r>
            <a:r>
              <a:rPr lang="el-GR" dirty="0"/>
              <a:t>αυτού του στόχου οδηγεί σε </a:t>
            </a:r>
            <a:r>
              <a:rPr lang="el-GR" u="sng" dirty="0"/>
              <a:t>εισαγωγή στο νοσοκομείο </a:t>
            </a:r>
            <a:r>
              <a:rPr lang="el-GR" dirty="0"/>
              <a:t>για </a:t>
            </a:r>
            <a:r>
              <a:rPr lang="el-GR" dirty="0" err="1"/>
              <a:t>επανασίτιση</a:t>
            </a:r>
            <a:r>
              <a:rPr lang="el-GR" dirty="0"/>
              <a:t> χωρίς καμία </a:t>
            </a:r>
            <a:r>
              <a:rPr lang="el-GR" dirty="0" smtClean="0"/>
              <a:t>διαπραγμάτευση.</a:t>
            </a:r>
            <a:endParaRPr lang="en-US" dirty="0" smtClean="0"/>
          </a:p>
          <a:p>
            <a:r>
              <a:rPr lang="el-GR" dirty="0" smtClean="0"/>
              <a:t> </a:t>
            </a:r>
            <a:r>
              <a:rPr lang="el-GR" dirty="0"/>
              <a:t>Η προσέγγιση γίνεται πιο </a:t>
            </a:r>
            <a:r>
              <a:rPr lang="el-GR" dirty="0" smtClean="0"/>
              <a:t>ψυχοθεραπευτική</a:t>
            </a:r>
            <a:r>
              <a:rPr lang="en-US" dirty="0" smtClean="0"/>
              <a:t> </a:t>
            </a:r>
            <a:r>
              <a:rPr lang="el-GR" dirty="0" smtClean="0"/>
              <a:t>όταν </a:t>
            </a:r>
            <a:r>
              <a:rPr lang="el-GR" dirty="0"/>
              <a:t>το βάρος της ασθενούς φτάσει στο επίπεδο που ήταν πριν αρχίσει τη </a:t>
            </a:r>
            <a:r>
              <a:rPr lang="el-GR" dirty="0" smtClean="0"/>
              <a:t>δίαιτα</a:t>
            </a:r>
            <a:endParaRPr lang="el-GR" dirty="0"/>
          </a:p>
        </p:txBody>
      </p:sp>
    </p:spTree>
    <p:extLst>
      <p:ext uri="{BB962C8B-B14F-4D97-AF65-F5344CB8AC3E}">
        <p14:creationId xmlns:p14="http://schemas.microsoft.com/office/powerpoint/2010/main" val="4188143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Η </a:t>
            </a:r>
            <a:r>
              <a:rPr lang="el-GR" dirty="0"/>
              <a:t>πρόγνωση είναι σχετικά καλή, αλλά περίπου </a:t>
            </a:r>
            <a:r>
              <a:rPr lang="el-GR" u="sng" dirty="0"/>
              <a:t>το 1/4 </a:t>
            </a:r>
            <a:r>
              <a:rPr lang="el-GR" dirty="0"/>
              <a:t>των πιο αποφασισμένων ασθενών που χρειάστηκαν θεραπεία σε ειδικές μονάδες, </a:t>
            </a:r>
            <a:r>
              <a:rPr lang="el-GR" dirty="0" smtClean="0"/>
              <a:t>εμφανίζουν </a:t>
            </a:r>
            <a:r>
              <a:rPr lang="el-GR" dirty="0"/>
              <a:t>μια </a:t>
            </a:r>
            <a:r>
              <a:rPr lang="el-GR" u="sng" dirty="0"/>
              <a:t>χρόνια πορεία με υποτροπές</a:t>
            </a:r>
            <a:r>
              <a:rPr lang="el-GR" dirty="0" smtClean="0"/>
              <a:t>.</a:t>
            </a:r>
            <a:endParaRPr lang="en-US" dirty="0" smtClean="0"/>
          </a:p>
          <a:p>
            <a:r>
              <a:rPr lang="el-GR" dirty="0" smtClean="0"/>
              <a:t> Ποσοστό </a:t>
            </a:r>
            <a:r>
              <a:rPr lang="el-GR" u="sng" dirty="0"/>
              <a:t>μικρότερο του 5% καταλήγει λόγω αυτοκτονίας, </a:t>
            </a:r>
            <a:r>
              <a:rPr lang="el-GR" u="sng" dirty="0" err="1"/>
              <a:t>υττοθρεψίας</a:t>
            </a:r>
            <a:r>
              <a:rPr lang="el-GR" u="sng" dirty="0"/>
              <a:t> ή λοίμωξης,</a:t>
            </a:r>
            <a:r>
              <a:rPr lang="el-GR" dirty="0"/>
              <a:t> αν και συνήθως αυτό συμβαίνει σε μετέπειτα στάδιο της ζωής. </a:t>
            </a:r>
            <a:endParaRPr lang="en-US" dirty="0" smtClean="0"/>
          </a:p>
          <a:p>
            <a:r>
              <a:rPr lang="el-GR" dirty="0" smtClean="0"/>
              <a:t>Οι περισσότερες </a:t>
            </a:r>
            <a:r>
              <a:rPr lang="el-GR" dirty="0"/>
              <a:t>ασθενείς ανακτούν το βάρος τους </a:t>
            </a:r>
            <a:r>
              <a:rPr lang="el-GR" dirty="0" smtClean="0"/>
              <a:t>μόνιμα</a:t>
            </a:r>
            <a:r>
              <a:rPr lang="el-GR" dirty="0"/>
              <a:t>, αν και συχνά ανησυχούν για το φαγητό και περίπου στο </a:t>
            </a:r>
            <a:r>
              <a:rPr lang="el-GR" u="sng" dirty="0"/>
              <a:t>1/3 αυτών </a:t>
            </a:r>
            <a:r>
              <a:rPr lang="el-GR" dirty="0"/>
              <a:t>παρατηρούνται </a:t>
            </a:r>
            <a:r>
              <a:rPr lang="el-GR" u="sng" dirty="0" smtClean="0"/>
              <a:t>ελάσσονα </a:t>
            </a:r>
            <a:r>
              <a:rPr lang="el-GR" u="sng" dirty="0"/>
              <a:t>ψυχοσεξουαλικά προβλήματα.</a:t>
            </a:r>
          </a:p>
          <a:p>
            <a:endParaRPr lang="el-GR" u="sng" dirty="0"/>
          </a:p>
          <a:p>
            <a:endParaRPr lang="el-GR" dirty="0"/>
          </a:p>
        </p:txBody>
      </p:sp>
    </p:spTree>
    <p:extLst>
      <p:ext uri="{BB962C8B-B14F-4D97-AF65-F5344CB8AC3E}">
        <p14:creationId xmlns:p14="http://schemas.microsoft.com/office/powerpoint/2010/main" val="1714817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p:txBody>
      </p:sp>
      <p:sp>
        <p:nvSpPr>
          <p:cNvPr id="4" name="Ορθογώνιο 3"/>
          <p:cNvSpPr/>
          <p:nvPr/>
        </p:nvSpPr>
        <p:spPr>
          <a:xfrm>
            <a:off x="3048000" y="2828836"/>
            <a:ext cx="8456612" cy="1200329"/>
          </a:xfrm>
          <a:prstGeom prst="rect">
            <a:avLst/>
          </a:prstGeom>
        </p:spPr>
        <p:txBody>
          <a:bodyPr wrap="square">
            <a:spAutoFit/>
          </a:bodyPr>
          <a:lstStyle/>
          <a:p>
            <a:r>
              <a:rPr lang="el-GR" sz="2400" dirty="0"/>
              <a:t>Τα κορίτσια με </a:t>
            </a:r>
            <a:r>
              <a:rPr lang="el-GR" sz="2400" dirty="0" err="1"/>
              <a:t>νευρογενή</a:t>
            </a:r>
            <a:r>
              <a:rPr lang="el-GR" sz="2400" dirty="0"/>
              <a:t> ανορεξία σπανίως συμφωνούν ότι είναι πολύ αδύνατα και μπορεί να παραπλανήσουν τους πάντες υποκρινόμενα ότι τρώνε.</a:t>
            </a:r>
          </a:p>
        </p:txBody>
      </p:sp>
    </p:spTree>
    <p:extLst>
      <p:ext uri="{BB962C8B-B14F-4D97-AF65-F5344CB8AC3E}">
        <p14:creationId xmlns:p14="http://schemas.microsoft.com/office/powerpoint/2010/main" val="2172390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616371" y="-521383"/>
            <a:ext cx="8911687" cy="1280890"/>
          </a:xfrm>
        </p:spPr>
        <p:txBody>
          <a:bodyPr/>
          <a:lstStyle/>
          <a:p>
            <a:endParaRPr lang="el-GR" dirty="0"/>
          </a:p>
        </p:txBody>
      </p:sp>
      <p:pic>
        <p:nvPicPr>
          <p:cNvPr id="4" name="Θέση περιεχομένου 3"/>
          <p:cNvPicPr>
            <a:picLocks noGrp="1" noChangeAspect="1"/>
          </p:cNvPicPr>
          <p:nvPr>
            <p:ph idx="1"/>
          </p:nvPr>
        </p:nvPicPr>
        <p:blipFill rotWithShape="1">
          <a:blip r:embed="rId3">
            <a:extLst>
              <a:ext uri="{28A0092B-C50C-407E-A947-70E740481C1C}">
                <a14:useLocalDpi xmlns:a14="http://schemas.microsoft.com/office/drawing/2010/main" val="0"/>
              </a:ext>
            </a:extLst>
          </a:blip>
          <a:srcRect l="20455" t="30408" r="24447"/>
          <a:stretch/>
        </p:blipFill>
        <p:spPr>
          <a:xfrm>
            <a:off x="1792530" y="570107"/>
            <a:ext cx="3434863" cy="2629388"/>
          </a:xfrm>
        </p:spPr>
      </p:pic>
      <p:pic>
        <p:nvPicPr>
          <p:cNvPr id="1026" name="Picture 2" descr="http://cdn1.bbend.net/media/com_news/story/2013/07/17/327143/main/d404604ac90db16c6cc6fa288f1d1767.jpg"/>
          <p:cNvPicPr>
            <a:picLocks noChangeAspect="1" noChangeArrowheads="1"/>
          </p:cNvPicPr>
          <p:nvPr/>
        </p:nvPicPr>
        <p:blipFill rotWithShape="1">
          <a:blip r:embed="rId4">
            <a:extLst>
              <a:ext uri="{28A0092B-C50C-407E-A947-70E740481C1C}">
                <a14:useLocalDpi xmlns:a14="http://schemas.microsoft.com/office/drawing/2010/main" val="0"/>
              </a:ext>
            </a:extLst>
          </a:blip>
          <a:srcRect t="38026" r="6892"/>
          <a:stretch/>
        </p:blipFill>
        <p:spPr bwMode="auto">
          <a:xfrm>
            <a:off x="390034" y="3525909"/>
            <a:ext cx="5764579" cy="239663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feelfamous.gr/v2/wp-content/uploads/a097a7eb5d61281726c17041212145ab.jpg"/>
          <p:cNvPicPr>
            <a:picLocks noChangeAspect="1" noChangeArrowheads="1"/>
          </p:cNvPicPr>
          <p:nvPr/>
        </p:nvPicPr>
        <p:blipFill rotWithShape="1">
          <a:blip r:embed="rId5">
            <a:extLst>
              <a:ext uri="{28A0092B-C50C-407E-A947-70E740481C1C}">
                <a14:useLocalDpi xmlns:a14="http://schemas.microsoft.com/office/drawing/2010/main" val="0"/>
              </a:ext>
            </a:extLst>
          </a:blip>
          <a:srcRect l="19809" t="32977" r="16518"/>
          <a:stretch/>
        </p:blipFill>
        <p:spPr bwMode="auto">
          <a:xfrm>
            <a:off x="6248399" y="2168769"/>
            <a:ext cx="5943601" cy="3753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0554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3468688" y="623888"/>
            <a:ext cx="6589712" cy="1281112"/>
          </a:xfrm>
        </p:spPr>
        <p:txBody>
          <a:bodyPr/>
          <a:lstStyle/>
          <a:p>
            <a:pPr eaLnBrk="1" hangingPunct="1"/>
            <a:r>
              <a:rPr lang="el-GR" altLang="el-GR" smtClean="0"/>
              <a:t>Εφηβεία</a:t>
            </a:r>
          </a:p>
        </p:txBody>
      </p:sp>
      <p:sp>
        <p:nvSpPr>
          <p:cNvPr id="52227" name="Rectangle 3"/>
          <p:cNvSpPr>
            <a:spLocks noGrp="1" noChangeArrowheads="1"/>
          </p:cNvSpPr>
          <p:nvPr>
            <p:ph idx="1"/>
          </p:nvPr>
        </p:nvSpPr>
        <p:spPr>
          <a:xfrm>
            <a:off x="3467100" y="2133600"/>
            <a:ext cx="6591300" cy="3778250"/>
          </a:xfrm>
        </p:spPr>
        <p:txBody>
          <a:bodyPr/>
          <a:lstStyle/>
          <a:p>
            <a:pPr eaLnBrk="1" hangingPunct="1"/>
            <a:r>
              <a:rPr lang="el-GR" altLang="el-GR" smtClean="0"/>
              <a:t>Ανάπτυξη εφηβικής σκέψης</a:t>
            </a:r>
          </a:p>
          <a:p>
            <a:pPr eaLnBrk="1" hangingPunct="1"/>
            <a:r>
              <a:rPr lang="el-GR" altLang="el-GR" smtClean="0"/>
              <a:t>Νευρογενής ανορεξία</a:t>
            </a:r>
          </a:p>
          <a:p>
            <a:pPr eaLnBrk="1" hangingPunct="1"/>
            <a:r>
              <a:rPr lang="el-GR" altLang="el-GR" smtClean="0"/>
              <a:t>Σύνδρομο χρόνιας κόπωσης</a:t>
            </a:r>
          </a:p>
          <a:p>
            <a:pPr eaLnBrk="1" hangingPunct="1"/>
            <a:r>
              <a:rPr lang="el-GR" altLang="el-GR" smtClean="0"/>
              <a:t>Κατάθλιψη</a:t>
            </a:r>
          </a:p>
          <a:p>
            <a:pPr eaLnBrk="1" hangingPunct="1"/>
            <a:r>
              <a:rPr lang="el-GR" altLang="el-GR" smtClean="0"/>
              <a:t>Σκόπιμες αυτοκαταστροφικές τάσεις</a:t>
            </a:r>
          </a:p>
          <a:p>
            <a:pPr eaLnBrk="1" hangingPunct="1"/>
            <a:r>
              <a:rPr lang="el-GR" altLang="el-GR" smtClean="0"/>
              <a:t>Χρήση απαγορευμένων ουσιών</a:t>
            </a:r>
          </a:p>
        </p:txBody>
      </p:sp>
    </p:spTree>
    <p:extLst>
      <p:ext uri="{BB962C8B-B14F-4D97-AF65-F5344CB8AC3E}">
        <p14:creationId xmlns:p14="http://schemas.microsoft.com/office/powerpoint/2010/main" val="4051821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416204"/>
            <a:ext cx="8911687" cy="488795"/>
          </a:xfrm>
        </p:spPr>
        <p:txBody>
          <a:bodyPr>
            <a:noAutofit/>
          </a:bodyPr>
          <a:lstStyle/>
          <a:p>
            <a:r>
              <a:rPr lang="el-GR" sz="2000" b="1" dirty="0"/>
              <a:t>Το σύνδρομο χρόνιας κόπωσης</a:t>
            </a:r>
            <a:r>
              <a:rPr lang="el-GR" sz="2000" dirty="0"/>
              <a:t/>
            </a:r>
            <a:br>
              <a:rPr lang="el-GR" sz="2000" dirty="0"/>
            </a:br>
            <a:endParaRPr lang="el-GR" sz="2000" dirty="0"/>
          </a:p>
        </p:txBody>
      </p:sp>
      <p:sp>
        <p:nvSpPr>
          <p:cNvPr id="3" name="Θέση περιεχομένου 2"/>
          <p:cNvSpPr>
            <a:spLocks noGrp="1"/>
          </p:cNvSpPr>
          <p:nvPr>
            <p:ph idx="1"/>
          </p:nvPr>
        </p:nvSpPr>
        <p:spPr/>
        <p:txBody>
          <a:bodyPr>
            <a:normAutofit/>
          </a:bodyPr>
          <a:lstStyle/>
          <a:p>
            <a:r>
              <a:rPr lang="el-GR" dirty="0" smtClean="0"/>
              <a:t> </a:t>
            </a:r>
            <a:r>
              <a:rPr lang="el-GR" dirty="0"/>
              <a:t>αναφέρεται σε </a:t>
            </a:r>
            <a:r>
              <a:rPr lang="el-GR" dirty="0" smtClean="0"/>
              <a:t>επιμένον </a:t>
            </a:r>
            <a:r>
              <a:rPr lang="el-GR" dirty="0"/>
              <a:t>έ</a:t>
            </a:r>
            <a:r>
              <a:rPr lang="el-GR" dirty="0" smtClean="0"/>
              <a:t>ντονο </a:t>
            </a:r>
            <a:r>
              <a:rPr lang="el-GR" dirty="0"/>
              <a:t>υποκειμενικό αίσθημα κόπωσης το οποίο οδηγεί σε ταχεία εξάντληση κατά τη σωματική ή τη νοη­τική άσκηση</a:t>
            </a:r>
            <a:r>
              <a:rPr lang="el-GR" dirty="0" smtClean="0"/>
              <a:t>.</a:t>
            </a:r>
          </a:p>
          <a:p>
            <a:r>
              <a:rPr lang="el-GR" dirty="0" smtClean="0"/>
              <a:t> </a:t>
            </a:r>
            <a:r>
              <a:rPr lang="el-GR" dirty="0"/>
              <a:t>Σε </a:t>
            </a:r>
            <a:r>
              <a:rPr lang="el-GR" dirty="0" smtClean="0"/>
              <a:t>ορισμένες</a:t>
            </a:r>
            <a:r>
              <a:rPr lang="en-US" dirty="0" smtClean="0"/>
              <a:t> </a:t>
            </a:r>
            <a:r>
              <a:rPr lang="el-GR" dirty="0" smtClean="0"/>
              <a:t> περιπτώσεις </a:t>
            </a:r>
            <a:r>
              <a:rPr lang="el-GR" dirty="0"/>
              <a:t>δεν υπάρχει ιστορικό ή ενδείξεις </a:t>
            </a:r>
            <a:r>
              <a:rPr lang="el-GR" dirty="0" err="1"/>
              <a:t>προηγηθείσας</a:t>
            </a:r>
            <a:r>
              <a:rPr lang="el-GR" dirty="0"/>
              <a:t> λοίμωξης και δεν υπάρχουν ειδικές διαγνωστικές δοκιμασίες. </a:t>
            </a:r>
          </a:p>
        </p:txBody>
      </p:sp>
    </p:spTree>
    <p:extLst>
      <p:ext uri="{BB962C8B-B14F-4D97-AF65-F5344CB8AC3E}">
        <p14:creationId xmlns:p14="http://schemas.microsoft.com/office/powerpoint/2010/main" val="13941746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Η </a:t>
            </a:r>
            <a:r>
              <a:rPr lang="el-GR" dirty="0"/>
              <a:t>κλινική εικόνα είναι </a:t>
            </a:r>
            <a:r>
              <a:rPr lang="el-GR" dirty="0" smtClean="0"/>
              <a:t>κατά </a:t>
            </a:r>
            <a:r>
              <a:rPr lang="el-GR" dirty="0"/>
              <a:t>κάποιο τρόπο διάχυτη και δεν υπάρχουν </a:t>
            </a:r>
            <a:r>
              <a:rPr lang="el-GR" dirty="0" err="1"/>
              <a:t>παθογνωμονικά</a:t>
            </a:r>
            <a:r>
              <a:rPr lang="el-GR" dirty="0"/>
              <a:t> συμπτώματα. Σχεδόν σε όλα τα άτομα </a:t>
            </a:r>
            <a:r>
              <a:rPr lang="el-GR" dirty="0" smtClean="0"/>
              <a:t>παρατηρούνται</a:t>
            </a:r>
          </a:p>
          <a:p>
            <a:r>
              <a:rPr lang="el-GR" dirty="0" smtClean="0"/>
              <a:t>μυαλγίες</a:t>
            </a:r>
            <a:r>
              <a:rPr lang="el-GR" dirty="0"/>
              <a:t>, μεταναστευτικές αρθραλγίες</a:t>
            </a:r>
            <a:r>
              <a:rPr lang="el-GR" dirty="0" smtClean="0"/>
              <a:t>,</a:t>
            </a:r>
          </a:p>
          <a:p>
            <a:r>
              <a:rPr lang="el-GR" dirty="0" smtClean="0"/>
              <a:t> </a:t>
            </a:r>
            <a:r>
              <a:rPr lang="el-GR" dirty="0"/>
              <a:t>κεφαλαλγία, δυσκολίες ύπνου, φτω­χή ικανότητα </a:t>
            </a:r>
            <a:r>
              <a:rPr lang="el-GR" dirty="0" smtClean="0"/>
              <a:t>συγκέντρωσης </a:t>
            </a:r>
            <a:r>
              <a:rPr lang="el-GR" dirty="0"/>
              <a:t>και ευερεθιστότητα. Συχνά παρατηρούνται </a:t>
            </a:r>
            <a:endParaRPr lang="el-GR" dirty="0" smtClean="0"/>
          </a:p>
          <a:p>
            <a:r>
              <a:rPr lang="el-GR" dirty="0" smtClean="0"/>
              <a:t>στομαχικά </a:t>
            </a:r>
            <a:r>
              <a:rPr lang="el-GR" dirty="0"/>
              <a:t>άλγη, </a:t>
            </a:r>
            <a:endParaRPr lang="el-GR" dirty="0" smtClean="0"/>
          </a:p>
          <a:p>
            <a:r>
              <a:rPr lang="el-GR" dirty="0" smtClean="0"/>
              <a:t>ευαισθη­σία </a:t>
            </a:r>
            <a:r>
              <a:rPr lang="el-GR" dirty="0"/>
              <a:t>στο τριχωτό της κεφαλής, πόνοι στα μάτια και φωτοφοβία και </a:t>
            </a:r>
            <a:endParaRPr lang="el-GR" dirty="0" smtClean="0"/>
          </a:p>
          <a:p>
            <a:r>
              <a:rPr lang="el-GR" dirty="0" smtClean="0"/>
              <a:t>επώδυνη </a:t>
            </a:r>
            <a:r>
              <a:rPr lang="el-GR" dirty="0"/>
              <a:t>τραχηλική </a:t>
            </a:r>
            <a:r>
              <a:rPr lang="el-GR" dirty="0" err="1" smtClean="0"/>
              <a:t>λεμφαδενοπάθεια</a:t>
            </a:r>
            <a:r>
              <a:rPr lang="el-GR" dirty="0"/>
              <a:t>. </a:t>
            </a:r>
            <a:endParaRPr lang="el-GR" dirty="0" smtClean="0"/>
          </a:p>
          <a:p>
            <a:r>
              <a:rPr lang="el-GR" dirty="0" smtClean="0"/>
              <a:t>Τα </a:t>
            </a:r>
            <a:r>
              <a:rPr lang="el-GR" dirty="0"/>
              <a:t>συμπτώματα κατάθλιψης είναι συ­νηθισμένα και υπάρχει συνεχής διχογνωμία για το ποια από αυτά είναι οργανικής και ποια ψυχολο­γικής φύσεως. </a:t>
            </a:r>
          </a:p>
        </p:txBody>
      </p:sp>
    </p:spTree>
    <p:extLst>
      <p:ext uri="{BB962C8B-B14F-4D97-AF65-F5344CB8AC3E}">
        <p14:creationId xmlns:p14="http://schemas.microsoft.com/office/powerpoint/2010/main" val="32950606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smtClean="0"/>
              <a:t>Οι  </a:t>
            </a:r>
            <a:r>
              <a:rPr lang="el-GR" i="1" dirty="0"/>
              <a:t>περισσότερες περιπτώσεις υποχωρούν </a:t>
            </a:r>
            <a:r>
              <a:rPr lang="el-GR" i="1" dirty="0" smtClean="0"/>
              <a:t>αυτ</a:t>
            </a:r>
            <a:r>
              <a:rPr lang="el-GR" dirty="0" smtClean="0"/>
              <a:t>όματα </a:t>
            </a:r>
            <a:r>
              <a:rPr lang="el-GR" dirty="0"/>
              <a:t>με την πάροδο του </a:t>
            </a:r>
            <a:r>
              <a:rPr lang="el-GR" i="1" dirty="0"/>
              <a:t>χρόνου, αλλά χρειάζε­ται </a:t>
            </a:r>
            <a:r>
              <a:rPr lang="el-GR" dirty="0"/>
              <a:t>περίοδος μηνών και ορισμένες φορές ετών</a:t>
            </a:r>
            <a:r>
              <a:rPr lang="el-GR" dirty="0" smtClean="0"/>
              <a:t>.</a:t>
            </a:r>
          </a:p>
          <a:p>
            <a:r>
              <a:rPr lang="el-GR" dirty="0" smtClean="0"/>
              <a:t>Η </a:t>
            </a:r>
            <a:r>
              <a:rPr lang="el-GR" dirty="0"/>
              <a:t>προτιμώμενη προσέγγιση αφορά ήπια </a:t>
            </a:r>
            <a:r>
              <a:rPr lang="el-GR" dirty="0" smtClean="0"/>
              <a:t>προσπάθεια </a:t>
            </a:r>
            <a:r>
              <a:rPr lang="el-GR" dirty="0"/>
              <a:t>αποκατάστασης, που πιθανά περιλαμβάνει </a:t>
            </a:r>
            <a:r>
              <a:rPr lang="el-GR" dirty="0" smtClean="0"/>
              <a:t>φυσιοθεραπεία</a:t>
            </a:r>
            <a:r>
              <a:rPr lang="el-GR" dirty="0"/>
              <a:t>, έτσι ώστε η αντοχή στην άσκηση αυξάνεται </a:t>
            </a:r>
            <a:r>
              <a:rPr lang="el-GR" dirty="0" smtClean="0"/>
              <a:t>σταδιακά.</a:t>
            </a:r>
          </a:p>
          <a:p>
            <a:r>
              <a:rPr lang="el-GR" dirty="0" smtClean="0"/>
              <a:t>Οι γονείς </a:t>
            </a:r>
            <a:r>
              <a:rPr lang="el-GR" dirty="0"/>
              <a:t>και το παιδί χρειάζονται συνεχή υποστήριξη </a:t>
            </a:r>
            <a:r>
              <a:rPr lang="el-GR" dirty="0" smtClean="0"/>
              <a:t>για </a:t>
            </a:r>
            <a:r>
              <a:rPr lang="el-GR" dirty="0"/>
              <a:t>τη διατήρηση της ζωής τους σε όσο πιο </a:t>
            </a:r>
            <a:r>
              <a:rPr lang="el-GR" dirty="0" smtClean="0"/>
              <a:t>φυσιολογικά </a:t>
            </a:r>
            <a:r>
              <a:rPr lang="el-GR" dirty="0"/>
              <a:t>πλαίσια γίνεται, συμπεριλαμβανομένης της παρακολούθησης του σχολείου</a:t>
            </a:r>
            <a:r>
              <a:rPr lang="el-GR" dirty="0" smtClean="0"/>
              <a:t>.</a:t>
            </a:r>
          </a:p>
          <a:p>
            <a:r>
              <a:rPr lang="el-GR" dirty="0" smtClean="0"/>
              <a:t> </a:t>
            </a:r>
            <a:r>
              <a:rPr lang="el-GR" dirty="0"/>
              <a:t>Η διάθεση των παιδιών με καταθλιπτικά συμπτώματα </a:t>
            </a:r>
            <a:r>
              <a:rPr lang="el-GR" dirty="0" smtClean="0"/>
              <a:t>μπορεί </a:t>
            </a:r>
            <a:r>
              <a:rPr lang="el-GR" dirty="0"/>
              <a:t>να βελτιωθεί μέσω αντικαταθλιπτικών φαρμά­κων, αλλά αυτή η θεραπεία αφορά μόνο στα συ­μπτώματα της κατάθλιψης και είναι απίθανο να οδηγήσει σε ανακούφιση από την κόπωση.</a:t>
            </a:r>
          </a:p>
          <a:p>
            <a:endParaRPr lang="el-GR" dirty="0"/>
          </a:p>
          <a:p>
            <a:endParaRPr lang="el-GR" dirty="0"/>
          </a:p>
        </p:txBody>
      </p:sp>
    </p:spTree>
    <p:extLst>
      <p:ext uri="{BB962C8B-B14F-4D97-AF65-F5344CB8AC3E}">
        <p14:creationId xmlns:p14="http://schemas.microsoft.com/office/powerpoint/2010/main" val="35180272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338143"/>
            <a:ext cx="8911687" cy="667215"/>
          </a:xfrm>
        </p:spPr>
        <p:txBody>
          <a:bodyPr>
            <a:noAutofit/>
          </a:bodyPr>
          <a:lstStyle/>
          <a:p>
            <a:r>
              <a:rPr lang="el-GR" sz="2000" b="1" dirty="0"/>
              <a:t>Κατάθλιψη</a:t>
            </a:r>
            <a:br>
              <a:rPr lang="el-GR" sz="2000" b="1" dirty="0"/>
            </a:br>
            <a:endParaRPr lang="el-GR" sz="2000" b="1" dirty="0"/>
          </a:p>
        </p:txBody>
      </p:sp>
      <p:sp>
        <p:nvSpPr>
          <p:cNvPr id="3" name="Θέση περιεχομένου 2"/>
          <p:cNvSpPr>
            <a:spLocks noGrp="1"/>
          </p:cNvSpPr>
          <p:nvPr>
            <p:ph idx="1"/>
          </p:nvPr>
        </p:nvSpPr>
        <p:spPr/>
        <p:txBody>
          <a:bodyPr>
            <a:normAutofit/>
          </a:bodyPr>
          <a:lstStyle/>
          <a:p>
            <a:r>
              <a:rPr lang="el-GR" dirty="0" smtClean="0"/>
              <a:t>Η </a:t>
            </a:r>
            <a:r>
              <a:rPr lang="el-GR" dirty="0"/>
              <a:t>άσχημη διάθεση μπορεί να είναι δευτερογενής αντίξοων καταστάσεων ή να εμφανιστεί αυτόμα­τα, μερικές φορές. Η κατάθλιψη είναι μια κλινική κατάσταση η οποία </a:t>
            </a:r>
            <a:r>
              <a:rPr lang="el-GR" u="sng" dirty="0"/>
              <a:t>αντιπροσωπεύει κάτι περισ­σότερο από θλίψη και κακή διάθεση, επεκτείνεται και επηρεάζει τα κίνητρα του ατόμου, την κρίση του και την ικανότητα αποκόμισης ευχαρίστησης</a:t>
            </a:r>
            <a:r>
              <a:rPr lang="el-GR" dirty="0"/>
              <a:t> και προκαλεί συμπτώματα ενοχής και απόγνω­σης. </a:t>
            </a:r>
            <a:endParaRPr lang="el-GR" dirty="0" smtClean="0"/>
          </a:p>
          <a:p>
            <a:r>
              <a:rPr lang="el-GR" dirty="0" smtClean="0"/>
              <a:t>Μπορεί </a:t>
            </a:r>
            <a:r>
              <a:rPr lang="el-GR" dirty="0"/>
              <a:t>να διαταράξει τον ύπνο, την όρεξη και το βάρος</a:t>
            </a:r>
            <a:r>
              <a:rPr lang="el-GR" dirty="0" smtClean="0"/>
              <a:t>.</a:t>
            </a:r>
          </a:p>
          <a:p>
            <a:r>
              <a:rPr lang="el-GR" dirty="0" smtClean="0"/>
              <a:t> </a:t>
            </a:r>
            <a:r>
              <a:rPr lang="el-GR" dirty="0"/>
              <a:t>Οδηγεί σε </a:t>
            </a:r>
            <a:r>
              <a:rPr lang="el-GR" u="sng" dirty="0"/>
              <a:t>κοινωνική απόσυρση</a:t>
            </a:r>
            <a:r>
              <a:rPr lang="el-GR" dirty="0"/>
              <a:t>, η οποία είναι ένα σημαντικό σημείο. Μια τέτοια κα­τάσταση παρατηρείται συχνά στους εφήβους, ι­διαίτερα στα κορίτσια, αλλά μερικές φορές μπορεί να προσβάλλει και παιδιά προεφηβικής ηλικίας. </a:t>
            </a:r>
          </a:p>
        </p:txBody>
      </p:sp>
    </p:spTree>
    <p:extLst>
      <p:ext uri="{BB962C8B-B14F-4D97-AF65-F5344CB8AC3E}">
        <p14:creationId xmlns:p14="http://schemas.microsoft.com/office/powerpoint/2010/main" val="34631651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Η διάγνωση της κατάθλιψης βασίζεται κυρίως στην κατ' ιδίαν συνέντευξη της εφήβου καθώς και στη λήψη ιστορικού από τους γονείς της</a:t>
            </a:r>
            <a:r>
              <a:rPr lang="el-GR" dirty="0" smtClean="0"/>
              <a:t>.</a:t>
            </a:r>
            <a:endParaRPr lang="en-US" dirty="0" smtClean="0"/>
          </a:p>
          <a:p>
            <a:r>
              <a:rPr lang="el-GR" dirty="0" smtClean="0"/>
              <a:t> </a:t>
            </a:r>
            <a:r>
              <a:rPr lang="el-GR" dirty="0"/>
              <a:t>Οι έφη­βοι, μπροστά στους γονείς τους μπορεί να συ­μπεριφέρονται σαν να μην υπάρχει κανένα πρό­βλημα, όταν η λήψη ιστορικού γίνεται παρουσία των γονιών τους. Είναι αναγκαίο </a:t>
            </a:r>
            <a:r>
              <a:rPr lang="el-GR" u="sng" dirty="0"/>
              <a:t>να ερωτηθούν ά­μεσα για τα συναισθήματα τους και συγκεκριμένα για αυτοκτονικές ιδέες και σχέδια.</a:t>
            </a:r>
          </a:p>
          <a:p>
            <a:pPr marL="0" indent="0">
              <a:buNone/>
            </a:pPr>
            <a:endParaRPr lang="el-GR" u="sng" dirty="0"/>
          </a:p>
        </p:txBody>
      </p:sp>
    </p:spTree>
    <p:extLst>
      <p:ext uri="{BB962C8B-B14F-4D97-AF65-F5344CB8AC3E}">
        <p14:creationId xmlns:p14="http://schemas.microsoft.com/office/powerpoint/2010/main" val="34463131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47237" y="0"/>
            <a:ext cx="8911687" cy="691376"/>
          </a:xfrm>
        </p:spPr>
        <p:txBody>
          <a:bodyPr/>
          <a:lstStyle/>
          <a:p>
            <a:r>
              <a:rPr lang="el-GR" b="1" dirty="0" smtClean="0"/>
              <a:t> </a:t>
            </a:r>
            <a:r>
              <a:rPr lang="el-GR" sz="2000" dirty="0"/>
              <a:t>Χαρακτηριστικά της κατάθλιψης στους </a:t>
            </a:r>
            <a:r>
              <a:rPr lang="el-GR" sz="2000" dirty="0" smtClean="0"/>
              <a:t>εφήβους</a:t>
            </a:r>
            <a:endParaRPr lang="el-GR" sz="2000" dirty="0"/>
          </a:p>
        </p:txBody>
      </p:sp>
      <p:sp>
        <p:nvSpPr>
          <p:cNvPr id="3" name="Θέση περιεχομένου 2"/>
          <p:cNvSpPr>
            <a:spLocks noGrp="1"/>
          </p:cNvSpPr>
          <p:nvPr>
            <p:ph idx="1"/>
          </p:nvPr>
        </p:nvSpPr>
        <p:spPr>
          <a:xfrm>
            <a:off x="2247237" y="691375"/>
            <a:ext cx="9012049" cy="5720575"/>
          </a:xfrm>
        </p:spPr>
        <p:txBody>
          <a:bodyPr>
            <a:noAutofit/>
          </a:bodyPr>
          <a:lstStyle/>
          <a:p>
            <a:pPr marL="0" indent="0">
              <a:buNone/>
            </a:pPr>
            <a:r>
              <a:rPr lang="el-GR" i="1" dirty="0" err="1"/>
              <a:t>Συχνοτερα</a:t>
            </a:r>
            <a:endParaRPr lang="el-GR" dirty="0"/>
          </a:p>
          <a:p>
            <a:r>
              <a:rPr lang="el-GR" dirty="0"/>
              <a:t>Απάθεια, ανία και αδυναμία </a:t>
            </a:r>
            <a:r>
              <a:rPr lang="el-GR" dirty="0" err="1"/>
              <a:t>αυτοψυχαγωγίας</a:t>
            </a:r>
            <a:r>
              <a:rPr lang="el-GR" dirty="0"/>
              <a:t> και όχι καταθλι­πτική διάθεση</a:t>
            </a:r>
          </a:p>
          <a:p>
            <a:r>
              <a:rPr lang="el-GR" dirty="0"/>
              <a:t>Άγχος αποχωρισμού το οποίο επανεμφανίζεται ενώ είχε υπο­χωρήσει σε προηγούμενο στάδιο</a:t>
            </a:r>
          </a:p>
          <a:p>
            <a:r>
              <a:rPr lang="el-GR" dirty="0"/>
              <a:t>Ελάττωση σχολικών επιδόσεων</a:t>
            </a:r>
          </a:p>
          <a:p>
            <a:r>
              <a:rPr lang="el-GR" dirty="0"/>
              <a:t>Κοινωνική απόσυρση</a:t>
            </a:r>
          </a:p>
          <a:p>
            <a:r>
              <a:rPr lang="el-GR" dirty="0"/>
              <a:t>Υποχόνδριες ιδέες και παράπονα για ενοχλήματα στο θώρακα, στην κοιλία και στην κεφαλή</a:t>
            </a:r>
          </a:p>
          <a:p>
            <a:r>
              <a:rPr lang="el-GR" dirty="0"/>
              <a:t>Ευερέθιστη διάθεση ή αληθής αντικοινωνική συμπεριφορά</a:t>
            </a:r>
          </a:p>
          <a:p>
            <a:pPr marL="0" indent="0">
              <a:buNone/>
            </a:pPr>
            <a:r>
              <a:rPr lang="el-GR" dirty="0"/>
              <a:t>Λιγότερο συχνά</a:t>
            </a:r>
          </a:p>
          <a:p>
            <a:r>
              <a:rPr lang="el-GR" dirty="0"/>
              <a:t>Ανορεξία και απώλεια βάρους</a:t>
            </a:r>
          </a:p>
          <a:p>
            <a:r>
              <a:rPr lang="el-GR" dirty="0"/>
              <a:t>Αϋπνίες</a:t>
            </a:r>
          </a:p>
          <a:p>
            <a:r>
              <a:rPr lang="el-GR" dirty="0"/>
              <a:t>Απώλεια </a:t>
            </a:r>
            <a:r>
              <a:rPr lang="en-US" dirty="0" smtClean="0"/>
              <a:t>libido</a:t>
            </a:r>
            <a:endParaRPr lang="el-GR" dirty="0"/>
          </a:p>
          <a:p>
            <a:r>
              <a:rPr lang="el-GR" dirty="0"/>
              <a:t>Επιβράδυνση σκέψης και κινήσεων</a:t>
            </a:r>
          </a:p>
          <a:p>
            <a:r>
              <a:rPr lang="el-GR" dirty="0"/>
              <a:t>Παραληρηματικές ιδέες</a:t>
            </a:r>
          </a:p>
          <a:p>
            <a:endParaRPr lang="el-GR" dirty="0"/>
          </a:p>
          <a:p>
            <a:endParaRPr lang="el-GR" dirty="0"/>
          </a:p>
        </p:txBody>
      </p:sp>
    </p:spTree>
    <p:extLst>
      <p:ext uri="{BB962C8B-B14F-4D97-AF65-F5344CB8AC3E}">
        <p14:creationId xmlns:p14="http://schemas.microsoft.com/office/powerpoint/2010/main" val="7465468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Η θεραπεία βασίζεται στη σχέση που υπάρ­χει μεταξύ της συναισθηματικής διάθεσης </a:t>
            </a:r>
            <a:r>
              <a:rPr lang="el-GR" dirty="0" smtClean="0"/>
              <a:t>και</a:t>
            </a:r>
            <a:r>
              <a:rPr lang="en-US" dirty="0" smtClean="0"/>
              <a:t> </a:t>
            </a:r>
            <a:r>
              <a:rPr lang="el-GR" dirty="0" smtClean="0"/>
              <a:t>των </a:t>
            </a:r>
            <a:r>
              <a:rPr lang="el-GR" dirty="0"/>
              <a:t>αιτιολογικών παραγόντων</a:t>
            </a:r>
            <a:r>
              <a:rPr lang="el-GR" dirty="0" smtClean="0"/>
              <a:t>.</a:t>
            </a:r>
          </a:p>
          <a:p>
            <a:r>
              <a:rPr lang="el-GR" dirty="0" smtClean="0"/>
              <a:t> </a:t>
            </a:r>
            <a:r>
              <a:rPr lang="el-GR" dirty="0"/>
              <a:t>Αντιξοότητες </a:t>
            </a:r>
            <a:r>
              <a:rPr lang="el-GR" dirty="0" smtClean="0"/>
              <a:t>όπως </a:t>
            </a:r>
            <a:r>
              <a:rPr lang="el-GR" u="sng" dirty="0"/>
              <a:t>ο εκφοβισμός </a:t>
            </a:r>
            <a:r>
              <a:rPr lang="el-GR" dirty="0"/>
              <a:t>στο σχολείο θα πρέπει να </a:t>
            </a:r>
            <a:r>
              <a:rPr lang="el-GR" dirty="0" smtClean="0"/>
              <a:t>αναστρέφονται </a:t>
            </a:r>
            <a:r>
              <a:rPr lang="el-GR" dirty="0"/>
              <a:t>αν είναι εφικτό. Εάν κάτι τέτοιο δεν μπορεί να γίνει, για παράδειγμα στην </a:t>
            </a:r>
            <a:r>
              <a:rPr lang="el-GR" dirty="0" smtClean="0"/>
              <a:t>περίπτωση </a:t>
            </a:r>
            <a:r>
              <a:rPr lang="el-GR" u="sng" dirty="0"/>
              <a:t>διαζυγίου των γονέων</a:t>
            </a:r>
            <a:r>
              <a:rPr lang="el-GR" dirty="0"/>
              <a:t>, απαιτείται </a:t>
            </a:r>
            <a:r>
              <a:rPr lang="el-GR" dirty="0" smtClean="0"/>
              <a:t>υποστήριξη </a:t>
            </a:r>
            <a:r>
              <a:rPr lang="el-GR" dirty="0"/>
              <a:t>από ειδικό. Εάν φαίνεται πως οι </a:t>
            </a:r>
            <a:r>
              <a:rPr lang="el-GR" dirty="0" smtClean="0"/>
              <a:t>περιβαλλοντικοί </a:t>
            </a:r>
            <a:r>
              <a:rPr lang="el-GR" dirty="0"/>
              <a:t>παράγοντες δεν αντιπροσωπεύουν </a:t>
            </a:r>
            <a:r>
              <a:rPr lang="el-GR" dirty="0" smtClean="0"/>
              <a:t>ικανοποιητική </a:t>
            </a:r>
            <a:r>
              <a:rPr lang="el-GR" dirty="0"/>
              <a:t>εξήγηση, </a:t>
            </a:r>
            <a:r>
              <a:rPr lang="el-GR" dirty="0" smtClean="0"/>
              <a:t>έχει </a:t>
            </a:r>
            <a:r>
              <a:rPr lang="el-GR" dirty="0"/>
              <a:t>ένδειξη η χορήγηση </a:t>
            </a:r>
            <a:r>
              <a:rPr lang="el-GR" dirty="0" smtClean="0"/>
              <a:t>ενός αντικαταθλιπτικού .</a:t>
            </a:r>
          </a:p>
          <a:p>
            <a:r>
              <a:rPr lang="el-GR" dirty="0" smtClean="0"/>
              <a:t> Οι </a:t>
            </a:r>
            <a:r>
              <a:rPr lang="el-GR" dirty="0"/>
              <a:t>έφηβοι με </a:t>
            </a:r>
            <a:r>
              <a:rPr lang="el-GR" dirty="0" smtClean="0"/>
              <a:t>αυτοκτονικές </a:t>
            </a:r>
            <a:r>
              <a:rPr lang="el-GR" dirty="0"/>
              <a:t>τάσεις θα πρέπει να εισάγονται σε ψυχιατρική </a:t>
            </a:r>
            <a:r>
              <a:rPr lang="el-GR" dirty="0" smtClean="0"/>
              <a:t>μονάδα.</a:t>
            </a:r>
            <a:endParaRPr lang="el-GR" dirty="0"/>
          </a:p>
        </p:txBody>
      </p:sp>
    </p:spTree>
    <p:extLst>
      <p:ext uri="{BB962C8B-B14F-4D97-AF65-F5344CB8AC3E}">
        <p14:creationId xmlns:p14="http://schemas.microsoft.com/office/powerpoint/2010/main" val="24043098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03354" y="546410"/>
            <a:ext cx="8911687" cy="444190"/>
          </a:xfrm>
        </p:spPr>
        <p:txBody>
          <a:bodyPr>
            <a:normAutofit fontScale="90000"/>
          </a:bodyPr>
          <a:lstStyle/>
          <a:p>
            <a:r>
              <a:rPr lang="el-GR" sz="2000" b="1" dirty="0" smtClean="0"/>
              <a:t>Σκόπιμες αυτοκαταστροφικές τάσεις</a:t>
            </a:r>
            <a:r>
              <a:rPr lang="el-GR" sz="2000" b="1" dirty="0"/>
              <a:t/>
            </a:r>
            <a:br>
              <a:rPr lang="el-GR" sz="2000" b="1" dirty="0"/>
            </a:br>
            <a:endParaRPr lang="el-GR" sz="2000" b="1" dirty="0"/>
          </a:p>
        </p:txBody>
      </p:sp>
      <p:sp>
        <p:nvSpPr>
          <p:cNvPr id="3" name="Θέση περιεχομένου 2"/>
          <p:cNvSpPr>
            <a:spLocks noGrp="1"/>
          </p:cNvSpPr>
          <p:nvPr>
            <p:ph idx="1"/>
          </p:nvPr>
        </p:nvSpPr>
        <p:spPr>
          <a:xfrm>
            <a:off x="869795" y="2040673"/>
            <a:ext cx="10634817" cy="3870549"/>
          </a:xfrm>
        </p:spPr>
        <p:txBody>
          <a:bodyPr>
            <a:normAutofit/>
          </a:bodyPr>
          <a:lstStyle/>
          <a:p>
            <a:pPr marL="1371600" lvl="3" indent="0">
              <a:buNone/>
            </a:pPr>
            <a:r>
              <a:rPr lang="el-GR" sz="1800" dirty="0"/>
              <a:t>Οι περισσότεροι έφηβοι που λαμβάνουν σκόπιμα </a:t>
            </a:r>
            <a:r>
              <a:rPr lang="el-GR" sz="1800" dirty="0" err="1"/>
              <a:t>υπερδοσολογία</a:t>
            </a:r>
            <a:r>
              <a:rPr lang="el-GR" sz="1800" dirty="0"/>
              <a:t> φαρμάκου δεν πάσχουν κλινικά από κατάθλιψη</a:t>
            </a:r>
          </a:p>
        </p:txBody>
      </p:sp>
    </p:spTree>
    <p:extLst>
      <p:ext uri="{BB962C8B-B14F-4D97-AF65-F5344CB8AC3E}">
        <p14:creationId xmlns:p14="http://schemas.microsoft.com/office/powerpoint/2010/main" val="13614969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Όπως και οι ενήλικες, οι έ</a:t>
            </a:r>
            <a:r>
              <a:rPr lang="el-GR" dirty="0" smtClean="0"/>
              <a:t>φηβοι </a:t>
            </a:r>
            <a:r>
              <a:rPr lang="el-GR" dirty="0"/>
              <a:t>που λαμβάνουν </a:t>
            </a:r>
            <a:r>
              <a:rPr lang="el-GR" dirty="0" err="1"/>
              <a:t>υπερδοσολογία</a:t>
            </a:r>
            <a:r>
              <a:rPr lang="el-GR" dirty="0"/>
              <a:t> φαρμάκων το κάνουν για </a:t>
            </a:r>
            <a:r>
              <a:rPr lang="el-GR" dirty="0" smtClean="0"/>
              <a:t>αρκετούς </a:t>
            </a:r>
            <a:r>
              <a:rPr lang="el-GR" dirty="0"/>
              <a:t>λόγους, ένας μόνο από τους οποίους είναι η αυτοκτονία. </a:t>
            </a:r>
            <a:endParaRPr lang="el-GR" dirty="0" smtClean="0"/>
          </a:p>
          <a:p>
            <a:r>
              <a:rPr lang="el-GR" dirty="0" smtClean="0"/>
              <a:t>Για </a:t>
            </a:r>
            <a:r>
              <a:rPr lang="el-GR" dirty="0"/>
              <a:t>μεγάλο ποσοστό αυτών, </a:t>
            </a:r>
            <a:r>
              <a:rPr lang="el-GR" u="sng" dirty="0"/>
              <a:t>η </a:t>
            </a:r>
            <a:r>
              <a:rPr lang="el-GR" u="sng" dirty="0" err="1" smtClean="0"/>
              <a:t>υπερδοσολογία</a:t>
            </a:r>
            <a:r>
              <a:rPr lang="el-GR" u="sng" dirty="0" smtClean="0"/>
              <a:t> </a:t>
            </a:r>
            <a:r>
              <a:rPr lang="el-GR" u="sng" dirty="0"/>
              <a:t>αντιπροσωπεύει έναν τρόπο </a:t>
            </a:r>
            <a:r>
              <a:rPr lang="el-GR" u="sng" dirty="0" smtClean="0"/>
              <a:t>έκφρασης </a:t>
            </a:r>
            <a:r>
              <a:rPr lang="el-GR" u="sng" dirty="0"/>
              <a:t>εκδίκησης, ή μια τυφλή πράξη απόγνωσης η οποία μπορεί να προσελκύσει την προσοχή </a:t>
            </a:r>
            <a:r>
              <a:rPr lang="el-GR" dirty="0"/>
              <a:t>σε μια κατάσταση την οποία εκλαμβάνουν ως </a:t>
            </a:r>
            <a:r>
              <a:rPr lang="el-GR" dirty="0" smtClean="0"/>
              <a:t>αδιέξοδο</a:t>
            </a:r>
            <a:r>
              <a:rPr lang="el-GR" dirty="0"/>
              <a:t>. Θα πρέπει να εξετάζεται το ενδεχόμενο προβλημάτων όπως ο </a:t>
            </a:r>
            <a:r>
              <a:rPr lang="el-GR" u="sng" dirty="0"/>
              <a:t>εκφοβισμός ή η </a:t>
            </a:r>
            <a:r>
              <a:rPr lang="el-GR" u="sng" dirty="0" smtClean="0"/>
              <a:t>κακοποίηση</a:t>
            </a:r>
            <a:r>
              <a:rPr lang="el-GR" dirty="0"/>
              <a:t>. Οι περισσότεροι έφηβοι που λαμβάνουν </a:t>
            </a:r>
            <a:r>
              <a:rPr lang="el-GR" dirty="0" err="1" smtClean="0"/>
              <a:t>υπερδοσολογία</a:t>
            </a:r>
            <a:r>
              <a:rPr lang="el-GR" dirty="0" smtClean="0"/>
              <a:t> </a:t>
            </a:r>
            <a:r>
              <a:rPr lang="el-GR" dirty="0"/>
              <a:t>φαρμάκων δεν εμφανίζουν κλινική κατάθλιψη. </a:t>
            </a:r>
            <a:endParaRPr lang="el-GR" dirty="0" smtClean="0"/>
          </a:p>
          <a:p>
            <a:endParaRPr lang="el-GR" dirty="0"/>
          </a:p>
        </p:txBody>
      </p:sp>
    </p:spTree>
    <p:extLst>
      <p:ext uri="{BB962C8B-B14F-4D97-AF65-F5344CB8AC3E}">
        <p14:creationId xmlns:p14="http://schemas.microsoft.com/office/powerpoint/2010/main" val="4015734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b="1" dirty="0"/>
              <a:t>Τα επεισόδια αυτοκαταστροφικών αποπειρών θα πρέπει να λαμβάνονται σοβαρά υπόψιν καθώς ενέχουν σημαντικό κίνδυνο υποτροπής.</a:t>
            </a:r>
          </a:p>
          <a:p>
            <a:endParaRPr lang="el-GR" b="1" dirty="0"/>
          </a:p>
          <a:p>
            <a:endParaRPr lang="el-GR" dirty="0"/>
          </a:p>
        </p:txBody>
      </p:sp>
    </p:spTree>
    <p:extLst>
      <p:ext uri="{BB962C8B-B14F-4D97-AF65-F5344CB8AC3E}">
        <p14:creationId xmlns:p14="http://schemas.microsoft.com/office/powerpoint/2010/main" val="4237759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Αν και μια δημοφιλής εικόνα της εφηβείας είναι αυτή των θυμωμένων, επαναστατημένων εφή­βων οι οποίοι είναι αποξενωμένοι από τους γονείς τους και βρίσκονται σε κατάσταση συναισθηματι­κής ταραχής, οι μελέτες δείχνουν ότι </a:t>
            </a:r>
            <a:r>
              <a:rPr lang="el-GR" u="sng" dirty="0"/>
              <a:t>οι περισσό­τεροι έφηβοι διατηρούν καλές σχέσεις με τους γο­νείς τους</a:t>
            </a:r>
            <a:r>
              <a:rPr lang="el-GR" u="sng" dirty="0" smtClean="0"/>
              <a:t>.</a:t>
            </a:r>
            <a:endParaRPr lang="en-US" u="sng" dirty="0" smtClean="0"/>
          </a:p>
          <a:p>
            <a:r>
              <a:rPr lang="el-GR" dirty="0" smtClean="0"/>
              <a:t> </a:t>
            </a:r>
            <a:r>
              <a:rPr lang="el-GR" dirty="0"/>
              <a:t>Βέβαια, έχουν την τάση να </a:t>
            </a:r>
            <a:r>
              <a:rPr lang="el-GR" u="sng" dirty="0"/>
              <a:t>συγκρούο­νται μαζί τους με ήσσονος σημασίας οικιακά ζητή­ματα και για το τι τους επιτρέπεται να κάνουν. </a:t>
            </a:r>
            <a:r>
              <a:rPr lang="el-GR" dirty="0"/>
              <a:t>Τα ήσσονος σημασίας ψυχολογικά συμπτώματα όπως οι διαταραχές της διάθεσης ή η κοινωνική ευαισθησία είναι ιδιαίτερα συνηθισμένα </a:t>
            </a:r>
            <a:r>
              <a:rPr lang="el-GR" dirty="0" smtClean="0"/>
              <a:t> </a:t>
            </a:r>
            <a:r>
              <a:rPr lang="el-GR" dirty="0"/>
              <a:t>αλλά τα σοβαρά ψυχιατρικά προ­βλήματα δεν προεξάρχουν περισσότερο από ότι στην ενήλικο ζωή</a:t>
            </a:r>
            <a:r>
              <a:rPr lang="el-GR" dirty="0" smtClean="0"/>
              <a:t>.</a:t>
            </a:r>
            <a:endParaRPr lang="en-US" dirty="0" smtClean="0"/>
          </a:p>
        </p:txBody>
      </p:sp>
    </p:spTree>
    <p:extLst>
      <p:ext uri="{BB962C8B-B14F-4D97-AF65-F5344CB8AC3E}">
        <p14:creationId xmlns:p14="http://schemas.microsoft.com/office/powerpoint/2010/main" val="30200561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b="1" dirty="0"/>
              <a:t>Χρήση απαγορευμένων ουσιών</a:t>
            </a:r>
            <a:r>
              <a:rPr lang="el-GR" b="1" dirty="0"/>
              <a:t/>
            </a:r>
            <a:br>
              <a:rPr lang="el-GR" b="1" dirty="0"/>
            </a:br>
            <a:endParaRPr lang="el-GR" b="1" dirty="0"/>
          </a:p>
        </p:txBody>
      </p:sp>
      <p:sp>
        <p:nvSpPr>
          <p:cNvPr id="3" name="Θέση περιεχομένου 2"/>
          <p:cNvSpPr>
            <a:spLocks noGrp="1"/>
          </p:cNvSpPr>
          <p:nvPr>
            <p:ph idx="1"/>
          </p:nvPr>
        </p:nvSpPr>
        <p:spPr/>
        <p:txBody>
          <a:bodyPr>
            <a:normAutofit/>
          </a:bodyPr>
          <a:lstStyle/>
          <a:p>
            <a:r>
              <a:rPr lang="el-GR" dirty="0" smtClean="0"/>
              <a:t>Οι </a:t>
            </a:r>
            <a:r>
              <a:rPr lang="el-GR" dirty="0"/>
              <a:t>περισσότεροι έφηβοι είναι εκτεθειμένοι σε α­παγορευμένες ουσίες σε κάποιο στάδιο της ζωής τους. Ορισμένοι από αυτούς θα πειραματιστούν με αυτές και κάποιοι θα γίνουν χρόνιοι χρήστες. </a:t>
            </a:r>
            <a:r>
              <a:rPr lang="el-GR" u="sng" dirty="0"/>
              <a:t>Συνήθως αυτό γίνεται για ψυχαγωγικούς λόγους, αλλά λίγοι τις χρησιμοποιούν για την αποφυγή δυσάρεστων συναισθημάτων ή αναμνήσεων</a:t>
            </a:r>
            <a:r>
              <a:rPr lang="el-GR" u="sng" dirty="0" smtClean="0"/>
              <a:t>.</a:t>
            </a:r>
            <a:endParaRPr lang="en-US" u="sng" dirty="0" smtClean="0"/>
          </a:p>
          <a:p>
            <a:pPr marL="0" indent="0">
              <a:buNone/>
            </a:pPr>
            <a:endParaRPr lang="el-GR" dirty="0"/>
          </a:p>
        </p:txBody>
      </p:sp>
    </p:spTree>
    <p:extLst>
      <p:ext uri="{BB962C8B-B14F-4D97-AF65-F5344CB8AC3E}">
        <p14:creationId xmlns:p14="http://schemas.microsoft.com/office/powerpoint/2010/main" val="24357668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sz="2000" dirty="0"/>
              <a:t>Πο­λύ μικρός αριθμός θα εμφανίσει εξάρτηση, ψυχο­λογική ή σωματική</a:t>
            </a:r>
            <a:r>
              <a:rPr lang="el-GR" sz="2000" dirty="0" smtClean="0"/>
              <a:t>.</a:t>
            </a:r>
            <a:endParaRPr lang="en-US" sz="2000" dirty="0" smtClean="0"/>
          </a:p>
          <a:p>
            <a:r>
              <a:rPr lang="el-GR" sz="2000" dirty="0" smtClean="0"/>
              <a:t> </a:t>
            </a:r>
            <a:r>
              <a:rPr lang="el-GR" sz="2000" dirty="0"/>
              <a:t>Οι ουσίες που λαμβάνονται διαφέρουν ανάλογα με το επίπεδο καλλιέργειας και τις δυνατότητες αλλά η χρήση </a:t>
            </a:r>
            <a:endParaRPr lang="en-US" sz="2000" dirty="0" smtClean="0"/>
          </a:p>
          <a:p>
            <a:pPr lvl="1"/>
            <a:r>
              <a:rPr lang="el-GR" sz="1800" u="sng" dirty="0" smtClean="0"/>
              <a:t>αλκοόλ </a:t>
            </a:r>
            <a:r>
              <a:rPr lang="el-GR" sz="1800" u="sng" dirty="0"/>
              <a:t>και ινδι­κής κάνναβης </a:t>
            </a:r>
            <a:r>
              <a:rPr lang="el-GR" sz="1800" dirty="0"/>
              <a:t>είναι συνηθισμένη</a:t>
            </a:r>
            <a:r>
              <a:rPr lang="el-GR" sz="1800" dirty="0" smtClean="0"/>
              <a:t>,</a:t>
            </a:r>
            <a:endParaRPr lang="en-US" sz="1800" dirty="0" smtClean="0"/>
          </a:p>
          <a:p>
            <a:pPr lvl="1"/>
            <a:r>
              <a:rPr lang="el-GR" sz="1800" dirty="0" smtClean="0"/>
              <a:t> </a:t>
            </a:r>
            <a:r>
              <a:rPr lang="el-GR" sz="1800" dirty="0"/>
              <a:t>λιγότερο συνηθι­σμένη είναι η </a:t>
            </a:r>
            <a:r>
              <a:rPr lang="el-GR" sz="1800" u="sng" dirty="0"/>
              <a:t>χρήση διαλυτών,</a:t>
            </a:r>
            <a:r>
              <a:rPr lang="en-US" sz="1800" u="sng" dirty="0"/>
              <a:t>LSD</a:t>
            </a:r>
            <a:r>
              <a:rPr lang="el-GR" sz="1800" u="sng" dirty="0"/>
              <a:t>, χαπιών</a:t>
            </a:r>
            <a:r>
              <a:rPr lang="en-US" sz="1800" u="sng" dirty="0"/>
              <a:t>,</a:t>
            </a:r>
            <a:r>
              <a:rPr lang="el-GR" sz="1800" u="sng" dirty="0"/>
              <a:t> έκσταση και παραγώγων αμφεταμινών και η λήψη κοκαΐνης και ηρωίνης </a:t>
            </a:r>
            <a:r>
              <a:rPr lang="el-GR" sz="1800" dirty="0"/>
              <a:t>έρχεται τελευταία στις προ­τιμήσεις των χρηστών. Το δυναμικό εθισμού στις δύο τελευταίες ουσίες είναι μεγαλύτερο και οι κίνδυνοί τους είναι καλά </a:t>
            </a:r>
            <a:r>
              <a:rPr lang="el-GR" sz="1800" dirty="0" smtClean="0"/>
              <a:t>γνωστοί</a:t>
            </a:r>
            <a:r>
              <a:rPr lang="en-US" sz="1800" dirty="0"/>
              <a:t>.</a:t>
            </a:r>
            <a:endParaRPr lang="el-GR" sz="1800" dirty="0"/>
          </a:p>
        </p:txBody>
      </p:sp>
    </p:spTree>
    <p:extLst>
      <p:ext uri="{BB962C8B-B14F-4D97-AF65-F5344CB8AC3E}">
        <p14:creationId xmlns:p14="http://schemas.microsoft.com/office/powerpoint/2010/main" val="39953711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000" dirty="0"/>
              <a:t>Η κατάχρηση υποδηλώνει μεγάλη χρήση. Τα σημεία διαφέρουν ανάλογα με τον παράγοντα που χρησιμοποιείται αλλά περιλαμβάνουν:</a:t>
            </a:r>
            <a:br>
              <a:rPr lang="el-GR" sz="2000" dirty="0"/>
            </a:br>
            <a:r>
              <a:rPr lang="el-GR" sz="2000" dirty="0"/>
              <a:t/>
            </a:r>
            <a:br>
              <a:rPr lang="el-GR" sz="2000" dirty="0"/>
            </a:br>
            <a:r>
              <a:rPr lang="el-GR" dirty="0"/>
              <a:t/>
            </a:r>
            <a:br>
              <a:rPr lang="el-GR" dirty="0"/>
            </a:br>
            <a:endParaRPr lang="el-GR" dirty="0"/>
          </a:p>
        </p:txBody>
      </p:sp>
      <p:sp>
        <p:nvSpPr>
          <p:cNvPr id="3" name="Θέση περιεχομένου 2"/>
          <p:cNvSpPr>
            <a:spLocks noGrp="1"/>
          </p:cNvSpPr>
          <p:nvPr>
            <p:ph idx="1"/>
          </p:nvPr>
        </p:nvSpPr>
        <p:spPr/>
        <p:txBody>
          <a:bodyPr/>
          <a:lstStyle/>
          <a:p>
            <a:pPr lvl="0"/>
            <a:r>
              <a:rPr lang="el-GR" dirty="0"/>
              <a:t>δηλητηρίαση</a:t>
            </a:r>
          </a:p>
          <a:p>
            <a:pPr lvl="0"/>
            <a:r>
              <a:rPr lang="el-GR" dirty="0"/>
              <a:t>ανεξήγητες απουσίες από το σχολείο ή το σπίτι</a:t>
            </a:r>
          </a:p>
          <a:p>
            <a:pPr lvl="0"/>
            <a:r>
              <a:rPr lang="el-GR" dirty="0"/>
              <a:t>συναναστροφή με γνωστούς χρήστες</a:t>
            </a:r>
          </a:p>
          <a:p>
            <a:pPr lvl="0"/>
            <a:r>
              <a:rPr lang="el-GR" dirty="0"/>
              <a:t>υψηλά ποσοστά σπατάλης ή κλοπής χρημάτων</a:t>
            </a:r>
          </a:p>
          <a:p>
            <a:pPr lvl="0"/>
            <a:r>
              <a:rPr lang="el-GR" dirty="0"/>
              <a:t>κατοχή του εξοπλισμού που απαιτείται για τη</a:t>
            </a:r>
            <a:br>
              <a:rPr lang="el-GR" dirty="0"/>
            </a:br>
            <a:r>
              <a:rPr lang="el-GR" dirty="0"/>
              <a:t>λήψη των απαγορευμένων ουσιών</a:t>
            </a:r>
          </a:p>
          <a:p>
            <a:pPr lvl="0"/>
            <a:r>
              <a:rPr lang="el-GR" dirty="0"/>
              <a:t>ιατρικές επιπλοκές σχετιζόμενες με την χρήση.</a:t>
            </a:r>
          </a:p>
          <a:p>
            <a:endParaRPr lang="el-GR" dirty="0"/>
          </a:p>
        </p:txBody>
      </p:sp>
    </p:spTree>
    <p:extLst>
      <p:ext uri="{BB962C8B-B14F-4D97-AF65-F5344CB8AC3E}">
        <p14:creationId xmlns:p14="http://schemas.microsoft.com/office/powerpoint/2010/main" val="477337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smtClean="0"/>
              <a:t>Η απάντηση  </a:t>
            </a:r>
            <a:r>
              <a:rPr lang="el-GR" dirty="0"/>
              <a:t>αν ένας έφηβος είναι χρήστης </a:t>
            </a:r>
            <a:r>
              <a:rPr lang="el-GR" dirty="0" smtClean="0"/>
              <a:t> </a:t>
            </a:r>
            <a:r>
              <a:rPr lang="el-GR" dirty="0"/>
              <a:t>μπορεί να δοθεί μέσω </a:t>
            </a:r>
            <a:r>
              <a:rPr lang="el-GR" u="sng" dirty="0" smtClean="0"/>
              <a:t>συνέντευξη</a:t>
            </a:r>
            <a:r>
              <a:rPr lang="el-GR" dirty="0" smtClean="0"/>
              <a:t>ς </a:t>
            </a:r>
            <a:r>
              <a:rPr lang="el-GR" dirty="0"/>
              <a:t>με τον έ</a:t>
            </a:r>
            <a:r>
              <a:rPr lang="el-GR" dirty="0" smtClean="0"/>
              <a:t>φηβο</a:t>
            </a:r>
            <a:r>
              <a:rPr lang="el-GR" dirty="0"/>
              <a:t>, πιθανότατα σε συνδυα­σμό με τη </a:t>
            </a:r>
            <a:r>
              <a:rPr lang="el-GR" u="sng" dirty="0"/>
              <a:t>λήψη δείγματος ούρων </a:t>
            </a:r>
            <a:r>
              <a:rPr lang="el-GR" dirty="0"/>
              <a:t>για έλεγχο για ναρκωτικές ουσίες</a:t>
            </a:r>
            <a:r>
              <a:rPr lang="el-GR" dirty="0" smtClean="0"/>
              <a:t>.</a:t>
            </a:r>
          </a:p>
          <a:p>
            <a:r>
              <a:rPr lang="el-GR" dirty="0" smtClean="0"/>
              <a:t> </a:t>
            </a:r>
            <a:r>
              <a:rPr lang="el-GR" dirty="0"/>
              <a:t>Το </a:t>
            </a:r>
            <a:r>
              <a:rPr lang="el-GR" dirty="0" smtClean="0"/>
              <a:t>ενδιαφέρον </a:t>
            </a:r>
            <a:r>
              <a:rPr lang="el-GR" dirty="0"/>
              <a:t>εστιά­ζεται κυρίως σε περιστασιακούς χρήστες οι οποί­οι έχουν άλλα </a:t>
            </a:r>
            <a:r>
              <a:rPr lang="el-GR" u="sng" dirty="0"/>
              <a:t>ψυχοπαθολογικά προβλήματα </a:t>
            </a:r>
            <a:r>
              <a:rPr lang="el-GR" dirty="0" smtClean="0"/>
              <a:t>συμπεριλαμβανομένης </a:t>
            </a:r>
            <a:r>
              <a:rPr lang="el-GR" dirty="0"/>
              <a:t>της κατάθλιψης, ή </a:t>
            </a:r>
            <a:r>
              <a:rPr lang="el-GR" u="sng" dirty="0"/>
              <a:t>στις ορ­γανικές επιπτώσεις της δηλητηρίασης ή της λή­ψης ναρκωτικών ουσιών </a:t>
            </a:r>
            <a:r>
              <a:rPr lang="el-GR" dirty="0"/>
              <a:t>όταν αυτές απειλούν τη ζωή του </a:t>
            </a:r>
            <a:r>
              <a:rPr lang="el-GR" dirty="0" smtClean="0"/>
              <a:t>εφήβου</a:t>
            </a:r>
            <a:endParaRPr lang="el-GR" dirty="0"/>
          </a:p>
        </p:txBody>
      </p:sp>
    </p:spTree>
    <p:extLst>
      <p:ext uri="{BB962C8B-B14F-4D97-AF65-F5344CB8AC3E}">
        <p14:creationId xmlns:p14="http://schemas.microsoft.com/office/powerpoint/2010/main" val="19842271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Η </a:t>
            </a:r>
            <a:r>
              <a:rPr lang="el-GR" dirty="0"/>
              <a:t>χρήση </a:t>
            </a:r>
            <a:r>
              <a:rPr lang="el-GR" u="sng" dirty="0"/>
              <a:t>διαλυτών (κυρίως ει­σπνοή κόλλας και αερολυμάτων) </a:t>
            </a:r>
            <a:r>
              <a:rPr lang="el-GR" dirty="0"/>
              <a:t>είναι ιδιαίτερο διαδεδομένη ως ομαδική δραστηριότητα σε ορι­σμένες περιοχές και συνήθως έχει παρόμοιες επι­πτώσεις με αυτές της χρήσης αλκοόλ από εφή­βους. Μπορεί περιστασιακά να προκαλέσει </a:t>
            </a:r>
            <a:r>
              <a:rPr lang="el-GR" u="sng" dirty="0"/>
              <a:t>καρ­διακές αρρυθμίες, καταστολή του μυελού ή νε­φρική ανεπάρκει</a:t>
            </a:r>
            <a:r>
              <a:rPr lang="el-GR" dirty="0"/>
              <a:t>α και οποιαδήποτε από αυτές τις καταστάσεις μπορεί να είναι θανατηφόρος, ό­πως και μια πτώση όταν το άτομο βρίσκεται υπό την επήρεια της ουσίας. </a:t>
            </a:r>
            <a:endParaRPr lang="el-GR" dirty="0" smtClean="0"/>
          </a:p>
          <a:p>
            <a:r>
              <a:rPr lang="el-GR" dirty="0" smtClean="0"/>
              <a:t>Η </a:t>
            </a:r>
            <a:r>
              <a:rPr lang="el-GR" u="sng" dirty="0"/>
              <a:t>ινδική κάνναβη και το </a:t>
            </a:r>
            <a:r>
              <a:rPr lang="en-US" u="sng" dirty="0" smtClean="0"/>
              <a:t>LSD</a:t>
            </a:r>
            <a:r>
              <a:rPr lang="el-GR" u="sng" dirty="0" smtClean="0"/>
              <a:t> </a:t>
            </a:r>
            <a:r>
              <a:rPr lang="el-GR" dirty="0" smtClean="0"/>
              <a:t>δεν </a:t>
            </a:r>
            <a:r>
              <a:rPr lang="el-GR" dirty="0"/>
              <a:t>είναι συνήθως επικίνδυνα, αλλά σε μερι­κούς εφήβους μπορεί να </a:t>
            </a:r>
            <a:r>
              <a:rPr lang="el-GR" u="sng" dirty="0"/>
              <a:t>πυροδοτήσουν αγχώ­δεις ή ψυχωτικές διαταραχές</a:t>
            </a:r>
            <a:r>
              <a:rPr lang="el-GR" dirty="0"/>
              <a:t>. </a:t>
            </a:r>
            <a:endParaRPr lang="en-US" dirty="0" smtClean="0"/>
          </a:p>
          <a:p>
            <a:r>
              <a:rPr lang="el-GR" dirty="0" smtClean="0"/>
              <a:t>Το </a:t>
            </a:r>
            <a:r>
              <a:rPr lang="el-GR" u="sng" dirty="0"/>
              <a:t>"έκσταση</a:t>
            </a:r>
            <a:r>
              <a:rPr lang="el-GR" dirty="0"/>
              <a:t>" που λαμβάνεται σε χορούς ή σε </a:t>
            </a:r>
            <a:r>
              <a:rPr lang="en-US" dirty="0" smtClean="0"/>
              <a:t>rave-parties</a:t>
            </a:r>
            <a:r>
              <a:rPr lang="el-GR" dirty="0" smtClean="0"/>
              <a:t> </a:t>
            </a:r>
            <a:r>
              <a:rPr lang="el-GR" dirty="0"/>
              <a:t>μπορεί να προκαλέσει επικίνδυνη </a:t>
            </a:r>
            <a:r>
              <a:rPr lang="el-GR" u="sng" dirty="0"/>
              <a:t>υπερθερμία και αφυδά­τωση</a:t>
            </a:r>
            <a:r>
              <a:rPr lang="el-GR" dirty="0"/>
              <a:t>.</a:t>
            </a:r>
          </a:p>
          <a:p>
            <a:endParaRPr lang="el-GR" dirty="0"/>
          </a:p>
        </p:txBody>
      </p:sp>
    </p:spTree>
    <p:extLst>
      <p:ext uri="{BB962C8B-B14F-4D97-AF65-F5344CB8AC3E}">
        <p14:creationId xmlns:p14="http://schemas.microsoft.com/office/powerpoint/2010/main" val="3597886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2234371" y="2147247"/>
            <a:ext cx="8915400" cy="3777622"/>
          </a:xfrm>
        </p:spPr>
        <p:txBody>
          <a:bodyPr/>
          <a:lstStyle/>
          <a:p>
            <a:r>
              <a:rPr lang="el-GR" dirty="0" smtClean="0"/>
              <a:t> </a:t>
            </a:r>
            <a:r>
              <a:rPr lang="el-GR" dirty="0"/>
              <a:t>θα πρέπει να </a:t>
            </a:r>
            <a:r>
              <a:rPr lang="el-GR" dirty="0" smtClean="0"/>
              <a:t>εξασφαλίζεται </a:t>
            </a:r>
            <a:r>
              <a:rPr lang="el-GR" dirty="0"/>
              <a:t>ότι κάθε έφηβος </a:t>
            </a:r>
            <a:r>
              <a:rPr lang="el-GR" dirty="0" smtClean="0"/>
              <a:t> </a:t>
            </a:r>
            <a:r>
              <a:rPr lang="el-GR" dirty="0"/>
              <a:t>ο οποίος </a:t>
            </a:r>
            <a:r>
              <a:rPr lang="el-GR" dirty="0" smtClean="0"/>
              <a:t>είναι πιθανό </a:t>
            </a:r>
            <a:r>
              <a:rPr lang="el-GR" dirty="0"/>
              <a:t>να χρησιμοποιεί ναρκωτικές ουσίες, είναι ενήμερος για τους ειδικούς κινδύνους που διατρέ­χει η υγεία του. </a:t>
            </a:r>
            <a:endParaRPr lang="en-US" dirty="0" smtClean="0"/>
          </a:p>
          <a:p>
            <a:r>
              <a:rPr lang="el-GR" dirty="0" smtClean="0"/>
              <a:t>Η </a:t>
            </a:r>
            <a:r>
              <a:rPr lang="el-GR" dirty="0"/>
              <a:t>εξάρτηση είναι σπάνια στους ε­φήβους και είναι πιθανότερο να αφορά στο αλκο­όλ. </a:t>
            </a:r>
            <a:endParaRPr lang="en-US" dirty="0" smtClean="0"/>
          </a:p>
          <a:p>
            <a:r>
              <a:rPr lang="el-GR" dirty="0" smtClean="0"/>
              <a:t>Τα </a:t>
            </a:r>
            <a:r>
              <a:rPr lang="el-GR" dirty="0"/>
              <a:t>λίγα άτομα που χρησιμοποιούν παράνομες ναρκωτικές ουσίες σε μια προσπάθεια κατευνα­σμού του ψυχολογικού στρες θα πρέπει να </a:t>
            </a:r>
            <a:r>
              <a:rPr lang="el-GR" dirty="0" smtClean="0"/>
              <a:t>παραπέμπονται </a:t>
            </a:r>
            <a:r>
              <a:rPr lang="el-GR" dirty="0"/>
              <a:t>σε ψυχίατρο.</a:t>
            </a:r>
          </a:p>
          <a:p>
            <a:endParaRPr lang="el-GR" dirty="0"/>
          </a:p>
        </p:txBody>
      </p:sp>
    </p:spTree>
    <p:extLst>
      <p:ext uri="{BB962C8B-B14F-4D97-AF65-F5344CB8AC3E}">
        <p14:creationId xmlns:p14="http://schemas.microsoft.com/office/powerpoint/2010/main" val="29190952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65529" y="914400"/>
            <a:ext cx="9239084" cy="1042116"/>
          </a:xfrm>
        </p:spPr>
        <p:txBody>
          <a:bodyPr>
            <a:noAutofit/>
          </a:bodyPr>
          <a:lstStyle/>
          <a:p>
            <a:pPr algn="ctr"/>
            <a:r>
              <a:rPr lang="el-GR" sz="2000" b="1" dirty="0"/>
              <a:t>ΑΝΤΙΜΕΓΩΠΙΣΗ ΣΥΝΑΙΣΘΗΜΑΤΙΚΩΝ ΔΙΑΤΑΡΑΧΩΝ ΚΑΙ ΠΡΟΒΛΗΜΑΤΩΝ ΣΥΜΠΕΡΙΦΟΡΑΣ</a:t>
            </a:r>
            <a:br>
              <a:rPr lang="el-GR" sz="2000" b="1" dirty="0"/>
            </a:br>
            <a:endParaRPr lang="el-GR" sz="2000" b="1" dirty="0"/>
          </a:p>
        </p:txBody>
      </p:sp>
      <p:sp>
        <p:nvSpPr>
          <p:cNvPr id="3" name="Θέση περιεχομένου 2"/>
          <p:cNvSpPr>
            <a:spLocks noGrp="1"/>
          </p:cNvSpPr>
          <p:nvPr>
            <p:ph idx="1"/>
          </p:nvPr>
        </p:nvSpPr>
        <p:spPr/>
        <p:txBody>
          <a:bodyPr>
            <a:normAutofit/>
          </a:bodyPr>
          <a:lstStyle/>
          <a:p>
            <a:r>
              <a:rPr lang="el-GR" dirty="0" smtClean="0"/>
              <a:t>Για </a:t>
            </a:r>
            <a:r>
              <a:rPr lang="el-GR" dirty="0"/>
              <a:t>τα περισσότερα προβλήματα συμπεριφοράς και συναισθήματος, υπάρχουν αλληλεπιδράσεις μεταξύ </a:t>
            </a:r>
            <a:r>
              <a:rPr lang="el-GR" u="sng" dirty="0"/>
              <a:t>αντίξοων συνθηκών στην οικογένεια, </a:t>
            </a:r>
            <a:r>
              <a:rPr lang="el-GR" u="sng" dirty="0" smtClean="0"/>
              <a:t>μεταξύ </a:t>
            </a:r>
            <a:r>
              <a:rPr lang="el-GR" u="sng" dirty="0"/>
              <a:t>των συνομηλίκων και στο σχολείο, σε </a:t>
            </a:r>
            <a:r>
              <a:rPr lang="el-GR" u="sng" dirty="0" smtClean="0"/>
              <a:t>συνδυασμό </a:t>
            </a:r>
            <a:r>
              <a:rPr lang="el-GR" u="sng" dirty="0"/>
              <a:t>με ευαισθησίες </a:t>
            </a:r>
            <a:r>
              <a:rPr lang="el-GR" dirty="0"/>
              <a:t>του παιδιού. </a:t>
            </a:r>
            <a:endParaRPr lang="el-GR" dirty="0" smtClean="0"/>
          </a:p>
          <a:p>
            <a:r>
              <a:rPr lang="el-GR" dirty="0" smtClean="0"/>
              <a:t>Αντίθετα, υπάρχει μικρή πιθανότητα να οδηγήσουν σε τέτοιες επιπτώσεις αν υπάρχει μια </a:t>
            </a:r>
            <a:r>
              <a:rPr lang="el-GR" u="sng" dirty="0" err="1" smtClean="0"/>
              <a:t>αντιρροπιστική</a:t>
            </a:r>
            <a:r>
              <a:rPr lang="el-GR" u="sng" dirty="0" smtClean="0"/>
              <a:t> δύναμη όπως υψηλή ευφυΐα, καλή αυτοεκτίμηση, ασφαλής προσκόλληση, καλές σχέσεις με συνομήλικους ή θερμή συναισθηματική σχέση με έναν από τους γονείς</a:t>
            </a:r>
            <a:endParaRPr lang="el-GR" u="sng" dirty="0"/>
          </a:p>
        </p:txBody>
      </p:sp>
    </p:spTree>
    <p:extLst>
      <p:ext uri="{BB962C8B-B14F-4D97-AF65-F5344CB8AC3E}">
        <p14:creationId xmlns:p14="http://schemas.microsoft.com/office/powerpoint/2010/main" val="16790858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 </a:t>
            </a:r>
            <a:r>
              <a:rPr lang="el-GR" dirty="0"/>
              <a:t>Μια περιβαλλοντική αντιξοότητα μπορεί να είναι </a:t>
            </a:r>
            <a:endParaRPr lang="el-GR" dirty="0" smtClean="0"/>
          </a:p>
          <a:p>
            <a:r>
              <a:rPr lang="el-GR" dirty="0" smtClean="0"/>
              <a:t>οξεία </a:t>
            </a:r>
            <a:r>
              <a:rPr lang="el-GR" dirty="0"/>
              <a:t>(ένα συμβάν απώλειας ζωής κάποιου αγαπημένου) ή </a:t>
            </a:r>
            <a:endParaRPr lang="el-GR" dirty="0" smtClean="0"/>
          </a:p>
          <a:p>
            <a:r>
              <a:rPr lang="el-GR" dirty="0" smtClean="0"/>
              <a:t>χρόνια. </a:t>
            </a:r>
            <a:r>
              <a:rPr lang="el-GR" dirty="0"/>
              <a:t>Αν αυτό δε μπορέσει να ανταποκριθεί, η αντιξοότητα οδηγεί σε συναισθηματική διαταραχή ή πρόβλημα συμπεριφοράς. </a:t>
            </a:r>
          </a:p>
        </p:txBody>
      </p:sp>
    </p:spTree>
    <p:extLst>
      <p:ext uri="{BB962C8B-B14F-4D97-AF65-F5344CB8AC3E}">
        <p14:creationId xmlns:p14="http://schemas.microsoft.com/office/powerpoint/2010/main" val="20698622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a:t>Έχοντας υπόψιν τα παραπάνω, είναι δυνατό να μιλήσουμε για τα τρία κύρια χαρακτηριστικά της αιτιολογίας:</a:t>
            </a:r>
          </a:p>
          <a:p>
            <a:endParaRPr lang="el-GR" dirty="0"/>
          </a:p>
          <a:p>
            <a:r>
              <a:rPr lang="el-GR" dirty="0" smtClean="0"/>
              <a:t>προδιάθεση </a:t>
            </a:r>
            <a:r>
              <a:rPr lang="el-GR" dirty="0"/>
              <a:t>(ευαισθησία)</a:t>
            </a:r>
          </a:p>
          <a:p>
            <a:r>
              <a:rPr lang="el-GR" dirty="0" smtClean="0"/>
              <a:t>πυροδότηση</a:t>
            </a:r>
            <a:endParaRPr lang="el-GR" dirty="0"/>
          </a:p>
          <a:p>
            <a:r>
              <a:rPr lang="el-GR" dirty="0" smtClean="0"/>
              <a:t>διαιώνιση</a:t>
            </a:r>
            <a:r>
              <a:rPr lang="el-GR" dirty="0"/>
              <a:t>.</a:t>
            </a:r>
          </a:p>
          <a:p>
            <a:pPr marL="0" indent="0">
              <a:buNone/>
            </a:pPr>
            <a:r>
              <a:rPr lang="el-GR" dirty="0"/>
              <a:t>Στην κλινική πράξη, ο παράγοντας πυροδότησης είναι αυτός που πολλοί θεωρούν ως "αίτιο" αλλά αφορά συχνά σε παράγοντες που διαιωνίζουν ή συντηρούν το πρόβλημα το οποίο πρέπει να αντιμετωπίσει κανείς.</a:t>
            </a:r>
          </a:p>
          <a:p>
            <a:endParaRPr lang="el-GR" dirty="0"/>
          </a:p>
        </p:txBody>
      </p:sp>
    </p:spTree>
    <p:extLst>
      <p:ext uri="{BB962C8B-B14F-4D97-AF65-F5344CB8AC3E}">
        <p14:creationId xmlns:p14="http://schemas.microsoft.com/office/powerpoint/2010/main" val="42518244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81413" y="1025912"/>
            <a:ext cx="8911687" cy="756426"/>
          </a:xfrm>
        </p:spPr>
        <p:txBody>
          <a:bodyPr>
            <a:normAutofit/>
          </a:bodyPr>
          <a:lstStyle/>
          <a:p>
            <a:r>
              <a:rPr lang="el-GR" sz="2000" dirty="0" smtClean="0"/>
              <a:t>Αξιολόγηση</a:t>
            </a:r>
            <a:endParaRPr lang="el-GR" sz="2000" dirty="0"/>
          </a:p>
        </p:txBody>
      </p:sp>
      <p:sp>
        <p:nvSpPr>
          <p:cNvPr id="3" name="Θέση περιεχομένου 2"/>
          <p:cNvSpPr>
            <a:spLocks noGrp="1"/>
          </p:cNvSpPr>
          <p:nvPr>
            <p:ph idx="1"/>
          </p:nvPr>
        </p:nvSpPr>
        <p:spPr/>
        <p:txBody>
          <a:bodyPr/>
          <a:lstStyle/>
          <a:p>
            <a:r>
              <a:rPr lang="el-GR" dirty="0" smtClean="0"/>
              <a:t>Είναι καλύτερο να ληφθεί συνέντευξη και από τους δύο γονείς.</a:t>
            </a:r>
          </a:p>
          <a:p>
            <a:r>
              <a:rPr lang="el-GR" dirty="0" smtClean="0"/>
              <a:t>Κατά τη διάρκεια της συνέντευξης θα πρέπει να εξετάζεται η ποιότητα του γάμου τους και η διανοητική κατάσταση των γονέων</a:t>
            </a:r>
          </a:p>
          <a:p>
            <a:r>
              <a:rPr lang="el-GR" dirty="0" smtClean="0"/>
              <a:t>Κάνουμε ανοιχτές ερωτήσεις όπου είναι εφικτό και ρωτάμε άμεσα για τα συναισθήματα των γονέων. </a:t>
            </a:r>
          </a:p>
          <a:p>
            <a:r>
              <a:rPr lang="el-GR" dirty="0" smtClean="0"/>
              <a:t>Αξιολογούμε  τη στάση των γονέων προς το παιδί</a:t>
            </a:r>
          </a:p>
          <a:p>
            <a:pPr marL="0" indent="0">
              <a:buNone/>
            </a:pPr>
            <a:endParaRPr lang="el-GR" dirty="0"/>
          </a:p>
        </p:txBody>
      </p:sp>
    </p:spTree>
    <p:extLst>
      <p:ext uri="{BB962C8B-B14F-4D97-AF65-F5344CB8AC3E}">
        <p14:creationId xmlns:p14="http://schemas.microsoft.com/office/powerpoint/2010/main" val="34701047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a:t> Οι οικογενειακές σχέσεις συνή­θως επηρεάζονται από τις διαπραγματεύσεις των ίδιων των εφήβων </a:t>
            </a:r>
            <a:endParaRPr lang="en-US" dirty="0" smtClean="0"/>
          </a:p>
          <a:p>
            <a:r>
              <a:rPr lang="el-GR" dirty="0" smtClean="0"/>
              <a:t>για </a:t>
            </a:r>
            <a:r>
              <a:rPr lang="el-GR" dirty="0"/>
              <a:t>την αυτονομία τους, </a:t>
            </a:r>
            <a:endParaRPr lang="en-US" dirty="0" smtClean="0"/>
          </a:p>
          <a:p>
            <a:r>
              <a:rPr lang="el-GR" dirty="0" smtClean="0"/>
              <a:t>την </a:t>
            </a:r>
            <a:r>
              <a:rPr lang="el-GR" dirty="0"/>
              <a:t>ανάδυση της αντίληψης που έχουν για τους ε­αυτούς τους και </a:t>
            </a:r>
            <a:endParaRPr lang="en-US" dirty="0" smtClean="0"/>
          </a:p>
          <a:p>
            <a:r>
              <a:rPr lang="el-GR" dirty="0" smtClean="0"/>
              <a:t>τις </a:t>
            </a:r>
            <a:r>
              <a:rPr lang="el-GR" dirty="0"/>
              <a:t>πρώτες κινήσεις για την από­κτηση προσωπικής ταυτότητας. </a:t>
            </a:r>
            <a:endParaRPr lang="en-US" dirty="0" smtClean="0"/>
          </a:p>
          <a:p>
            <a:r>
              <a:rPr lang="el-GR" dirty="0" smtClean="0"/>
              <a:t>Την </a:t>
            </a:r>
            <a:r>
              <a:rPr lang="el-GR" dirty="0"/>
              <a:t>ίδια χρονική περίοδο οι γονείς μπορεί να περνούν κρίση μέσης-ηλικίας όσον αφορά την καριέρα τους, τη σωματική τους εμφάνιση ή τη σεξουαλικότητα τους, και έτσι οι γονικές και οι εφηβικές ανησυχίες συμπίπτουν πράγμα που δεν βοηθά στην επίλυση των προβλημάτων</a:t>
            </a:r>
          </a:p>
        </p:txBody>
      </p:sp>
    </p:spTree>
    <p:extLst>
      <p:ext uri="{BB962C8B-B14F-4D97-AF65-F5344CB8AC3E}">
        <p14:creationId xmlns:p14="http://schemas.microsoft.com/office/powerpoint/2010/main" val="397541160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587083" y="892098"/>
            <a:ext cx="8917529" cy="5019124"/>
          </a:xfrm>
        </p:spPr>
        <p:txBody>
          <a:bodyPr>
            <a:normAutofit/>
          </a:bodyPr>
          <a:lstStyle/>
          <a:p>
            <a:r>
              <a:rPr lang="el-GR" dirty="0" smtClean="0"/>
              <a:t>Πάρτε </a:t>
            </a:r>
            <a:r>
              <a:rPr lang="el-GR" dirty="0"/>
              <a:t>κατ' ιδίαν συνέντευξη από το παιδί εάν φαίνεται δυνατή. Εξηγήστε στους γονείς ότι </a:t>
            </a:r>
            <a:r>
              <a:rPr lang="el-GR" dirty="0" smtClean="0"/>
              <a:t>πάντοτε </a:t>
            </a:r>
            <a:r>
              <a:rPr lang="el-GR" dirty="0"/>
              <a:t>θέλετε λίγο χρόνο μόνοι σας με το παιδί </a:t>
            </a:r>
            <a:r>
              <a:rPr lang="el-GR" dirty="0" smtClean="0"/>
              <a:t>καθώς </a:t>
            </a:r>
            <a:r>
              <a:rPr lang="el-GR" dirty="0"/>
              <a:t>είστε και δικός του ιατρός</a:t>
            </a:r>
            <a:r>
              <a:rPr lang="el-GR" dirty="0" smtClean="0"/>
              <a:t>.</a:t>
            </a:r>
          </a:p>
          <a:p>
            <a:r>
              <a:rPr lang="el-GR" dirty="0" smtClean="0"/>
              <a:t> </a:t>
            </a:r>
            <a:r>
              <a:rPr lang="el-GR" dirty="0"/>
              <a:t>Αξιολογείστε το βαθμό στον οποίο το </a:t>
            </a:r>
            <a:r>
              <a:rPr lang="el-GR" dirty="0" smtClean="0"/>
              <a:t>παιδί </a:t>
            </a:r>
            <a:r>
              <a:rPr lang="el-GR" dirty="0"/>
              <a:t>πάσχει </a:t>
            </a:r>
            <a:endParaRPr lang="el-GR" dirty="0" smtClean="0"/>
          </a:p>
          <a:p>
            <a:r>
              <a:rPr lang="el-GR" dirty="0" smtClean="0"/>
              <a:t>Οι </a:t>
            </a:r>
            <a:r>
              <a:rPr lang="el-GR" dirty="0"/>
              <a:t>ερωτήσεις σας θα πρέπει να είναι πολύ απλές και συγκεκριμένες, εξασφαλίζοντας ότι το παιδί κατανοεί τι θέλετε να μάθετε</a:t>
            </a:r>
            <a:r>
              <a:rPr lang="el-GR" dirty="0" smtClean="0"/>
              <a:t>.</a:t>
            </a:r>
          </a:p>
          <a:p>
            <a:r>
              <a:rPr lang="el-GR" dirty="0" smtClean="0"/>
              <a:t> Σκεφτείτε </a:t>
            </a:r>
            <a:r>
              <a:rPr lang="el-GR" dirty="0"/>
              <a:t>αν θα σας βοηθήσουν οι πληροφορίες από το σχολείο ή άλλες εμπλεκόμενες υπηρεσίες. </a:t>
            </a:r>
            <a:endParaRPr lang="el-GR" dirty="0" smtClean="0"/>
          </a:p>
          <a:p>
            <a:r>
              <a:rPr lang="el-GR" dirty="0" smtClean="0"/>
              <a:t>Σε </a:t>
            </a:r>
            <a:r>
              <a:rPr lang="el-GR" dirty="0"/>
              <a:t>πολλές περιπτώσεις αξίζει να ζητήσετε από τους γονείς να κρατήσουν ένα ημερολόγιο καταγραφής του προβλήματος, το οποίο μπορείτε να </a:t>
            </a:r>
            <a:r>
              <a:rPr lang="el-GR" dirty="0" smtClean="0"/>
              <a:t>μελετήσετε </a:t>
            </a:r>
            <a:r>
              <a:rPr lang="el-GR" dirty="0"/>
              <a:t>μερικές ημέρες μετά. Εξηγείστε τους ποιες συμπεριφορές θέλετε να καταγραφούν και με ποιο τρόπο (π.χ. "τι προηγήθηκε, συμπεριφορά και επιπτώσεις" για τα ξεσπάσματα θυμού).</a:t>
            </a:r>
          </a:p>
          <a:p>
            <a:endParaRPr lang="el-GR" dirty="0"/>
          </a:p>
        </p:txBody>
      </p:sp>
    </p:spTree>
    <p:extLst>
      <p:ext uri="{BB962C8B-B14F-4D97-AF65-F5344CB8AC3E}">
        <p14:creationId xmlns:p14="http://schemas.microsoft.com/office/powerpoint/2010/main" val="27985949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50831" y="914400"/>
            <a:ext cx="9253781" cy="4996822"/>
          </a:xfrm>
        </p:spPr>
        <p:txBody>
          <a:bodyPr>
            <a:normAutofit lnSpcReduction="10000"/>
          </a:bodyPr>
          <a:lstStyle/>
          <a:p>
            <a:pPr marL="0" indent="0">
              <a:buNone/>
            </a:pPr>
            <a:r>
              <a:rPr lang="el-GR" dirty="0" smtClean="0"/>
              <a:t>Αντιμετώπιση</a:t>
            </a:r>
          </a:p>
          <a:p>
            <a:r>
              <a:rPr lang="el-GR" dirty="0" smtClean="0"/>
              <a:t> </a:t>
            </a:r>
            <a:r>
              <a:rPr lang="el-GR" dirty="0"/>
              <a:t>Η </a:t>
            </a:r>
            <a:r>
              <a:rPr lang="el-GR" dirty="0" smtClean="0"/>
              <a:t>διαδικασία </a:t>
            </a:r>
            <a:r>
              <a:rPr lang="el-GR" dirty="0"/>
              <a:t>παραπομπής σε ψυχίατρο ή ψυχολόγο είναι πιθανότερο να επιτύχει εάν ο ιατρός που </a:t>
            </a:r>
            <a:r>
              <a:rPr lang="el-GR" dirty="0" smtClean="0"/>
              <a:t>παραπέμπει </a:t>
            </a:r>
            <a:r>
              <a:rPr lang="el-GR" dirty="0"/>
              <a:t>το παιδί έχει ήδη λάβει το ιστορικό και </a:t>
            </a:r>
            <a:r>
              <a:rPr lang="el-GR" dirty="0" smtClean="0"/>
              <a:t>έχουν </a:t>
            </a:r>
            <a:r>
              <a:rPr lang="el-GR" dirty="0"/>
              <a:t>γίνει κάποιες προσπάθειες ανακούφισης το παιδιού και της οικογένειας του από το </a:t>
            </a:r>
            <a:r>
              <a:rPr lang="el-GR" dirty="0" smtClean="0"/>
              <a:t>πρόβλημα</a:t>
            </a:r>
            <a:r>
              <a:rPr lang="el-GR" dirty="0"/>
              <a:t>. Πολλοί ιατροί, γενικοί ιατροί και ιδιαίτερα </a:t>
            </a:r>
            <a:r>
              <a:rPr lang="el-GR" dirty="0" smtClean="0"/>
              <a:t>παιδίατροι</a:t>
            </a:r>
            <a:r>
              <a:rPr lang="el-GR" dirty="0"/>
              <a:t>, έχουν αρκετά καλές γνώσεις σε θέματα διανοητικής υγείας </a:t>
            </a:r>
            <a:r>
              <a:rPr lang="el-GR" dirty="0" err="1"/>
              <a:t>παίδων</a:t>
            </a:r>
            <a:r>
              <a:rPr lang="el-GR" dirty="0"/>
              <a:t> και η παραπομπή στον ψυχίατρο ή στον ψυχολόγο θα </a:t>
            </a:r>
            <a:r>
              <a:rPr lang="el-GR" dirty="0" smtClean="0"/>
              <a:t>πρέπει </a:t>
            </a:r>
            <a:r>
              <a:rPr lang="el-GR" dirty="0"/>
              <a:t>γίνε­ται στα πλαίσια ειδικής </a:t>
            </a:r>
            <a:r>
              <a:rPr lang="el-GR" dirty="0" smtClean="0"/>
              <a:t>επέκτασης </a:t>
            </a:r>
            <a:r>
              <a:rPr lang="el-GR" dirty="0"/>
              <a:t>της δικής τους εμπειρίας και όχι ως απλή παραπομπή σε κάποι­ον άλλο ιατρό.</a:t>
            </a:r>
          </a:p>
          <a:p>
            <a:pPr marL="0" indent="0">
              <a:buNone/>
            </a:pPr>
            <a:r>
              <a:rPr lang="el-GR" dirty="0"/>
              <a:t>Γενικά η αντιμετώπιση των προβλημάτων συ­μπεριφοράς και των διαταραχών συναισθήματος των παιδιών:</a:t>
            </a:r>
          </a:p>
          <a:p>
            <a:pPr lvl="0"/>
            <a:r>
              <a:rPr lang="el-GR" dirty="0"/>
              <a:t>είναι ψυχολογική και όχι φαρμακολογική</a:t>
            </a:r>
          </a:p>
          <a:p>
            <a:pPr lvl="0"/>
            <a:r>
              <a:rPr lang="el-GR" dirty="0"/>
              <a:t>δεν χρήζει εισαγωγής του παιδιού στο </a:t>
            </a:r>
            <a:r>
              <a:rPr lang="el-GR" dirty="0" smtClean="0"/>
              <a:t>νοσοκο­μείο</a:t>
            </a:r>
            <a:endParaRPr lang="el-GR" dirty="0"/>
          </a:p>
          <a:p>
            <a:pPr lvl="0"/>
            <a:r>
              <a:rPr lang="el-GR" dirty="0"/>
              <a:t>περιλαμβάνει τους γονείς ως "πρόσωπα-κλειδιά"</a:t>
            </a:r>
          </a:p>
          <a:p>
            <a:pPr lvl="0"/>
            <a:r>
              <a:rPr lang="el-GR" dirty="0"/>
              <a:t>μπορεί να περιλαμβάνει μια ποικιλία </a:t>
            </a:r>
            <a:r>
              <a:rPr lang="el-GR" dirty="0" smtClean="0"/>
              <a:t>επαγγελ­ματιών </a:t>
            </a:r>
            <a:r>
              <a:rPr lang="el-GR" dirty="0"/>
              <a:t>του χώρου της υγείας και των </a:t>
            </a:r>
            <a:r>
              <a:rPr lang="el-GR" dirty="0" smtClean="0"/>
              <a:t>κοινωνι­κών </a:t>
            </a:r>
            <a:r>
              <a:rPr lang="el-GR" dirty="0"/>
              <a:t>υπηρεσιών.</a:t>
            </a:r>
          </a:p>
          <a:p>
            <a:endParaRPr lang="el-GR" dirty="0"/>
          </a:p>
        </p:txBody>
      </p:sp>
    </p:spTree>
    <p:extLst>
      <p:ext uri="{BB962C8B-B14F-4D97-AF65-F5344CB8AC3E}">
        <p14:creationId xmlns:p14="http://schemas.microsoft.com/office/powerpoint/2010/main" val="160149081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Συχνά απαιτείται παραπάνω από μια παρέμβα­ση έτσι ώστε η θεραπεία να είναι συνδυασμένη και </a:t>
            </a:r>
            <a:r>
              <a:rPr lang="el-GR" u="sng" dirty="0"/>
              <a:t>εμπλέκονται αρκετοί ειδικοί</a:t>
            </a:r>
            <a:r>
              <a:rPr lang="el-GR" dirty="0" smtClean="0"/>
              <a:t>.</a:t>
            </a:r>
            <a:endParaRPr lang="el-GR" dirty="0"/>
          </a:p>
          <a:p>
            <a:r>
              <a:rPr lang="el-GR" u="sng" dirty="0"/>
              <a:t>Τα φάρμακα </a:t>
            </a:r>
            <a:r>
              <a:rPr lang="el-GR" dirty="0"/>
              <a:t>έχουν πολύ μικρό ρόλο συγκριτι­κά με την προαναφερθείσα παρέμβαση, αν και υ­πάρχουν ειδικές καταστάσεις στις οποίες υπάρ­χουν στοιχεία για τη θετική επίδραση φαρμάκων όπως π.χ. </a:t>
            </a:r>
            <a:r>
              <a:rPr lang="el-GR" u="sng" dirty="0"/>
              <a:t>διεγερτικών φαρμάκων στη διαταραχή </a:t>
            </a:r>
            <a:r>
              <a:rPr lang="el-GR" u="sng" dirty="0" err="1"/>
              <a:t>υπερκινητικότητας</a:t>
            </a:r>
            <a:r>
              <a:rPr lang="el-GR" u="sng" dirty="0"/>
              <a:t> </a:t>
            </a:r>
            <a:r>
              <a:rPr lang="el-GR" u="sng" dirty="0" smtClean="0"/>
              <a:t>και </a:t>
            </a:r>
            <a:r>
              <a:rPr lang="el-GR" u="sng" dirty="0"/>
              <a:t>αντικαταθλιπτικά για εφήβους με κατάθλιψη. </a:t>
            </a:r>
            <a:endParaRPr lang="el-GR" u="sng" dirty="0" smtClean="0"/>
          </a:p>
          <a:p>
            <a:r>
              <a:rPr lang="el-GR" dirty="0" smtClean="0"/>
              <a:t>Μερικές </a:t>
            </a:r>
            <a:r>
              <a:rPr lang="el-GR" dirty="0"/>
              <a:t>φορές υπάρ­χει ο "πειρασμός" καταστολής ενός παιδιού που προκαλεί πρόβλημα αλλά αυτή η τακτική σπα­νίως είναι αποτελεσματική και είναι ηθικά αμφι­σβητήσιμη</a:t>
            </a:r>
            <a:r>
              <a:rPr lang="el-GR" dirty="0" smtClean="0"/>
              <a:t>.</a:t>
            </a:r>
            <a:r>
              <a:rPr lang="el-GR" dirty="0"/>
              <a:t/>
            </a:r>
            <a:br>
              <a:rPr lang="el-GR" dirty="0"/>
            </a:br>
            <a:endParaRPr lang="el-GR" dirty="0"/>
          </a:p>
          <a:p>
            <a:endParaRPr lang="el-GR" dirty="0"/>
          </a:p>
        </p:txBody>
      </p:sp>
    </p:spTree>
    <p:extLst>
      <p:ext uri="{BB962C8B-B14F-4D97-AF65-F5344CB8AC3E}">
        <p14:creationId xmlns:p14="http://schemas.microsoft.com/office/powerpoint/2010/main" val="15223162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b="1" dirty="0"/>
              <a:t>Κύριες ψυχολογικές θεραπευτικές παρεμβάσεις </a:t>
            </a:r>
            <a:r>
              <a:rPr lang="el-GR" sz="2000" dirty="0"/>
              <a:t>που χρησιμοποιούνται για προβλήματα συμπεριφοράς και </a:t>
            </a:r>
            <a:r>
              <a:rPr lang="el-GR" sz="2000" dirty="0" smtClean="0"/>
              <a:t>συναισθηματικές </a:t>
            </a:r>
            <a:r>
              <a:rPr lang="el-GR" sz="2000" dirty="0"/>
              <a:t>διαταραχές</a:t>
            </a:r>
          </a:p>
        </p:txBody>
      </p:sp>
      <p:sp>
        <p:nvSpPr>
          <p:cNvPr id="3" name="Θέση περιεχομένου 2"/>
          <p:cNvSpPr>
            <a:spLocks noGrp="1"/>
          </p:cNvSpPr>
          <p:nvPr>
            <p:ph idx="1"/>
          </p:nvPr>
        </p:nvSpPr>
        <p:spPr>
          <a:xfrm>
            <a:off x="2262554" y="1336431"/>
            <a:ext cx="9448800" cy="5263661"/>
          </a:xfrm>
        </p:spPr>
        <p:txBody>
          <a:bodyPr>
            <a:noAutofit/>
          </a:bodyPr>
          <a:lstStyle/>
          <a:p>
            <a:pPr marL="0" indent="0">
              <a:buNone/>
            </a:pPr>
            <a:r>
              <a:rPr lang="el-GR" b="1" dirty="0"/>
              <a:t>Εξήγηση και καθησυχασμός</a:t>
            </a:r>
          </a:p>
          <a:p>
            <a:r>
              <a:rPr lang="el-GR" dirty="0"/>
              <a:t>Κατάλληλο μέτρο για ήπια προβλήματα καλής πρόγνωσης που προκύπτουν σ</a:t>
            </a:r>
            <a:r>
              <a:rPr lang="el-GR" dirty="0" smtClean="0"/>
              <a:t>ε </a:t>
            </a:r>
            <a:r>
              <a:rPr lang="el-GR" dirty="0"/>
              <a:t>παιδιά υποστηρικτικών οικογενειών, οι οποίες μπορούν να "δουλέψουν" με έναν ευαίσθητο τρόπο αντιμετώπι­σης του προβλήματος μέχρι να υποχωρήσει.</a:t>
            </a:r>
          </a:p>
          <a:p>
            <a:pPr marL="0" indent="0">
              <a:buNone/>
            </a:pPr>
            <a:r>
              <a:rPr lang="el-GR" b="1" dirty="0"/>
              <a:t>Συμβουλευτική καθοδήγηση </a:t>
            </a:r>
            <a:r>
              <a:rPr lang="el-GR" b="1" dirty="0" smtClean="0"/>
              <a:t>του </a:t>
            </a:r>
            <a:r>
              <a:rPr lang="el-GR" b="1" dirty="0"/>
              <a:t>παιδιού η των γονέων</a:t>
            </a:r>
          </a:p>
          <a:p>
            <a:r>
              <a:rPr lang="el-GR" dirty="0"/>
              <a:t>Χρησιμοποιείται για την τροποποίηση στάσεων ή συνηθειών σκέψης. Ένα παιδί με </a:t>
            </a:r>
            <a:r>
              <a:rPr lang="el-GR" u="sng" dirty="0"/>
              <a:t>δύσκολη ιδιοσυγκρασία αντιμετωπίζεται μέσω της κατάλληλης καθοδήγησης των γονέων </a:t>
            </a:r>
            <a:r>
              <a:rPr lang="el-GR" dirty="0"/>
              <a:t>του, ενώ ένας </a:t>
            </a:r>
            <a:r>
              <a:rPr lang="el-GR" u="sng" dirty="0"/>
              <a:t>έφηβο</a:t>
            </a:r>
            <a:r>
              <a:rPr lang="el-GR" dirty="0"/>
              <a:t>ς που εμφανίζει υποχόνδρια συμπεριφορά θα πρέπει </a:t>
            </a:r>
            <a:r>
              <a:rPr lang="el-GR" u="sng" dirty="0"/>
              <a:t>να καθοδηγηθεί ο ίδιος</a:t>
            </a:r>
            <a:r>
              <a:rPr lang="el-GR" dirty="0"/>
              <a:t>.</a:t>
            </a:r>
          </a:p>
          <a:p>
            <a:pPr marL="0" indent="0">
              <a:buNone/>
            </a:pPr>
            <a:r>
              <a:rPr lang="el-GR" b="1" dirty="0"/>
              <a:t>Ανεξάρτητη ή ομαδική δυναμική ψυχοθεραπεία</a:t>
            </a:r>
          </a:p>
          <a:p>
            <a:r>
              <a:rPr lang="el-GR" dirty="0"/>
              <a:t>Πιο δομημένη και εντατική επέκταση της συμβουλευτικής καθο­δήγησης η οποία μπορεί να βοηθήσει παιδιά που, για παράδειγ­μα, παρουσιάζουν συναισθηματικά </a:t>
            </a:r>
            <a:r>
              <a:rPr lang="el-GR" u="sng" dirty="0"/>
              <a:t>προβλήματα τα οποία εκδη­λώνονται ως δυσκολίες στη σχέση του με τους γονείς</a:t>
            </a:r>
            <a:r>
              <a:rPr lang="el-GR" dirty="0"/>
              <a:t>. Απαιτεί αρκετές συνεδρίες, συνήθως μια την εβδομάδα, οι οποίες διε­ξάγονται κατ' ιδίαν. Παλαιότερα ήταν ο βασικός άξονας της ψυ­χιατρικής, σήμερα χρησιμοποιείται λιγότερο συχνά ιδιαίτερα σε παιδιά με διαταραγμένο ψυχισμό.</a:t>
            </a:r>
          </a:p>
          <a:p>
            <a:pPr marL="0" indent="0">
              <a:buNone/>
            </a:pPr>
            <a:r>
              <a:rPr lang="el-GR" dirty="0"/>
              <a:t/>
            </a:r>
            <a:br>
              <a:rPr lang="el-GR" dirty="0"/>
            </a:br>
            <a:endParaRPr lang="el-GR" dirty="0"/>
          </a:p>
        </p:txBody>
      </p:sp>
    </p:spTree>
    <p:extLst>
      <p:ext uri="{BB962C8B-B14F-4D97-AF65-F5344CB8AC3E}">
        <p14:creationId xmlns:p14="http://schemas.microsoft.com/office/powerpoint/2010/main" val="301715840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368062" y="222738"/>
            <a:ext cx="9136550" cy="5688484"/>
          </a:xfrm>
        </p:spPr>
        <p:txBody>
          <a:bodyPr>
            <a:normAutofit/>
          </a:bodyPr>
          <a:lstStyle/>
          <a:p>
            <a:pPr marL="0" indent="0">
              <a:buNone/>
            </a:pPr>
            <a:r>
              <a:rPr lang="el-GR" b="1" dirty="0"/>
              <a:t>θεραπεία συμπεριφοράς</a:t>
            </a:r>
          </a:p>
          <a:p>
            <a:r>
              <a:rPr lang="el-GR" dirty="0"/>
              <a:t>Χρησιμοποιεί παραδειγματική προσέγγιση των προβλημάτων η οποία </a:t>
            </a:r>
            <a:r>
              <a:rPr lang="el-GR" u="sng" dirty="0"/>
              <a:t>τροποποιεί τους περιβαλλοντικούς παράγοντες που πυ­ροδοτούν ή συντηρούν τους διάφορους τύπους συμπεριφοράς</a:t>
            </a:r>
            <a:r>
              <a:rPr lang="el-GR" dirty="0"/>
              <a:t>. Είναι ιδιαίτερα αποτελεσματική για την αντιμετώπιση των προ­βλημάτων συμπεριφοράς στα νεαρά παιδιά.</a:t>
            </a:r>
          </a:p>
          <a:p>
            <a:pPr marL="0" indent="0">
              <a:buNone/>
            </a:pPr>
            <a:r>
              <a:rPr lang="el-GR" b="1" dirty="0"/>
              <a:t>Οικογενειακή θεραπεία</a:t>
            </a:r>
          </a:p>
          <a:p>
            <a:r>
              <a:rPr lang="el-GR" dirty="0"/>
              <a:t>Έχει γίνει πολύ δημοφιλής από τους </a:t>
            </a:r>
            <a:r>
              <a:rPr lang="el-GR" dirty="0" err="1" smtClean="0"/>
              <a:t>παιδοψυχιάτρους</a:t>
            </a:r>
            <a:r>
              <a:rPr lang="el-GR" dirty="0" smtClean="0"/>
              <a:t> /</a:t>
            </a:r>
            <a:r>
              <a:rPr lang="el-GR" dirty="0"/>
              <a:t>παιδοψυ­χολόγους. Βασίζεται σε μια </a:t>
            </a:r>
            <a:r>
              <a:rPr lang="el-GR" dirty="0" smtClean="0"/>
              <a:t>σειρά </a:t>
            </a:r>
            <a:r>
              <a:rPr lang="el-GR" dirty="0"/>
              <a:t>συνεντεύξεων με όλα τα μέλη της οικογένειας έτσι ώστε </a:t>
            </a:r>
            <a:r>
              <a:rPr lang="el-GR" u="sng" dirty="0"/>
              <a:t>να τροποποιηθούν τα δυσλειτουργι­κά σχήματα σχέσεων μεταξύ των μελών της οικογένειας</a:t>
            </a:r>
            <a:r>
              <a:rPr lang="el-GR" dirty="0"/>
              <a:t>, σ</a:t>
            </a:r>
            <a:r>
              <a:rPr lang="el-GR" dirty="0" smtClean="0"/>
              <a:t>τηριζόμενη </a:t>
            </a:r>
            <a:r>
              <a:rPr lang="el-GR" dirty="0"/>
              <a:t>στο γεγονός ότι πολλά από τα προβλήματα των παιδιών διαιωνίζονται βασιζόμενα σε τρόπους μέσω των οποίων τα μέλη της οικογένειας ζουν και αντιμετωπίζουν το ένα το άλλο.</a:t>
            </a:r>
          </a:p>
          <a:p>
            <a:pPr marL="0" indent="0">
              <a:buNone/>
            </a:pPr>
            <a:r>
              <a:rPr lang="el-GR" b="1" dirty="0"/>
              <a:t>θεραπεία γνωστικής αντίληψης</a:t>
            </a:r>
          </a:p>
          <a:p>
            <a:r>
              <a:rPr lang="el-GR" dirty="0"/>
              <a:t>Χρησιμοποιείται από λίγους ειδικούς για </a:t>
            </a:r>
            <a:r>
              <a:rPr lang="el-GR" u="sng" dirty="0"/>
              <a:t>την τροποποίηση του τρόπου με τον οποίο οι έφηβοι κρίνουν τους εαυτούς </a:t>
            </a:r>
            <a:r>
              <a:rPr lang="el-GR" dirty="0"/>
              <a:t>τους σε σχέση με μια κατάσταση.</a:t>
            </a:r>
          </a:p>
          <a:p>
            <a:pPr marL="0" indent="0">
              <a:buNone/>
            </a:pPr>
            <a:r>
              <a:rPr lang="el-GR" dirty="0"/>
              <a:t/>
            </a:r>
            <a:br>
              <a:rPr lang="el-GR" dirty="0"/>
            </a:br>
            <a:endParaRPr lang="el-GR" dirty="0"/>
          </a:p>
        </p:txBody>
      </p:sp>
    </p:spTree>
    <p:extLst>
      <p:ext uri="{BB962C8B-B14F-4D97-AF65-F5344CB8AC3E}">
        <p14:creationId xmlns:p14="http://schemas.microsoft.com/office/powerpoint/2010/main" val="3803733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dirty="0" smtClean="0"/>
              <a:t>Σκέψη </a:t>
            </a:r>
            <a:r>
              <a:rPr lang="el-GR" sz="2800" dirty="0"/>
              <a:t>τυπικών λειτουργιών</a:t>
            </a:r>
          </a:p>
        </p:txBody>
      </p:sp>
      <p:sp>
        <p:nvSpPr>
          <p:cNvPr id="3" name="Θέση περιεχομένου 2"/>
          <p:cNvSpPr>
            <a:spLocks noGrp="1"/>
          </p:cNvSpPr>
          <p:nvPr>
            <p:ph idx="1"/>
          </p:nvPr>
        </p:nvSpPr>
        <p:spPr/>
        <p:txBody>
          <a:bodyPr/>
          <a:lstStyle/>
          <a:p>
            <a:r>
              <a:rPr lang="el-GR" dirty="0"/>
              <a:t>Ικανότητα σχηματισμού αφηρημένων </a:t>
            </a:r>
            <a:r>
              <a:rPr lang="el-GR" dirty="0" smtClean="0"/>
              <a:t>σκέψεων</a:t>
            </a:r>
          </a:p>
          <a:p>
            <a:r>
              <a:rPr lang="el-GR" dirty="0" smtClean="0"/>
              <a:t> </a:t>
            </a:r>
            <a:r>
              <a:rPr lang="el-GR" dirty="0"/>
              <a:t>Σύγκριση επιπτώσεων υποθετικών σκέψεων </a:t>
            </a:r>
            <a:endParaRPr lang="el-GR" dirty="0" smtClean="0"/>
          </a:p>
          <a:p>
            <a:r>
              <a:rPr lang="el-GR" dirty="0" smtClean="0"/>
              <a:t>Σκέψεις </a:t>
            </a:r>
            <a:r>
              <a:rPr lang="el-GR" dirty="0"/>
              <a:t>για τις ίδιες </a:t>
            </a:r>
            <a:r>
              <a:rPr lang="el-GR" dirty="0" smtClean="0"/>
              <a:t>τις </a:t>
            </a:r>
            <a:r>
              <a:rPr lang="el-GR" dirty="0"/>
              <a:t>σκέψεις του </a:t>
            </a:r>
            <a:r>
              <a:rPr lang="el-GR" dirty="0" smtClean="0"/>
              <a:t>ατόμου</a:t>
            </a:r>
          </a:p>
          <a:p>
            <a:r>
              <a:rPr lang="el-GR" dirty="0" smtClean="0"/>
              <a:t> </a:t>
            </a:r>
            <a:r>
              <a:rPr lang="el-GR" dirty="0"/>
              <a:t>Έλεγχος του λογικού ειρμού που συνδέει τις </a:t>
            </a:r>
            <a:r>
              <a:rPr lang="el-GR" dirty="0" smtClean="0"/>
              <a:t>προθέσεις</a:t>
            </a:r>
          </a:p>
          <a:p>
            <a:r>
              <a:rPr lang="el-GR" dirty="0" smtClean="0"/>
              <a:t> </a:t>
            </a:r>
            <a:r>
              <a:rPr lang="el-GR" dirty="0"/>
              <a:t>Διαχείριση </a:t>
            </a:r>
            <a:r>
              <a:rPr lang="el-GR" dirty="0" err="1"/>
              <a:t>αλληλοεξαρτώμενων</a:t>
            </a:r>
            <a:r>
              <a:rPr lang="el-GR" dirty="0"/>
              <a:t> αφηρημένων σκέψεων</a:t>
            </a:r>
          </a:p>
          <a:p>
            <a:pPr marL="0" indent="0">
              <a:buNone/>
            </a:pPr>
            <a:endParaRPr lang="el-GR" dirty="0"/>
          </a:p>
        </p:txBody>
      </p:sp>
    </p:spTree>
    <p:extLst>
      <p:ext uri="{BB962C8B-B14F-4D97-AF65-F5344CB8AC3E}">
        <p14:creationId xmlns:p14="http://schemas.microsoft.com/office/powerpoint/2010/main" val="535779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471960"/>
            <a:ext cx="8911687" cy="433039"/>
          </a:xfrm>
        </p:spPr>
        <p:txBody>
          <a:bodyPr>
            <a:normAutofit fontScale="90000"/>
          </a:bodyPr>
          <a:lstStyle/>
          <a:p>
            <a:r>
              <a:rPr lang="el-GR" sz="2000" b="1" dirty="0"/>
              <a:t>Ανάπτυξη </a:t>
            </a:r>
            <a:r>
              <a:rPr lang="el-GR" sz="2000" b="1" dirty="0" smtClean="0"/>
              <a:t>εφηβικής σκέψης</a:t>
            </a:r>
            <a:r>
              <a:rPr lang="el-GR" sz="2000" dirty="0"/>
              <a:t/>
            </a:r>
            <a:br>
              <a:rPr lang="el-GR" sz="2000" dirty="0"/>
            </a:br>
            <a:endParaRPr lang="el-GR" sz="2000" dirty="0"/>
          </a:p>
        </p:txBody>
      </p:sp>
      <p:sp>
        <p:nvSpPr>
          <p:cNvPr id="3" name="Θέση περιεχομένου 2"/>
          <p:cNvSpPr>
            <a:spLocks noGrp="1"/>
          </p:cNvSpPr>
          <p:nvPr>
            <p:ph idx="1"/>
          </p:nvPr>
        </p:nvSpPr>
        <p:spPr/>
        <p:txBody>
          <a:bodyPr>
            <a:normAutofit/>
          </a:bodyPr>
          <a:lstStyle/>
          <a:p>
            <a:pPr marL="0" indent="0">
              <a:buNone/>
            </a:pPr>
            <a:endParaRPr lang="el-GR" dirty="0"/>
          </a:p>
          <a:p>
            <a:r>
              <a:rPr lang="el-GR" dirty="0" smtClean="0"/>
              <a:t>Ο </a:t>
            </a:r>
            <a:r>
              <a:rPr lang="el-GR" dirty="0"/>
              <a:t>τρόπος </a:t>
            </a:r>
            <a:r>
              <a:rPr lang="el-GR" dirty="0" smtClean="0"/>
              <a:t>σκέψης </a:t>
            </a:r>
            <a:r>
              <a:rPr lang="el-GR" dirty="0"/>
              <a:t>που σχετίζεται ειδικά με την </a:t>
            </a:r>
            <a:r>
              <a:rPr lang="el-GR" dirty="0" smtClean="0"/>
              <a:t>εφηβεία </a:t>
            </a:r>
            <a:r>
              <a:rPr lang="el-GR" dirty="0"/>
              <a:t>είναι τυπικά η λειτουργική σκέψη </a:t>
            </a:r>
            <a:r>
              <a:rPr lang="el-GR" dirty="0" smtClean="0"/>
              <a:t>, </a:t>
            </a:r>
            <a:r>
              <a:rPr lang="el-GR" dirty="0"/>
              <a:t>αλλά αυτή αποκτιέται σε διαφορετικές </a:t>
            </a:r>
            <a:r>
              <a:rPr lang="el-GR" dirty="0" smtClean="0"/>
              <a:t>ηλικίες </a:t>
            </a:r>
            <a:r>
              <a:rPr lang="el-GR" dirty="0"/>
              <a:t>για κάθε άτομο κατά την εφηβεία, και μια σημαντική μειονότητα παιδιών φαίνεται να μην την αναπτύσσουν ποτέ. </a:t>
            </a:r>
            <a:endParaRPr lang="el-GR" dirty="0" smtClean="0"/>
          </a:p>
          <a:p>
            <a:r>
              <a:rPr lang="el-GR" dirty="0" smtClean="0"/>
              <a:t>Εξακολουθούν </a:t>
            </a:r>
            <a:r>
              <a:rPr lang="el-GR" dirty="0"/>
              <a:t>να σκέφτονται απτά και πρακτικά (παιδιά σχολικής ηλικίας, περίπου το 50% των </a:t>
            </a:r>
            <a:r>
              <a:rPr lang="el-GR" dirty="0" smtClean="0"/>
              <a:t>εφήβων </a:t>
            </a:r>
            <a:r>
              <a:rPr lang="el-GR" dirty="0"/>
              <a:t>και ίσως 1 στους 5 ενήλικες). </a:t>
            </a:r>
            <a:endParaRPr lang="el-GR" dirty="0" smtClean="0"/>
          </a:p>
        </p:txBody>
      </p:sp>
    </p:spTree>
    <p:extLst>
      <p:ext uri="{BB962C8B-B14F-4D97-AF65-F5344CB8AC3E}">
        <p14:creationId xmlns:p14="http://schemas.microsoft.com/office/powerpoint/2010/main" val="3192908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0" indent="0">
              <a:buNone/>
            </a:pPr>
            <a:r>
              <a:rPr lang="el-GR" dirty="0"/>
              <a:t>Όταν </a:t>
            </a:r>
            <a:r>
              <a:rPr lang="el-GR" dirty="0" smtClean="0"/>
              <a:t>εξετάζονται </a:t>
            </a:r>
            <a:r>
              <a:rPr lang="el-GR" dirty="0"/>
              <a:t>έφηβοι, θα πρέπει να </a:t>
            </a:r>
            <a:r>
              <a:rPr lang="el-GR" dirty="0" smtClean="0"/>
              <a:t>αποφεύγεται</a:t>
            </a:r>
          </a:p>
          <a:p>
            <a:r>
              <a:rPr lang="el-GR" dirty="0" smtClean="0"/>
              <a:t> η </a:t>
            </a:r>
            <a:r>
              <a:rPr lang="el-GR" dirty="0"/>
              <a:t>δεσποτική στάση ενώ ταυτόχρονα </a:t>
            </a:r>
            <a:r>
              <a:rPr lang="el-GR" dirty="0" smtClean="0"/>
              <a:t>θα </a:t>
            </a:r>
            <a:r>
              <a:rPr lang="el-GR" dirty="0"/>
              <a:t>πρέπει να </a:t>
            </a:r>
            <a:r>
              <a:rPr lang="el-GR" dirty="0" smtClean="0"/>
              <a:t>λαμβάνεται υπόψιν </a:t>
            </a:r>
          </a:p>
          <a:p>
            <a:r>
              <a:rPr lang="el-GR" dirty="0" smtClean="0"/>
              <a:t>αν </a:t>
            </a:r>
            <a:r>
              <a:rPr lang="el-GR" dirty="0"/>
              <a:t>το παιδί έχει εδραιώσει την αφηρημένη και αντανακλαστική σκέψη</a:t>
            </a:r>
            <a:r>
              <a:rPr lang="el-GR" dirty="0" smtClean="0"/>
              <a:t>.</a:t>
            </a:r>
          </a:p>
          <a:p>
            <a:pPr marL="0" indent="0">
              <a:buNone/>
            </a:pPr>
            <a:r>
              <a:rPr lang="el-GR" dirty="0" smtClean="0"/>
              <a:t>Χρησιμοποιώντας </a:t>
            </a:r>
            <a:r>
              <a:rPr lang="el-GR" dirty="0"/>
              <a:t>πρακτικά παραδείγματα (όχι μεταφορές) και ελέγχοντας αν έχει γίνει κατανοητός, </a:t>
            </a:r>
            <a:r>
              <a:rPr lang="el-GR" dirty="0" smtClean="0"/>
              <a:t>θα </a:t>
            </a:r>
            <a:r>
              <a:rPr lang="el-GR" dirty="0"/>
              <a:t>μπορέσει να αποφύγει το κοινό πρόβλημα αντιμετώπισης ενός εφήβου που απαντά στις ερωτήσεις με ένα αδιάφορο "δεν ξέρω".</a:t>
            </a:r>
          </a:p>
          <a:p>
            <a:endParaRPr lang="el-GR" dirty="0"/>
          </a:p>
        </p:txBody>
      </p:sp>
    </p:spTree>
    <p:extLst>
      <p:ext uri="{BB962C8B-B14F-4D97-AF65-F5344CB8AC3E}">
        <p14:creationId xmlns:p14="http://schemas.microsoft.com/office/powerpoint/2010/main" val="38922029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271238"/>
            <a:ext cx="8911687" cy="633761"/>
          </a:xfrm>
        </p:spPr>
        <p:txBody>
          <a:bodyPr>
            <a:normAutofit fontScale="90000"/>
          </a:bodyPr>
          <a:lstStyle/>
          <a:p>
            <a:r>
              <a:rPr lang="el-GR" sz="2200" b="1" dirty="0" err="1" smtClean="0"/>
              <a:t>Νευρογενής</a:t>
            </a:r>
            <a:r>
              <a:rPr lang="el-GR" sz="2200" b="1" dirty="0" smtClean="0"/>
              <a:t> </a:t>
            </a:r>
            <a:r>
              <a:rPr lang="el-GR" sz="2200" b="1" dirty="0"/>
              <a:t>ανορεξία</a:t>
            </a:r>
            <a:r>
              <a:rPr lang="el-GR" sz="2000" dirty="0"/>
              <a:t/>
            </a:r>
            <a:br>
              <a:rPr lang="el-GR" sz="2000" dirty="0"/>
            </a:br>
            <a:endParaRPr lang="el-GR" sz="2000" dirty="0"/>
          </a:p>
        </p:txBody>
      </p:sp>
      <p:sp>
        <p:nvSpPr>
          <p:cNvPr id="3" name="Θέση περιεχομένου 2"/>
          <p:cNvSpPr>
            <a:spLocks noGrp="1"/>
          </p:cNvSpPr>
          <p:nvPr>
            <p:ph idx="1"/>
          </p:nvPr>
        </p:nvSpPr>
        <p:spPr/>
        <p:txBody>
          <a:bodyPr>
            <a:normAutofit/>
          </a:bodyPr>
          <a:lstStyle/>
          <a:p>
            <a:r>
              <a:rPr lang="el-GR" dirty="0" smtClean="0"/>
              <a:t>Η </a:t>
            </a:r>
            <a:r>
              <a:rPr lang="el-GR" dirty="0"/>
              <a:t>δίαιτα αδυνατίσματος είναι ενδημική στα κορί­τσια εφηβικής ηλικίας. </a:t>
            </a:r>
            <a:endParaRPr lang="el-GR" dirty="0" smtClean="0"/>
          </a:p>
          <a:p>
            <a:r>
              <a:rPr lang="el-GR" dirty="0" smtClean="0"/>
              <a:t>Εν </a:t>
            </a:r>
            <a:r>
              <a:rPr lang="el-GR" dirty="0"/>
              <a:t>μέρει γι' αυτό ευθύνεται η ταύτιση του λεπτού σώματος με την </a:t>
            </a:r>
            <a:r>
              <a:rPr lang="el-GR" dirty="0" smtClean="0"/>
              <a:t>ελκυστικότητα</a:t>
            </a:r>
            <a:r>
              <a:rPr lang="el-GR" dirty="0"/>
              <a:t>, μια υπόθεση που επικρατεί στη διαφήμιση και στη μόδα. </a:t>
            </a:r>
          </a:p>
        </p:txBody>
      </p:sp>
    </p:spTree>
    <p:extLst>
      <p:ext uri="{BB962C8B-B14F-4D97-AF65-F5344CB8AC3E}">
        <p14:creationId xmlns:p14="http://schemas.microsoft.com/office/powerpoint/2010/main" val="937548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Το αδυνάτισμα μέσω </a:t>
            </a:r>
            <a:r>
              <a:rPr lang="el-GR" dirty="0" err="1"/>
              <a:t>αυτοεπιβαλλόμενου</a:t>
            </a:r>
            <a:r>
              <a:rPr lang="el-GR" dirty="0"/>
              <a:t> θερ­μιδικού περιορισμού είναι συνήθως </a:t>
            </a:r>
            <a:r>
              <a:rPr lang="el-GR" dirty="0" err="1"/>
              <a:t>αυτοπεριοριζόμενο</a:t>
            </a:r>
            <a:r>
              <a:rPr lang="el-GR" dirty="0"/>
              <a:t> είτε επειδή ο στόχος επιτυγχάνεται ή ε­πειδή το κορίτσι ενδίδει στην πείνα. </a:t>
            </a:r>
            <a:endParaRPr lang="el-GR" dirty="0" smtClean="0"/>
          </a:p>
          <a:p>
            <a:r>
              <a:rPr lang="el-GR" dirty="0" smtClean="0"/>
              <a:t>Σε </a:t>
            </a:r>
            <a:r>
              <a:rPr lang="el-GR" dirty="0"/>
              <a:t>ορισμένα κορίτσια όμως, η διαδικασία αδυνατίσματος επι­κρατεί και οδηγεί σε "</a:t>
            </a:r>
            <a:r>
              <a:rPr lang="el-GR" u="sng" dirty="0"/>
              <a:t>ακατάπαυστη επιδίωξη α­δυνατίσματος", τυπικά με φοβικό τρόμο του </a:t>
            </a:r>
            <a:r>
              <a:rPr lang="el-GR" u="sng" dirty="0" smtClean="0"/>
              <a:t>φυσιολογικού </a:t>
            </a:r>
            <a:r>
              <a:rPr lang="el-GR" u="sng" dirty="0"/>
              <a:t>βάρους και μεγέθους.</a:t>
            </a:r>
            <a:r>
              <a:rPr lang="el-GR" dirty="0"/>
              <a:t> Αυτή η κατά­σταση ορίζεται ως </a:t>
            </a:r>
            <a:r>
              <a:rPr lang="el-GR" b="1" i="1" u="sng" dirty="0" err="1"/>
              <a:t>νευρογενής</a:t>
            </a:r>
            <a:r>
              <a:rPr lang="el-GR" b="1" i="1" u="sng" dirty="0"/>
              <a:t> ανορεξία</a:t>
            </a:r>
            <a:r>
              <a:rPr lang="el-GR" i="1" dirty="0"/>
              <a:t>, </a:t>
            </a:r>
            <a:r>
              <a:rPr lang="el-GR" dirty="0"/>
              <a:t>και τα χαρακτηριστικά της είναι:</a:t>
            </a:r>
          </a:p>
          <a:p>
            <a:pPr lvl="0"/>
            <a:r>
              <a:rPr lang="el-GR" b="1" u="sng" dirty="0" err="1"/>
              <a:t>Διαστρεβλομένη</a:t>
            </a:r>
            <a:r>
              <a:rPr lang="el-GR" b="1" u="sng" dirty="0"/>
              <a:t> αντίληψη της εικόνας σώμα­τος της ασθενούς η οποία επιτείνεται καθώς χάνει βάρος.</a:t>
            </a:r>
          </a:p>
          <a:p>
            <a:endParaRPr lang="el-GR" b="1" u="sng" dirty="0"/>
          </a:p>
          <a:p>
            <a:endParaRPr lang="el-GR" b="1" dirty="0"/>
          </a:p>
        </p:txBody>
      </p:sp>
    </p:spTree>
    <p:extLst>
      <p:ext uri="{BB962C8B-B14F-4D97-AF65-F5344CB8AC3E}">
        <p14:creationId xmlns:p14="http://schemas.microsoft.com/office/powerpoint/2010/main" val="2808133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673</TotalTime>
  <Words>3653</Words>
  <Application>Microsoft Office PowerPoint</Application>
  <PresentationFormat>Ευρεία οθόνη</PresentationFormat>
  <Paragraphs>194</Paragraphs>
  <Slides>44</Slides>
  <Notes>16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44</vt:i4>
      </vt:variant>
    </vt:vector>
  </HeadingPairs>
  <TitlesOfParts>
    <vt:vector size="49" baseType="lpstr">
      <vt:lpstr>Arial</vt:lpstr>
      <vt:lpstr>Calibri</vt:lpstr>
      <vt:lpstr>Century Gothic</vt:lpstr>
      <vt:lpstr>Wingdings 3</vt:lpstr>
      <vt:lpstr>Wisp</vt:lpstr>
      <vt:lpstr>Συναισθήματα και συμπεριφορά Εφηβεία</vt:lpstr>
      <vt:lpstr>Εφηβεία</vt:lpstr>
      <vt:lpstr>Παρουσίαση του PowerPoint</vt:lpstr>
      <vt:lpstr>Παρουσίαση του PowerPoint</vt:lpstr>
      <vt:lpstr>Σκέψη τυπικών λειτουργιών</vt:lpstr>
      <vt:lpstr>Ανάπτυξη εφηβικής σκέψης </vt:lpstr>
      <vt:lpstr>Παρουσίαση του PowerPoint</vt:lpstr>
      <vt:lpstr>Νευρογενής ανορεξία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Αντιμετώπιση </vt:lpstr>
      <vt:lpstr>Παρουσίαση του PowerPoint</vt:lpstr>
      <vt:lpstr>Παρουσίαση του PowerPoint</vt:lpstr>
      <vt:lpstr>Παρουσίαση του PowerPoint</vt:lpstr>
      <vt:lpstr>Το σύνδρομο χρόνιας κόπωσης </vt:lpstr>
      <vt:lpstr>Παρουσίαση του PowerPoint</vt:lpstr>
      <vt:lpstr>Παρουσίαση του PowerPoint</vt:lpstr>
      <vt:lpstr>Κατάθλιψη </vt:lpstr>
      <vt:lpstr>Παρουσίαση του PowerPoint</vt:lpstr>
      <vt:lpstr> Χαρακτηριστικά της κατάθλιψης στους εφήβους</vt:lpstr>
      <vt:lpstr>Παρουσίαση του PowerPoint</vt:lpstr>
      <vt:lpstr>Σκόπιμες αυτοκαταστροφικές τάσεις </vt:lpstr>
      <vt:lpstr>Παρουσίαση του PowerPoint</vt:lpstr>
      <vt:lpstr>Παρουσίαση του PowerPoint</vt:lpstr>
      <vt:lpstr>Χρήση απαγορευμένων ουσιών </vt:lpstr>
      <vt:lpstr>Παρουσίαση του PowerPoint</vt:lpstr>
      <vt:lpstr>Η κατάχρηση υποδηλώνει μεγάλη χρήση. Τα σημεία διαφέρουν ανάλογα με τον παράγοντα που χρησιμοποιείται αλλά περιλαμβάνουν:   </vt:lpstr>
      <vt:lpstr>Παρουσίαση του PowerPoint</vt:lpstr>
      <vt:lpstr>Παρουσίαση του PowerPoint</vt:lpstr>
      <vt:lpstr>Παρουσίαση του PowerPoint</vt:lpstr>
      <vt:lpstr>ΑΝΤΙΜΕΓΩΠΙΣΗ ΣΥΝΑΙΣΘΗΜΑΤΙΚΩΝ ΔΙΑΤΑΡΑΧΩΝ ΚΑΙ ΠΡΟΒΛΗΜΑΤΩΝ ΣΥΜΠΕΡΙΦΟΡΑΣ </vt:lpstr>
      <vt:lpstr>Παρουσίαση του PowerPoint</vt:lpstr>
      <vt:lpstr>Παρουσίαση του PowerPoint</vt:lpstr>
      <vt:lpstr>Αξιολόγηση</vt:lpstr>
      <vt:lpstr>Παρουσίαση του PowerPoint</vt:lpstr>
      <vt:lpstr>Παρουσίαση του PowerPoint</vt:lpstr>
      <vt:lpstr>Παρουσίαση του PowerPoint</vt:lpstr>
      <vt:lpstr>Κύριες ψυχολογικές θεραπευτικές παρεμβάσεις που χρησιμοποιούνται για προβλήματα συμπεριφοράς και συναισθηματικές διαταραχές</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ΕΦΗΒΕΙΑ</dc:title>
  <dc:creator>Evangelia Griva</dc:creator>
  <cp:lastModifiedBy>Evangelia Griva</cp:lastModifiedBy>
  <cp:revision>85</cp:revision>
  <dcterms:created xsi:type="dcterms:W3CDTF">2015-04-22T18:30:39Z</dcterms:created>
  <dcterms:modified xsi:type="dcterms:W3CDTF">2015-09-25T10:01:11Z</dcterms:modified>
</cp:coreProperties>
</file>