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8"/>
  </p:notesMasterIdLst>
  <p:handoutMasterIdLst>
    <p:handoutMasterId r:id="rId39"/>
  </p:handoutMasterIdLst>
  <p:sldIdLst>
    <p:sldId id="256" r:id="rId2"/>
    <p:sldId id="289" r:id="rId3"/>
    <p:sldId id="257" r:id="rId4"/>
    <p:sldId id="259" r:id="rId5"/>
    <p:sldId id="388" r:id="rId6"/>
    <p:sldId id="409" r:id="rId7"/>
    <p:sldId id="410" r:id="rId8"/>
    <p:sldId id="411" r:id="rId9"/>
    <p:sldId id="412" r:id="rId10"/>
    <p:sldId id="413" r:id="rId11"/>
    <p:sldId id="414" r:id="rId12"/>
    <p:sldId id="415" r:id="rId13"/>
    <p:sldId id="416" r:id="rId14"/>
    <p:sldId id="417" r:id="rId15"/>
    <p:sldId id="418" r:id="rId16"/>
    <p:sldId id="419" r:id="rId17"/>
    <p:sldId id="421" r:id="rId18"/>
    <p:sldId id="420" r:id="rId19"/>
    <p:sldId id="422" r:id="rId20"/>
    <p:sldId id="423" r:id="rId21"/>
    <p:sldId id="424" r:id="rId22"/>
    <p:sldId id="425" r:id="rId23"/>
    <p:sldId id="426" r:id="rId24"/>
    <p:sldId id="427" r:id="rId25"/>
    <p:sldId id="428" r:id="rId26"/>
    <p:sldId id="429" r:id="rId27"/>
    <p:sldId id="430" r:id="rId28"/>
    <p:sldId id="431" r:id="rId29"/>
    <p:sldId id="432" r:id="rId30"/>
    <p:sldId id="433" r:id="rId31"/>
    <p:sldId id="434" r:id="rId32"/>
    <p:sldId id="408" r:id="rId33"/>
    <p:sldId id="291" r:id="rId34"/>
    <p:sldId id="292" r:id="rId35"/>
    <p:sldId id="293" r:id="rId36"/>
    <p:sldId id="280" r:id="rId37"/>
  </p:sldIdLst>
  <p:sldSz cx="9144000" cy="5715000" type="screen16x10"/>
  <p:notesSz cx="6858000" cy="9144000"/>
  <p:custDataLst>
    <p:tags r:id="rId40"/>
  </p:custDataLst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0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Μεσαίο στυλ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366" autoAdjust="0"/>
    <p:restoredTop sz="55260" autoAdjust="0"/>
  </p:normalViewPr>
  <p:slideViewPr>
    <p:cSldViewPr>
      <p:cViewPr varScale="1">
        <p:scale>
          <a:sx n="55" d="100"/>
          <a:sy n="55" d="100"/>
        </p:scale>
        <p:origin x="2227" y="38"/>
      </p:cViewPr>
      <p:guideLst>
        <p:guide orient="horz" pos="180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howGuides="1">
      <p:cViewPr varScale="1">
        <p:scale>
          <a:sx n="85" d="100"/>
          <a:sy n="85" d="100"/>
        </p:scale>
        <p:origin x="-3150" y="-9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handoutMaster" Target="handoutMasters/handoutMaster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tags" Target="tags/tag1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Relationship Id="rId20" Type="http://schemas.openxmlformats.org/officeDocument/2006/relationships/slide" Target="slides/slide19.xml"/><Relationship Id="rId41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6FD7C3-D6B9-42BB-A7A4-7D449DB9A6E2}" type="datetimeFigureOut">
              <a:rPr lang="en-GB" smtClean="0"/>
              <a:t>30/09/2015</a:t>
            </a:fld>
            <a:endParaRPr lang="en-GB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6BA1F4-DDF4-4058-8933-5F04CCBA71D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53628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7A379C-B41D-45E1-80CB-01FC82FDADA9}" type="datetimeFigureOut">
              <a:rPr lang="el-GR" smtClean="0"/>
              <a:t>30/9/2015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A60D4E-153C-481E-9C52-31B1E4926C1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55354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10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0068171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57795689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12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5999832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88138990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14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44735001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15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14198203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16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71658983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17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65476094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18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83134218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19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74472620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20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72913148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25428800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22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87208863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sz="1600" i="0" dirty="0" smtClean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0269423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sz="1600" i="0" dirty="0" smtClean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24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896580313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sz="1600" i="0" dirty="0" smtClean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25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985447082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sz="1600" i="0" dirty="0" smtClean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26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550272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sz="1600" i="0" dirty="0" smtClean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27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180327505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sz="1600" i="0" dirty="0" smtClean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28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02036579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sz="1600" i="0" dirty="0" smtClean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29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89371636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142176384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sz="1600" i="0" dirty="0" smtClean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30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782146169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sz="1600" b="1" i="0" dirty="0" smtClean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165557410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32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22084261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33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34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35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179400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5330233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5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24860296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6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03164712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7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78594761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8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25687635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9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4761888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1775355"/>
            <a:ext cx="7772400" cy="1225021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238500"/>
            <a:ext cx="7776864" cy="14605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28865"/>
            <a:ext cx="2057400" cy="4876271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28865"/>
            <a:ext cx="6019800" cy="4876271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386126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0" y="228865"/>
            <a:ext cx="9144000" cy="952500"/>
          </a:xfrm>
          <a:solidFill>
            <a:srgbClr val="0070C0">
              <a:alpha val="10000"/>
            </a:srgbClr>
          </a:solidFill>
        </p:spPr>
        <p:txBody>
          <a:bodyPr/>
          <a:lstStyle>
            <a:lvl1pPr>
              <a:defRPr>
                <a:solidFill>
                  <a:srgbClr val="C00000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 dirty="0"/>
          </a:p>
        </p:txBody>
      </p:sp>
      <p:sp>
        <p:nvSpPr>
          <p:cNvPr id="5" name="Ορθογώνιο 4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 userDrawn="1"/>
        </p:nvSpPr>
        <p:spPr>
          <a:xfrm>
            <a:off x="251520" y="-57951"/>
            <a:ext cx="8496944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000" b="1" dirty="0" smtClean="0">
                <a:solidFill>
                  <a:schemeClr val="bg1"/>
                </a:solidFill>
              </a:rPr>
              <a:t>Πληροφορική</a:t>
            </a:r>
            <a:r>
              <a:rPr lang="el-GR" sz="1000" b="1" baseline="0" dirty="0" smtClean="0">
                <a:solidFill>
                  <a:schemeClr val="bg1"/>
                </a:solidFill>
              </a:rPr>
              <a:t> Υγείας</a:t>
            </a:r>
            <a:r>
              <a:rPr lang="el-GR" sz="1000" b="1" dirty="0" smtClean="0">
                <a:solidFill>
                  <a:schemeClr val="bg1"/>
                </a:solidFill>
              </a:rPr>
              <a:t> – Τηλεϋγεία και </a:t>
            </a:r>
            <a:r>
              <a:rPr lang="el-GR" sz="1000" b="1" dirty="0" err="1" smtClean="0">
                <a:solidFill>
                  <a:schemeClr val="bg1"/>
                </a:solidFill>
              </a:rPr>
              <a:t>Τηλεκπαίδευση</a:t>
            </a:r>
            <a:r>
              <a:rPr lang="el-GR" sz="1000" b="1" dirty="0" smtClean="0">
                <a:solidFill>
                  <a:schemeClr val="bg1"/>
                </a:solidFill>
              </a:rPr>
              <a:t>, Τμήμα </a:t>
            </a:r>
            <a:r>
              <a:rPr lang="el-GR" sz="1000" b="1" dirty="0" err="1" smtClean="0">
                <a:solidFill>
                  <a:schemeClr val="bg1"/>
                </a:solidFill>
              </a:rPr>
              <a:t>Λογοθεραπείας</a:t>
            </a:r>
            <a:r>
              <a:rPr lang="el-GR" sz="1000" b="1" dirty="0" smtClean="0">
                <a:solidFill>
                  <a:schemeClr val="bg1"/>
                </a:solidFill>
              </a:rPr>
              <a:t>, ΤΕΙ ΗΠΕΙΡΟΥ - Ανοιχτά Ακαδημαϊκά Μαθήματα στο ΤΕΙ Ηπείρου</a:t>
            </a:r>
            <a:endParaRPr lang="el-GR" sz="1000" b="1" dirty="0">
              <a:solidFill>
                <a:schemeClr val="bg1"/>
              </a:solidFill>
            </a:endParaRP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9" name="Εικόνα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3672417"/>
            <a:ext cx="7772400" cy="1135063"/>
          </a:xfrm>
        </p:spPr>
        <p:txBody>
          <a:bodyPr anchor="t"/>
          <a:lstStyle>
            <a:lvl1pPr algn="l">
              <a:defRPr sz="4000" b="1" cap="none" baseline="0"/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422261"/>
            <a:ext cx="7772400" cy="125015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464680" y="913284"/>
            <a:ext cx="2214640" cy="1031492"/>
          </a:xfrm>
          <a:prstGeom prst="rect">
            <a:avLst/>
          </a:prstGeom>
        </p:spPr>
      </p:pic>
      <p:sp>
        <p:nvSpPr>
          <p:cNvPr id="5" name="Θέση αριθμού διαφάνειας 5"/>
          <p:cNvSpPr>
            <a:spLocks noGrp="1"/>
          </p:cNvSpPr>
          <p:nvPr>
            <p:ph type="sldNum" sz="quarter" idx="12"/>
          </p:nvPr>
        </p:nvSpPr>
        <p:spPr>
          <a:xfrm>
            <a:off x="6553200" y="5296959"/>
            <a:ext cx="2133600" cy="304271"/>
          </a:xfrm>
        </p:spPr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11" name="Ορθογώνιο 10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2" name="TextBox 11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3" name="Εικόνα 1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11878"/>
            <a:ext cx="4040188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1845013"/>
            <a:ext cx="4040188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6" y="1311878"/>
            <a:ext cx="4041775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6" y="1845013"/>
            <a:ext cx="4041775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13" name="Ορθογώνιο 12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4" name="TextBox 13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6" name="Εικόνα 1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9" name="Ορθογώνιο 8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2" name="Εικόνα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8" name="Ορθογώνιο 7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9" name="TextBox 8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0" name="Εικόνα 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297327"/>
            <a:ext cx="5111750" cy="384042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1" y="1297327"/>
            <a:ext cx="3008313" cy="384042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297327"/>
            <a:ext cx="5486400" cy="288032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4297660"/>
            <a:ext cx="5486400" cy="845840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952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33500"/>
            <a:ext cx="8229600" cy="37716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5296959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/>
                </a:solidFill>
              </a:defRPr>
            </a:lvl1pPr>
          </a:lstStyle>
          <a:p>
            <a:fld id="{53C4726A-630D-4CB4-B088-BAB00F4188E9}" type="slidenum">
              <a:rPr lang="el-GR" smtClean="0"/>
              <a:pPr/>
              <a:t>‹#›</a:t>
            </a:fld>
            <a:endParaRPr lang="el-GR" dirty="0"/>
          </a:p>
        </p:txBody>
      </p:sp>
      <p:sp>
        <p:nvSpPr>
          <p:cNvPr id="9" name="Θέση αριθμού διαφάνειας 3"/>
          <p:cNvSpPr txBox="1">
            <a:spLocks/>
          </p:cNvSpPr>
          <p:nvPr userDrawn="1"/>
        </p:nvSpPr>
        <p:spPr bwMode="auto">
          <a:xfrm>
            <a:off x="8729256" y="5466151"/>
            <a:ext cx="333105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C6787FC-6543-471B-A41A-5AEEC386B628}" type="slidenum">
              <a:rPr lang="el-GR" altLang="el-GR" sz="1600" smtClean="0">
                <a:solidFill>
                  <a:schemeClr val="bg1"/>
                </a:solidFill>
              </a:rPr>
              <a:pPr algn="r"/>
              <a:t>‹#›</a:t>
            </a:fld>
            <a:endParaRPr lang="el-GR" altLang="el-GR" sz="1600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emf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hyperlink" Target="http://eclass.teiep.gr/courses/LOGO126" TargetMode="External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hyperlink" Target="http://creativecommons.org/licenses/by-nc-nd/4.0/deed.el" TargetMode="External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Πληροφορική Υγείας</a:t>
            </a:r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467544" y="2897167"/>
            <a:ext cx="8280920" cy="1460500"/>
          </a:xfrm>
        </p:spPr>
        <p:txBody>
          <a:bodyPr>
            <a:noAutofit/>
          </a:bodyPr>
          <a:lstStyle/>
          <a:p>
            <a:r>
              <a:rPr lang="el-GR" sz="2800" dirty="0" smtClean="0"/>
              <a:t>Ενότητα </a:t>
            </a:r>
            <a:r>
              <a:rPr lang="en-US" sz="2800" dirty="0" smtClean="0"/>
              <a:t>8 </a:t>
            </a:r>
            <a:r>
              <a:rPr lang="el-GR" sz="2800" dirty="0" smtClean="0"/>
              <a:t>:</a:t>
            </a:r>
            <a:r>
              <a:rPr lang="en-US" sz="2800" dirty="0" smtClean="0"/>
              <a:t> </a:t>
            </a:r>
            <a:r>
              <a:rPr lang="el-GR" sz="2800" b="1" dirty="0"/>
              <a:t>Τηλεϋγεία και </a:t>
            </a:r>
            <a:r>
              <a:rPr lang="el-GR" sz="2800" b="1" dirty="0" err="1"/>
              <a:t>Τηλεκπαίδευση</a:t>
            </a:r>
            <a:r>
              <a:rPr lang="el-GR" sz="2800" b="1" dirty="0"/>
              <a:t> στον </a:t>
            </a:r>
            <a:r>
              <a:rPr lang="el-GR" sz="2800" b="1" dirty="0" smtClean="0"/>
              <a:t>Τομέα Υγείας</a:t>
            </a:r>
            <a:endParaRPr lang="en-US" sz="2800" b="1" dirty="0" smtClean="0"/>
          </a:p>
          <a:p>
            <a:endParaRPr lang="el-GR" sz="2000" b="1" dirty="0"/>
          </a:p>
          <a:p>
            <a:r>
              <a:rPr lang="el-GR" sz="2800" dirty="0" smtClean="0"/>
              <a:t>Ευγενία</a:t>
            </a:r>
            <a:r>
              <a:rPr lang="en-US" sz="2800" dirty="0" smtClean="0"/>
              <a:t> </a:t>
            </a:r>
            <a:r>
              <a:rPr lang="el-GR" sz="2800" dirty="0" err="1" smtClean="0"/>
              <a:t>Τόκη</a:t>
            </a:r>
            <a:endParaRPr lang="el-GR" sz="2800" dirty="0" smtClean="0"/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grpSp>
        <p:nvGrpSpPr>
          <p:cNvPr id="10" name="Ομάδα 9"/>
          <p:cNvGrpSpPr/>
          <p:nvPr/>
        </p:nvGrpSpPr>
        <p:grpSpPr>
          <a:xfrm>
            <a:off x="642158" y="210000"/>
            <a:ext cx="4217874" cy="1147333"/>
            <a:chOff x="642158" y="252000"/>
            <a:chExt cx="4217874" cy="1376800"/>
          </a:xfrm>
        </p:grpSpPr>
        <p:pic>
          <p:nvPicPr>
            <p:cNvPr id="8" name="Εικόνα 7"/>
            <p:cNvPicPr>
              <a:picLocks noChangeAspect="1"/>
            </p:cNvPicPr>
            <p:nvPr/>
          </p:nvPicPr>
          <p:blipFill rotWithShape="1">
            <a:blip r:embed="rId5"/>
            <a:srcRect t="-11106" b="11106"/>
            <a:stretch/>
          </p:blipFill>
          <p:spPr>
            <a:xfrm>
              <a:off x="642158" y="252000"/>
              <a:ext cx="905506" cy="1374430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1619672" y="404664"/>
              <a:ext cx="3240360" cy="1224136"/>
            </a:xfrm>
            <a:prstGeom prst="rect">
              <a:avLst/>
            </a:prstGeom>
          </p:spPr>
          <p:txBody>
            <a:bodyPr vert="horz" wrap="square" lIns="91440" tIns="45720" rIns="91440" bIns="45720" rtlCol="0" anchor="ctr">
              <a:noAutofit/>
            </a:bodyPr>
            <a:lstStyle/>
            <a:p>
              <a:pPr>
                <a:lnSpc>
                  <a:spcPts val="2600"/>
                </a:lnSpc>
              </a:pPr>
              <a:r>
                <a:rPr lang="el-GR" sz="2000" dirty="0" smtClean="0"/>
                <a:t>Ελληνική Δημοκρατία</a:t>
              </a:r>
            </a:p>
            <a:p>
              <a:pPr>
                <a:lnSpc>
                  <a:spcPts val="2600"/>
                </a:lnSpc>
              </a:pPr>
              <a:r>
                <a:rPr lang="el-GR" sz="2000" dirty="0" smtClean="0"/>
                <a:t>Τεχνολογικό Εκπαιδευτικό Ίδρυμα Ηπείρου</a:t>
              </a:r>
              <a:endParaRPr lang="en-GB" sz="2000" dirty="0" smtClean="0"/>
            </a:p>
          </p:txBody>
        </p:sp>
      </p:grpSp>
    </p:spTree>
    <p:extLst>
      <p:ext uri="{BB962C8B-B14F-4D97-AF65-F5344CB8AC3E}">
        <p14:creationId xmlns:p14="http://schemas.microsoft.com/office/powerpoint/2010/main" val="34281954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0" y="228865"/>
            <a:ext cx="9144000" cy="952500"/>
          </a:xfrm>
        </p:spPr>
        <p:txBody>
          <a:bodyPr>
            <a:normAutofit/>
          </a:bodyPr>
          <a:lstStyle/>
          <a:p>
            <a:r>
              <a:rPr lang="el-GR" dirty="0"/>
              <a:t>Εφαρμογές </a:t>
            </a:r>
            <a:r>
              <a:rPr lang="el-GR" dirty="0" err="1"/>
              <a:t>Τηλεϋγείας</a:t>
            </a:r>
            <a:endParaRPr lang="el-GR" sz="4000" i="1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10</a:t>
            </a:fld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8147248" cy="3771636"/>
          </a:xfrm>
        </p:spPr>
        <p:txBody>
          <a:bodyPr>
            <a:noAutofit/>
          </a:bodyPr>
          <a:lstStyle/>
          <a:p>
            <a:pPr marL="182563" indent="-182563">
              <a:spcBef>
                <a:spcPts val="0"/>
              </a:spcBef>
            </a:pPr>
            <a:r>
              <a:rPr lang="el-GR" sz="1400" b="1" i="1" dirty="0"/>
              <a:t>Γνωμάτευση/ </a:t>
            </a:r>
            <a:r>
              <a:rPr lang="el-GR" sz="1400" b="1" i="1" dirty="0" err="1"/>
              <a:t>counseling</a:t>
            </a:r>
            <a:r>
              <a:rPr lang="el-GR" sz="1400" b="1" dirty="0"/>
              <a:t>: </a:t>
            </a:r>
            <a:r>
              <a:rPr lang="el-GR" sz="1400" dirty="0"/>
              <a:t>Ασθενείς μπορούν να ιδούν από το σπίτι τους </a:t>
            </a:r>
            <a:r>
              <a:rPr lang="el-GR" sz="1400" dirty="0" smtClean="0"/>
              <a:t>ή από </a:t>
            </a:r>
            <a:r>
              <a:rPr lang="el-GR" sz="1400" dirty="0"/>
              <a:t>κάποιο ιατρικό κέντρο τον ιατρό τους να τους δίδει τη γνωμάτευσή </a:t>
            </a:r>
            <a:r>
              <a:rPr lang="el-GR" sz="1400" dirty="0" smtClean="0"/>
              <a:t>του από μακριά</a:t>
            </a:r>
            <a:endParaRPr lang="el-GR" sz="1400" dirty="0"/>
          </a:p>
          <a:p>
            <a:pPr marL="182563" indent="-182563">
              <a:spcBef>
                <a:spcPts val="0"/>
              </a:spcBef>
            </a:pPr>
            <a:r>
              <a:rPr lang="el-GR" sz="1400" b="1" i="1" dirty="0" smtClean="0"/>
              <a:t>Ανεύρεση </a:t>
            </a:r>
            <a:r>
              <a:rPr lang="el-GR" sz="1400" b="1" i="1" dirty="0"/>
              <a:t>δεδομένων/ </a:t>
            </a:r>
            <a:r>
              <a:rPr lang="el-GR" sz="1400" b="1" i="1" dirty="0" err="1"/>
              <a:t>Data</a:t>
            </a:r>
            <a:r>
              <a:rPr lang="el-GR" sz="1400" b="1" i="1" dirty="0"/>
              <a:t> </a:t>
            </a:r>
            <a:r>
              <a:rPr lang="el-GR" sz="1400" b="1" i="1" dirty="0" err="1"/>
              <a:t>mining</a:t>
            </a:r>
            <a:r>
              <a:rPr lang="el-GR" sz="1400" b="1" dirty="0"/>
              <a:t>: </a:t>
            </a:r>
            <a:r>
              <a:rPr lang="el-GR" sz="1400" dirty="0"/>
              <a:t>Ο ερευνητής μπορεί να </a:t>
            </a:r>
            <a:r>
              <a:rPr lang="el-GR" sz="1400" dirty="0" smtClean="0"/>
              <a:t>συμβουλεύεται μεγάλες </a:t>
            </a:r>
            <a:r>
              <a:rPr lang="el-GR" sz="1400" dirty="0"/>
              <a:t>βάσεις δεδομένων για εκπαίδευση, διάγνωση και ανάλυση </a:t>
            </a:r>
            <a:r>
              <a:rPr lang="el-GR" sz="1400" dirty="0" smtClean="0"/>
              <a:t>κόστους</a:t>
            </a:r>
            <a:r>
              <a:rPr lang="el-GR" sz="1400" dirty="0"/>
              <a:t>/ </a:t>
            </a:r>
            <a:r>
              <a:rPr lang="el-GR" sz="1400" dirty="0" smtClean="0"/>
              <a:t>οφέλους</a:t>
            </a:r>
            <a:endParaRPr lang="el-GR" sz="1400" dirty="0"/>
          </a:p>
          <a:p>
            <a:pPr marL="182563" indent="-182563">
              <a:spcBef>
                <a:spcPts val="0"/>
              </a:spcBef>
            </a:pPr>
            <a:r>
              <a:rPr lang="el-GR" sz="1400" b="1" i="1" dirty="0" smtClean="0"/>
              <a:t>Δερματολογία</a:t>
            </a:r>
            <a:r>
              <a:rPr lang="el-GR" sz="1400" b="1" i="1" dirty="0"/>
              <a:t>/ </a:t>
            </a:r>
            <a:r>
              <a:rPr lang="el-GR" sz="1400" b="1" i="1" dirty="0" err="1"/>
              <a:t>dermatology</a:t>
            </a:r>
            <a:r>
              <a:rPr lang="el-GR" sz="1400" b="1" dirty="0"/>
              <a:t>:</a:t>
            </a:r>
            <a:r>
              <a:rPr lang="el-GR" sz="1400" dirty="0"/>
              <a:t> Δερματολογικές εικόνες μπορούν να </a:t>
            </a:r>
            <a:r>
              <a:rPr lang="el-GR" sz="1400" dirty="0" smtClean="0"/>
              <a:t>μεταδοθούν </a:t>
            </a:r>
            <a:r>
              <a:rPr lang="el-GR" sz="1400" dirty="0"/>
              <a:t>από ένα σημείο σε άλλο για διάγνωση ή συμβουλευτικούς </a:t>
            </a:r>
            <a:r>
              <a:rPr lang="el-GR" sz="1400" dirty="0" smtClean="0"/>
              <a:t>λόγους</a:t>
            </a:r>
            <a:endParaRPr lang="el-GR" sz="1400" dirty="0"/>
          </a:p>
          <a:p>
            <a:pPr marL="182563" indent="-182563">
              <a:spcBef>
                <a:spcPts val="0"/>
              </a:spcBef>
            </a:pPr>
            <a:r>
              <a:rPr lang="el-GR" sz="1400" b="1" i="1" dirty="0" smtClean="0"/>
              <a:t>Διαχείριση </a:t>
            </a:r>
            <a:r>
              <a:rPr lang="el-GR" sz="1400" b="1" i="1" dirty="0"/>
              <a:t>διαβήτη/ </a:t>
            </a:r>
            <a:r>
              <a:rPr lang="el-GR" sz="1400" b="1" i="1" dirty="0" err="1"/>
              <a:t>diabetes</a:t>
            </a:r>
            <a:r>
              <a:rPr lang="el-GR" sz="1400" b="1" i="1" dirty="0"/>
              <a:t> </a:t>
            </a:r>
            <a:r>
              <a:rPr lang="el-GR" sz="1400" b="1" i="1" dirty="0" err="1"/>
              <a:t>management</a:t>
            </a:r>
            <a:r>
              <a:rPr lang="el-GR" sz="1400" b="1" i="1" dirty="0"/>
              <a:t>:</a:t>
            </a:r>
            <a:r>
              <a:rPr lang="el-GR" sz="1400" i="1" dirty="0"/>
              <a:t> </a:t>
            </a:r>
            <a:r>
              <a:rPr lang="el-GR" sz="1400" dirty="0"/>
              <a:t>Ασθενείς μπορούν να </a:t>
            </a:r>
            <a:r>
              <a:rPr lang="el-GR" sz="1400" dirty="0" smtClean="0"/>
              <a:t>μεταβιβάσουν </a:t>
            </a:r>
            <a:r>
              <a:rPr lang="el-GR" sz="1400" dirty="0"/>
              <a:t>τις μετρήσεις της γλυκόζης του αίματός τους από το σπίτι τους </a:t>
            </a:r>
            <a:r>
              <a:rPr lang="el-GR" sz="1400" dirty="0" smtClean="0"/>
              <a:t>στο ιατρό </a:t>
            </a:r>
            <a:r>
              <a:rPr lang="el-GR" sz="1400" dirty="0"/>
              <a:t>τους με τη βοήθεια ειδικού τηλεφώνου (</a:t>
            </a:r>
            <a:r>
              <a:rPr lang="el-GR" sz="1400" dirty="0" err="1"/>
              <a:t>touch-tone</a:t>
            </a:r>
            <a:r>
              <a:rPr lang="el-GR" sz="1400" dirty="0"/>
              <a:t> </a:t>
            </a:r>
            <a:r>
              <a:rPr lang="el-GR" sz="1400" dirty="0" err="1"/>
              <a:t>telephone</a:t>
            </a:r>
            <a:r>
              <a:rPr lang="el-GR" sz="1400" dirty="0" smtClean="0"/>
              <a:t>)</a:t>
            </a:r>
            <a:endParaRPr lang="el-GR" sz="1400" dirty="0"/>
          </a:p>
          <a:p>
            <a:pPr marL="182563" indent="-182563">
              <a:spcBef>
                <a:spcPts val="0"/>
              </a:spcBef>
            </a:pPr>
            <a:r>
              <a:rPr lang="el-GR" sz="1400" b="1" i="1" dirty="0" smtClean="0"/>
              <a:t>Κινητή </a:t>
            </a:r>
            <a:r>
              <a:rPr lang="el-GR" sz="1400" b="1" i="1" dirty="0"/>
              <a:t>μονάδα υγειονομικής φροντίδας μετά από έκτακτες </a:t>
            </a:r>
            <a:r>
              <a:rPr lang="el-GR" sz="1400" b="1" i="1" dirty="0" smtClean="0"/>
              <a:t>καταστροφές/</a:t>
            </a:r>
            <a:r>
              <a:rPr lang="el-GR" sz="1400" b="1" i="1" dirty="0" err="1" smtClean="0"/>
              <a:t>mobile</a:t>
            </a:r>
            <a:r>
              <a:rPr lang="el-GR" sz="1400" b="1" i="1" dirty="0" smtClean="0"/>
              <a:t> </a:t>
            </a:r>
            <a:r>
              <a:rPr lang="el-GR" sz="1400" b="1" i="1" dirty="0" err="1"/>
              <a:t>unit</a:t>
            </a:r>
            <a:r>
              <a:rPr lang="el-GR" sz="1400" b="1" i="1" dirty="0"/>
              <a:t> </a:t>
            </a:r>
            <a:r>
              <a:rPr lang="el-GR" sz="1400" b="1" i="1" dirty="0" err="1"/>
              <a:t>postdisaster</a:t>
            </a:r>
            <a:r>
              <a:rPr lang="el-GR" sz="1400" b="1" i="1" dirty="0"/>
              <a:t> </a:t>
            </a:r>
            <a:r>
              <a:rPr lang="el-GR" sz="1400" b="1" i="1" dirty="0" err="1"/>
              <a:t>care</a:t>
            </a:r>
            <a:r>
              <a:rPr lang="el-GR" sz="1400" b="1" dirty="0"/>
              <a:t>: </a:t>
            </a:r>
            <a:r>
              <a:rPr lang="el-GR" sz="1400" dirty="0"/>
              <a:t>Το υγειονομικό προσωπικό μιας κινητής </a:t>
            </a:r>
            <a:r>
              <a:rPr lang="el-GR" sz="1400" dirty="0" smtClean="0"/>
              <a:t>μονάδας </a:t>
            </a:r>
            <a:r>
              <a:rPr lang="el-GR" sz="1400" dirty="0"/>
              <a:t>στο τόπο καταστροφών μπορεί να παίρνει πρόσθετες οδηγίες </a:t>
            </a:r>
            <a:r>
              <a:rPr lang="el-GR" sz="1400" dirty="0" smtClean="0"/>
              <a:t>από νοσοκομείο</a:t>
            </a:r>
            <a:endParaRPr lang="el-GR" sz="1400" dirty="0"/>
          </a:p>
          <a:p>
            <a:pPr marL="182563" indent="-182563">
              <a:spcBef>
                <a:spcPts val="0"/>
              </a:spcBef>
            </a:pPr>
            <a:r>
              <a:rPr lang="el-GR" sz="1400" b="1" i="1" dirty="0" smtClean="0"/>
              <a:t>Γηριατρική</a:t>
            </a:r>
            <a:r>
              <a:rPr lang="el-GR" sz="1400" b="1" i="1" dirty="0"/>
              <a:t>/ </a:t>
            </a:r>
            <a:r>
              <a:rPr lang="el-GR" sz="1400" b="1" i="1" dirty="0" err="1"/>
              <a:t>geriatrics</a:t>
            </a:r>
            <a:r>
              <a:rPr lang="el-GR" sz="1400" b="1" i="1" dirty="0"/>
              <a:t>:</a:t>
            </a:r>
            <a:r>
              <a:rPr lang="el-GR" sz="1400" i="1" dirty="0"/>
              <a:t> </a:t>
            </a:r>
            <a:r>
              <a:rPr lang="el-GR" sz="1400" dirty="0"/>
              <a:t>Κατάλληλος εξοπλισμός τηλεδιάσκεψης στην </a:t>
            </a:r>
            <a:r>
              <a:rPr lang="el-GR" sz="1400" dirty="0" smtClean="0"/>
              <a:t>κατοικία </a:t>
            </a:r>
            <a:r>
              <a:rPr lang="el-GR" sz="1400" dirty="0"/>
              <a:t>ενός ηλικιωμένου ασθενή του παρέχει τη δυνατότητα να δέχεται </a:t>
            </a:r>
            <a:r>
              <a:rPr lang="el-GR" sz="1400" dirty="0" smtClean="0"/>
              <a:t>υγειονομική </a:t>
            </a:r>
            <a:r>
              <a:rPr lang="el-GR" sz="1400" dirty="0"/>
              <a:t>φροντίδας από </a:t>
            </a:r>
            <a:r>
              <a:rPr lang="el-GR" sz="1400" dirty="0" smtClean="0"/>
              <a:t>μακριά</a:t>
            </a:r>
            <a:endParaRPr lang="el-GR" sz="1400" dirty="0"/>
          </a:p>
          <a:p>
            <a:pPr marL="182563" indent="-182563">
              <a:spcBef>
                <a:spcPts val="0"/>
              </a:spcBef>
            </a:pPr>
            <a:r>
              <a:rPr lang="el-GR" sz="1400" b="1" i="1" dirty="0" smtClean="0"/>
              <a:t>Φροντίδα </a:t>
            </a:r>
            <a:r>
              <a:rPr lang="el-GR" sz="1400" b="1" i="1" dirty="0"/>
              <a:t>στο σπίτι /</a:t>
            </a:r>
            <a:r>
              <a:rPr lang="el-GR" sz="1400" b="1" i="1" dirty="0" err="1"/>
              <a:t>home</a:t>
            </a:r>
            <a:r>
              <a:rPr lang="el-GR" sz="1400" b="1" i="1" dirty="0"/>
              <a:t> </a:t>
            </a:r>
            <a:r>
              <a:rPr lang="el-GR" sz="1400" b="1" i="1" dirty="0" err="1"/>
              <a:t>care</a:t>
            </a:r>
            <a:r>
              <a:rPr lang="el-GR" sz="1400" b="1" i="1" dirty="0"/>
              <a:t>:</a:t>
            </a:r>
            <a:r>
              <a:rPr lang="el-GR" sz="1400" i="1" dirty="0"/>
              <a:t> </a:t>
            </a:r>
            <a:r>
              <a:rPr lang="el-GR" sz="1400" dirty="0"/>
              <a:t>Με το κατάλληλο εξοπλισμό </a:t>
            </a:r>
            <a:r>
              <a:rPr lang="el-GR" sz="1400" dirty="0" err="1"/>
              <a:t>τηλεϋγείας</a:t>
            </a:r>
            <a:r>
              <a:rPr lang="el-GR" sz="1400" dirty="0"/>
              <a:t> </a:t>
            </a:r>
            <a:r>
              <a:rPr lang="el-GR" sz="1400" dirty="0" smtClean="0"/>
              <a:t>στο σπίτι </a:t>
            </a:r>
            <a:r>
              <a:rPr lang="el-GR" sz="1400" dirty="0"/>
              <a:t>ενός ασθενή, ο ασθενής μπορεί να παραμένει στο σπίτι του και να </a:t>
            </a:r>
            <a:r>
              <a:rPr lang="el-GR" sz="1400" dirty="0" smtClean="0"/>
              <a:t>του παρέχεται </a:t>
            </a:r>
            <a:r>
              <a:rPr lang="el-GR" sz="1400" dirty="0"/>
              <a:t>εκεί κάποια υγειονομική </a:t>
            </a:r>
            <a:r>
              <a:rPr lang="el-GR" sz="1400" dirty="0" smtClean="0"/>
              <a:t>φροντίδα</a:t>
            </a:r>
            <a:endParaRPr lang="el-GR" sz="1400" i="1" dirty="0"/>
          </a:p>
          <a:p>
            <a:pPr marL="182563" indent="-182563">
              <a:spcBef>
                <a:spcPts val="0"/>
              </a:spcBef>
            </a:pPr>
            <a:r>
              <a:rPr lang="el-GR" sz="1400" b="1" i="1" dirty="0" smtClean="0"/>
              <a:t>Ένοπλες </a:t>
            </a:r>
            <a:r>
              <a:rPr lang="el-GR" sz="1400" b="1" i="1" dirty="0"/>
              <a:t>δυνάμεις/ </a:t>
            </a:r>
            <a:r>
              <a:rPr lang="el-GR" sz="1400" b="1" i="1" dirty="0" err="1"/>
              <a:t>Military</a:t>
            </a:r>
            <a:r>
              <a:rPr lang="el-GR" sz="1400" b="1" i="1" dirty="0"/>
              <a:t>: </a:t>
            </a:r>
            <a:r>
              <a:rPr lang="el-GR" sz="1400" dirty="0"/>
              <a:t>Στους στρατευμένους πολίτες μπορεί να </a:t>
            </a:r>
            <a:r>
              <a:rPr lang="el-GR" sz="1400" dirty="0" smtClean="0"/>
              <a:t>παρέχονται </a:t>
            </a:r>
            <a:r>
              <a:rPr lang="el-GR" sz="1400" dirty="0"/>
              <a:t>υπηρεσίες </a:t>
            </a:r>
            <a:r>
              <a:rPr lang="el-GR" sz="1400" dirty="0" err="1"/>
              <a:t>τηλεϋγείας</a:t>
            </a:r>
            <a:r>
              <a:rPr lang="el-GR" sz="1400" dirty="0"/>
              <a:t> σε κάποια στρατιωτικό ιατρείο, κατάλληλα </a:t>
            </a:r>
            <a:r>
              <a:rPr lang="el-GR" sz="1400" dirty="0" smtClean="0"/>
              <a:t>εξοπλισμένο</a:t>
            </a:r>
            <a:endParaRPr lang="el-GR" sz="1400" dirty="0"/>
          </a:p>
          <a:p>
            <a:pPr marL="182563" indent="-182563">
              <a:spcBef>
                <a:spcPts val="0"/>
              </a:spcBef>
            </a:pPr>
            <a:r>
              <a:rPr lang="el-GR" sz="1400" i="1" dirty="0" smtClean="0"/>
              <a:t>….</a:t>
            </a:r>
          </a:p>
        </p:txBody>
      </p:sp>
    </p:spTree>
    <p:extLst>
      <p:ext uri="{BB962C8B-B14F-4D97-AF65-F5344CB8AC3E}">
        <p14:creationId xmlns:p14="http://schemas.microsoft.com/office/powerpoint/2010/main" val="3022541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0" y="228865"/>
            <a:ext cx="9144000" cy="952500"/>
          </a:xfrm>
        </p:spPr>
        <p:txBody>
          <a:bodyPr>
            <a:normAutofit fontScale="90000"/>
          </a:bodyPr>
          <a:lstStyle/>
          <a:p>
            <a:r>
              <a:rPr lang="el-GR" dirty="0" err="1"/>
              <a:t>Τηλεδιάγνωση</a:t>
            </a:r>
            <a:r>
              <a:rPr lang="el-GR" dirty="0"/>
              <a:t> και </a:t>
            </a:r>
            <a:r>
              <a:rPr lang="el-GR" dirty="0" err="1" smtClean="0"/>
              <a:t>τηλεσυμβουλευτική</a:t>
            </a:r>
            <a:endParaRPr lang="el-GR" sz="4000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11</a:t>
            </a:fld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8147248" cy="3771636"/>
          </a:xfrm>
        </p:spPr>
        <p:txBody>
          <a:bodyPr>
            <a:noAutofit/>
          </a:bodyPr>
          <a:lstStyle/>
          <a:p>
            <a:r>
              <a:rPr lang="el-GR" sz="2000" b="1" dirty="0" err="1" smtClean="0"/>
              <a:t>Τηλεδιάγνωση</a:t>
            </a:r>
            <a:r>
              <a:rPr lang="el-GR" sz="2000" b="1" dirty="0" smtClean="0"/>
              <a:t>/</a:t>
            </a:r>
            <a:r>
              <a:rPr lang="el-GR" sz="2000" b="1" dirty="0" err="1" smtClean="0"/>
              <a:t>τηλεσυμβουλευτική</a:t>
            </a:r>
            <a:r>
              <a:rPr lang="en-US" sz="2000" b="1" dirty="0" smtClean="0"/>
              <a:t>: </a:t>
            </a:r>
            <a:r>
              <a:rPr lang="en-US" sz="2000" dirty="0" smtClean="0"/>
              <a:t>H</a:t>
            </a:r>
            <a:r>
              <a:rPr lang="el-GR" sz="2000" dirty="0" smtClean="0"/>
              <a:t> </a:t>
            </a:r>
            <a:r>
              <a:rPr lang="el-GR" sz="2000" dirty="0"/>
              <a:t>παροχή εξειδικευμένης </a:t>
            </a:r>
            <a:r>
              <a:rPr lang="el-GR" sz="2000" dirty="0" smtClean="0"/>
              <a:t>ιατρικής </a:t>
            </a:r>
            <a:r>
              <a:rPr lang="el-GR" sz="2000" dirty="0"/>
              <a:t>γνώσης </a:t>
            </a:r>
            <a:r>
              <a:rPr lang="el-GR" sz="2000" dirty="0" smtClean="0"/>
              <a:t>με </a:t>
            </a:r>
            <a:r>
              <a:rPr lang="el-GR" sz="2000" dirty="0"/>
              <a:t>τη </a:t>
            </a:r>
            <a:r>
              <a:rPr lang="el-GR" sz="2000" dirty="0" smtClean="0"/>
              <a:t>μορφή διάγνωσης </a:t>
            </a:r>
            <a:r>
              <a:rPr lang="el-GR" sz="2000" dirty="0"/>
              <a:t>ή συμβουλών </a:t>
            </a:r>
            <a:r>
              <a:rPr lang="el-GR" sz="2000" dirty="0" smtClean="0"/>
              <a:t>μέσω </a:t>
            </a:r>
            <a:r>
              <a:rPr lang="el-GR" sz="2000" dirty="0"/>
              <a:t>της χρήσης </a:t>
            </a:r>
            <a:r>
              <a:rPr lang="el-GR" sz="2000" dirty="0" err="1" smtClean="0"/>
              <a:t>τηλεματικών</a:t>
            </a:r>
            <a:r>
              <a:rPr lang="el-GR" sz="2000" dirty="0" smtClean="0"/>
              <a:t> συστημάτων</a:t>
            </a:r>
          </a:p>
          <a:p>
            <a:r>
              <a:rPr lang="el-GR" sz="2000" dirty="0" smtClean="0"/>
              <a:t>Η </a:t>
            </a:r>
            <a:r>
              <a:rPr lang="el-GR" sz="2000" dirty="0"/>
              <a:t>μετάδοση αυτή των ιατρικών εξετάσεων γίνεται κατά βάση σε </a:t>
            </a:r>
            <a:r>
              <a:rPr lang="el-GR" sz="2000" dirty="0" smtClean="0"/>
              <a:t>ψηφιακή μορφή </a:t>
            </a:r>
            <a:r>
              <a:rPr lang="el-GR" sz="2000" dirty="0"/>
              <a:t>σε τοπικό επίπεδο (εντός ενός νοσοκομείου), αλλά και σε </a:t>
            </a:r>
            <a:r>
              <a:rPr lang="el-GR" sz="2000" dirty="0" smtClean="0"/>
              <a:t>απομακρυσμένες </a:t>
            </a:r>
            <a:r>
              <a:rPr lang="el-GR" sz="2000" dirty="0"/>
              <a:t>περιοχές (π.χ. μεταξύ κέντρων υγείας και νοσοκομείων</a:t>
            </a:r>
            <a:r>
              <a:rPr lang="el-GR" sz="2000" dirty="0" smtClean="0"/>
              <a:t>)</a:t>
            </a:r>
          </a:p>
          <a:p>
            <a:r>
              <a:rPr lang="en-US" sz="2000" dirty="0"/>
              <a:t>O</a:t>
            </a:r>
            <a:r>
              <a:rPr lang="el-GR" sz="2000" dirty="0" smtClean="0"/>
              <a:t>ι περισσότερες </a:t>
            </a:r>
            <a:r>
              <a:rPr lang="el-GR" sz="2000" dirty="0"/>
              <a:t>εφαρμογές </a:t>
            </a:r>
            <a:r>
              <a:rPr lang="el-GR" sz="2000" dirty="0" err="1"/>
              <a:t>τηλεδιάγνωσης</a:t>
            </a:r>
            <a:r>
              <a:rPr lang="el-GR" sz="2000" dirty="0"/>
              <a:t>, </a:t>
            </a:r>
            <a:r>
              <a:rPr lang="el-GR" sz="2000" dirty="0" smtClean="0"/>
              <a:t>περιορίζονται </a:t>
            </a:r>
            <a:r>
              <a:rPr lang="el-GR" sz="2000" dirty="0"/>
              <a:t>στη </a:t>
            </a:r>
            <a:r>
              <a:rPr lang="el-GR" sz="2000" dirty="0" smtClean="0"/>
              <a:t>μετάδοση </a:t>
            </a:r>
            <a:r>
              <a:rPr lang="el-GR" sz="2000" dirty="0"/>
              <a:t>ψηφιακών ιατρικών </a:t>
            </a:r>
            <a:r>
              <a:rPr lang="el-GR" sz="2000" dirty="0" smtClean="0"/>
              <a:t>εικόνων</a:t>
            </a:r>
            <a:endParaRPr lang="el-GR" sz="2000" dirty="0"/>
          </a:p>
          <a:p>
            <a:r>
              <a:rPr lang="el-GR" sz="2000" b="1" dirty="0" smtClean="0"/>
              <a:t>Πλεονέκτημα</a:t>
            </a:r>
            <a:r>
              <a:rPr lang="en-US" sz="2000" b="1" dirty="0" smtClean="0"/>
              <a:t>: </a:t>
            </a:r>
            <a:r>
              <a:rPr lang="en-US" sz="2000" u="sng" dirty="0" smtClean="0"/>
              <a:t>Y</a:t>
            </a:r>
            <a:r>
              <a:rPr lang="el-GR" sz="2000" u="sng" dirty="0" err="1" smtClean="0"/>
              <a:t>πέρβαση</a:t>
            </a:r>
            <a:r>
              <a:rPr lang="el-GR" sz="2000" dirty="0" smtClean="0"/>
              <a:t> </a:t>
            </a:r>
            <a:r>
              <a:rPr lang="el-GR" sz="2000" dirty="0"/>
              <a:t>των τοπικών και χρονικών περιορισμών (που </a:t>
            </a:r>
            <a:r>
              <a:rPr lang="el-GR" sz="2000" dirty="0" smtClean="0"/>
              <a:t>συχνά υπάρχουν</a:t>
            </a:r>
            <a:r>
              <a:rPr lang="el-GR" sz="2000" dirty="0"/>
              <a:t>) στη μετάδοση των ιατρικών </a:t>
            </a:r>
            <a:r>
              <a:rPr lang="el-GR" sz="2000" dirty="0" smtClean="0"/>
              <a:t>στοιχείων</a:t>
            </a:r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3772175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0" y="228865"/>
            <a:ext cx="9144000" cy="952500"/>
          </a:xfrm>
        </p:spPr>
        <p:txBody>
          <a:bodyPr>
            <a:noAutofit/>
          </a:bodyPr>
          <a:lstStyle/>
          <a:p>
            <a:r>
              <a:rPr lang="el-GR" sz="4000" dirty="0" err="1"/>
              <a:t>Τηλεδιάγνωση</a:t>
            </a:r>
            <a:r>
              <a:rPr lang="el-GR" sz="4000" dirty="0"/>
              <a:t> και </a:t>
            </a:r>
            <a:r>
              <a:rPr lang="el-GR" sz="4000" dirty="0" err="1" smtClean="0"/>
              <a:t>τηλεσυμβουλευτική</a:t>
            </a:r>
            <a:endParaRPr lang="el-GR" sz="3600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12</a:t>
            </a:fld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8147248" cy="3771636"/>
          </a:xfrm>
        </p:spPr>
        <p:txBody>
          <a:bodyPr>
            <a:noAutofit/>
          </a:bodyPr>
          <a:lstStyle/>
          <a:p>
            <a:r>
              <a:rPr lang="el-GR" sz="2200" b="1" dirty="0" err="1" smtClean="0"/>
              <a:t>Τηλεακτινολογία</a:t>
            </a:r>
            <a:r>
              <a:rPr lang="en-US" sz="2200" b="1" dirty="0" smtClean="0"/>
              <a:t>: </a:t>
            </a:r>
            <a:r>
              <a:rPr lang="el-GR" sz="2200" dirty="0" smtClean="0"/>
              <a:t>Μετάδοση </a:t>
            </a:r>
            <a:r>
              <a:rPr lang="el-GR" sz="2200" dirty="0"/>
              <a:t>ακτινολογικών εικόνων από </a:t>
            </a:r>
            <a:r>
              <a:rPr lang="el-GR" sz="2200" dirty="0" smtClean="0"/>
              <a:t>ένα σημείο </a:t>
            </a:r>
            <a:r>
              <a:rPr lang="el-GR" sz="2200" dirty="0"/>
              <a:t>σε άλλο για γνωμάτευση (</a:t>
            </a:r>
            <a:r>
              <a:rPr lang="el-GR" sz="2200" dirty="0" err="1"/>
              <a:t>interpretation</a:t>
            </a:r>
            <a:r>
              <a:rPr lang="el-GR" sz="2200" dirty="0"/>
              <a:t>) ή για συμβουλή (</a:t>
            </a:r>
            <a:r>
              <a:rPr lang="el-GR" sz="2200" dirty="0" err="1"/>
              <a:t>consultation</a:t>
            </a:r>
            <a:r>
              <a:rPr lang="el-GR" sz="2200" dirty="0" smtClean="0"/>
              <a:t>), μέσω </a:t>
            </a:r>
            <a:r>
              <a:rPr lang="el-GR" sz="2200" dirty="0"/>
              <a:t>Η/Υ χρησιμοποιώντας ενσύρματες ή ασύρματες </a:t>
            </a:r>
            <a:r>
              <a:rPr lang="el-GR" sz="2200" dirty="0" smtClean="0"/>
              <a:t>ζεύξεις</a:t>
            </a:r>
            <a:endParaRPr lang="en-US" sz="2200" dirty="0" smtClean="0"/>
          </a:p>
          <a:p>
            <a:r>
              <a:rPr lang="en-US" sz="2200" dirty="0" smtClean="0"/>
              <a:t>T</a:t>
            </a:r>
            <a:r>
              <a:rPr lang="el-GR" sz="2200" dirty="0" smtClean="0"/>
              <a:t>ο </a:t>
            </a:r>
            <a:r>
              <a:rPr lang="el-GR" sz="2200" dirty="0"/>
              <a:t>απεικονιστικό μηχάνημα (ψηφιακής ραδιογραφίας – </a:t>
            </a:r>
            <a:r>
              <a:rPr lang="el-GR" sz="2200" dirty="0" smtClean="0"/>
              <a:t>ακτινολογίας</a:t>
            </a:r>
            <a:r>
              <a:rPr lang="el-GR" sz="2200" dirty="0"/>
              <a:t>, υπερήχων, αξονικού και </a:t>
            </a:r>
            <a:r>
              <a:rPr lang="el-GR" sz="2200" dirty="0" smtClean="0"/>
              <a:t>μαγνητικού</a:t>
            </a:r>
            <a:r>
              <a:rPr lang="en-US" sz="2200" dirty="0" smtClean="0"/>
              <a:t> </a:t>
            </a:r>
            <a:r>
              <a:rPr lang="el-GR" sz="2200" dirty="0" smtClean="0"/>
              <a:t>τομογράφου</a:t>
            </a:r>
            <a:r>
              <a:rPr lang="el-GR" sz="2200" dirty="0"/>
              <a:t>) πρέπει να </a:t>
            </a:r>
            <a:r>
              <a:rPr lang="el-GR" sz="2200" dirty="0" smtClean="0"/>
              <a:t>διαθέτει </a:t>
            </a:r>
            <a:r>
              <a:rPr lang="el-GR" sz="2200" dirty="0"/>
              <a:t>ψηφιακή </a:t>
            </a:r>
            <a:r>
              <a:rPr lang="el-GR" sz="2200" dirty="0" smtClean="0"/>
              <a:t>έξοδο</a:t>
            </a:r>
          </a:p>
          <a:p>
            <a:r>
              <a:rPr lang="el-GR" sz="2200" dirty="0"/>
              <a:t>Σε περιπτώσεις που το μηχάνημα δεν διαθέτει </a:t>
            </a:r>
            <a:r>
              <a:rPr lang="el-GR" sz="2200" dirty="0" smtClean="0"/>
              <a:t>τέτοια </a:t>
            </a:r>
            <a:r>
              <a:rPr lang="el-GR" sz="2200" dirty="0"/>
              <a:t>έξοδο, τότε είναι αναγκαία η χρήση συσκευής </a:t>
            </a:r>
            <a:r>
              <a:rPr lang="el-GR" sz="2200" dirty="0" err="1"/>
              <a:t>ψηφιοποίησης</a:t>
            </a:r>
            <a:r>
              <a:rPr lang="el-GR" sz="2200" dirty="0"/>
              <a:t> της </a:t>
            </a:r>
            <a:r>
              <a:rPr lang="el-GR" sz="2200" dirty="0" smtClean="0"/>
              <a:t>εικόνας</a:t>
            </a:r>
            <a:endParaRPr lang="el-GR" sz="2200" dirty="0"/>
          </a:p>
        </p:txBody>
      </p:sp>
    </p:spTree>
    <p:extLst>
      <p:ext uri="{BB962C8B-B14F-4D97-AF65-F5344CB8AC3E}">
        <p14:creationId xmlns:p14="http://schemas.microsoft.com/office/powerpoint/2010/main" val="42706327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0" y="228865"/>
            <a:ext cx="9144000" cy="952500"/>
          </a:xfrm>
        </p:spPr>
        <p:txBody>
          <a:bodyPr>
            <a:normAutofit fontScale="90000"/>
          </a:bodyPr>
          <a:lstStyle/>
          <a:p>
            <a:r>
              <a:rPr lang="el-GR" dirty="0" err="1"/>
              <a:t>Τηλεδιάγνωση</a:t>
            </a:r>
            <a:r>
              <a:rPr lang="el-GR" dirty="0"/>
              <a:t> και </a:t>
            </a:r>
            <a:r>
              <a:rPr lang="el-GR" dirty="0" err="1" smtClean="0"/>
              <a:t>τηλεσυμβουλευτική</a:t>
            </a:r>
            <a:endParaRPr lang="el-GR" sz="4000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13</a:t>
            </a:fld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3573795" cy="3771636"/>
          </a:xfrm>
        </p:spPr>
        <p:txBody>
          <a:bodyPr>
            <a:noAutofit/>
          </a:bodyPr>
          <a:lstStyle/>
          <a:p>
            <a:r>
              <a:rPr lang="el-GR" sz="2400" b="1" dirty="0" err="1"/>
              <a:t>Τηλεκαρδιολογία</a:t>
            </a:r>
            <a:r>
              <a:rPr lang="en-US" sz="2400" b="1" dirty="0" smtClean="0"/>
              <a:t>:</a:t>
            </a:r>
            <a:r>
              <a:rPr lang="en-US" sz="2000" b="1" dirty="0" smtClean="0"/>
              <a:t> </a:t>
            </a:r>
            <a:r>
              <a:rPr lang="el-GR" sz="2000" dirty="0" smtClean="0"/>
              <a:t>Η </a:t>
            </a:r>
            <a:r>
              <a:rPr lang="el-GR" sz="2000" dirty="0"/>
              <a:t>δυνατότητα να μεταβιβασθούν </a:t>
            </a:r>
            <a:r>
              <a:rPr lang="el-GR" sz="2000" dirty="0" smtClean="0"/>
              <a:t>ηλεκτροκαρδιογραφήματα </a:t>
            </a:r>
            <a:r>
              <a:rPr lang="el-GR" sz="2000" dirty="0"/>
              <a:t>και άλλες απεικονίσεις </a:t>
            </a:r>
            <a:r>
              <a:rPr lang="el-GR" sz="2000" dirty="0" smtClean="0"/>
              <a:t>της καρδιάς </a:t>
            </a:r>
            <a:r>
              <a:rPr lang="el-GR" sz="2000" dirty="0"/>
              <a:t>σ΄ ένα </a:t>
            </a:r>
            <a:r>
              <a:rPr lang="el-GR" sz="2000" dirty="0" smtClean="0"/>
              <a:t>ειδικό της </a:t>
            </a:r>
            <a:r>
              <a:rPr lang="el-GR" sz="2000" dirty="0"/>
              <a:t>καρδιάς για διαγνωστικούς σκοπούς και αυτός να επιστρέψει τη </a:t>
            </a:r>
            <a:r>
              <a:rPr lang="el-GR" sz="2000" dirty="0" smtClean="0"/>
              <a:t>διάγνωση </a:t>
            </a:r>
            <a:r>
              <a:rPr lang="el-GR" sz="2000" dirty="0"/>
              <a:t>και την </a:t>
            </a:r>
            <a:r>
              <a:rPr lang="el-GR" sz="2000" dirty="0" smtClean="0"/>
              <a:t>αγωγή</a:t>
            </a:r>
            <a:endParaRPr lang="el-GR" sz="2000" dirty="0"/>
          </a:p>
        </p:txBody>
      </p:sp>
      <p:pic>
        <p:nvPicPr>
          <p:cNvPr id="2" name="Εικόνα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30995" y="1319847"/>
            <a:ext cx="5070580" cy="3203338"/>
          </a:xfrm>
          <a:prstGeom prst="rect">
            <a:avLst/>
          </a:prstGeom>
        </p:spPr>
      </p:pic>
      <p:sp>
        <p:nvSpPr>
          <p:cNvPr id="7" name="Θέση περιεχομένου 4"/>
          <p:cNvSpPr txBox="1">
            <a:spLocks/>
          </p:cNvSpPr>
          <p:nvPr/>
        </p:nvSpPr>
        <p:spPr>
          <a:xfrm>
            <a:off x="491362" y="4562873"/>
            <a:ext cx="8331895" cy="69439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ts val="12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ts val="12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ts val="12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ts val="12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ts val="12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l-GR" sz="2000" dirty="0" smtClean="0"/>
              <a:t>Η πλέον συνηθισμένη </a:t>
            </a:r>
            <a:r>
              <a:rPr lang="el-GR" sz="2000" b="1" dirty="0" smtClean="0"/>
              <a:t>εφαρμογή </a:t>
            </a:r>
            <a:r>
              <a:rPr lang="el-GR" sz="2000" b="1" dirty="0" err="1" smtClean="0"/>
              <a:t>τηλεκαρδιολογίας</a:t>
            </a:r>
            <a:r>
              <a:rPr lang="el-GR" sz="2000" b="1" dirty="0" smtClean="0"/>
              <a:t> </a:t>
            </a:r>
            <a:r>
              <a:rPr lang="el-GR" sz="2000" dirty="0" smtClean="0"/>
              <a:t>αφορά στη μετάδοση ηλεκτροκαρδιογραφημάτων (ΗΚΓ) για διαγνωστικούς σκοπούς</a:t>
            </a:r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2559756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0" y="228865"/>
            <a:ext cx="9144000" cy="952500"/>
          </a:xfrm>
        </p:spPr>
        <p:txBody>
          <a:bodyPr>
            <a:normAutofit fontScale="90000"/>
          </a:bodyPr>
          <a:lstStyle/>
          <a:p>
            <a:r>
              <a:rPr lang="el-GR" dirty="0" err="1"/>
              <a:t>Τηλεδιάγνωση</a:t>
            </a:r>
            <a:r>
              <a:rPr lang="el-GR" dirty="0"/>
              <a:t> και </a:t>
            </a:r>
            <a:r>
              <a:rPr lang="el-GR" dirty="0" err="1" smtClean="0"/>
              <a:t>τηλεσυμβουλευτική</a:t>
            </a:r>
            <a:endParaRPr lang="el-GR" sz="4000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14</a:t>
            </a:fld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8229600" cy="3771636"/>
          </a:xfrm>
        </p:spPr>
        <p:txBody>
          <a:bodyPr>
            <a:noAutofit/>
          </a:bodyPr>
          <a:lstStyle/>
          <a:p>
            <a:r>
              <a:rPr lang="el-GR" sz="2800" b="1" dirty="0" smtClean="0"/>
              <a:t>Απαιτήσεις</a:t>
            </a:r>
          </a:p>
          <a:p>
            <a:pPr lvl="1"/>
            <a:r>
              <a:rPr lang="el-GR" sz="2400" dirty="0"/>
              <a:t>Η </a:t>
            </a:r>
            <a:r>
              <a:rPr lang="el-GR" sz="2400" b="1" dirty="0"/>
              <a:t>χρήση ψηφιακού καρδιογράφου </a:t>
            </a:r>
            <a:r>
              <a:rPr lang="el-GR" sz="2400" dirty="0"/>
              <a:t>για την </a:t>
            </a:r>
            <a:r>
              <a:rPr lang="el-GR" sz="2400" dirty="0" smtClean="0"/>
              <a:t>παραγωγή/ανάκτηση του ΗΚΓ</a:t>
            </a:r>
            <a:endParaRPr lang="el-GR" sz="2400" dirty="0"/>
          </a:p>
          <a:p>
            <a:pPr lvl="1"/>
            <a:r>
              <a:rPr lang="el-GR" sz="2400" dirty="0" smtClean="0"/>
              <a:t>Ένα </a:t>
            </a:r>
            <a:r>
              <a:rPr lang="el-GR" sz="2400" b="1" dirty="0"/>
              <a:t>τηλεπικοινωνιακό </a:t>
            </a:r>
            <a:r>
              <a:rPr lang="el-GR" sz="2400" b="1" dirty="0" err="1"/>
              <a:t>δικτύο</a:t>
            </a:r>
            <a:r>
              <a:rPr lang="el-GR" sz="2400" dirty="0"/>
              <a:t>, συνήθως απλό τηλεφωνικό </a:t>
            </a:r>
            <a:r>
              <a:rPr lang="el-GR" sz="2400" dirty="0" smtClean="0"/>
              <a:t>δίκτυο </a:t>
            </a:r>
            <a:r>
              <a:rPr lang="en-US" sz="2400" dirty="0" smtClean="0"/>
              <a:t>(</a:t>
            </a:r>
            <a:r>
              <a:rPr lang="en-US" sz="2400" dirty="0"/>
              <a:t>POTS</a:t>
            </a:r>
            <a:r>
              <a:rPr lang="en-US" sz="2400" dirty="0" smtClean="0"/>
              <a:t>)</a:t>
            </a:r>
            <a:endParaRPr lang="en-US" sz="2400" dirty="0"/>
          </a:p>
          <a:p>
            <a:pPr lvl="1"/>
            <a:r>
              <a:rPr lang="el-GR" sz="2400" b="1" dirty="0" smtClean="0"/>
              <a:t>Υπολογιστικός </a:t>
            </a:r>
            <a:r>
              <a:rPr lang="el-GR" sz="2400" b="1" dirty="0"/>
              <a:t>σταθμός </a:t>
            </a:r>
            <a:r>
              <a:rPr lang="el-GR" sz="2400" dirty="0"/>
              <a:t>για την αποθήκευση και απεικόνιση </a:t>
            </a:r>
            <a:r>
              <a:rPr lang="el-GR" sz="2400" dirty="0" smtClean="0"/>
              <a:t>του ΗΚΓ</a:t>
            </a:r>
            <a:endParaRPr lang="el-GR" sz="2400" dirty="0"/>
          </a:p>
        </p:txBody>
      </p:sp>
    </p:spTree>
    <p:extLst>
      <p:ext uri="{BB962C8B-B14F-4D97-AF65-F5344CB8AC3E}">
        <p14:creationId xmlns:p14="http://schemas.microsoft.com/office/powerpoint/2010/main" val="6002357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0" y="228865"/>
            <a:ext cx="9144000" cy="952500"/>
          </a:xfrm>
        </p:spPr>
        <p:txBody>
          <a:bodyPr>
            <a:normAutofit fontScale="90000"/>
          </a:bodyPr>
          <a:lstStyle/>
          <a:p>
            <a:r>
              <a:rPr lang="el-GR" dirty="0" err="1"/>
              <a:t>Τηλεδιάγνωση</a:t>
            </a:r>
            <a:r>
              <a:rPr lang="el-GR" dirty="0"/>
              <a:t> και </a:t>
            </a:r>
            <a:r>
              <a:rPr lang="el-GR" dirty="0" err="1" smtClean="0"/>
              <a:t>τηλεσυμβουλευτική</a:t>
            </a:r>
            <a:endParaRPr lang="el-GR" sz="4000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15</a:t>
            </a:fld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8229600" cy="3771636"/>
          </a:xfrm>
        </p:spPr>
        <p:txBody>
          <a:bodyPr>
            <a:noAutofit/>
          </a:bodyPr>
          <a:lstStyle/>
          <a:p>
            <a:r>
              <a:rPr lang="el-GR" sz="2400" b="1" dirty="0" err="1" smtClean="0"/>
              <a:t>Τηλεπαθολογία</a:t>
            </a:r>
            <a:r>
              <a:rPr lang="en-US" sz="2400" b="1" dirty="0" smtClean="0"/>
              <a:t>: </a:t>
            </a:r>
            <a:r>
              <a:rPr lang="en-US" sz="2400" dirty="0" smtClean="0"/>
              <a:t>H</a:t>
            </a:r>
            <a:r>
              <a:rPr lang="el-GR" sz="2400" dirty="0" smtClean="0"/>
              <a:t> </a:t>
            </a:r>
            <a:r>
              <a:rPr lang="el-GR" sz="2400" dirty="0"/>
              <a:t>εξ’ αποστάσεως </a:t>
            </a:r>
            <a:r>
              <a:rPr lang="el-GR" sz="2400" dirty="0" smtClean="0"/>
              <a:t>διευκόλυνση</a:t>
            </a:r>
            <a:r>
              <a:rPr lang="en-US" sz="2400" dirty="0" smtClean="0"/>
              <a:t> </a:t>
            </a:r>
            <a:r>
              <a:rPr lang="el-GR" sz="2400" dirty="0" err="1" smtClean="0"/>
              <a:t>παθολογο</a:t>
            </a:r>
            <a:r>
              <a:rPr lang="el-GR" sz="2400" dirty="0" smtClean="0"/>
              <a:t>-ανατομικών </a:t>
            </a:r>
            <a:r>
              <a:rPr lang="el-GR" sz="2400" dirty="0"/>
              <a:t>εξετάσεων, </a:t>
            </a:r>
            <a:r>
              <a:rPr lang="el-GR" sz="2400" dirty="0" smtClean="0"/>
              <a:t>χρησιμοποιώντας τηλεπικοινωνιακά </a:t>
            </a:r>
            <a:r>
              <a:rPr lang="el-GR" sz="2400" dirty="0"/>
              <a:t>και </a:t>
            </a:r>
            <a:r>
              <a:rPr lang="el-GR" sz="2400" dirty="0" smtClean="0"/>
              <a:t>υπολογιστικά μέσα</a:t>
            </a:r>
            <a:endParaRPr lang="el-GR" sz="2400" b="1" dirty="0" smtClean="0"/>
          </a:p>
          <a:p>
            <a:pPr lvl="1"/>
            <a:r>
              <a:rPr lang="el-GR" sz="2200" u="sng" dirty="0" smtClean="0"/>
              <a:t>Στατική </a:t>
            </a:r>
            <a:r>
              <a:rPr lang="el-GR" sz="2200" u="sng" dirty="0" err="1" smtClean="0"/>
              <a:t>τηλεπαθολογία</a:t>
            </a:r>
            <a:r>
              <a:rPr lang="el-GR" sz="2200" dirty="0" smtClean="0"/>
              <a:t>, μία </a:t>
            </a:r>
            <a:r>
              <a:rPr lang="el-GR" sz="2200" dirty="0"/>
              <a:t>ή </a:t>
            </a:r>
            <a:r>
              <a:rPr lang="el-GR" sz="2200" dirty="0" smtClean="0"/>
              <a:t>περισσότερες </a:t>
            </a:r>
            <a:r>
              <a:rPr lang="el-GR" sz="2200" dirty="0"/>
              <a:t>ακίνητες (στατικές) εικόνες που συλλέγονται, αποθηκεύονται</a:t>
            </a:r>
            <a:r>
              <a:rPr lang="el-GR" sz="2200" dirty="0" smtClean="0"/>
              <a:t>, προσωρινά</a:t>
            </a:r>
            <a:r>
              <a:rPr lang="el-GR" sz="2200" dirty="0"/>
              <a:t>, και στη συνέχεια μεταδίδονται για </a:t>
            </a:r>
            <a:r>
              <a:rPr lang="el-GR" sz="2200" dirty="0" smtClean="0"/>
              <a:t>διάγνωση</a:t>
            </a:r>
            <a:endParaRPr lang="el-GR" sz="2200" dirty="0"/>
          </a:p>
          <a:p>
            <a:pPr lvl="1"/>
            <a:r>
              <a:rPr lang="el-GR" sz="2200" u="sng" dirty="0" smtClean="0"/>
              <a:t>Δυναμική </a:t>
            </a:r>
            <a:r>
              <a:rPr lang="el-GR" sz="2200" u="sng" dirty="0" err="1" smtClean="0"/>
              <a:t>τηλεπαθολογία</a:t>
            </a:r>
            <a:r>
              <a:rPr lang="el-GR" sz="2200" dirty="0" smtClean="0"/>
              <a:t>, μετάδοση κινούμενων εικόνων σε </a:t>
            </a:r>
            <a:r>
              <a:rPr lang="el-GR" sz="2200" dirty="0"/>
              <a:t>πραγματικό χρόνο (</a:t>
            </a:r>
            <a:r>
              <a:rPr lang="el-GR" sz="2200" dirty="0" err="1"/>
              <a:t>real</a:t>
            </a:r>
            <a:r>
              <a:rPr lang="el-GR" sz="2200" dirty="0"/>
              <a:t> </a:t>
            </a:r>
            <a:r>
              <a:rPr lang="el-GR" sz="2200" dirty="0" err="1"/>
              <a:t>time</a:t>
            </a:r>
            <a:r>
              <a:rPr lang="el-GR" sz="2200" dirty="0" smtClean="0"/>
              <a:t>)</a:t>
            </a:r>
          </a:p>
          <a:p>
            <a:endParaRPr lang="el-GR" sz="2200" b="1" dirty="0"/>
          </a:p>
        </p:txBody>
      </p:sp>
    </p:spTree>
    <p:extLst>
      <p:ext uri="{BB962C8B-B14F-4D97-AF65-F5344CB8AC3E}">
        <p14:creationId xmlns:p14="http://schemas.microsoft.com/office/powerpoint/2010/main" val="3754936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0" y="228865"/>
            <a:ext cx="9144000" cy="952500"/>
          </a:xfrm>
        </p:spPr>
        <p:txBody>
          <a:bodyPr>
            <a:normAutofit fontScale="90000"/>
          </a:bodyPr>
          <a:lstStyle/>
          <a:p>
            <a:r>
              <a:rPr lang="el-GR" dirty="0" err="1"/>
              <a:t>Τηλεδιάγνωση</a:t>
            </a:r>
            <a:r>
              <a:rPr lang="el-GR" dirty="0"/>
              <a:t> και </a:t>
            </a:r>
            <a:r>
              <a:rPr lang="el-GR" dirty="0" err="1" smtClean="0"/>
              <a:t>τηλεσυμβουλευτική</a:t>
            </a:r>
            <a:endParaRPr lang="el-GR" sz="4000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16</a:t>
            </a:fld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8229600" cy="3771636"/>
          </a:xfrm>
        </p:spPr>
        <p:txBody>
          <a:bodyPr>
            <a:noAutofit/>
          </a:bodyPr>
          <a:lstStyle/>
          <a:p>
            <a:r>
              <a:rPr lang="el-GR" sz="2000" b="1" dirty="0" smtClean="0"/>
              <a:t>Τυπικός εξοπλισμός</a:t>
            </a:r>
          </a:p>
          <a:p>
            <a:pPr lvl="1">
              <a:spcBef>
                <a:spcPts val="0"/>
              </a:spcBef>
            </a:pPr>
            <a:r>
              <a:rPr lang="el-GR" sz="1800" dirty="0" smtClean="0"/>
              <a:t>Υψηλής </a:t>
            </a:r>
            <a:r>
              <a:rPr lang="el-GR" sz="1800" dirty="0"/>
              <a:t>ευκρίνειας κάμερα συνδεδεμένη σε ένα </a:t>
            </a:r>
            <a:r>
              <a:rPr lang="el-GR" sz="1800" dirty="0" smtClean="0"/>
              <a:t>μικροσκόπιο</a:t>
            </a:r>
            <a:endParaRPr lang="el-GR" sz="1800" dirty="0"/>
          </a:p>
          <a:p>
            <a:pPr lvl="1">
              <a:spcBef>
                <a:spcPts val="0"/>
              </a:spcBef>
            </a:pPr>
            <a:r>
              <a:rPr lang="el-GR" sz="1800" dirty="0" smtClean="0"/>
              <a:t>Υπολογιστικός σταθμός </a:t>
            </a:r>
            <a:r>
              <a:rPr lang="el-GR" sz="1800" dirty="0" err="1"/>
              <a:t>ψηφιοποίησης</a:t>
            </a:r>
            <a:r>
              <a:rPr lang="el-GR" sz="1800" dirty="0"/>
              <a:t>, κωδικοποίησης, και </a:t>
            </a:r>
            <a:r>
              <a:rPr lang="el-GR" sz="1800" dirty="0" smtClean="0"/>
              <a:t>μετάδοσης εικόνας</a:t>
            </a:r>
            <a:endParaRPr lang="el-GR" sz="1800" dirty="0"/>
          </a:p>
          <a:p>
            <a:pPr lvl="1">
              <a:spcBef>
                <a:spcPts val="0"/>
              </a:spcBef>
            </a:pPr>
            <a:r>
              <a:rPr lang="el-GR" sz="1800" dirty="0" smtClean="0"/>
              <a:t>Ηλεκτρομηχανικά </a:t>
            </a:r>
            <a:r>
              <a:rPr lang="el-GR" sz="1800" dirty="0"/>
              <a:t>συστήματα </a:t>
            </a:r>
            <a:r>
              <a:rPr lang="el-GR" sz="1800" dirty="0" smtClean="0"/>
              <a:t>ελέγχου μικροσκοπίου/κάμερας</a:t>
            </a:r>
            <a:endParaRPr lang="el-GR" sz="1800" dirty="0"/>
          </a:p>
          <a:p>
            <a:pPr lvl="1">
              <a:spcBef>
                <a:spcPts val="0"/>
              </a:spcBef>
            </a:pPr>
            <a:r>
              <a:rPr lang="el-GR" sz="1800" dirty="0" smtClean="0"/>
              <a:t>Υπολογιστικό </a:t>
            </a:r>
            <a:r>
              <a:rPr lang="el-GR" sz="1800" dirty="0"/>
              <a:t>σύστημα λήψης, απεικόνισης και </a:t>
            </a:r>
            <a:r>
              <a:rPr lang="el-GR" sz="1800" dirty="0" smtClean="0"/>
              <a:t>αποθήκευσης στην </a:t>
            </a:r>
            <a:r>
              <a:rPr lang="el-GR" sz="1800" dirty="0"/>
              <a:t>πλευρά του ειδικευμένου </a:t>
            </a:r>
            <a:r>
              <a:rPr lang="el-GR" sz="1800" dirty="0" smtClean="0"/>
              <a:t>ιατρού</a:t>
            </a:r>
          </a:p>
          <a:p>
            <a:r>
              <a:rPr lang="el-GR" sz="2000" b="1" dirty="0" smtClean="0"/>
              <a:t>Κρίσιμα χαρακτηριστικά</a:t>
            </a:r>
            <a:endParaRPr lang="el-GR" sz="2000" b="1" dirty="0"/>
          </a:p>
          <a:p>
            <a:pPr lvl="1">
              <a:spcBef>
                <a:spcPts val="0"/>
              </a:spcBef>
            </a:pPr>
            <a:r>
              <a:rPr lang="el-GR" sz="1800" dirty="0" smtClean="0"/>
              <a:t>Διακριτική </a:t>
            </a:r>
            <a:r>
              <a:rPr lang="el-GR" sz="1800" dirty="0"/>
              <a:t>ικανότητα του συστήματος </a:t>
            </a:r>
            <a:r>
              <a:rPr lang="el-GR" sz="1800" dirty="0" err="1"/>
              <a:t>ψηφιοποίησης</a:t>
            </a:r>
            <a:r>
              <a:rPr lang="el-GR" sz="1800" dirty="0"/>
              <a:t> και </a:t>
            </a:r>
            <a:r>
              <a:rPr lang="el-GR" sz="1800" dirty="0" smtClean="0"/>
              <a:t>απεικόνισης </a:t>
            </a:r>
            <a:r>
              <a:rPr lang="el-GR" sz="1800" dirty="0"/>
              <a:t>των </a:t>
            </a:r>
            <a:r>
              <a:rPr lang="el-GR" sz="1800" dirty="0" smtClean="0"/>
              <a:t>δεδομένων</a:t>
            </a:r>
            <a:endParaRPr lang="el-GR" sz="1800" dirty="0"/>
          </a:p>
          <a:p>
            <a:pPr lvl="1">
              <a:spcBef>
                <a:spcPts val="0"/>
              </a:spcBef>
            </a:pPr>
            <a:r>
              <a:rPr lang="el-GR" sz="1800" dirty="0" smtClean="0"/>
              <a:t>Εύρος </a:t>
            </a:r>
            <a:r>
              <a:rPr lang="el-GR" sz="1800" dirty="0"/>
              <a:t>ζώνης του τηλεπικοινωνιακού δικτύου για την </a:t>
            </a:r>
            <a:r>
              <a:rPr lang="el-GR" sz="1800" dirty="0" smtClean="0"/>
              <a:t>περίπτωση της δυναμικής εφαρμογής</a:t>
            </a:r>
            <a:endParaRPr lang="el-GR" sz="1800" b="1" dirty="0"/>
          </a:p>
        </p:txBody>
      </p:sp>
    </p:spTree>
    <p:extLst>
      <p:ext uri="{BB962C8B-B14F-4D97-AF65-F5344CB8AC3E}">
        <p14:creationId xmlns:p14="http://schemas.microsoft.com/office/powerpoint/2010/main" val="917861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0" y="228865"/>
            <a:ext cx="9144000" cy="952500"/>
          </a:xfrm>
        </p:spPr>
        <p:txBody>
          <a:bodyPr>
            <a:normAutofit fontScale="90000"/>
          </a:bodyPr>
          <a:lstStyle/>
          <a:p>
            <a:r>
              <a:rPr lang="el-GR" dirty="0" err="1"/>
              <a:t>Τηλεδιάγνωση</a:t>
            </a:r>
            <a:r>
              <a:rPr lang="el-GR" dirty="0"/>
              <a:t> και </a:t>
            </a:r>
            <a:r>
              <a:rPr lang="el-GR" dirty="0" err="1" smtClean="0"/>
              <a:t>τηλεσυμβουλευτική</a:t>
            </a:r>
            <a:endParaRPr lang="el-GR" sz="4000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17</a:t>
            </a:fld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8229600" cy="3771636"/>
          </a:xfrm>
        </p:spPr>
        <p:txBody>
          <a:bodyPr>
            <a:noAutofit/>
          </a:bodyPr>
          <a:lstStyle/>
          <a:p>
            <a:r>
              <a:rPr lang="el-GR" sz="2400" b="1" dirty="0" err="1" smtClean="0"/>
              <a:t>Τηλεδερματολογία</a:t>
            </a:r>
            <a:r>
              <a:rPr lang="en-US" sz="2400" b="1" dirty="0" smtClean="0"/>
              <a:t>: </a:t>
            </a:r>
            <a:r>
              <a:rPr lang="en-US" sz="2200" dirty="0" smtClean="0"/>
              <a:t>M</a:t>
            </a:r>
            <a:r>
              <a:rPr lang="el-GR" sz="2200" dirty="0" err="1" smtClean="0"/>
              <a:t>ετάδοση</a:t>
            </a:r>
            <a:r>
              <a:rPr lang="el-GR" sz="2200" dirty="0" smtClean="0"/>
              <a:t> </a:t>
            </a:r>
            <a:r>
              <a:rPr lang="el-GR" sz="2200" dirty="0"/>
              <a:t>δερματολογικών εικόνων από </a:t>
            </a:r>
            <a:r>
              <a:rPr lang="el-GR" sz="2200" dirty="0" smtClean="0"/>
              <a:t>ένα</a:t>
            </a:r>
            <a:r>
              <a:rPr lang="en-US" sz="2200" dirty="0" smtClean="0"/>
              <a:t> </a:t>
            </a:r>
            <a:r>
              <a:rPr lang="el-GR" sz="2200" dirty="0" smtClean="0"/>
              <a:t>σημείο </a:t>
            </a:r>
            <a:r>
              <a:rPr lang="el-GR" sz="2200" dirty="0"/>
              <a:t>σε άλλο για διάγνωση ή συμβουλευτικούς </a:t>
            </a:r>
            <a:r>
              <a:rPr lang="el-GR" sz="2200" dirty="0" smtClean="0"/>
              <a:t>λόγους</a:t>
            </a:r>
            <a:endParaRPr lang="en-US" sz="2200" dirty="0" smtClean="0"/>
          </a:p>
          <a:p>
            <a:endParaRPr lang="el-GR" sz="1800" b="1" dirty="0"/>
          </a:p>
        </p:txBody>
      </p:sp>
      <p:pic>
        <p:nvPicPr>
          <p:cNvPr id="2" name="Εικόνα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47664" y="2281436"/>
            <a:ext cx="6048672" cy="2598068"/>
          </a:xfrm>
          <a:prstGeom prst="rect">
            <a:avLst/>
          </a:prstGeom>
        </p:spPr>
      </p:pic>
      <p:sp>
        <p:nvSpPr>
          <p:cNvPr id="3" name="Ορθογώνιο 2"/>
          <p:cNvSpPr/>
          <p:nvPr/>
        </p:nvSpPr>
        <p:spPr>
          <a:xfrm>
            <a:off x="1259632" y="4925565"/>
            <a:ext cx="662473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sz="1600" i="1" dirty="0" smtClean="0"/>
              <a:t>Εφαρμογή </a:t>
            </a:r>
            <a:r>
              <a:rPr lang="el-GR" sz="1600" i="1" dirty="0" err="1"/>
              <a:t>τηλεδερματολογίας</a:t>
            </a:r>
            <a:r>
              <a:rPr lang="el-GR" sz="1600" i="1" dirty="0"/>
              <a:t> από την κλινική Α, </a:t>
            </a:r>
            <a:r>
              <a:rPr lang="el-GR" sz="1600" i="1" dirty="0" smtClean="0"/>
              <a:t>όπου βρίσκεται </a:t>
            </a:r>
            <a:r>
              <a:rPr lang="el-GR" sz="1600" i="1" dirty="0"/>
              <a:t>ο ασθενής, στην κλινική Β, όπου είναι ειδικευμένος </a:t>
            </a:r>
            <a:r>
              <a:rPr lang="el-GR" sz="1600" i="1" dirty="0" smtClean="0"/>
              <a:t>δερματολόγος</a:t>
            </a:r>
            <a:endParaRPr lang="el-GR" sz="1600" i="1" dirty="0"/>
          </a:p>
        </p:txBody>
      </p:sp>
    </p:spTree>
    <p:extLst>
      <p:ext uri="{BB962C8B-B14F-4D97-AF65-F5344CB8AC3E}">
        <p14:creationId xmlns:p14="http://schemas.microsoft.com/office/powerpoint/2010/main" val="24474465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0" y="228865"/>
            <a:ext cx="9144000" cy="952500"/>
          </a:xfrm>
        </p:spPr>
        <p:txBody>
          <a:bodyPr>
            <a:normAutofit fontScale="90000"/>
          </a:bodyPr>
          <a:lstStyle/>
          <a:p>
            <a:r>
              <a:rPr lang="el-GR" dirty="0" err="1"/>
              <a:t>Τηλεδιάγνωση</a:t>
            </a:r>
            <a:r>
              <a:rPr lang="el-GR" dirty="0"/>
              <a:t> και </a:t>
            </a:r>
            <a:r>
              <a:rPr lang="el-GR" dirty="0" err="1" smtClean="0"/>
              <a:t>τηλεσυμβουλευτική</a:t>
            </a:r>
            <a:endParaRPr lang="el-GR" sz="4000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18</a:t>
            </a:fld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8229600" cy="3771636"/>
          </a:xfrm>
        </p:spPr>
        <p:txBody>
          <a:bodyPr>
            <a:noAutofit/>
          </a:bodyPr>
          <a:lstStyle/>
          <a:p>
            <a:r>
              <a:rPr lang="en-US" sz="2400" b="1" dirty="0" smtClean="0"/>
              <a:t>A</a:t>
            </a:r>
            <a:r>
              <a:rPr lang="el-GR" sz="2400" b="1" dirty="0" err="1" smtClean="0"/>
              <a:t>παιτούμενος</a:t>
            </a:r>
            <a:r>
              <a:rPr lang="el-GR" sz="2400" b="1" dirty="0" smtClean="0"/>
              <a:t> εξοπλισμός</a:t>
            </a:r>
          </a:p>
          <a:p>
            <a:pPr lvl="1"/>
            <a:r>
              <a:rPr lang="el-GR" sz="2000" b="1" dirty="0" smtClean="0"/>
              <a:t>Διάταξη </a:t>
            </a:r>
            <a:r>
              <a:rPr lang="el-GR" sz="2000" b="1" dirty="0"/>
              <a:t>ανάκτησης ακίνητων εικόνων </a:t>
            </a:r>
            <a:r>
              <a:rPr lang="el-GR" sz="2000" dirty="0"/>
              <a:t>υψηλής </a:t>
            </a:r>
            <a:r>
              <a:rPr lang="el-GR" sz="2000" dirty="0" smtClean="0"/>
              <a:t>ανάλυσης </a:t>
            </a:r>
          </a:p>
          <a:p>
            <a:pPr lvl="2"/>
            <a:r>
              <a:rPr lang="el-GR" sz="2000" dirty="0" smtClean="0"/>
              <a:t>Αναλογική </a:t>
            </a:r>
            <a:r>
              <a:rPr lang="el-GR" sz="2000" dirty="0"/>
              <a:t>βιντεοκάμερα που συνδέεται </a:t>
            </a:r>
            <a:r>
              <a:rPr lang="el-GR" sz="2000" dirty="0" smtClean="0"/>
              <a:t>με </a:t>
            </a:r>
            <a:r>
              <a:rPr lang="el-GR" sz="2000" dirty="0"/>
              <a:t>ένα </a:t>
            </a:r>
            <a:r>
              <a:rPr lang="el-GR" sz="2000" dirty="0" smtClean="0"/>
              <a:t>σύστημα ψηφιακής </a:t>
            </a:r>
            <a:r>
              <a:rPr lang="el-GR" sz="2000" dirty="0"/>
              <a:t>ανάκτησης στατικών εικόνων (frame </a:t>
            </a:r>
            <a:r>
              <a:rPr lang="el-GR" sz="2000" dirty="0" err="1"/>
              <a:t>grabber</a:t>
            </a:r>
            <a:r>
              <a:rPr lang="el-GR" sz="2000" dirty="0" smtClean="0"/>
              <a:t>)</a:t>
            </a:r>
            <a:endParaRPr lang="el-GR" sz="2000" dirty="0"/>
          </a:p>
          <a:p>
            <a:pPr lvl="2"/>
            <a:r>
              <a:rPr lang="el-GR" sz="2000" dirty="0" smtClean="0"/>
              <a:t>Ψηφιακή </a:t>
            </a:r>
            <a:r>
              <a:rPr lang="el-GR" sz="2000" dirty="0"/>
              <a:t>φωτογραφικών συσκευή (</a:t>
            </a:r>
            <a:r>
              <a:rPr lang="el-GR" sz="2000" dirty="0" err="1"/>
              <a:t>digital</a:t>
            </a:r>
            <a:r>
              <a:rPr lang="el-GR" sz="2000" dirty="0"/>
              <a:t> </a:t>
            </a:r>
            <a:r>
              <a:rPr lang="el-GR" sz="2000" dirty="0" err="1"/>
              <a:t>cameras</a:t>
            </a:r>
            <a:r>
              <a:rPr lang="el-GR" sz="2000" dirty="0"/>
              <a:t>) και </a:t>
            </a:r>
            <a:r>
              <a:rPr lang="el-GR" sz="2000" dirty="0" smtClean="0"/>
              <a:t>στη συνεχεία </a:t>
            </a:r>
            <a:r>
              <a:rPr lang="el-GR" sz="2000" dirty="0"/>
              <a:t>μεταφορά στο σύστημα </a:t>
            </a:r>
            <a:r>
              <a:rPr lang="el-GR" sz="2000" dirty="0" err="1" smtClean="0"/>
              <a:t>τηλεμετάδοσης</a:t>
            </a:r>
            <a:endParaRPr lang="el-GR" sz="2000" dirty="0"/>
          </a:p>
          <a:p>
            <a:pPr lvl="1"/>
            <a:r>
              <a:rPr lang="el-GR" sz="2000" b="1" dirty="0" smtClean="0"/>
              <a:t>Διάταξη </a:t>
            </a:r>
            <a:r>
              <a:rPr lang="el-GR" sz="2000" b="1" dirty="0"/>
              <a:t>μετάδοσης ψηφιακών δεδομένων</a:t>
            </a:r>
            <a:r>
              <a:rPr lang="el-GR" sz="2000" dirty="0"/>
              <a:t>, παρόμοια </a:t>
            </a:r>
            <a:r>
              <a:rPr lang="el-GR" sz="2000" dirty="0" smtClean="0"/>
              <a:t>με αυτή των </a:t>
            </a:r>
            <a:r>
              <a:rPr lang="el-GR" sz="2000" dirty="0"/>
              <a:t>εφαρμογών </a:t>
            </a:r>
            <a:r>
              <a:rPr lang="el-GR" sz="2000" dirty="0" err="1"/>
              <a:t>τηλεακτινολογίας</a:t>
            </a:r>
            <a:r>
              <a:rPr lang="el-GR" sz="2000" dirty="0"/>
              <a:t> για τη μετάδοση ακίνητων </a:t>
            </a:r>
            <a:r>
              <a:rPr lang="el-GR" sz="2000" dirty="0" smtClean="0"/>
              <a:t>ψηφιακών εικόνων</a:t>
            </a:r>
            <a:endParaRPr lang="el-GR" sz="2000" b="1" dirty="0"/>
          </a:p>
        </p:txBody>
      </p:sp>
      <p:sp>
        <p:nvSpPr>
          <p:cNvPr id="2" name="Ορθογώνιο 1"/>
          <p:cNvSpPr/>
          <p:nvPr/>
        </p:nvSpPr>
        <p:spPr>
          <a:xfrm>
            <a:off x="611560" y="4841772"/>
            <a:ext cx="770485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l-GR" sz="1600" b="1" i="1" dirty="0" smtClean="0"/>
              <a:t>Αλληλεπιδραστική </a:t>
            </a:r>
            <a:r>
              <a:rPr lang="el-GR" sz="1600" b="1" i="1" dirty="0" err="1"/>
              <a:t>τηλεδερματολογία</a:t>
            </a:r>
            <a:r>
              <a:rPr lang="el-GR" sz="1600" b="1" i="1" dirty="0"/>
              <a:t> (</a:t>
            </a:r>
            <a:r>
              <a:rPr lang="el-GR" sz="1600" b="1" i="1" dirty="0" err="1"/>
              <a:t>interactive</a:t>
            </a:r>
            <a:r>
              <a:rPr lang="el-GR" sz="1600" b="1" i="1" dirty="0"/>
              <a:t> </a:t>
            </a:r>
            <a:r>
              <a:rPr lang="el-GR" sz="1600" b="1" i="1" dirty="0" err="1"/>
              <a:t>teledermatology</a:t>
            </a:r>
            <a:r>
              <a:rPr lang="el-GR" sz="1600" b="1" i="1" dirty="0" smtClean="0"/>
              <a:t>)</a:t>
            </a:r>
            <a:r>
              <a:rPr lang="en-US" sz="1600" b="1" i="1" dirty="0" smtClean="0"/>
              <a:t>:</a:t>
            </a:r>
            <a:r>
              <a:rPr lang="el-GR" sz="1600" b="1" i="1" dirty="0" smtClean="0"/>
              <a:t> </a:t>
            </a:r>
            <a:r>
              <a:rPr lang="en-US" sz="1600" i="1" dirty="0" smtClean="0"/>
              <a:t>O </a:t>
            </a:r>
            <a:r>
              <a:rPr lang="el-GR" sz="1600" i="1" dirty="0" smtClean="0"/>
              <a:t>δερματολόγος </a:t>
            </a:r>
            <a:r>
              <a:rPr lang="el-GR" sz="1600" i="1" dirty="0"/>
              <a:t>μέσω της κάμερας βλέπει από μακριά σε πραγματικό χρόνο τη δερματική ανωμαλία και μπορεί να κατευθύνει την </a:t>
            </a:r>
            <a:r>
              <a:rPr lang="el-GR" sz="1600" i="1" dirty="0" smtClean="0"/>
              <a:t>εξέταση/διάγνωση</a:t>
            </a:r>
            <a:r>
              <a:rPr lang="en-US" sz="1600" i="1" dirty="0" smtClean="0"/>
              <a:t> </a:t>
            </a:r>
            <a:r>
              <a:rPr lang="en-US" sz="1600" i="1" dirty="0" smtClean="0">
                <a:sym typeface="Wingdings" panose="05000000000000000000" pitchFamily="2" charset="2"/>
              </a:rPr>
              <a:t> </a:t>
            </a:r>
            <a:r>
              <a:rPr lang="el-GR" sz="1600" i="1" dirty="0" smtClean="0">
                <a:sym typeface="Wingdings" panose="05000000000000000000" pitchFamily="2" charset="2"/>
              </a:rPr>
              <a:t>Υψηλό κόστος.</a:t>
            </a:r>
            <a:endParaRPr lang="el-GR" sz="1600" i="1" dirty="0"/>
          </a:p>
        </p:txBody>
      </p:sp>
    </p:spTree>
    <p:extLst>
      <p:ext uri="{BB962C8B-B14F-4D97-AF65-F5344CB8AC3E}">
        <p14:creationId xmlns:p14="http://schemas.microsoft.com/office/powerpoint/2010/main" val="1461903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0" y="228865"/>
            <a:ext cx="9144000" cy="952500"/>
          </a:xfrm>
        </p:spPr>
        <p:txBody>
          <a:bodyPr>
            <a:normAutofit/>
          </a:bodyPr>
          <a:lstStyle/>
          <a:p>
            <a:r>
              <a:rPr lang="el-GR" dirty="0" err="1"/>
              <a:t>Τηλεχειρουργική</a:t>
            </a:r>
            <a:endParaRPr lang="el-GR" sz="4000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19</a:t>
            </a:fld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8229600" cy="3771636"/>
          </a:xfrm>
        </p:spPr>
        <p:txBody>
          <a:bodyPr>
            <a:noAutofit/>
          </a:bodyPr>
          <a:lstStyle/>
          <a:p>
            <a:r>
              <a:rPr lang="el-GR" sz="2200" dirty="0" smtClean="0"/>
              <a:t>Διπλής </a:t>
            </a:r>
            <a:r>
              <a:rPr lang="el-GR" sz="2200" dirty="0"/>
              <a:t>κατευθύνσεως </a:t>
            </a:r>
            <a:r>
              <a:rPr lang="el-GR" sz="2200" dirty="0" smtClean="0"/>
              <a:t>μετάδοση </a:t>
            </a:r>
            <a:r>
              <a:rPr lang="el-GR" sz="2200" dirty="0"/>
              <a:t>κινούμενης εικόνας και ήχου, επιτρέποντας την </a:t>
            </a:r>
            <a:r>
              <a:rPr lang="el-GR" sz="2200" dirty="0" smtClean="0"/>
              <a:t>επικοινωνία μεταξύ πεπειραμένων </a:t>
            </a:r>
            <a:r>
              <a:rPr lang="el-GR" sz="2200" dirty="0"/>
              <a:t>χειρουργών και χειρουργών (μικρής εμπειρίας) στα </a:t>
            </a:r>
            <a:r>
              <a:rPr lang="el-GR" sz="2200" dirty="0" smtClean="0"/>
              <a:t>χειρουργεία</a:t>
            </a:r>
            <a:r>
              <a:rPr lang="el-GR" sz="2200" dirty="0"/>
              <a:t>, που βρίσκονται συνήθως σε χειρουργεία απομακρυσμένων </a:t>
            </a:r>
            <a:r>
              <a:rPr lang="el-GR" sz="2200" dirty="0" smtClean="0"/>
              <a:t>περιοχών.</a:t>
            </a:r>
          </a:p>
          <a:p>
            <a:r>
              <a:rPr lang="el-GR" sz="2200" b="1" dirty="0" smtClean="0"/>
              <a:t>Απαιτούνται</a:t>
            </a:r>
            <a:r>
              <a:rPr lang="el-GR" sz="2200" dirty="0" smtClean="0"/>
              <a:t> </a:t>
            </a:r>
            <a:r>
              <a:rPr lang="el-GR" sz="2200" dirty="0"/>
              <a:t>συστήματα εικονικής πραγματικότητας (</a:t>
            </a:r>
            <a:r>
              <a:rPr lang="el-GR" sz="2200" dirty="0" err="1" smtClean="0"/>
              <a:t>virtual</a:t>
            </a:r>
            <a:r>
              <a:rPr lang="el-GR" sz="2200" dirty="0" smtClean="0"/>
              <a:t> </a:t>
            </a:r>
            <a:r>
              <a:rPr lang="el-GR" sz="2200" dirty="0" err="1" smtClean="0"/>
              <a:t>reality</a:t>
            </a:r>
            <a:r>
              <a:rPr lang="el-GR" sz="2200" dirty="0" smtClean="0"/>
              <a:t>)</a:t>
            </a:r>
          </a:p>
          <a:p>
            <a:r>
              <a:rPr lang="el-GR" sz="2200" dirty="0" smtClean="0"/>
              <a:t>Τα τελευταία χρόνια, ένας </a:t>
            </a:r>
            <a:r>
              <a:rPr lang="el-GR" sz="2200" dirty="0"/>
              <a:t>σημαντικός αριθμός </a:t>
            </a:r>
            <a:r>
              <a:rPr lang="el-GR" sz="2200" b="1" dirty="0" err="1" smtClean="0"/>
              <a:t>λαπαροσκοπικών</a:t>
            </a:r>
            <a:r>
              <a:rPr lang="el-GR" sz="2200" b="1" dirty="0" smtClean="0"/>
              <a:t> συσκευών </a:t>
            </a:r>
            <a:r>
              <a:rPr lang="el-GR" sz="2200" dirty="0"/>
              <a:t>είναι εφοδιασμένες μ</a:t>
            </a:r>
            <a:r>
              <a:rPr lang="el-GR" sz="2200" dirty="0" smtClean="0"/>
              <a:t>ε </a:t>
            </a:r>
            <a:r>
              <a:rPr lang="el-GR" sz="2200" dirty="0"/>
              <a:t>δυνατότητες διπλής κατευθύνσεως </a:t>
            </a:r>
            <a:r>
              <a:rPr lang="el-GR" sz="2200" dirty="0" smtClean="0"/>
              <a:t>μετάδοση </a:t>
            </a:r>
            <a:r>
              <a:rPr lang="el-GR" sz="2200" dirty="0"/>
              <a:t>κινούμενης εικόνας και </a:t>
            </a:r>
            <a:r>
              <a:rPr lang="el-GR" sz="2200" dirty="0" smtClean="0"/>
              <a:t>ήχου</a:t>
            </a:r>
            <a:endParaRPr lang="el-GR" sz="2200" b="1" dirty="0"/>
          </a:p>
        </p:txBody>
      </p:sp>
    </p:spTree>
    <p:extLst>
      <p:ext uri="{BB962C8B-B14F-4D97-AF65-F5344CB8AC3E}">
        <p14:creationId xmlns:p14="http://schemas.microsoft.com/office/powerpoint/2010/main" val="3677186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1345332"/>
            <a:ext cx="8136904" cy="2702345"/>
          </a:xfrm>
        </p:spPr>
        <p:txBody>
          <a:bodyPr>
            <a:noAutofit/>
          </a:bodyPr>
          <a:lstStyle/>
          <a:p>
            <a:pPr algn="l"/>
            <a:r>
              <a:rPr lang="el-GR" sz="2800" dirty="0" smtClean="0"/>
              <a:t>Τμήμα </a:t>
            </a:r>
            <a:r>
              <a:rPr lang="el-GR" sz="2800" dirty="0" err="1" smtClean="0"/>
              <a:t>Λογοθεραπείας</a:t>
            </a:r>
            <a:endParaRPr lang="el-GR" sz="2800" dirty="0" smtClean="0"/>
          </a:p>
          <a:p>
            <a:pPr algn="l"/>
            <a:r>
              <a:rPr lang="el-GR" b="1" dirty="0"/>
              <a:t>Πληροφορική </a:t>
            </a:r>
            <a:r>
              <a:rPr lang="el-GR" b="1" dirty="0" smtClean="0"/>
              <a:t>Υγείας</a:t>
            </a:r>
            <a:endParaRPr lang="en-US" b="1" dirty="0" smtClean="0"/>
          </a:p>
          <a:p>
            <a:pPr algn="l"/>
            <a:r>
              <a:rPr lang="el-GR" sz="2800" b="1" dirty="0" smtClean="0"/>
              <a:t>Ενότητα </a:t>
            </a:r>
            <a:r>
              <a:rPr lang="en-US" sz="2800" b="1" dirty="0" smtClean="0"/>
              <a:t>8 </a:t>
            </a:r>
            <a:r>
              <a:rPr lang="el-GR" sz="2800" b="1" dirty="0" smtClean="0"/>
              <a:t>:</a:t>
            </a:r>
            <a:r>
              <a:rPr lang="en-US" sz="2800" b="1" dirty="0" smtClean="0"/>
              <a:t> </a:t>
            </a:r>
            <a:r>
              <a:rPr lang="el-GR" sz="2800" dirty="0"/>
              <a:t>Τηλεϋγεία και </a:t>
            </a:r>
            <a:r>
              <a:rPr lang="el-GR" sz="2800" dirty="0" err="1"/>
              <a:t>Τηλεκπαίδευση</a:t>
            </a:r>
            <a:r>
              <a:rPr lang="el-GR" sz="2800" dirty="0"/>
              <a:t> στον Τομέα </a:t>
            </a:r>
            <a:r>
              <a:rPr lang="el-GR" sz="2800" dirty="0" smtClean="0"/>
              <a:t>Υγείας</a:t>
            </a:r>
            <a:endParaRPr lang="en-US" sz="2800" dirty="0" smtClean="0"/>
          </a:p>
          <a:p>
            <a:pPr algn="l"/>
            <a:endParaRPr lang="el-GR" sz="1200" b="1" dirty="0" smtClean="0"/>
          </a:p>
          <a:p>
            <a:pPr algn="l"/>
            <a:r>
              <a:rPr lang="el-GR" sz="2800" dirty="0" err="1" smtClean="0"/>
              <a:t>Τόκη</a:t>
            </a:r>
            <a:r>
              <a:rPr lang="en-US" sz="2800" dirty="0" smtClean="0"/>
              <a:t> </a:t>
            </a:r>
            <a:r>
              <a:rPr lang="el-GR" sz="2800" dirty="0" smtClean="0"/>
              <a:t>Ευγενία</a:t>
            </a:r>
            <a:r>
              <a:rPr lang="en-US" sz="2800" dirty="0" smtClean="0"/>
              <a:t> </a:t>
            </a:r>
          </a:p>
          <a:p>
            <a:pPr algn="l">
              <a:lnSpc>
                <a:spcPts val="2600"/>
              </a:lnSpc>
            </a:pPr>
            <a:r>
              <a:rPr lang="el-GR" sz="2800" dirty="0" smtClean="0">
                <a:solidFill>
                  <a:schemeClr val="tx2">
                    <a:lumMod val="50000"/>
                  </a:schemeClr>
                </a:solidFill>
              </a:rPr>
              <a:t>Επίκουρος Καθηγήτρια</a:t>
            </a:r>
            <a:endParaRPr lang="en-US" sz="2800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l">
              <a:lnSpc>
                <a:spcPts val="2600"/>
              </a:lnSpc>
            </a:pPr>
            <a:r>
              <a:rPr lang="el-GR" sz="2400" dirty="0" smtClean="0">
                <a:solidFill>
                  <a:schemeClr val="tx2">
                    <a:lumMod val="50000"/>
                  </a:schemeClr>
                </a:solidFill>
              </a:rPr>
              <a:t>Άρτα, 2015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sp>
        <p:nvSpPr>
          <p:cNvPr id="10" name="Τίτλος 1"/>
          <p:cNvSpPr txBox="1">
            <a:spLocks/>
          </p:cNvSpPr>
          <p:nvPr/>
        </p:nvSpPr>
        <p:spPr>
          <a:xfrm>
            <a:off x="0" y="3547"/>
            <a:ext cx="7452320" cy="1023697"/>
          </a:xfrm>
          <a:prstGeom prst="rect">
            <a:avLst/>
          </a:prstGeom>
          <a:solidFill>
            <a:schemeClr val="accent2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2400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2400" dirty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48264" y="3547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5671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0" y="228865"/>
            <a:ext cx="9144000" cy="952500"/>
          </a:xfrm>
        </p:spPr>
        <p:txBody>
          <a:bodyPr>
            <a:noAutofit/>
          </a:bodyPr>
          <a:lstStyle/>
          <a:p>
            <a:r>
              <a:rPr lang="el-GR" dirty="0" err="1" smtClean="0"/>
              <a:t>Τηλεϊατρεία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20</a:t>
            </a:fld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8229600" cy="3771636"/>
          </a:xfrm>
        </p:spPr>
        <p:txBody>
          <a:bodyPr>
            <a:noAutofit/>
          </a:bodyPr>
          <a:lstStyle/>
          <a:p>
            <a:r>
              <a:rPr lang="en-US" sz="2400" u="sng" dirty="0" smtClean="0"/>
              <a:t>E</a:t>
            </a:r>
            <a:r>
              <a:rPr lang="el-GR" sz="2400" u="sng" dirty="0" smtClean="0"/>
              <a:t>ιδικά </a:t>
            </a:r>
            <a:r>
              <a:rPr lang="el-GR" sz="2400" u="sng" dirty="0"/>
              <a:t>εξοπλισμένος χώρος</a:t>
            </a:r>
            <a:r>
              <a:rPr lang="el-GR" sz="2400" dirty="0"/>
              <a:t>, όπου ο </a:t>
            </a:r>
            <a:r>
              <a:rPr lang="el-GR" sz="2400" dirty="0" smtClean="0"/>
              <a:t>ειδικευμένος</a:t>
            </a:r>
            <a:r>
              <a:rPr lang="en-US" sz="2400" dirty="0" smtClean="0"/>
              <a:t> </a:t>
            </a:r>
            <a:r>
              <a:rPr lang="el-GR" sz="2400" dirty="0" smtClean="0"/>
              <a:t>ιατρός </a:t>
            </a:r>
            <a:r>
              <a:rPr lang="el-GR" sz="2400" dirty="0"/>
              <a:t>εξετάζει τον ασθενή του από μακριά </a:t>
            </a:r>
            <a:r>
              <a:rPr lang="en-US" sz="2400" dirty="0" smtClean="0"/>
              <a:t> </a:t>
            </a:r>
            <a:r>
              <a:rPr lang="el-GR" sz="2400" dirty="0" smtClean="0"/>
              <a:t>μέσω </a:t>
            </a:r>
            <a:r>
              <a:rPr lang="el-GR" sz="2400" dirty="0"/>
              <a:t>τηλεδιασκέψεως και </a:t>
            </a:r>
            <a:r>
              <a:rPr lang="el-GR" sz="2400" dirty="0" smtClean="0"/>
              <a:t>συζητάει </a:t>
            </a:r>
            <a:r>
              <a:rPr lang="el-GR" sz="2400" dirty="0"/>
              <a:t>μαζί του για τη θεραπευτική </a:t>
            </a:r>
            <a:r>
              <a:rPr lang="el-GR" sz="2400" dirty="0" smtClean="0"/>
              <a:t>αγωγή</a:t>
            </a:r>
            <a:endParaRPr lang="en-US" sz="2400" dirty="0" smtClean="0"/>
          </a:p>
          <a:p>
            <a:pPr marL="457200" lvl="1" indent="0">
              <a:buNone/>
            </a:pPr>
            <a:r>
              <a:rPr lang="el-GR" sz="2400" b="1" dirty="0" smtClean="0"/>
              <a:t>Παραδείγματα 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l-GR" sz="1800" b="1" dirty="0" smtClean="0"/>
              <a:t>Βιομετρικές μετρήσεις</a:t>
            </a:r>
            <a:r>
              <a:rPr lang="en-US" sz="1800" b="1" dirty="0" smtClean="0"/>
              <a:t> (</a:t>
            </a:r>
            <a:r>
              <a:rPr lang="el-GR" sz="1800" dirty="0" smtClean="0"/>
              <a:t>πίεση αίματος, βαθμός </a:t>
            </a:r>
            <a:r>
              <a:rPr lang="el-GR" sz="1800" dirty="0"/>
              <a:t>ανταλλαγής </a:t>
            </a:r>
            <a:r>
              <a:rPr lang="el-GR" sz="1800" dirty="0" smtClean="0"/>
              <a:t>αερίων </a:t>
            </a:r>
            <a:r>
              <a:rPr lang="el-GR" sz="1800" dirty="0"/>
              <a:t>μεταξύ αίματος και </a:t>
            </a:r>
            <a:r>
              <a:rPr lang="el-GR" sz="1800" dirty="0" smtClean="0"/>
              <a:t>ιστών </a:t>
            </a:r>
            <a:r>
              <a:rPr lang="el-GR" sz="1800" dirty="0" err="1" smtClean="0"/>
              <a:t>κτλ</a:t>
            </a:r>
            <a:r>
              <a:rPr lang="el-GR" sz="1800" dirty="0" smtClean="0"/>
              <a:t>) μπορούν </a:t>
            </a:r>
            <a:r>
              <a:rPr lang="el-GR" sz="1800" dirty="0"/>
              <a:t>να </a:t>
            </a:r>
            <a:r>
              <a:rPr lang="el-GR" sz="1800" dirty="0" smtClean="0"/>
              <a:t>μεταβιβασθούν </a:t>
            </a:r>
            <a:r>
              <a:rPr lang="el-GR" sz="1800" dirty="0"/>
              <a:t>ηλεκτρονικά διαμέσου του </a:t>
            </a:r>
            <a:r>
              <a:rPr lang="el-GR" sz="1800" dirty="0" smtClean="0"/>
              <a:t>Διαδικτύου</a:t>
            </a:r>
            <a:endParaRPr lang="el-GR" sz="1800" dirty="0"/>
          </a:p>
          <a:p>
            <a:pPr lvl="1">
              <a:buFont typeface="Courier New" panose="02070309020205020404" pitchFamily="49" charset="0"/>
              <a:buChar char="o"/>
            </a:pPr>
            <a:r>
              <a:rPr lang="el-GR" sz="1800" b="1" dirty="0" smtClean="0"/>
              <a:t>Ασθενείς </a:t>
            </a:r>
            <a:r>
              <a:rPr lang="el-GR" sz="1800" b="1" dirty="0"/>
              <a:t>με χρόνιες παθήσεις </a:t>
            </a:r>
            <a:r>
              <a:rPr lang="el-GR" sz="1800" dirty="0"/>
              <a:t>(διαβήτης, </a:t>
            </a:r>
            <a:r>
              <a:rPr lang="el-GR" sz="1800" dirty="0" smtClean="0"/>
              <a:t>υπέρταση</a:t>
            </a:r>
            <a:r>
              <a:rPr lang="el-GR" sz="1800" dirty="0"/>
              <a:t> </a:t>
            </a:r>
            <a:r>
              <a:rPr lang="el-GR" sz="1800" dirty="0" err="1" smtClean="0"/>
              <a:t>κτλ</a:t>
            </a:r>
            <a:r>
              <a:rPr lang="el-GR" sz="1800" dirty="0" smtClean="0"/>
              <a:t>), </a:t>
            </a:r>
            <a:r>
              <a:rPr lang="el-GR" sz="1800" dirty="0" err="1"/>
              <a:t>έγκυες</a:t>
            </a:r>
            <a:r>
              <a:rPr lang="el-GR" sz="1800" dirty="0"/>
              <a:t> γυναίκες και ασθενείς μετά την </a:t>
            </a:r>
            <a:r>
              <a:rPr lang="el-GR" sz="1800" dirty="0" smtClean="0"/>
              <a:t>εγχείρηση τους </a:t>
            </a:r>
            <a:r>
              <a:rPr lang="el-GR" sz="1800" dirty="0"/>
              <a:t>μπορούν να παρακολουθούνται από μακριά στο σπίτι τους μέσω </a:t>
            </a:r>
            <a:r>
              <a:rPr lang="el-GR" sz="1800" dirty="0" smtClean="0"/>
              <a:t>Διαδικτύου </a:t>
            </a:r>
            <a:r>
              <a:rPr lang="el-GR" sz="1800" dirty="0"/>
              <a:t>από ειδικευμένο </a:t>
            </a:r>
            <a:r>
              <a:rPr lang="el-GR" sz="1800" dirty="0" smtClean="0"/>
              <a:t>ιατρό</a:t>
            </a:r>
            <a:endParaRPr lang="el-GR" sz="1800" b="1" dirty="0"/>
          </a:p>
        </p:txBody>
      </p:sp>
    </p:spTree>
    <p:extLst>
      <p:ext uri="{BB962C8B-B14F-4D97-AF65-F5344CB8AC3E}">
        <p14:creationId xmlns:p14="http://schemas.microsoft.com/office/powerpoint/2010/main" val="778191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0" y="228865"/>
            <a:ext cx="9144000" cy="952500"/>
          </a:xfrm>
        </p:spPr>
        <p:txBody>
          <a:bodyPr>
            <a:noAutofit/>
          </a:bodyPr>
          <a:lstStyle/>
          <a:p>
            <a:r>
              <a:rPr lang="el-GR" sz="3200" dirty="0" smtClean="0"/>
              <a:t>Τηλεδιάσκεψη – </a:t>
            </a:r>
            <a:br>
              <a:rPr lang="el-GR" sz="3200" dirty="0" smtClean="0"/>
            </a:br>
            <a:r>
              <a:rPr lang="el-GR" sz="3200" dirty="0" smtClean="0"/>
              <a:t>Τηλεϊατρική </a:t>
            </a:r>
            <a:r>
              <a:rPr lang="el-GR" sz="3200" dirty="0"/>
              <a:t>υποστήριξη σταθμών διακομιδής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21</a:t>
            </a:fld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8229600" cy="3771636"/>
          </a:xfrm>
        </p:spPr>
        <p:txBody>
          <a:bodyPr>
            <a:noAutofit/>
          </a:bodyPr>
          <a:lstStyle/>
          <a:p>
            <a:r>
              <a:rPr lang="el-GR" sz="2400" b="1" dirty="0" smtClean="0"/>
              <a:t>Τηλεδιάσκεψη</a:t>
            </a:r>
            <a:r>
              <a:rPr lang="en-US" sz="2400" b="1" dirty="0" smtClean="0"/>
              <a:t>: </a:t>
            </a:r>
            <a:r>
              <a:rPr lang="el-GR" sz="2400" dirty="0" smtClean="0"/>
              <a:t>Συνδιάσκεψη </a:t>
            </a:r>
            <a:r>
              <a:rPr lang="el-GR" sz="2400" dirty="0"/>
              <a:t>μεταξύ δύο ή </a:t>
            </a:r>
            <a:r>
              <a:rPr lang="el-GR" sz="2400" dirty="0" smtClean="0"/>
              <a:t>περισσοτέρων ανθρώπων</a:t>
            </a:r>
            <a:r>
              <a:rPr lang="el-GR" sz="2400" dirty="0"/>
              <a:t>, που βρίσκονται σε διαφορετικά </a:t>
            </a:r>
            <a:r>
              <a:rPr lang="el-GR" sz="2400" dirty="0" smtClean="0"/>
              <a:t>μέρη</a:t>
            </a:r>
          </a:p>
          <a:p>
            <a:r>
              <a:rPr lang="el-GR" sz="2400" b="1" dirty="0"/>
              <a:t>Τηλεϊατρική υποστήριξη σταθμών </a:t>
            </a:r>
            <a:r>
              <a:rPr lang="el-GR" sz="2400" b="1" dirty="0" smtClean="0"/>
              <a:t>διακομιδής</a:t>
            </a:r>
            <a:endParaRPr lang="en-US" sz="2400" b="1" dirty="0"/>
          </a:p>
          <a:p>
            <a:pPr lvl="1"/>
            <a:r>
              <a:rPr lang="el-GR" sz="2000" dirty="0"/>
              <a:t>Οι </a:t>
            </a:r>
            <a:r>
              <a:rPr lang="el-GR" sz="2000" b="1" dirty="0"/>
              <a:t>υπηρεσίες άμεσης βοήθειας </a:t>
            </a:r>
            <a:r>
              <a:rPr lang="el-GR" sz="2000" dirty="0"/>
              <a:t>αποτελούν αντικείμενο της </a:t>
            </a:r>
            <a:r>
              <a:rPr lang="el-GR" sz="2000" dirty="0" smtClean="0"/>
              <a:t>επείγουσας ιατρικής</a:t>
            </a:r>
            <a:endParaRPr lang="en-US" sz="2000" dirty="0" smtClean="0"/>
          </a:p>
          <a:p>
            <a:pPr lvl="1"/>
            <a:r>
              <a:rPr lang="el-GR" sz="2000" dirty="0" smtClean="0"/>
              <a:t>Τα </a:t>
            </a:r>
            <a:r>
              <a:rPr lang="el-GR" sz="2000" dirty="0"/>
              <a:t>προβλήματα επείγουσας ιατρικής σε </a:t>
            </a:r>
            <a:r>
              <a:rPr lang="el-GR" sz="2000" dirty="0" smtClean="0"/>
              <a:t>κάθε</a:t>
            </a:r>
            <a:r>
              <a:rPr lang="en-US" sz="2000" dirty="0" smtClean="0"/>
              <a:t> </a:t>
            </a:r>
            <a:r>
              <a:rPr lang="el-GR" sz="2000" dirty="0" smtClean="0"/>
              <a:t>χώρα εντείνονται </a:t>
            </a:r>
            <a:r>
              <a:rPr lang="el-GR" sz="2000" dirty="0"/>
              <a:t>από τη </a:t>
            </a:r>
            <a:r>
              <a:rPr lang="el-GR" sz="2000" b="1" dirty="0"/>
              <a:t>γεωγραφική ανομοιομορφία </a:t>
            </a:r>
            <a:r>
              <a:rPr lang="el-GR" sz="2000" dirty="0" smtClean="0"/>
              <a:t>και </a:t>
            </a:r>
            <a:r>
              <a:rPr lang="el-GR" sz="2000" dirty="0"/>
              <a:t>από την </a:t>
            </a:r>
            <a:r>
              <a:rPr lang="el-GR" sz="2000" b="1" dirty="0"/>
              <a:t>ανομοιόμορφη πληθυσμιακή </a:t>
            </a:r>
            <a:r>
              <a:rPr lang="el-GR" sz="2000" b="1" dirty="0" smtClean="0"/>
              <a:t>κατανομή</a:t>
            </a:r>
            <a:endParaRPr lang="en-US" sz="2000" dirty="0" smtClean="0"/>
          </a:p>
          <a:p>
            <a:pPr lvl="1"/>
            <a:r>
              <a:rPr lang="en-US" sz="2000" dirty="0" smtClean="0"/>
              <a:t>A</a:t>
            </a:r>
            <a:r>
              <a:rPr lang="el-GR" sz="2000" dirty="0" err="1" smtClean="0"/>
              <a:t>νάγκη</a:t>
            </a:r>
            <a:r>
              <a:rPr lang="el-GR" sz="2000" dirty="0" smtClean="0"/>
              <a:t> </a:t>
            </a:r>
            <a:r>
              <a:rPr lang="el-GR" sz="2000" dirty="0"/>
              <a:t>διασύνδεσης σε </a:t>
            </a:r>
            <a:r>
              <a:rPr lang="el-GR" sz="2000" b="1" dirty="0" smtClean="0"/>
              <a:t>ενοποιημένο</a:t>
            </a:r>
            <a:r>
              <a:rPr lang="en-US" sz="2000" b="1" dirty="0" smtClean="0"/>
              <a:t> </a:t>
            </a:r>
            <a:r>
              <a:rPr lang="el-GR" sz="2000" b="1" dirty="0" smtClean="0"/>
              <a:t>τηλεπικοινωνιακό δίκτυο</a:t>
            </a:r>
            <a:endParaRPr lang="el-GR" sz="2000" b="1" dirty="0"/>
          </a:p>
        </p:txBody>
      </p:sp>
    </p:spTree>
    <p:extLst>
      <p:ext uri="{BB962C8B-B14F-4D97-AF65-F5344CB8AC3E}">
        <p14:creationId xmlns:p14="http://schemas.microsoft.com/office/powerpoint/2010/main" val="499124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0" y="228865"/>
            <a:ext cx="9144000" cy="952500"/>
          </a:xfrm>
        </p:spPr>
        <p:txBody>
          <a:bodyPr>
            <a:noAutofit/>
          </a:bodyPr>
          <a:lstStyle/>
          <a:p>
            <a:r>
              <a:rPr lang="el-GR" sz="3200" dirty="0" smtClean="0"/>
              <a:t>Τηλεδιάσκεψη – </a:t>
            </a:r>
            <a:br>
              <a:rPr lang="el-GR" sz="3200" dirty="0" smtClean="0"/>
            </a:br>
            <a:r>
              <a:rPr lang="el-GR" sz="3200" dirty="0" smtClean="0"/>
              <a:t>Τηλεϊατρική </a:t>
            </a:r>
            <a:r>
              <a:rPr lang="el-GR" sz="3200" dirty="0"/>
              <a:t>υποστήριξη σταθμών διακομιδής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22</a:t>
            </a:fld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177743" y="4063138"/>
            <a:ext cx="4114800" cy="519444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el-GR" sz="1400" i="1" dirty="0"/>
              <a:t>Τηλεϊατρική διασύνδεση σταθμού διακομιδής με </a:t>
            </a:r>
            <a:r>
              <a:rPr lang="el-GR" sz="1400" i="1" dirty="0" smtClean="0"/>
              <a:t>Νοσοκομείο </a:t>
            </a:r>
            <a:r>
              <a:rPr lang="el-GR" sz="1400" i="1" dirty="0"/>
              <a:t>για την αντιμετώπιση επείγοντος περιστατικού ασθενούς</a:t>
            </a:r>
            <a:endParaRPr lang="el-GR" sz="1400" b="1" i="1" dirty="0"/>
          </a:p>
        </p:txBody>
      </p:sp>
      <p:pic>
        <p:nvPicPr>
          <p:cNvPr id="2" name="Εικόνα 1"/>
          <p:cNvPicPr>
            <a:picLocks noChangeAspect="1"/>
          </p:cNvPicPr>
          <p:nvPr/>
        </p:nvPicPr>
        <p:blipFill rotWithShape="1">
          <a:blip r:embed="rId3"/>
          <a:srcRect l="207" r="4622" b="5258"/>
          <a:stretch/>
        </p:blipFill>
        <p:spPr>
          <a:xfrm>
            <a:off x="34834" y="1417340"/>
            <a:ext cx="4257709" cy="2594866"/>
          </a:xfrm>
          <a:prstGeom prst="rect">
            <a:avLst/>
          </a:prstGeom>
        </p:spPr>
      </p:pic>
      <p:pic>
        <p:nvPicPr>
          <p:cNvPr id="7" name="Εικόνα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92543" y="1417340"/>
            <a:ext cx="4817952" cy="2900271"/>
          </a:xfrm>
          <a:prstGeom prst="rect">
            <a:avLst/>
          </a:prstGeom>
        </p:spPr>
      </p:pic>
      <p:sp>
        <p:nvSpPr>
          <p:cNvPr id="8" name="Ορθογώνιο 7"/>
          <p:cNvSpPr/>
          <p:nvPr/>
        </p:nvSpPr>
        <p:spPr>
          <a:xfrm>
            <a:off x="4608004" y="4279543"/>
            <a:ext cx="4572000" cy="1169551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el-GR" sz="1400" i="1" dirty="0"/>
              <a:t>Τα επίπεδα εφαρμογής της </a:t>
            </a:r>
            <a:r>
              <a:rPr lang="el-GR" sz="1400" i="1" dirty="0" err="1"/>
              <a:t>τηλεϋγείας</a:t>
            </a:r>
            <a:r>
              <a:rPr lang="el-GR" sz="1400" i="1" dirty="0"/>
              <a:t>. Ένα </a:t>
            </a:r>
            <a:r>
              <a:rPr lang="el-GR" sz="1400" i="1" dirty="0" smtClean="0"/>
              <a:t>αυτόνομο πληροφοριακό </a:t>
            </a:r>
            <a:r>
              <a:rPr lang="el-GR" sz="1400" i="1" dirty="0"/>
              <a:t>σύστημα ενός Νοσοκομείου συνεργάζεται για τη παροχή </a:t>
            </a:r>
            <a:r>
              <a:rPr lang="el-GR" sz="1400" i="1" dirty="0" smtClean="0"/>
              <a:t>υγειονομικής φροντίδας </a:t>
            </a:r>
            <a:r>
              <a:rPr lang="el-GR" sz="1400" i="1" dirty="0"/>
              <a:t>στο σπίτι </a:t>
            </a:r>
            <a:r>
              <a:rPr lang="el-GR" sz="1400" i="1" dirty="0" smtClean="0"/>
              <a:t>του ασθενή</a:t>
            </a:r>
            <a:r>
              <a:rPr lang="el-GR" sz="1400" i="1" dirty="0"/>
              <a:t>, σε σταθμό πρώτων βοηθειών και σε </a:t>
            </a:r>
            <a:r>
              <a:rPr lang="el-GR" sz="1400" i="1" dirty="0" smtClean="0"/>
              <a:t>σταθμό διακομιδής.</a:t>
            </a:r>
            <a:endParaRPr lang="el-GR" sz="1400" i="1" dirty="0"/>
          </a:p>
        </p:txBody>
      </p:sp>
    </p:spTree>
    <p:extLst>
      <p:ext uri="{BB962C8B-B14F-4D97-AF65-F5344CB8AC3E}">
        <p14:creationId xmlns:p14="http://schemas.microsoft.com/office/powerpoint/2010/main" val="2310701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0" y="228865"/>
            <a:ext cx="9144000" cy="952500"/>
          </a:xfrm>
        </p:spPr>
        <p:txBody>
          <a:bodyPr>
            <a:noAutofit/>
          </a:bodyPr>
          <a:lstStyle/>
          <a:p>
            <a:r>
              <a:rPr lang="el-GR" dirty="0"/>
              <a:t>Η Τηλεϋγεία σήμερα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23</a:t>
            </a:fld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8229600" cy="3771636"/>
          </a:xfrm>
        </p:spPr>
        <p:txBody>
          <a:bodyPr>
            <a:noAutofit/>
          </a:bodyPr>
          <a:lstStyle/>
          <a:p>
            <a:pPr>
              <a:spcBef>
                <a:spcPts val="600"/>
              </a:spcBef>
            </a:pPr>
            <a:r>
              <a:rPr lang="el-GR" sz="2000" b="1" dirty="0"/>
              <a:t>Ενωμένες Πολιτείες </a:t>
            </a:r>
            <a:r>
              <a:rPr lang="el-GR" sz="2000" b="1" dirty="0" smtClean="0"/>
              <a:t>Αμερικής</a:t>
            </a:r>
          </a:p>
          <a:p>
            <a:pPr lvl="1">
              <a:spcBef>
                <a:spcPts val="600"/>
              </a:spcBef>
            </a:pPr>
            <a:r>
              <a:rPr lang="el-GR" sz="1600" dirty="0" smtClean="0"/>
              <a:t>Μεγάλος αριθμός </a:t>
            </a:r>
            <a:r>
              <a:rPr lang="el-GR" sz="1600" dirty="0"/>
              <a:t>ιδιωτικών κέντρων </a:t>
            </a:r>
            <a:r>
              <a:rPr lang="el-GR" sz="1600" dirty="0" err="1" smtClean="0"/>
              <a:t>τηλεϋγείας</a:t>
            </a:r>
            <a:endParaRPr lang="el-GR" sz="1600" dirty="0"/>
          </a:p>
          <a:p>
            <a:pPr lvl="1">
              <a:spcBef>
                <a:spcPts val="600"/>
              </a:spcBef>
            </a:pPr>
            <a:r>
              <a:rPr lang="el-GR" sz="1600" dirty="0" smtClean="0"/>
              <a:t>Χρησιμοποίηση </a:t>
            </a:r>
            <a:r>
              <a:rPr lang="el-GR" sz="1600" dirty="0"/>
              <a:t>ακτινολόγων για μαζική γνωμάτευση ακτινογραφιών </a:t>
            </a:r>
            <a:r>
              <a:rPr lang="el-GR" sz="1600" dirty="0" smtClean="0"/>
              <a:t>- μείωση </a:t>
            </a:r>
            <a:r>
              <a:rPr lang="el-GR" sz="1600" dirty="0"/>
              <a:t>κόστους.</a:t>
            </a:r>
          </a:p>
          <a:p>
            <a:pPr lvl="1">
              <a:spcBef>
                <a:spcPts val="600"/>
              </a:spcBef>
            </a:pPr>
            <a:r>
              <a:rPr lang="el-GR" sz="1600" dirty="0" smtClean="0"/>
              <a:t>Τηλεϋγεία </a:t>
            </a:r>
            <a:r>
              <a:rPr lang="el-GR" sz="1600" dirty="0"/>
              <a:t>στις ένοπλες </a:t>
            </a:r>
            <a:r>
              <a:rPr lang="el-GR" sz="1600" dirty="0" smtClean="0"/>
              <a:t>δυνάμεις</a:t>
            </a:r>
            <a:endParaRPr lang="el-GR" sz="1600" dirty="0"/>
          </a:p>
          <a:p>
            <a:pPr lvl="1">
              <a:spcBef>
                <a:spcPts val="600"/>
              </a:spcBef>
            </a:pPr>
            <a:r>
              <a:rPr lang="el-GR" sz="1600" dirty="0" smtClean="0"/>
              <a:t>Το </a:t>
            </a:r>
            <a:r>
              <a:rPr lang="el-GR" sz="1600" dirty="0"/>
              <a:t>38% των νοσοκομείων των ΗΠΑ διαθέτουν ήδη κλάδο </a:t>
            </a:r>
            <a:r>
              <a:rPr lang="el-GR" sz="1600" dirty="0" err="1" smtClean="0"/>
              <a:t>τηλεϋγείας</a:t>
            </a:r>
            <a:r>
              <a:rPr lang="el-GR" sz="1600" dirty="0" smtClean="0"/>
              <a:t> και </a:t>
            </a:r>
            <a:r>
              <a:rPr lang="el-GR" sz="1600" dirty="0"/>
              <a:t>το 11% αυτών πρόκειται να </a:t>
            </a:r>
            <a:r>
              <a:rPr lang="el-GR" sz="1600" dirty="0" smtClean="0"/>
              <a:t>αρχίσουν</a:t>
            </a:r>
            <a:endParaRPr lang="el-GR" sz="1600" b="1" dirty="0"/>
          </a:p>
          <a:p>
            <a:pPr>
              <a:spcBef>
                <a:spcPts val="600"/>
              </a:spcBef>
            </a:pPr>
            <a:r>
              <a:rPr lang="el-GR" sz="2000" b="1" dirty="0"/>
              <a:t>Ευρωπαϊκή </a:t>
            </a:r>
            <a:r>
              <a:rPr lang="el-GR" sz="2000" b="1" dirty="0" smtClean="0"/>
              <a:t>Ένωση</a:t>
            </a:r>
          </a:p>
          <a:p>
            <a:pPr lvl="1">
              <a:spcBef>
                <a:spcPts val="600"/>
              </a:spcBef>
            </a:pPr>
            <a:r>
              <a:rPr lang="el-GR" sz="1600" dirty="0"/>
              <a:t>Χρήση αρχείων ασθενών με πολυμέσα σε τοπικά δίκτυα και στο </a:t>
            </a:r>
            <a:r>
              <a:rPr lang="el-GR" sz="1600" dirty="0" smtClean="0"/>
              <a:t>Διαδίκτυο</a:t>
            </a:r>
            <a:endParaRPr lang="el-GR" sz="1600" dirty="0"/>
          </a:p>
          <a:p>
            <a:pPr lvl="1">
              <a:spcBef>
                <a:spcPts val="600"/>
              </a:spcBef>
            </a:pPr>
            <a:r>
              <a:rPr lang="el-GR" sz="1600" dirty="0" smtClean="0"/>
              <a:t>Συστήματα </a:t>
            </a:r>
            <a:r>
              <a:rPr lang="el-GR" sz="1600" dirty="0"/>
              <a:t>διασύνδεσης επιμέρους ιατρικών μονάδων για κοινή </a:t>
            </a:r>
            <a:r>
              <a:rPr lang="el-GR" sz="1600" dirty="0" smtClean="0"/>
              <a:t>μελέτη </a:t>
            </a:r>
            <a:r>
              <a:rPr lang="el-GR" sz="1600" dirty="0"/>
              <a:t>περιστατικών μέσω προηγμένων </a:t>
            </a:r>
            <a:r>
              <a:rPr lang="el-GR" sz="1600" dirty="0" smtClean="0"/>
              <a:t>απεικονίσεων</a:t>
            </a:r>
            <a:endParaRPr lang="el-GR" sz="1600" dirty="0"/>
          </a:p>
          <a:p>
            <a:pPr lvl="1">
              <a:spcBef>
                <a:spcPts val="600"/>
              </a:spcBef>
            </a:pPr>
            <a:r>
              <a:rPr lang="el-GR" sz="1600" dirty="0" err="1" smtClean="0"/>
              <a:t>Τηλεδιάγνωση</a:t>
            </a:r>
            <a:r>
              <a:rPr lang="el-GR" sz="1600" dirty="0" smtClean="0"/>
              <a:t> </a:t>
            </a:r>
            <a:r>
              <a:rPr lang="el-GR" sz="1600" dirty="0"/>
              <a:t>και </a:t>
            </a:r>
            <a:r>
              <a:rPr lang="el-GR" sz="1600" dirty="0" err="1" smtClean="0"/>
              <a:t>τηλεσυμβουλευτική</a:t>
            </a:r>
            <a:endParaRPr lang="el-GR" sz="1600" dirty="0"/>
          </a:p>
          <a:p>
            <a:pPr lvl="1">
              <a:spcBef>
                <a:spcPts val="600"/>
              </a:spcBef>
            </a:pPr>
            <a:r>
              <a:rPr lang="el-GR" sz="1600" dirty="0" smtClean="0"/>
              <a:t>Τηλεϊατρική </a:t>
            </a:r>
            <a:r>
              <a:rPr lang="el-GR" sz="1600" dirty="0"/>
              <a:t>υποστήριξη επειγόντων </a:t>
            </a:r>
            <a:r>
              <a:rPr lang="el-GR" sz="1600" dirty="0" smtClean="0"/>
              <a:t>περιστατικών</a:t>
            </a:r>
            <a:endParaRPr lang="el-GR" sz="1600" dirty="0"/>
          </a:p>
        </p:txBody>
      </p:sp>
    </p:spTree>
    <p:extLst>
      <p:ext uri="{BB962C8B-B14F-4D97-AF65-F5344CB8AC3E}">
        <p14:creationId xmlns:p14="http://schemas.microsoft.com/office/powerpoint/2010/main" val="2012635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0" y="228865"/>
            <a:ext cx="9144000" cy="952500"/>
          </a:xfrm>
        </p:spPr>
        <p:txBody>
          <a:bodyPr>
            <a:noAutofit/>
          </a:bodyPr>
          <a:lstStyle/>
          <a:p>
            <a:r>
              <a:rPr lang="el-GR" dirty="0"/>
              <a:t>Η Τηλεϋγεία σήμερα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24</a:t>
            </a:fld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8229600" cy="3771636"/>
          </a:xfrm>
        </p:spPr>
        <p:txBody>
          <a:bodyPr>
            <a:noAutofit/>
          </a:bodyPr>
          <a:lstStyle/>
          <a:p>
            <a:pPr>
              <a:spcBef>
                <a:spcPts val="600"/>
              </a:spcBef>
            </a:pPr>
            <a:r>
              <a:rPr lang="el-GR" sz="2400" b="1" dirty="0" smtClean="0"/>
              <a:t>Ελλάδα (Προγράμματα)</a:t>
            </a:r>
          </a:p>
          <a:p>
            <a:r>
              <a:rPr lang="el-GR" sz="1600" b="1" dirty="0"/>
              <a:t>EURΟMED: </a:t>
            </a:r>
            <a:r>
              <a:rPr lang="el-GR" sz="1600" dirty="0" smtClean="0"/>
              <a:t>Βελτίωση και τυποποίηση τεχνικών </a:t>
            </a:r>
            <a:r>
              <a:rPr lang="el-GR" sz="1600" dirty="0"/>
              <a:t>ιατρικής απεικόνισης με την από κοινού </a:t>
            </a:r>
            <a:r>
              <a:rPr lang="el-GR" sz="1600" dirty="0" smtClean="0"/>
              <a:t>εκμετάλλευση</a:t>
            </a:r>
            <a:r>
              <a:rPr lang="el-GR" sz="1600" dirty="0"/>
              <a:t>, συνδυασμό και υποστήριξη των ενεργειών Δικτύων </a:t>
            </a:r>
            <a:r>
              <a:rPr lang="el-GR" sz="1600" dirty="0" smtClean="0"/>
              <a:t>Υπολογιστών Υψηλών </a:t>
            </a:r>
            <a:r>
              <a:rPr lang="el-GR" sz="1600" dirty="0"/>
              <a:t>επιδόσεων (</a:t>
            </a:r>
            <a:r>
              <a:rPr lang="en-US" sz="1600" dirty="0"/>
              <a:t>High Performance Computing Network) </a:t>
            </a:r>
            <a:r>
              <a:rPr lang="el-GR" sz="1600" dirty="0"/>
              <a:t>σ΄ όλη την </a:t>
            </a:r>
            <a:r>
              <a:rPr lang="el-GR" sz="1600" dirty="0" smtClean="0"/>
              <a:t>Ευρώπη</a:t>
            </a:r>
            <a:endParaRPr lang="el-GR" sz="1600" dirty="0"/>
          </a:p>
          <a:p>
            <a:r>
              <a:rPr lang="el-GR" sz="1600" dirty="0"/>
              <a:t> </a:t>
            </a:r>
            <a:r>
              <a:rPr lang="el-GR" sz="1600" b="1" dirty="0"/>
              <a:t>HERMES: </a:t>
            </a:r>
            <a:r>
              <a:rPr lang="el-GR" sz="1600" dirty="0" smtClean="0"/>
              <a:t>Δημιουργία </a:t>
            </a:r>
            <a:r>
              <a:rPr lang="el-GR" sz="1600" dirty="0"/>
              <a:t>της Ευρωπαϊκής Πλατφόρμας </a:t>
            </a:r>
            <a:r>
              <a:rPr lang="el-GR" sz="1600" dirty="0" smtClean="0"/>
              <a:t>Υπηρεσιών </a:t>
            </a:r>
            <a:r>
              <a:rPr lang="el-GR" sz="1600" dirty="0" err="1"/>
              <a:t>Τελεϋγείας</a:t>
            </a:r>
            <a:r>
              <a:rPr lang="el-GR" sz="1600" dirty="0"/>
              <a:t> για την παροχή υγειονομικών υπηρεσιών σε </a:t>
            </a:r>
            <a:r>
              <a:rPr lang="el-GR" sz="1600" dirty="0" smtClean="0"/>
              <a:t>Ευρωπαίους </a:t>
            </a:r>
            <a:r>
              <a:rPr lang="el-GR" sz="1600" dirty="0"/>
              <a:t>πολίτες, που επισκέπτονται άλλες Ευρωπαϊκές χώρες για </a:t>
            </a:r>
            <a:r>
              <a:rPr lang="el-GR" sz="1600" dirty="0" smtClean="0"/>
              <a:t>επαγγελματικούς λόγους </a:t>
            </a:r>
            <a:r>
              <a:rPr lang="el-GR" sz="1600" dirty="0"/>
              <a:t>ή </a:t>
            </a:r>
            <a:r>
              <a:rPr lang="el-GR" sz="1600" dirty="0" smtClean="0"/>
              <a:t>τουρισμό</a:t>
            </a:r>
            <a:endParaRPr lang="el-GR" sz="1600" dirty="0"/>
          </a:p>
          <a:p>
            <a:r>
              <a:rPr lang="el-GR" sz="1600" dirty="0"/>
              <a:t> </a:t>
            </a:r>
            <a:r>
              <a:rPr lang="el-GR" sz="1600" b="1" dirty="0"/>
              <a:t>NIVEMES: </a:t>
            </a:r>
            <a:r>
              <a:rPr lang="el-GR" sz="1600" dirty="0" smtClean="0"/>
              <a:t>Παροχή </a:t>
            </a:r>
            <a:r>
              <a:rPr lang="el-GR" sz="1600" dirty="0"/>
              <a:t>υγειονομικών </a:t>
            </a:r>
            <a:r>
              <a:rPr lang="el-GR" sz="1600" dirty="0" smtClean="0"/>
              <a:t>υπηρεσιών </a:t>
            </a:r>
            <a:r>
              <a:rPr lang="el-GR" sz="1600" dirty="0"/>
              <a:t>σε </a:t>
            </a:r>
            <a:r>
              <a:rPr lang="el-GR" sz="1600" dirty="0" smtClean="0"/>
              <a:t>πολίτες απομακρυσμένων περιοχών</a:t>
            </a:r>
          </a:p>
          <a:p>
            <a:r>
              <a:rPr lang="el-GR" sz="1600" b="1" dirty="0"/>
              <a:t>VSAT: </a:t>
            </a:r>
            <a:r>
              <a:rPr lang="el-GR" sz="1600" dirty="0" smtClean="0"/>
              <a:t>Χρήση δορυφορικών συστημάτων επικοινωνιών (τερματικά VSAT, δορυφόρος EUTELSAT</a:t>
            </a:r>
          </a:p>
          <a:p>
            <a:r>
              <a:rPr lang="el-GR" sz="1600" b="1" dirty="0" smtClean="0"/>
              <a:t>ΤΑΛMΣ</a:t>
            </a:r>
            <a:r>
              <a:rPr lang="el-GR" sz="1600" b="1" dirty="0"/>
              <a:t>: </a:t>
            </a:r>
            <a:r>
              <a:rPr lang="el-GR" sz="1600" dirty="0" smtClean="0"/>
              <a:t>Παροχή </a:t>
            </a:r>
            <a:r>
              <a:rPr lang="el-GR" sz="1600" dirty="0"/>
              <a:t>υπηρεσιών </a:t>
            </a:r>
            <a:r>
              <a:rPr lang="el-GR" sz="1600" dirty="0" err="1" smtClean="0"/>
              <a:t>τηλεκαρδιολογίας</a:t>
            </a:r>
            <a:r>
              <a:rPr lang="el-GR" sz="1600" dirty="0" smtClean="0"/>
              <a:t> και </a:t>
            </a:r>
            <a:r>
              <a:rPr lang="el-GR" sz="1600" dirty="0" err="1"/>
              <a:t>τηλεκπαίδευσης</a:t>
            </a:r>
            <a:r>
              <a:rPr lang="el-GR" sz="1600" dirty="0"/>
              <a:t> στην καρδιολογία από το </a:t>
            </a:r>
            <a:r>
              <a:rPr lang="el-GR" sz="1600" dirty="0" smtClean="0"/>
              <a:t>Ωνάσειο Καρδιοχειρουργικό Κέντρο </a:t>
            </a:r>
            <a:r>
              <a:rPr lang="el-GR" sz="1600" dirty="0"/>
              <a:t>σε </a:t>
            </a:r>
            <a:r>
              <a:rPr lang="el-GR" sz="1600" dirty="0" smtClean="0"/>
              <a:t>πρωτοβάθμιες μονάδες </a:t>
            </a:r>
            <a:r>
              <a:rPr lang="el-GR" sz="1600" dirty="0"/>
              <a:t>υγείας </a:t>
            </a:r>
            <a:r>
              <a:rPr lang="el-GR" sz="1600" dirty="0" smtClean="0"/>
              <a:t>(κέντρα </a:t>
            </a:r>
            <a:r>
              <a:rPr lang="el-GR" sz="1600" dirty="0"/>
              <a:t>υγείας Νάξου, </a:t>
            </a:r>
            <a:r>
              <a:rPr lang="el-GR" sz="1600" dirty="0" smtClean="0"/>
              <a:t>Μυκόνου</a:t>
            </a:r>
            <a:r>
              <a:rPr lang="el-GR" sz="1600" dirty="0"/>
              <a:t>, Σκιάθου, Αμοργού, Μήλου, Σαντορίνης και </a:t>
            </a:r>
            <a:r>
              <a:rPr lang="el-GR" sz="1600" dirty="0" err="1"/>
              <a:t>Πλωμαρίου</a:t>
            </a:r>
            <a:r>
              <a:rPr lang="el-GR" sz="1600" dirty="0"/>
              <a:t> Μυτιλήνης</a:t>
            </a:r>
            <a:r>
              <a:rPr lang="el-GR" sz="1600" dirty="0" smtClean="0"/>
              <a:t>)</a:t>
            </a:r>
            <a:endParaRPr lang="el-GR" sz="1600" dirty="0"/>
          </a:p>
        </p:txBody>
      </p:sp>
    </p:spTree>
    <p:extLst>
      <p:ext uri="{BB962C8B-B14F-4D97-AF65-F5344CB8AC3E}">
        <p14:creationId xmlns:p14="http://schemas.microsoft.com/office/powerpoint/2010/main" val="1244674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0" y="228865"/>
            <a:ext cx="9144000" cy="952500"/>
          </a:xfrm>
        </p:spPr>
        <p:txBody>
          <a:bodyPr>
            <a:noAutofit/>
          </a:bodyPr>
          <a:lstStyle/>
          <a:p>
            <a:r>
              <a:rPr lang="el-GR" dirty="0"/>
              <a:t>Η Τηλεϋγεία σήμερα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25</a:t>
            </a:fld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8229600" cy="3771636"/>
          </a:xfrm>
        </p:spPr>
        <p:txBody>
          <a:bodyPr>
            <a:noAutofit/>
          </a:bodyPr>
          <a:lstStyle/>
          <a:p>
            <a:pPr>
              <a:spcBef>
                <a:spcPts val="600"/>
              </a:spcBef>
            </a:pPr>
            <a:r>
              <a:rPr lang="el-GR" sz="2400" b="1" dirty="0" smtClean="0"/>
              <a:t>Ελλάδα (Προγράμματα)</a:t>
            </a:r>
          </a:p>
          <a:p>
            <a:pPr>
              <a:buFont typeface="+mj-lt"/>
              <a:buAutoNum type="alphaUcPeriod"/>
            </a:pPr>
            <a:r>
              <a:rPr lang="el-GR" sz="1800" i="1" u="sng" dirty="0"/>
              <a:t>Τηλεϋγεία στο </a:t>
            </a:r>
            <a:r>
              <a:rPr lang="el-GR" sz="1800" i="1" u="sng" dirty="0" smtClean="0"/>
              <a:t>Σισμανόγλειο</a:t>
            </a:r>
          </a:p>
          <a:p>
            <a:pPr marL="0" indent="0" algn="just">
              <a:buNone/>
            </a:pPr>
            <a:r>
              <a:rPr lang="el-GR" sz="1800" b="1" dirty="0" smtClean="0"/>
              <a:t>Υπηρεσίες </a:t>
            </a:r>
            <a:r>
              <a:rPr lang="el-GR" sz="1800" b="1" dirty="0" err="1" smtClean="0"/>
              <a:t>τηλεϋγείας</a:t>
            </a:r>
            <a:r>
              <a:rPr lang="el-GR" sz="1800" b="1" dirty="0" smtClean="0"/>
              <a:t> από </a:t>
            </a:r>
            <a:r>
              <a:rPr lang="el-GR" sz="1800" b="1" dirty="0"/>
              <a:t>το 1992 σε δώδεκα περιφερειακούς σταθμούς </a:t>
            </a:r>
            <a:r>
              <a:rPr lang="el-GR" sz="1800" dirty="0"/>
              <a:t>ανά την </a:t>
            </a:r>
            <a:r>
              <a:rPr lang="el-GR" sz="1800" dirty="0" smtClean="0"/>
              <a:t>Ελλάδα (</a:t>
            </a:r>
            <a:r>
              <a:rPr lang="el-GR" sz="1800" dirty="0"/>
              <a:t>στα νοσοκομεία Λήμνου και </a:t>
            </a:r>
            <a:r>
              <a:rPr lang="el-GR" sz="1800" dirty="0" err="1"/>
              <a:t>Φιλιατών</a:t>
            </a:r>
            <a:r>
              <a:rPr lang="el-GR" sz="1800" dirty="0"/>
              <a:t>, στα κέντρα υγείας </a:t>
            </a:r>
            <a:r>
              <a:rPr lang="el-GR" sz="1800" dirty="0" err="1"/>
              <a:t>Τσοτυλίου</a:t>
            </a:r>
            <a:r>
              <a:rPr lang="el-GR" sz="1800" dirty="0"/>
              <a:t>, </a:t>
            </a:r>
            <a:r>
              <a:rPr lang="el-GR" sz="1800" dirty="0" smtClean="0"/>
              <a:t>Αμυνταίου</a:t>
            </a:r>
            <a:r>
              <a:rPr lang="el-GR" sz="1800" dirty="0"/>
              <a:t>, </a:t>
            </a:r>
            <a:r>
              <a:rPr lang="el-GR" sz="1800" dirty="0" err="1"/>
              <a:t>Σουφλίου</a:t>
            </a:r>
            <a:r>
              <a:rPr lang="el-GR" sz="1800" dirty="0"/>
              <a:t>, Εχίνου, Θεσπρωτικού, </a:t>
            </a:r>
            <a:r>
              <a:rPr lang="el-GR" sz="1800" dirty="0" err="1"/>
              <a:t>Γυθείου</a:t>
            </a:r>
            <a:r>
              <a:rPr lang="el-GR" sz="1800" dirty="0"/>
              <a:t>, Πάρου, </a:t>
            </a:r>
            <a:r>
              <a:rPr lang="el-GR" sz="1800" dirty="0" smtClean="0"/>
              <a:t>Σαντορίνης, περιφερειακό </a:t>
            </a:r>
            <a:r>
              <a:rPr lang="el-GR" sz="1800" dirty="0"/>
              <a:t>ιατρείο Αστυπάλαιας</a:t>
            </a:r>
            <a:r>
              <a:rPr lang="el-GR" sz="1800" dirty="0" smtClean="0"/>
              <a:t>)</a:t>
            </a:r>
            <a:endParaRPr lang="el-GR" sz="1800" dirty="0"/>
          </a:p>
          <a:p>
            <a:pPr lvl="1"/>
            <a:r>
              <a:rPr lang="el-GR" sz="1800" i="1" dirty="0" smtClean="0"/>
              <a:t>Τακτικό </a:t>
            </a:r>
            <a:r>
              <a:rPr lang="el-GR" sz="1800" i="1" dirty="0" err="1"/>
              <a:t>τηλεϊατρείο</a:t>
            </a:r>
            <a:r>
              <a:rPr lang="el-GR" sz="1800" i="1" dirty="0"/>
              <a:t> χρόνιων πνευμονολογικών </a:t>
            </a:r>
            <a:r>
              <a:rPr lang="el-GR" sz="1800" i="1" dirty="0" smtClean="0"/>
              <a:t>νοσημάτων</a:t>
            </a:r>
            <a:endParaRPr lang="el-GR" sz="1800" i="1" dirty="0"/>
          </a:p>
          <a:p>
            <a:pPr lvl="1"/>
            <a:r>
              <a:rPr lang="el-GR" sz="1800" i="1" dirty="0" smtClean="0"/>
              <a:t>Τακτικό </a:t>
            </a:r>
            <a:r>
              <a:rPr lang="el-GR" sz="1800" i="1" dirty="0" err="1"/>
              <a:t>τηλεϊατρείο</a:t>
            </a:r>
            <a:r>
              <a:rPr lang="el-GR" sz="1800" i="1" dirty="0"/>
              <a:t> χρόνιων καρδιολογικών νοσημάτων και </a:t>
            </a:r>
            <a:r>
              <a:rPr lang="el-GR" sz="1800" i="1" dirty="0" smtClean="0"/>
              <a:t>υπέρτασης</a:t>
            </a:r>
            <a:endParaRPr lang="el-GR" sz="1800" i="1" dirty="0"/>
          </a:p>
          <a:p>
            <a:pPr lvl="1"/>
            <a:r>
              <a:rPr lang="el-GR" sz="1800" i="1" dirty="0" smtClean="0"/>
              <a:t>Τακτικό </a:t>
            </a:r>
            <a:r>
              <a:rPr lang="el-GR" sz="1800" i="1" dirty="0" err="1"/>
              <a:t>τηλεϊατρείο</a:t>
            </a:r>
            <a:r>
              <a:rPr lang="el-GR" sz="1800" i="1" dirty="0"/>
              <a:t> ουρολογικών </a:t>
            </a:r>
            <a:r>
              <a:rPr lang="el-GR" sz="1800" i="1" dirty="0" smtClean="0"/>
              <a:t>παθήσεων</a:t>
            </a:r>
            <a:endParaRPr lang="el-GR" sz="1800" i="1" dirty="0"/>
          </a:p>
          <a:p>
            <a:pPr lvl="1"/>
            <a:r>
              <a:rPr lang="el-GR" sz="1800" i="1" dirty="0" smtClean="0"/>
              <a:t>Τακτικό </a:t>
            </a:r>
            <a:r>
              <a:rPr lang="el-GR" sz="1800" i="1" dirty="0" err="1"/>
              <a:t>ηπατολογικό</a:t>
            </a:r>
            <a:r>
              <a:rPr lang="el-GR" sz="1800" i="1" dirty="0"/>
              <a:t> </a:t>
            </a:r>
            <a:r>
              <a:rPr lang="el-GR" sz="1800" i="1" dirty="0" err="1" smtClean="0"/>
              <a:t>τηλεϊατρείο</a:t>
            </a:r>
            <a:endParaRPr lang="el-GR" sz="1800" i="1" dirty="0"/>
          </a:p>
          <a:p>
            <a:pPr lvl="1"/>
            <a:r>
              <a:rPr lang="el-GR" sz="1800" i="1" dirty="0" smtClean="0"/>
              <a:t>Συμβουλευτικό </a:t>
            </a:r>
            <a:r>
              <a:rPr lang="el-GR" sz="1800" i="1" dirty="0" err="1"/>
              <a:t>τηλεϊατρείο</a:t>
            </a:r>
            <a:r>
              <a:rPr lang="el-GR" sz="1800" i="1" dirty="0"/>
              <a:t> διαιτητικής </a:t>
            </a:r>
            <a:r>
              <a:rPr lang="el-GR" sz="1800" i="1" dirty="0" smtClean="0"/>
              <a:t>αγωγής</a:t>
            </a:r>
            <a:endParaRPr lang="el-GR" sz="1800" b="1" dirty="0"/>
          </a:p>
        </p:txBody>
      </p:sp>
    </p:spTree>
    <p:extLst>
      <p:ext uri="{BB962C8B-B14F-4D97-AF65-F5344CB8AC3E}">
        <p14:creationId xmlns:p14="http://schemas.microsoft.com/office/powerpoint/2010/main" val="3683565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0" y="228865"/>
            <a:ext cx="9144000" cy="952500"/>
          </a:xfrm>
        </p:spPr>
        <p:txBody>
          <a:bodyPr>
            <a:noAutofit/>
          </a:bodyPr>
          <a:lstStyle/>
          <a:p>
            <a:r>
              <a:rPr lang="el-GR" dirty="0"/>
              <a:t>Η Τηλεϋγεία σήμερα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26</a:t>
            </a:fld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8229600" cy="3771636"/>
          </a:xfrm>
        </p:spPr>
        <p:txBody>
          <a:bodyPr>
            <a:noAutofit/>
          </a:bodyPr>
          <a:lstStyle/>
          <a:p>
            <a:pPr>
              <a:spcBef>
                <a:spcPts val="600"/>
              </a:spcBef>
            </a:pPr>
            <a:r>
              <a:rPr lang="el-GR" sz="2000" b="1" dirty="0" smtClean="0"/>
              <a:t>Ελλάδα (Προγράμματα)</a:t>
            </a:r>
          </a:p>
          <a:p>
            <a:pPr>
              <a:buFont typeface="+mj-lt"/>
              <a:buAutoNum type="alphaUcPeriod" startAt="2"/>
            </a:pPr>
            <a:r>
              <a:rPr lang="el-GR" sz="1800" i="1" u="sng" dirty="0"/>
              <a:t>Τηλεϋγεία στο </a:t>
            </a:r>
            <a:r>
              <a:rPr lang="el-GR" sz="1800" i="1" u="sng" dirty="0" smtClean="0"/>
              <a:t>Κρήτη</a:t>
            </a:r>
          </a:p>
          <a:p>
            <a:pPr marL="0" indent="0">
              <a:buNone/>
            </a:pPr>
            <a:endParaRPr lang="el-GR" sz="1800" b="1" dirty="0" smtClean="0"/>
          </a:p>
          <a:p>
            <a:pPr marL="0" indent="0">
              <a:buNone/>
            </a:pPr>
            <a:endParaRPr lang="el-GR" sz="1800" b="1" dirty="0"/>
          </a:p>
          <a:p>
            <a:pPr marL="0" indent="0">
              <a:buNone/>
            </a:pPr>
            <a:endParaRPr lang="el-GR" sz="1800" b="1" dirty="0" smtClean="0"/>
          </a:p>
          <a:p>
            <a:pPr marL="0" indent="0">
              <a:buNone/>
            </a:pPr>
            <a:endParaRPr lang="el-GR" sz="1800" b="1" dirty="0"/>
          </a:p>
          <a:p>
            <a:pPr marL="0" indent="0">
              <a:buNone/>
            </a:pPr>
            <a:endParaRPr lang="el-GR" sz="1800" b="1" dirty="0" smtClean="0"/>
          </a:p>
          <a:p>
            <a:pPr>
              <a:spcBef>
                <a:spcPts val="0"/>
              </a:spcBef>
            </a:pPr>
            <a:r>
              <a:rPr lang="el-GR" sz="1600" i="1" dirty="0"/>
              <a:t>Πληροφορικό σύστημα πρωτοβάθμιας υγειονομικής </a:t>
            </a:r>
            <a:r>
              <a:rPr lang="el-GR" sz="1600" i="1" dirty="0" smtClean="0"/>
              <a:t>φροντίδας</a:t>
            </a:r>
            <a:endParaRPr lang="el-GR" sz="1600" i="1" dirty="0"/>
          </a:p>
          <a:p>
            <a:pPr>
              <a:spcBef>
                <a:spcPts val="0"/>
              </a:spcBef>
            </a:pPr>
            <a:r>
              <a:rPr lang="el-GR" sz="1600" i="1" dirty="0" smtClean="0"/>
              <a:t>Πληροφοριακό </a:t>
            </a:r>
            <a:r>
              <a:rPr lang="el-GR" sz="1600" i="1" dirty="0"/>
              <a:t>σύστημα </a:t>
            </a:r>
            <a:r>
              <a:rPr lang="el-GR" sz="1600" i="1" dirty="0" smtClean="0"/>
              <a:t>παιδοχειρουργικής</a:t>
            </a:r>
            <a:endParaRPr lang="el-GR" sz="1600" i="1" dirty="0"/>
          </a:p>
          <a:p>
            <a:pPr>
              <a:spcBef>
                <a:spcPts val="0"/>
              </a:spcBef>
            </a:pPr>
            <a:r>
              <a:rPr lang="el-GR" sz="1600" i="1" dirty="0" smtClean="0"/>
              <a:t>Τηλεματική </a:t>
            </a:r>
            <a:r>
              <a:rPr lang="el-GR" sz="1600" i="1" dirty="0"/>
              <a:t>υποστήριξη κέντρων υγείας στην </a:t>
            </a:r>
            <a:r>
              <a:rPr lang="el-GR" sz="1600" i="1" dirty="0" smtClean="0"/>
              <a:t>καρδιολογία</a:t>
            </a:r>
            <a:endParaRPr lang="el-GR" sz="1600" i="1" dirty="0"/>
          </a:p>
          <a:p>
            <a:pPr>
              <a:spcBef>
                <a:spcPts val="0"/>
              </a:spcBef>
            </a:pPr>
            <a:r>
              <a:rPr lang="el-GR" sz="1600" i="1" dirty="0" smtClean="0"/>
              <a:t>Πληροφοριακό </a:t>
            </a:r>
            <a:r>
              <a:rPr lang="el-GR" sz="1600" i="1" dirty="0"/>
              <a:t>σύστημα πρόσληψης, διαχείρισης και </a:t>
            </a:r>
            <a:r>
              <a:rPr lang="el-GR" sz="1600" i="1" dirty="0" smtClean="0"/>
              <a:t>μεταφοράς ιατρικών απεικονίσεων</a:t>
            </a:r>
            <a:endParaRPr lang="el-GR" sz="1600" i="1" dirty="0"/>
          </a:p>
          <a:p>
            <a:pPr>
              <a:spcBef>
                <a:spcPts val="0"/>
              </a:spcBef>
            </a:pPr>
            <a:r>
              <a:rPr lang="el-GR" sz="1600" i="1" dirty="0" smtClean="0"/>
              <a:t>Αρχειοθέτηση </a:t>
            </a:r>
            <a:r>
              <a:rPr lang="el-GR" sz="1600" i="1" dirty="0"/>
              <a:t>και ανάκληση ιατρικών απεικονίσεων με βάση το </a:t>
            </a:r>
            <a:r>
              <a:rPr lang="el-GR" sz="1600" i="1" dirty="0" smtClean="0"/>
              <a:t>οπτικό </a:t>
            </a:r>
            <a:r>
              <a:rPr lang="el-GR" sz="1600" i="1" dirty="0"/>
              <a:t>περιεχόμενό </a:t>
            </a:r>
            <a:r>
              <a:rPr lang="el-GR" sz="1600" i="1" dirty="0" smtClean="0"/>
              <a:t>τους</a:t>
            </a:r>
            <a:endParaRPr lang="el-GR" sz="1600" i="1" dirty="0"/>
          </a:p>
          <a:p>
            <a:pPr>
              <a:spcBef>
                <a:spcPts val="0"/>
              </a:spcBef>
            </a:pPr>
            <a:r>
              <a:rPr lang="el-GR" sz="1600" i="1" dirty="0" smtClean="0"/>
              <a:t>Περιβάλλον </a:t>
            </a:r>
            <a:r>
              <a:rPr lang="el-GR" sz="1600" i="1" dirty="0" err="1"/>
              <a:t>τηλεσυνεργασίας</a:t>
            </a:r>
            <a:r>
              <a:rPr lang="el-GR" sz="1600" i="1" dirty="0"/>
              <a:t> στην </a:t>
            </a:r>
            <a:r>
              <a:rPr lang="el-GR" sz="1600" i="1" dirty="0" smtClean="0"/>
              <a:t>Ιατρική</a:t>
            </a:r>
            <a:endParaRPr lang="el-GR" sz="1600" b="1" dirty="0"/>
          </a:p>
        </p:txBody>
      </p:sp>
      <p:pic>
        <p:nvPicPr>
          <p:cNvPr id="2" name="Εικόνα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87825" y="1705372"/>
            <a:ext cx="5360167" cy="2527181"/>
          </a:xfrm>
          <a:prstGeom prst="rect">
            <a:avLst/>
          </a:prstGeom>
        </p:spPr>
      </p:pic>
      <p:sp>
        <p:nvSpPr>
          <p:cNvPr id="7" name="Θέση περιεχομένου 4"/>
          <p:cNvSpPr txBox="1">
            <a:spLocks/>
          </p:cNvSpPr>
          <p:nvPr/>
        </p:nvSpPr>
        <p:spPr>
          <a:xfrm>
            <a:off x="610508" y="2136297"/>
            <a:ext cx="2224009" cy="180934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ts val="12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ts val="12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ts val="12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ts val="12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ts val="12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Font typeface="Arial" pitchFamily="34" charset="0"/>
              <a:buNone/>
            </a:pPr>
            <a:r>
              <a:rPr lang="el-GR" sz="1800" b="1" dirty="0" smtClean="0"/>
              <a:t>Ολοκληρωμένο </a:t>
            </a:r>
            <a:r>
              <a:rPr lang="el-GR" sz="1800" b="1" dirty="0" err="1" smtClean="0"/>
              <a:t>Τηλεματικό</a:t>
            </a:r>
            <a:r>
              <a:rPr lang="el-GR" sz="1800" b="1" dirty="0" smtClean="0"/>
              <a:t> Σύστημα Υγείας </a:t>
            </a:r>
            <a:r>
              <a:rPr lang="el-GR" sz="1800" dirty="0" smtClean="0"/>
              <a:t>(</a:t>
            </a:r>
            <a:r>
              <a:rPr lang="el-GR" sz="1800" dirty="0" err="1" smtClean="0"/>
              <a:t>Integrated</a:t>
            </a:r>
            <a:r>
              <a:rPr lang="el-GR" sz="1800" dirty="0" smtClean="0"/>
              <a:t> </a:t>
            </a:r>
            <a:r>
              <a:rPr lang="en-US" sz="1800" dirty="0" smtClean="0"/>
              <a:t>Health Telematics Network of Crete</a:t>
            </a:r>
            <a:r>
              <a:rPr lang="el-GR" sz="1800" dirty="0" smtClean="0"/>
              <a:t> - </a:t>
            </a:r>
            <a:r>
              <a:rPr lang="en-US" sz="1800" b="1" dirty="0" err="1" smtClean="0"/>
              <a:t>HYGEIAnet</a:t>
            </a:r>
            <a:r>
              <a:rPr lang="el-GR" sz="1800" dirty="0" smtClean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025982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0" y="228865"/>
            <a:ext cx="9144000" cy="952500"/>
          </a:xfrm>
        </p:spPr>
        <p:txBody>
          <a:bodyPr>
            <a:noAutofit/>
          </a:bodyPr>
          <a:lstStyle/>
          <a:p>
            <a:r>
              <a:rPr lang="el-GR" dirty="0"/>
              <a:t>Η Τηλεϋγεία σήμερα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27</a:t>
            </a:fld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8229600" cy="3771636"/>
          </a:xfrm>
        </p:spPr>
        <p:txBody>
          <a:bodyPr>
            <a:noAutofit/>
          </a:bodyPr>
          <a:lstStyle/>
          <a:p>
            <a:pPr>
              <a:spcBef>
                <a:spcPts val="600"/>
              </a:spcBef>
            </a:pPr>
            <a:r>
              <a:rPr lang="el-GR" sz="2000" b="1" dirty="0" smtClean="0"/>
              <a:t>Ελλάδα (Προγράμματα)</a:t>
            </a:r>
          </a:p>
          <a:p>
            <a:pPr>
              <a:buFont typeface="+mj-lt"/>
              <a:buAutoNum type="alphaUcPeriod" startAt="2"/>
            </a:pPr>
            <a:r>
              <a:rPr lang="el-GR" sz="1800" i="1" u="sng" dirty="0"/>
              <a:t>Τηλεϋγεία </a:t>
            </a:r>
            <a:r>
              <a:rPr lang="el-GR" sz="1800" i="1" u="sng" dirty="0" smtClean="0"/>
              <a:t>στην Ήπειρο</a:t>
            </a:r>
          </a:p>
          <a:p>
            <a:pPr marL="0" indent="0">
              <a:buNone/>
            </a:pPr>
            <a:endParaRPr lang="el-GR" sz="1800" b="1" dirty="0" smtClean="0"/>
          </a:p>
          <a:p>
            <a:pPr marL="0" indent="0">
              <a:buNone/>
            </a:pPr>
            <a:endParaRPr lang="el-GR" sz="1800" b="1" dirty="0" smtClean="0"/>
          </a:p>
          <a:p>
            <a:pPr marL="0" indent="0">
              <a:buNone/>
            </a:pPr>
            <a:endParaRPr lang="el-GR" sz="1800" b="1" dirty="0" smtClean="0"/>
          </a:p>
          <a:p>
            <a:pPr marL="0" indent="0">
              <a:buNone/>
            </a:pPr>
            <a:endParaRPr lang="el-GR" sz="1800" b="1" dirty="0"/>
          </a:p>
          <a:p>
            <a:pPr marL="0" indent="0">
              <a:buNone/>
            </a:pPr>
            <a:endParaRPr lang="el-GR" sz="1800" b="1" dirty="0" smtClean="0"/>
          </a:p>
        </p:txBody>
      </p:sp>
      <p:sp>
        <p:nvSpPr>
          <p:cNvPr id="7" name="Θέση περιεχομένου 4"/>
          <p:cNvSpPr txBox="1">
            <a:spLocks/>
          </p:cNvSpPr>
          <p:nvPr/>
        </p:nvSpPr>
        <p:spPr>
          <a:xfrm>
            <a:off x="480139" y="2209428"/>
            <a:ext cx="5236768" cy="180934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ts val="12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ts val="12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ts val="12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ts val="12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ts val="12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l-GR" sz="1800" b="1" dirty="0" smtClean="0"/>
              <a:t>Ολοκληρωμένο </a:t>
            </a:r>
            <a:r>
              <a:rPr lang="el-GR" sz="1800" b="1" dirty="0" err="1" smtClean="0"/>
              <a:t>Τηλεματικό</a:t>
            </a:r>
            <a:r>
              <a:rPr lang="el-GR" sz="1800" b="1" dirty="0" smtClean="0"/>
              <a:t> Σύστημα Υγείας </a:t>
            </a:r>
            <a:r>
              <a:rPr lang="el-GR" sz="1800" dirty="0" smtClean="0"/>
              <a:t>(</a:t>
            </a:r>
            <a:r>
              <a:rPr lang="el-GR" sz="1800" dirty="0" err="1" smtClean="0"/>
              <a:t>Integrated</a:t>
            </a:r>
            <a:r>
              <a:rPr lang="el-GR" sz="1800" dirty="0" smtClean="0"/>
              <a:t> </a:t>
            </a:r>
            <a:r>
              <a:rPr lang="en-US" sz="1800" dirty="0" smtClean="0"/>
              <a:t>Health Telematics Network of Crete</a:t>
            </a:r>
            <a:r>
              <a:rPr lang="el-GR" sz="1800" dirty="0" smtClean="0"/>
              <a:t> - </a:t>
            </a:r>
            <a:r>
              <a:rPr lang="en-US" sz="1800" b="1" dirty="0" err="1" smtClean="0"/>
              <a:t>HYGEIAnet</a:t>
            </a:r>
            <a:r>
              <a:rPr lang="el-GR" sz="1800" dirty="0" smtClean="0"/>
              <a:t>)</a:t>
            </a:r>
          </a:p>
          <a:p>
            <a:r>
              <a:rPr lang="el-GR" sz="1600" dirty="0" smtClean="0"/>
              <a:t>Ο </a:t>
            </a:r>
            <a:r>
              <a:rPr lang="el-GR" sz="1600" dirty="0"/>
              <a:t>δικτυακός κορμός του δικτύου </a:t>
            </a:r>
            <a:r>
              <a:rPr lang="en-US" sz="1600" dirty="0"/>
              <a:t>EPIRUS-NET, </a:t>
            </a:r>
            <a:r>
              <a:rPr lang="el-GR" sz="1600" dirty="0"/>
              <a:t>που έχει ως στόχο να συνδέσει μεταξύ τους όλα τα νοσοκομεία και τα κέντρα υγείας της </a:t>
            </a:r>
            <a:r>
              <a:rPr lang="el-GR" sz="1600" dirty="0" smtClean="0"/>
              <a:t>Ηπείρου</a:t>
            </a:r>
          </a:p>
          <a:p>
            <a:r>
              <a:rPr lang="el-GR" sz="1600" b="1" dirty="0" smtClean="0"/>
              <a:t>Δυνατότητες</a:t>
            </a:r>
          </a:p>
          <a:p>
            <a:pPr marL="685800" lvl="1">
              <a:spcBef>
                <a:spcPts val="0"/>
              </a:spcBef>
            </a:pPr>
            <a:r>
              <a:rPr lang="el-GR" sz="1400" i="1" dirty="0">
                <a:solidFill>
                  <a:srgbClr val="000000"/>
                </a:solidFill>
              </a:rPr>
              <a:t>Τηλεδιάσκεψη (</a:t>
            </a:r>
            <a:r>
              <a:rPr lang="en-US" sz="1400" i="1" dirty="0">
                <a:solidFill>
                  <a:srgbClr val="000000"/>
                </a:solidFill>
              </a:rPr>
              <a:t>video conferencing</a:t>
            </a:r>
            <a:r>
              <a:rPr lang="en-US" sz="1400" i="1" dirty="0" smtClean="0">
                <a:solidFill>
                  <a:srgbClr val="000000"/>
                </a:solidFill>
              </a:rPr>
              <a:t>)</a:t>
            </a:r>
            <a:endParaRPr lang="en-US" sz="1400" i="1" dirty="0">
              <a:solidFill>
                <a:srgbClr val="000000"/>
              </a:solidFill>
            </a:endParaRPr>
          </a:p>
          <a:p>
            <a:pPr marL="685800" lvl="1">
              <a:spcBef>
                <a:spcPts val="0"/>
              </a:spcBef>
            </a:pPr>
            <a:r>
              <a:rPr lang="el-GR" sz="1400" i="1" dirty="0">
                <a:solidFill>
                  <a:srgbClr val="0000FF"/>
                </a:solidFill>
              </a:rPr>
              <a:t> </a:t>
            </a:r>
            <a:r>
              <a:rPr lang="el-GR" sz="1400" i="1" dirty="0">
                <a:solidFill>
                  <a:srgbClr val="000000"/>
                </a:solidFill>
              </a:rPr>
              <a:t>Ηλεκτρονικό ταχυδρομείο (</a:t>
            </a:r>
            <a:r>
              <a:rPr lang="en-US" sz="1400" i="1" dirty="0">
                <a:solidFill>
                  <a:srgbClr val="000000"/>
                </a:solidFill>
              </a:rPr>
              <a:t>e-mail)</a:t>
            </a:r>
          </a:p>
          <a:p>
            <a:pPr marL="685800" lvl="1">
              <a:spcBef>
                <a:spcPts val="0"/>
              </a:spcBef>
            </a:pPr>
            <a:r>
              <a:rPr lang="el-GR" sz="1400" i="1" dirty="0">
                <a:solidFill>
                  <a:srgbClr val="0000FF"/>
                </a:solidFill>
              </a:rPr>
              <a:t> </a:t>
            </a:r>
            <a:r>
              <a:rPr lang="el-GR" sz="1400" i="1" dirty="0">
                <a:solidFill>
                  <a:srgbClr val="000000"/>
                </a:solidFill>
              </a:rPr>
              <a:t>Μεταφορά αρχείων και ιατρικών δεδομένων/απεικονίσεων.</a:t>
            </a:r>
          </a:p>
          <a:p>
            <a:pPr marL="685800" lvl="1">
              <a:spcBef>
                <a:spcPts val="0"/>
              </a:spcBef>
            </a:pPr>
            <a:r>
              <a:rPr lang="el-GR" sz="1400" i="1" dirty="0">
                <a:solidFill>
                  <a:srgbClr val="0000FF"/>
                </a:solidFill>
              </a:rPr>
              <a:t> </a:t>
            </a:r>
            <a:r>
              <a:rPr lang="el-GR" sz="1400" i="1" dirty="0">
                <a:solidFill>
                  <a:srgbClr val="000000"/>
                </a:solidFill>
              </a:rPr>
              <a:t>Πρόσβαση στο Διαδίκτυο (</a:t>
            </a:r>
            <a:r>
              <a:rPr lang="en-US" sz="1400" i="1" dirty="0">
                <a:solidFill>
                  <a:srgbClr val="000000"/>
                </a:solidFill>
              </a:rPr>
              <a:t>www).</a:t>
            </a:r>
          </a:p>
          <a:p>
            <a:pPr marL="685800" lvl="1">
              <a:spcBef>
                <a:spcPts val="0"/>
              </a:spcBef>
            </a:pPr>
            <a:r>
              <a:rPr lang="el-GR" sz="1400" i="1" dirty="0">
                <a:solidFill>
                  <a:srgbClr val="0000FF"/>
                </a:solidFill>
              </a:rPr>
              <a:t> </a:t>
            </a:r>
            <a:r>
              <a:rPr lang="el-GR" sz="1400" i="1" dirty="0">
                <a:solidFill>
                  <a:srgbClr val="000000"/>
                </a:solidFill>
              </a:rPr>
              <a:t>Υπηρεσίες καταλόγου ιατρών.</a:t>
            </a:r>
            <a:endParaRPr lang="el-GR" sz="1400" i="1" dirty="0"/>
          </a:p>
          <a:p>
            <a:endParaRPr lang="el-GR" sz="1600" b="1" dirty="0" smtClean="0"/>
          </a:p>
          <a:p>
            <a:endParaRPr lang="el-GR" sz="1600" dirty="0" smtClean="0"/>
          </a:p>
          <a:p>
            <a:endParaRPr lang="el-GR" sz="1600" dirty="0" smtClean="0"/>
          </a:p>
          <a:p>
            <a:endParaRPr lang="el-GR" sz="1600" dirty="0" smtClean="0"/>
          </a:p>
        </p:txBody>
      </p:sp>
      <p:pic>
        <p:nvPicPr>
          <p:cNvPr id="3" name="Εικόνα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6906" y="1464097"/>
            <a:ext cx="3384376" cy="3540783"/>
          </a:xfrm>
          <a:prstGeom prst="rect">
            <a:avLst/>
          </a:prstGeom>
        </p:spPr>
      </p:pic>
      <p:sp>
        <p:nvSpPr>
          <p:cNvPr id="9" name="Δεξιό βέλος 8"/>
          <p:cNvSpPr/>
          <p:nvPr/>
        </p:nvSpPr>
        <p:spPr>
          <a:xfrm>
            <a:off x="5482850" y="3298482"/>
            <a:ext cx="352818" cy="369185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55717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0" y="228865"/>
            <a:ext cx="9144000" cy="952500"/>
          </a:xfrm>
        </p:spPr>
        <p:txBody>
          <a:bodyPr>
            <a:noAutofit/>
          </a:bodyPr>
          <a:lstStyle/>
          <a:p>
            <a:r>
              <a:rPr lang="el-GR" dirty="0" err="1" smtClean="0"/>
              <a:t>Τηλεκπαίδευση</a:t>
            </a:r>
            <a:r>
              <a:rPr lang="el-GR" dirty="0" smtClean="0"/>
              <a:t> στον τομέα υγείας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28</a:t>
            </a:fld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8229600" cy="3771636"/>
          </a:xfrm>
        </p:spPr>
        <p:txBody>
          <a:bodyPr>
            <a:noAutofit/>
          </a:bodyPr>
          <a:lstStyle/>
          <a:p>
            <a:r>
              <a:rPr lang="el-GR" sz="2200" dirty="0"/>
              <a:t>Η </a:t>
            </a:r>
            <a:r>
              <a:rPr lang="el-GR" sz="2200" b="1" dirty="0"/>
              <a:t>Πληροφορική </a:t>
            </a:r>
            <a:r>
              <a:rPr lang="el-GR" sz="2200" b="1" dirty="0" smtClean="0"/>
              <a:t>Υγείας, </a:t>
            </a:r>
            <a:r>
              <a:rPr lang="el-GR" sz="2200" dirty="0" smtClean="0"/>
              <a:t> </a:t>
            </a:r>
            <a:r>
              <a:rPr lang="el-GR" sz="2200" dirty="0"/>
              <a:t>μια σχετικά νέα επιστήμη που </a:t>
            </a:r>
            <a:r>
              <a:rPr lang="el-GR" sz="2200" dirty="0" smtClean="0"/>
              <a:t>εξελίσσεται ραγδαία </a:t>
            </a:r>
            <a:r>
              <a:rPr lang="el-GR" sz="2200" dirty="0"/>
              <a:t>τις δύο τελευταίας </a:t>
            </a:r>
            <a:r>
              <a:rPr lang="el-GR" sz="2200" dirty="0" smtClean="0"/>
              <a:t>δεκαετίες</a:t>
            </a:r>
          </a:p>
          <a:p>
            <a:r>
              <a:rPr lang="el-GR" sz="2200" dirty="0" smtClean="0"/>
              <a:t>Η </a:t>
            </a:r>
            <a:r>
              <a:rPr lang="el-GR" sz="2200" dirty="0"/>
              <a:t>διαδικασία </a:t>
            </a:r>
            <a:r>
              <a:rPr lang="el-GR" sz="2200" dirty="0" smtClean="0"/>
              <a:t>εκπαίδευσης </a:t>
            </a:r>
            <a:r>
              <a:rPr lang="el-GR" sz="2200" dirty="0"/>
              <a:t>στις επιστήμες αυτές αλλάζει και προσαρμόζεται στις </a:t>
            </a:r>
            <a:r>
              <a:rPr lang="el-GR" sz="2200" dirty="0" smtClean="0"/>
              <a:t>σύγχρονες απαιτήσεις</a:t>
            </a:r>
          </a:p>
          <a:p>
            <a:r>
              <a:rPr lang="el-GR" sz="2200" dirty="0"/>
              <a:t>Η </a:t>
            </a:r>
            <a:r>
              <a:rPr lang="el-GR" sz="2200" dirty="0" smtClean="0"/>
              <a:t>ανάπτυξη του </a:t>
            </a:r>
            <a:r>
              <a:rPr lang="el-GR" sz="2200" dirty="0"/>
              <a:t>κλάδου της </a:t>
            </a:r>
            <a:r>
              <a:rPr lang="el-GR" sz="2200" dirty="0" err="1"/>
              <a:t>τηλεϋγείας</a:t>
            </a:r>
            <a:r>
              <a:rPr lang="el-GR" sz="2200" dirty="0"/>
              <a:t> και η καλή </a:t>
            </a:r>
            <a:r>
              <a:rPr lang="el-GR" sz="2200" dirty="0" smtClean="0"/>
              <a:t>οργάνωση της </a:t>
            </a:r>
            <a:r>
              <a:rPr lang="el-GR" sz="2200" b="1" dirty="0"/>
              <a:t>εκπαίδευσης εξ αποστάσεως ή </a:t>
            </a:r>
            <a:r>
              <a:rPr lang="el-GR" sz="2200" b="1" dirty="0" err="1"/>
              <a:t>τηλεκπαίδεσης</a:t>
            </a:r>
            <a:r>
              <a:rPr lang="el-GR" sz="2200" b="1" dirty="0"/>
              <a:t> </a:t>
            </a:r>
            <a:r>
              <a:rPr lang="el-GR" sz="2200" dirty="0" smtClean="0"/>
              <a:t>θα </a:t>
            </a:r>
            <a:r>
              <a:rPr lang="el-GR" sz="2200" b="1" dirty="0"/>
              <a:t>παρέχουν από </a:t>
            </a:r>
            <a:r>
              <a:rPr lang="el-GR" sz="2200" b="1" dirty="0" smtClean="0"/>
              <a:t>μακριά εκπαιδευτικές </a:t>
            </a:r>
            <a:r>
              <a:rPr lang="el-GR" sz="2200" b="1" dirty="0"/>
              <a:t>υπηρεσίες στους </a:t>
            </a:r>
            <a:r>
              <a:rPr lang="el-GR" sz="2200" b="1" dirty="0" smtClean="0"/>
              <a:t>επαγγελματίες (</a:t>
            </a:r>
            <a:r>
              <a:rPr lang="el-GR" sz="2200" dirty="0" smtClean="0"/>
              <a:t>ή και πολίτες)</a:t>
            </a:r>
            <a:r>
              <a:rPr lang="el-GR" sz="2200" b="1" dirty="0" smtClean="0"/>
              <a:t> </a:t>
            </a:r>
            <a:r>
              <a:rPr lang="el-GR" sz="2200" b="1" dirty="0"/>
              <a:t>υγειονομικής </a:t>
            </a:r>
            <a:r>
              <a:rPr lang="el-GR" sz="2200" b="1" dirty="0" smtClean="0"/>
              <a:t>φροντίδας</a:t>
            </a:r>
          </a:p>
          <a:p>
            <a:r>
              <a:rPr lang="el-GR" sz="2200" dirty="0" smtClean="0"/>
              <a:t>Η </a:t>
            </a:r>
            <a:r>
              <a:rPr lang="el-GR" sz="2200" dirty="0" err="1" smtClean="0"/>
              <a:t>Τηλεκπαίδευση</a:t>
            </a:r>
            <a:r>
              <a:rPr lang="el-GR" sz="2200" dirty="0" smtClean="0"/>
              <a:t> </a:t>
            </a:r>
            <a:r>
              <a:rPr lang="el-GR" sz="2200" dirty="0"/>
              <a:t>είναι </a:t>
            </a:r>
            <a:r>
              <a:rPr lang="el-GR" sz="2200" b="1" dirty="0"/>
              <a:t>άρρηκτα συνδεδεμένη </a:t>
            </a:r>
            <a:r>
              <a:rPr lang="el-GR" sz="2200" dirty="0" smtClean="0"/>
              <a:t>με τους </a:t>
            </a:r>
            <a:r>
              <a:rPr lang="el-GR" sz="2200" b="1" dirty="0"/>
              <a:t>υπολογιστές</a:t>
            </a:r>
            <a:r>
              <a:rPr lang="el-GR" sz="2200" dirty="0"/>
              <a:t>, τις </a:t>
            </a:r>
            <a:r>
              <a:rPr lang="el-GR" sz="2200" b="1" dirty="0"/>
              <a:t>εφαρμογές</a:t>
            </a:r>
            <a:r>
              <a:rPr lang="el-GR" sz="2200" dirty="0"/>
              <a:t> τους και το </a:t>
            </a:r>
            <a:r>
              <a:rPr lang="el-GR" sz="2200" b="1" dirty="0"/>
              <a:t>Διαδίκτυο</a:t>
            </a:r>
            <a:r>
              <a:rPr lang="el-GR" sz="2200" dirty="0"/>
              <a:t> (Internet</a:t>
            </a:r>
            <a:r>
              <a:rPr lang="el-GR" sz="2200" dirty="0" smtClean="0"/>
              <a:t>)</a:t>
            </a:r>
          </a:p>
          <a:p>
            <a:endParaRPr lang="el-GR" sz="1800" b="1" dirty="0"/>
          </a:p>
        </p:txBody>
      </p:sp>
    </p:spTree>
    <p:extLst>
      <p:ext uri="{BB962C8B-B14F-4D97-AF65-F5344CB8AC3E}">
        <p14:creationId xmlns:p14="http://schemas.microsoft.com/office/powerpoint/2010/main" val="8832992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0" y="228865"/>
            <a:ext cx="9144000" cy="952500"/>
          </a:xfrm>
        </p:spPr>
        <p:txBody>
          <a:bodyPr>
            <a:noAutofit/>
          </a:bodyPr>
          <a:lstStyle/>
          <a:p>
            <a:r>
              <a:rPr lang="el-GR" dirty="0"/>
              <a:t>Τεχνολογία στην </a:t>
            </a:r>
            <a:r>
              <a:rPr lang="el-GR" dirty="0" err="1"/>
              <a:t>τηλεκπαίδευση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29</a:t>
            </a:fld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8229600" cy="3771636"/>
          </a:xfrm>
        </p:spPr>
        <p:txBody>
          <a:bodyPr>
            <a:noAutofit/>
          </a:bodyPr>
          <a:lstStyle/>
          <a:p>
            <a:r>
              <a:rPr lang="el-GR" sz="2400" b="1" dirty="0"/>
              <a:t>Ο ηλεκτρονικός υπολογιστής στην </a:t>
            </a:r>
            <a:r>
              <a:rPr lang="el-GR" sz="2400" b="1" dirty="0" err="1" smtClean="0"/>
              <a:t>τηλεκπαίδευση</a:t>
            </a:r>
            <a:endParaRPr lang="el-GR" sz="2400" b="1" dirty="0" smtClean="0"/>
          </a:p>
          <a:p>
            <a:r>
              <a:rPr lang="el-GR" sz="1800" b="1" dirty="0" smtClean="0"/>
              <a:t>Μάθηση στη</a:t>
            </a:r>
            <a:r>
              <a:rPr lang="en-US" sz="1800" b="1" dirty="0" err="1" smtClean="0"/>
              <a:t>ριζόμενη</a:t>
            </a:r>
            <a:r>
              <a:rPr lang="en-US" sz="1800" b="1" dirty="0" smtClean="0"/>
              <a:t> </a:t>
            </a:r>
            <a:r>
              <a:rPr lang="en-US" sz="1800" b="1" dirty="0" err="1"/>
              <a:t>στην</a:t>
            </a:r>
            <a:r>
              <a:rPr lang="en-US" sz="1800" b="1" dirty="0"/>
              <a:t> </a:t>
            </a:r>
            <a:r>
              <a:rPr lang="en-US" sz="1800" b="1" dirty="0" err="1"/>
              <a:t>εκ</a:t>
            </a:r>
            <a:r>
              <a:rPr lang="en-US" sz="1800" b="1" dirty="0"/>
              <a:t>παίδευση (TBL – Technology Based Learning</a:t>
            </a:r>
            <a:r>
              <a:rPr lang="en-US" sz="1800" b="1" dirty="0" smtClean="0"/>
              <a:t>).</a:t>
            </a:r>
            <a:r>
              <a:rPr lang="el-GR" sz="1800" b="1" dirty="0" smtClean="0"/>
              <a:t> </a:t>
            </a:r>
            <a:r>
              <a:rPr lang="el-GR" sz="1800" dirty="0" smtClean="0"/>
              <a:t>Ο </a:t>
            </a:r>
            <a:r>
              <a:rPr lang="el-GR" sz="1800" dirty="0"/>
              <a:t>Η/Υ που χρησιμοποιείται στην </a:t>
            </a:r>
            <a:r>
              <a:rPr lang="el-GR" sz="1800" dirty="0" err="1"/>
              <a:t>τηλεκπαίδευση</a:t>
            </a:r>
            <a:r>
              <a:rPr lang="el-GR" sz="1800" dirty="0"/>
              <a:t> θα πρέπει να είναι </a:t>
            </a:r>
            <a:r>
              <a:rPr lang="el-GR" sz="1800" dirty="0" smtClean="0"/>
              <a:t>ταχύτατος </a:t>
            </a:r>
            <a:r>
              <a:rPr lang="el-GR" sz="1800" dirty="0"/>
              <a:t>και να έχει, πέραν των περιφερειακών μονάδων του βίντεο και </a:t>
            </a:r>
            <a:r>
              <a:rPr lang="el-GR" sz="1800" dirty="0" smtClean="0"/>
              <a:t>της TV</a:t>
            </a:r>
            <a:r>
              <a:rPr lang="el-GR" sz="1800" dirty="0"/>
              <a:t>, και το κατάλληλο εκπαιδευτικό </a:t>
            </a:r>
            <a:r>
              <a:rPr lang="el-GR" sz="1800" dirty="0" smtClean="0"/>
              <a:t>λογισμικό</a:t>
            </a:r>
          </a:p>
          <a:p>
            <a:r>
              <a:rPr lang="el-GR" sz="1800" dirty="0"/>
              <a:t>Οι ηλεκτρονικοί υπολογιστές, που </a:t>
            </a:r>
            <a:r>
              <a:rPr lang="el-GR" sz="1800" dirty="0" smtClean="0"/>
              <a:t>είναι </a:t>
            </a:r>
            <a:r>
              <a:rPr lang="el-GR" sz="1800" dirty="0"/>
              <a:t>κατάλληλα εφοδιασμένοι με </a:t>
            </a:r>
            <a:r>
              <a:rPr lang="el-GR" sz="1800" dirty="0" smtClean="0"/>
              <a:t>τα παραπάνω</a:t>
            </a:r>
            <a:r>
              <a:rPr lang="el-GR" sz="1800" dirty="0"/>
              <a:t>, </a:t>
            </a:r>
            <a:r>
              <a:rPr lang="el-GR" sz="1800" b="1" dirty="0"/>
              <a:t>μπορούν να </a:t>
            </a:r>
            <a:r>
              <a:rPr lang="el-GR" sz="1800" b="1" dirty="0" smtClean="0"/>
              <a:t>χρησιμοποιηθούν </a:t>
            </a:r>
            <a:r>
              <a:rPr lang="el-GR" sz="1800" b="1" dirty="0"/>
              <a:t>στην </a:t>
            </a:r>
            <a:r>
              <a:rPr lang="el-GR" sz="1800" b="1" dirty="0" err="1" smtClean="0"/>
              <a:t>τηλεκπαίδευση</a:t>
            </a:r>
            <a:endParaRPr lang="el-GR" sz="1800" dirty="0"/>
          </a:p>
          <a:p>
            <a:pPr lvl="1">
              <a:spcBef>
                <a:spcPts val="0"/>
              </a:spcBef>
            </a:pPr>
            <a:r>
              <a:rPr lang="el-GR" sz="1600" dirty="0" smtClean="0"/>
              <a:t>Μ</a:t>
            </a:r>
            <a:r>
              <a:rPr lang="el-GR" sz="1600" i="1" dirty="0" smtClean="0"/>
              <a:t>έσο </a:t>
            </a:r>
            <a:r>
              <a:rPr lang="el-GR" sz="1600" i="1" dirty="0"/>
              <a:t>υποβοήθησης της </a:t>
            </a:r>
            <a:r>
              <a:rPr lang="el-GR" sz="1600" i="1" dirty="0" smtClean="0"/>
              <a:t>μάθησης</a:t>
            </a:r>
            <a:endParaRPr lang="el-GR" sz="1600" i="1" dirty="0"/>
          </a:p>
          <a:p>
            <a:pPr lvl="1">
              <a:spcBef>
                <a:spcPts val="0"/>
              </a:spcBef>
            </a:pPr>
            <a:r>
              <a:rPr lang="el-GR" sz="1600" dirty="0"/>
              <a:t>Μ</a:t>
            </a:r>
            <a:r>
              <a:rPr lang="el-GR" sz="1600" i="1" dirty="0" smtClean="0"/>
              <a:t>έσο </a:t>
            </a:r>
            <a:r>
              <a:rPr lang="el-GR" sz="1600" i="1" dirty="0"/>
              <a:t>γενικής χρήσης υποβοήθησης της </a:t>
            </a:r>
            <a:r>
              <a:rPr lang="el-GR" sz="1600" i="1" dirty="0" smtClean="0"/>
              <a:t>μελέτης</a:t>
            </a:r>
            <a:endParaRPr lang="el-GR" sz="1600" i="1" dirty="0"/>
          </a:p>
          <a:p>
            <a:pPr lvl="1">
              <a:spcBef>
                <a:spcPts val="0"/>
              </a:spcBef>
            </a:pPr>
            <a:r>
              <a:rPr lang="el-GR" sz="1600" dirty="0" smtClean="0"/>
              <a:t>Ε</a:t>
            </a:r>
            <a:r>
              <a:rPr lang="el-GR" sz="1600" i="1" dirty="0" smtClean="0"/>
              <a:t>πικοινωνιακό μέσο</a:t>
            </a:r>
            <a:endParaRPr lang="el-GR" sz="1600" i="1" dirty="0"/>
          </a:p>
          <a:p>
            <a:pPr lvl="1">
              <a:spcBef>
                <a:spcPts val="0"/>
              </a:spcBef>
            </a:pPr>
            <a:r>
              <a:rPr lang="el-GR" sz="1600" dirty="0"/>
              <a:t>Μ</a:t>
            </a:r>
            <a:r>
              <a:rPr lang="el-GR" sz="1600" i="1" dirty="0" smtClean="0"/>
              <a:t>έσο </a:t>
            </a:r>
            <a:r>
              <a:rPr lang="el-GR" sz="1600" i="1" dirty="0"/>
              <a:t>αναζήτησης </a:t>
            </a:r>
            <a:r>
              <a:rPr lang="el-GR" sz="1600" i="1" dirty="0" smtClean="0"/>
              <a:t>βιβλιογραφίας</a:t>
            </a:r>
            <a:endParaRPr lang="el-GR" sz="1600" i="1" dirty="0"/>
          </a:p>
          <a:p>
            <a:pPr lvl="1">
              <a:spcBef>
                <a:spcPts val="0"/>
              </a:spcBef>
            </a:pPr>
            <a:r>
              <a:rPr lang="el-GR" sz="1600" dirty="0"/>
              <a:t>Μ</a:t>
            </a:r>
            <a:r>
              <a:rPr lang="el-GR" sz="1600" i="1" dirty="0" smtClean="0"/>
              <a:t>έσου </a:t>
            </a:r>
            <a:r>
              <a:rPr lang="el-GR" sz="1600" i="1" dirty="0"/>
              <a:t>μεταφοράς διδακτικού υλικού – και ιδιαίτερα στον τομέα </a:t>
            </a:r>
            <a:r>
              <a:rPr lang="el-GR" sz="1600" i="1" dirty="0" smtClean="0"/>
              <a:t>της υγείας </a:t>
            </a:r>
            <a:r>
              <a:rPr lang="el-GR" sz="1600" i="1" dirty="0"/>
              <a:t>τη μεταφορά των ιατρικών απεικονίσεων και των </a:t>
            </a:r>
            <a:r>
              <a:rPr lang="el-GR" sz="1600" i="1" dirty="0" smtClean="0"/>
              <a:t>εικόνων</a:t>
            </a:r>
            <a:endParaRPr lang="el-GR" sz="1600" i="1" dirty="0"/>
          </a:p>
          <a:p>
            <a:pPr lvl="1">
              <a:spcBef>
                <a:spcPts val="0"/>
              </a:spcBef>
            </a:pPr>
            <a:r>
              <a:rPr lang="el-GR" sz="1600" dirty="0"/>
              <a:t>Μ</a:t>
            </a:r>
            <a:r>
              <a:rPr lang="el-GR" sz="1600" i="1" dirty="0" smtClean="0"/>
              <a:t>έσο </a:t>
            </a:r>
            <a:r>
              <a:rPr lang="el-GR" sz="1600" i="1" dirty="0"/>
              <a:t>εκπαιδευτικής </a:t>
            </a:r>
            <a:r>
              <a:rPr lang="el-GR" sz="1600" i="1" dirty="0" smtClean="0"/>
              <a:t>αξιολόγησης</a:t>
            </a:r>
            <a:endParaRPr lang="el-GR" sz="1600" b="1" dirty="0"/>
          </a:p>
        </p:txBody>
      </p:sp>
    </p:spTree>
    <p:extLst>
      <p:ext uri="{BB962C8B-B14F-4D97-AF65-F5344CB8AC3E}">
        <p14:creationId xmlns:p14="http://schemas.microsoft.com/office/powerpoint/2010/main" val="2907853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Άδειες Χρήσης</a:t>
            </a:r>
            <a:endParaRPr lang="el-GR" dirty="0"/>
          </a:p>
        </p:txBody>
      </p:sp>
      <p:sp>
        <p:nvSpPr>
          <p:cNvPr id="9" name="Subtitle 8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800" dirty="0"/>
              <a:t>Το παρόν εκπαιδευτικό υλικό υπόκειται σε άδειες χρήσης Creative Commons. </a:t>
            </a:r>
          </a:p>
          <a:p>
            <a:r>
              <a:rPr lang="el-GR" sz="2800" dirty="0"/>
              <a:t>Για εκπαιδευτικό υλικό, όπως εικόνες, που υπόκειται σε άλλου τύπου άδειας χρήσης, η άδεια χρήσης αναφέρεται ρητώς. </a:t>
            </a:r>
            <a:endParaRPr lang="el-GR" sz="2800" dirty="0" smtClean="0"/>
          </a:p>
        </p:txBody>
      </p:sp>
      <p:pic>
        <p:nvPicPr>
          <p:cNvPr id="5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707905" y="4117640"/>
            <a:ext cx="1581685" cy="461161"/>
          </a:xfrm>
          <a:prstGeom prst="rect">
            <a:avLst/>
          </a:prstGeom>
        </p:spPr>
      </p:pic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672987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0" y="228865"/>
            <a:ext cx="9144000" cy="952500"/>
          </a:xfrm>
        </p:spPr>
        <p:txBody>
          <a:bodyPr>
            <a:noAutofit/>
          </a:bodyPr>
          <a:lstStyle/>
          <a:p>
            <a:r>
              <a:rPr lang="el-GR" dirty="0" smtClean="0"/>
              <a:t>Τεχνολογία στην </a:t>
            </a:r>
            <a:r>
              <a:rPr lang="el-GR" dirty="0" err="1" smtClean="0"/>
              <a:t>τηλεκπαίδευση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30</a:t>
            </a:fld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8229600" cy="3771636"/>
          </a:xfrm>
        </p:spPr>
        <p:txBody>
          <a:bodyPr>
            <a:noAutofit/>
          </a:bodyPr>
          <a:lstStyle/>
          <a:p>
            <a:r>
              <a:rPr lang="el-GR" sz="2400" b="1" dirty="0"/>
              <a:t>Το Διαδίκτυο και η </a:t>
            </a:r>
            <a:r>
              <a:rPr lang="el-GR" sz="2400" b="1" dirty="0" err="1" smtClean="0"/>
              <a:t>τηλεκπαίδευση</a:t>
            </a:r>
            <a:endParaRPr lang="el-GR" sz="2400" b="1" dirty="0"/>
          </a:p>
          <a:p>
            <a:pPr marL="536575" lvl="1" indent="-360363">
              <a:spcBef>
                <a:spcPts val="600"/>
              </a:spcBef>
            </a:pPr>
            <a:r>
              <a:rPr lang="el-GR" sz="1800" dirty="0" smtClean="0"/>
              <a:t>Η </a:t>
            </a:r>
            <a:r>
              <a:rPr lang="el-GR" sz="1800" dirty="0"/>
              <a:t>διανομή μαθημάτων γίνεται </a:t>
            </a:r>
            <a:r>
              <a:rPr lang="el-GR" sz="1800" b="1" dirty="0"/>
              <a:t>άμεσα</a:t>
            </a:r>
            <a:r>
              <a:rPr lang="el-GR" sz="1800" dirty="0"/>
              <a:t> και προς όλους τους </a:t>
            </a:r>
            <a:r>
              <a:rPr lang="el-GR" sz="1800" dirty="0" smtClean="0"/>
              <a:t>ενδιαφερόμενους</a:t>
            </a:r>
            <a:endParaRPr lang="el-GR" sz="1800" dirty="0"/>
          </a:p>
          <a:p>
            <a:pPr marL="536575" lvl="1" indent="-360363">
              <a:spcBef>
                <a:spcPts val="600"/>
              </a:spcBef>
            </a:pPr>
            <a:r>
              <a:rPr lang="el-GR" sz="1800" dirty="0" smtClean="0"/>
              <a:t>Η </a:t>
            </a:r>
            <a:r>
              <a:rPr lang="el-GR" sz="1800" dirty="0"/>
              <a:t>μετατροπή υπάρχοντος γραπτού υλικού σε αρχείο HTML, για παρουσίαση στο Web, δεν είναι </a:t>
            </a:r>
            <a:r>
              <a:rPr lang="el-GR" sz="1800" b="1" dirty="0"/>
              <a:t>ιδιαίτερα </a:t>
            </a:r>
            <a:r>
              <a:rPr lang="el-GR" sz="1800" b="1" dirty="0" smtClean="0"/>
              <a:t>χρονοβόρα</a:t>
            </a:r>
            <a:endParaRPr lang="el-GR" sz="1800" dirty="0" smtClean="0"/>
          </a:p>
          <a:p>
            <a:pPr marL="536575" lvl="1" indent="-360363">
              <a:spcBef>
                <a:spcPts val="600"/>
              </a:spcBef>
            </a:pPr>
            <a:r>
              <a:rPr lang="el-GR" sz="1800" dirty="0" smtClean="0"/>
              <a:t>Η </a:t>
            </a:r>
            <a:r>
              <a:rPr lang="el-GR" sz="1800" dirty="0"/>
              <a:t>ύπαρξη συνδέσμων προς άλλες σελίδες Web, σε ολόκληρο τον κόσμο </a:t>
            </a:r>
            <a:r>
              <a:rPr lang="el-GR" sz="1800" b="1" dirty="0"/>
              <a:t>διευρύνει</a:t>
            </a:r>
            <a:r>
              <a:rPr lang="el-GR" sz="1800" dirty="0"/>
              <a:t> το πεδίο της γνώσης και δίνει στους σπουδαστές τη δυνατότητα να εξερευνήσουν από μόνοι τους, τους υπάρχοντες εκπαιδευτικούς </a:t>
            </a:r>
            <a:r>
              <a:rPr lang="el-GR" sz="1800" dirty="0" smtClean="0"/>
              <a:t>πόρους</a:t>
            </a:r>
            <a:endParaRPr lang="el-GR" sz="1800" dirty="0"/>
          </a:p>
          <a:p>
            <a:pPr marL="536575" lvl="1" indent="-360363">
              <a:spcBef>
                <a:spcPts val="600"/>
              </a:spcBef>
            </a:pPr>
            <a:r>
              <a:rPr lang="el-GR" sz="1800" dirty="0" smtClean="0"/>
              <a:t>Μπορεί </a:t>
            </a:r>
            <a:r>
              <a:rPr lang="el-GR" sz="1800" dirty="0"/>
              <a:t>να υπάρξει </a:t>
            </a:r>
            <a:r>
              <a:rPr lang="el-GR" sz="1800" dirty="0" smtClean="0"/>
              <a:t>του </a:t>
            </a:r>
            <a:r>
              <a:rPr lang="el-GR" sz="1800" dirty="0"/>
              <a:t>εκπαιδευτικού υλικού με τον σπουδαστή μέσω </a:t>
            </a:r>
            <a:r>
              <a:rPr lang="el-GR" sz="1800" dirty="0" err="1" smtClean="0"/>
              <a:t>εφα</a:t>
            </a:r>
            <a:r>
              <a:rPr lang="el-GR" sz="1800" b="1" dirty="0" err="1"/>
              <a:t>άμεση</a:t>
            </a:r>
            <a:r>
              <a:rPr lang="el-GR" sz="1800" b="1" dirty="0"/>
              <a:t> αλληλεπίδραση </a:t>
            </a:r>
            <a:r>
              <a:rPr lang="el-GR" sz="1800" dirty="0" err="1" smtClean="0"/>
              <a:t>ρμογών</a:t>
            </a:r>
            <a:r>
              <a:rPr lang="el-GR" sz="1800" dirty="0" smtClean="0"/>
              <a:t> </a:t>
            </a:r>
            <a:r>
              <a:rPr lang="el-GR" sz="1800" dirty="0" err="1"/>
              <a:t>Java</a:t>
            </a:r>
            <a:r>
              <a:rPr lang="el-GR" sz="1800" dirty="0"/>
              <a:t> ή </a:t>
            </a:r>
            <a:r>
              <a:rPr lang="el-GR" sz="1800" dirty="0" smtClean="0"/>
              <a:t>CGI-</a:t>
            </a:r>
            <a:r>
              <a:rPr lang="el-GR" sz="1800" dirty="0" err="1" smtClean="0"/>
              <a:t>Script</a:t>
            </a:r>
            <a:endParaRPr lang="el-GR" sz="1800" dirty="0"/>
          </a:p>
          <a:p>
            <a:pPr marL="536575" lvl="1" indent="-360363">
              <a:spcBef>
                <a:spcPts val="600"/>
              </a:spcBef>
            </a:pPr>
            <a:r>
              <a:rPr lang="el-GR" sz="1800" dirty="0"/>
              <a:t>Η διάδοση του Διαδικτύου και του παγκόσμιου ιστού </a:t>
            </a:r>
            <a:r>
              <a:rPr lang="el-GR" sz="1800" b="1" dirty="0"/>
              <a:t>οδήγησε</a:t>
            </a:r>
            <a:r>
              <a:rPr lang="el-GR" sz="1800" dirty="0"/>
              <a:t> πολλά εκπαιδευτικά ιδρύματα στην δημιουργία και προσφορά μαθημάτων εκπαίδευσης εξ </a:t>
            </a:r>
            <a:r>
              <a:rPr lang="el-GR" sz="1800" dirty="0" smtClean="0"/>
              <a:t>αποστάσεως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593101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0" y="228865"/>
            <a:ext cx="9144000" cy="952500"/>
          </a:xfrm>
        </p:spPr>
        <p:txBody>
          <a:bodyPr>
            <a:noAutofit/>
          </a:bodyPr>
          <a:lstStyle/>
          <a:p>
            <a:r>
              <a:rPr lang="el-GR" sz="3600" dirty="0"/>
              <a:t>Οι </a:t>
            </a:r>
            <a:r>
              <a:rPr lang="el-GR" sz="3600" dirty="0" err="1"/>
              <a:t>τηλεκπαιδευτικές</a:t>
            </a:r>
            <a:r>
              <a:rPr lang="el-GR" sz="3600" dirty="0"/>
              <a:t> διαδικασίες </a:t>
            </a: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>στον </a:t>
            </a:r>
            <a:r>
              <a:rPr lang="el-GR" sz="3600" dirty="0"/>
              <a:t>τομέα της υγείας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31</a:t>
            </a:fld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8229600" cy="3771636"/>
          </a:xfrm>
        </p:spPr>
        <p:txBody>
          <a:bodyPr>
            <a:noAutofit/>
          </a:bodyPr>
          <a:lstStyle/>
          <a:p>
            <a:r>
              <a:rPr lang="el-GR" sz="2400" b="1" dirty="0" smtClean="0"/>
              <a:t>Το </a:t>
            </a:r>
            <a:r>
              <a:rPr lang="el-GR" sz="2400" b="1" dirty="0"/>
              <a:t>μοντέλο </a:t>
            </a:r>
            <a:r>
              <a:rPr lang="el-GR" sz="2400" b="1" dirty="0" err="1"/>
              <a:t>τηλεκπαίδευσης</a:t>
            </a:r>
            <a:r>
              <a:rPr lang="el-GR" sz="2400" b="1" dirty="0"/>
              <a:t> μέσω Διαδικτύου</a:t>
            </a:r>
          </a:p>
          <a:p>
            <a:r>
              <a:rPr lang="el-GR" sz="2000" i="1" dirty="0" smtClean="0"/>
              <a:t>Περιλαμβάνει:</a:t>
            </a:r>
            <a:endParaRPr lang="el-GR" sz="2000" i="1" dirty="0"/>
          </a:p>
          <a:p>
            <a:pPr lvl="1"/>
            <a:r>
              <a:rPr lang="el-GR" sz="1800" b="1" dirty="0" smtClean="0"/>
              <a:t>Μαθήματα </a:t>
            </a:r>
            <a:r>
              <a:rPr lang="el-GR" sz="1800" dirty="0"/>
              <a:t>που προσφέρονται </a:t>
            </a:r>
            <a:r>
              <a:rPr lang="el-GR" sz="1800" b="1" dirty="0"/>
              <a:t>σε σελίδες </a:t>
            </a:r>
            <a:r>
              <a:rPr lang="el-GR" sz="1800" b="1" dirty="0" smtClean="0"/>
              <a:t>Web</a:t>
            </a:r>
            <a:r>
              <a:rPr lang="el-GR" sz="1800" dirty="0" smtClean="0"/>
              <a:t>.</a:t>
            </a:r>
            <a:endParaRPr lang="el-GR" sz="1800" dirty="0"/>
          </a:p>
          <a:p>
            <a:pPr lvl="1"/>
            <a:r>
              <a:rPr lang="el-GR" sz="1800" dirty="0" smtClean="0"/>
              <a:t>Μια </a:t>
            </a:r>
            <a:r>
              <a:rPr lang="el-GR" sz="1800" b="1" dirty="0"/>
              <a:t>ηλεκτρονική διάσκεψη</a:t>
            </a:r>
            <a:r>
              <a:rPr lang="el-GR" sz="1800" dirty="0"/>
              <a:t>, αφιερωμένη στο αντικείμενο του </a:t>
            </a:r>
            <a:r>
              <a:rPr lang="el-GR" sz="1800" dirty="0" smtClean="0"/>
              <a:t>μαθήματος.</a:t>
            </a:r>
            <a:endParaRPr lang="el-GR" sz="1800" dirty="0"/>
          </a:p>
          <a:p>
            <a:pPr lvl="1"/>
            <a:r>
              <a:rPr lang="el-GR" sz="1800" dirty="0" smtClean="0"/>
              <a:t>Ένα </a:t>
            </a:r>
            <a:r>
              <a:rPr lang="el-GR" sz="1800" dirty="0"/>
              <a:t>σύστημα </a:t>
            </a:r>
            <a:r>
              <a:rPr lang="el-GR" sz="1800" b="1" dirty="0"/>
              <a:t>ηλεκτρονικής </a:t>
            </a:r>
            <a:r>
              <a:rPr lang="el-GR" sz="1800" b="1" dirty="0" smtClean="0"/>
              <a:t>αλληλογραφίας.</a:t>
            </a:r>
          </a:p>
          <a:p>
            <a:r>
              <a:rPr lang="el-GR" sz="2200" b="1" i="1" dirty="0"/>
              <a:t>Το μοντέλο </a:t>
            </a:r>
            <a:r>
              <a:rPr lang="el-GR" sz="2200" b="1" i="1" dirty="0" smtClean="0"/>
              <a:t>της </a:t>
            </a:r>
            <a:r>
              <a:rPr lang="el-GR" sz="2200" b="1" i="1" dirty="0"/>
              <a:t>ιατρικής επίσκεψης στην </a:t>
            </a:r>
            <a:r>
              <a:rPr lang="el-GR" sz="2200" b="1" i="1" dirty="0" err="1" smtClean="0"/>
              <a:t>τηλεκπαίδευση</a:t>
            </a:r>
            <a:endParaRPr lang="el-GR" sz="2200" b="1" i="1" dirty="0" smtClean="0"/>
          </a:p>
          <a:p>
            <a:pPr lvl="1"/>
            <a:r>
              <a:rPr lang="el-GR" sz="1800" b="1" dirty="0"/>
              <a:t>Ολοκληρωμένη (ιατρική) επίσκεψη ή </a:t>
            </a:r>
            <a:r>
              <a:rPr lang="el-GR" sz="1800" b="1" dirty="0" err="1"/>
              <a:t>grand</a:t>
            </a:r>
            <a:r>
              <a:rPr lang="el-GR" sz="1800" b="1" dirty="0"/>
              <a:t> </a:t>
            </a:r>
            <a:r>
              <a:rPr lang="el-GR" sz="1800" b="1" dirty="0" err="1" smtClean="0"/>
              <a:t>round</a:t>
            </a:r>
            <a:r>
              <a:rPr lang="en-US" sz="1800" b="1" dirty="0" smtClean="0"/>
              <a:t>: </a:t>
            </a:r>
            <a:r>
              <a:rPr lang="el-GR" sz="1800" dirty="0" smtClean="0"/>
              <a:t>παραδοσιακή </a:t>
            </a:r>
            <a:r>
              <a:rPr lang="el-GR" sz="1800" dirty="0"/>
              <a:t>μέθοδος διδασκαλίας των επαγγελματιών της υγειονομικής </a:t>
            </a:r>
            <a:r>
              <a:rPr lang="el-GR" sz="1800" dirty="0" smtClean="0"/>
              <a:t>φροντίδας </a:t>
            </a:r>
            <a:r>
              <a:rPr lang="el-GR" sz="1800" dirty="0"/>
              <a:t>στην πρακτική </a:t>
            </a:r>
            <a:r>
              <a:rPr lang="el-GR" sz="1800" dirty="0" smtClean="0"/>
              <a:t>άσκηση</a:t>
            </a:r>
            <a:r>
              <a:rPr lang="en-US" sz="1800" dirty="0" smtClean="0"/>
              <a:t>.</a:t>
            </a:r>
            <a:r>
              <a:rPr lang="el-GR" sz="1800" dirty="0" smtClean="0"/>
              <a:t> Περιλαμβάνει </a:t>
            </a:r>
            <a:r>
              <a:rPr lang="el-GR" sz="1800" dirty="0"/>
              <a:t>την παρουσίαση του </a:t>
            </a:r>
            <a:r>
              <a:rPr lang="el-GR" sz="1800" dirty="0" smtClean="0"/>
              <a:t>ιστορικού </a:t>
            </a:r>
            <a:r>
              <a:rPr lang="el-GR" sz="1800" dirty="0"/>
              <a:t>ενός ασθενούς, τα ευρήματα όλων των εξετάσεων και την </a:t>
            </a:r>
            <a:r>
              <a:rPr lang="el-GR" sz="1800" dirty="0" smtClean="0"/>
              <a:t>βέλτιστη</a:t>
            </a:r>
            <a:r>
              <a:rPr lang="en-US" sz="1800" dirty="0" smtClean="0"/>
              <a:t> </a:t>
            </a:r>
            <a:r>
              <a:rPr lang="el-GR" sz="1800" dirty="0" smtClean="0"/>
              <a:t>αγωγή </a:t>
            </a:r>
            <a:r>
              <a:rPr lang="el-GR" sz="1800" dirty="0"/>
              <a:t>και φροντίδα για τον συγκεκριμένο ασθενή.</a:t>
            </a:r>
          </a:p>
        </p:txBody>
      </p:sp>
    </p:spTree>
    <p:extLst>
      <p:ext uri="{BB962C8B-B14F-4D97-AF65-F5344CB8AC3E}">
        <p14:creationId xmlns:p14="http://schemas.microsoft.com/office/powerpoint/2010/main" val="1931660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Βιβλιογραφία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37784" y="1300518"/>
            <a:ext cx="8526703" cy="3852804"/>
          </a:xfrm>
        </p:spPr>
        <p:txBody>
          <a:bodyPr>
            <a:noAutofit/>
          </a:bodyPr>
          <a:lstStyle/>
          <a:p>
            <a:pPr marL="273050" lvl="0" indent="-273050">
              <a:lnSpc>
                <a:spcPts val="2065"/>
              </a:lnSpc>
              <a:spcBef>
                <a:spcPts val="0"/>
              </a:spcBef>
              <a:buClr>
                <a:srgbClr val="000000"/>
              </a:buClr>
              <a:buSzPct val="100000"/>
              <a:buFont typeface="+mj-lt"/>
              <a:buAutoNum type="arabicPeriod"/>
            </a:pPr>
            <a:r>
              <a:rPr lang="el-GR" sz="12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Τόκης</a:t>
            </a:r>
            <a:r>
              <a:rPr lang="el-GR" sz="12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, Ι.Ν. και </a:t>
            </a:r>
            <a:r>
              <a:rPr lang="el-GR" sz="12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Τόκη</a:t>
            </a:r>
            <a:r>
              <a:rPr lang="el-GR" sz="12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, E. Ι., (2006). Πληροφορική Υγείας, Θεσσαλονίκη: Εκδόσεις </a:t>
            </a:r>
            <a:r>
              <a:rPr lang="el-GR" sz="12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Τζιόλα</a:t>
            </a:r>
            <a:r>
              <a:rPr lang="el-GR" sz="12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.</a:t>
            </a:r>
          </a:p>
          <a:p>
            <a:pPr marL="273050" lvl="0" indent="-273050">
              <a:lnSpc>
                <a:spcPts val="2065"/>
              </a:lnSpc>
              <a:spcBef>
                <a:spcPts val="0"/>
              </a:spcBef>
              <a:buClr>
                <a:srgbClr val="000000"/>
              </a:buClr>
              <a:buSzPct val="100000"/>
              <a:buFont typeface="+mj-lt"/>
              <a:buAutoNum type="arabicPeriod"/>
            </a:pPr>
            <a:r>
              <a:rPr lang="el-GR" sz="12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Καρανικόλας</a:t>
            </a:r>
            <a:r>
              <a:rPr lang="el-GR" sz="12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, Ν. (2010). Πληροφορική και επαγγέλματα </a:t>
            </a:r>
            <a:r>
              <a:rPr lang="el-GR" sz="12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Υγείας.</a:t>
            </a:r>
            <a:endParaRPr lang="en-US" sz="1200" dirty="0" smtClean="0">
              <a:solidFill>
                <a:srgbClr val="000000"/>
              </a:solidFill>
              <a:ea typeface="Arial Unicode MS"/>
              <a:cs typeface="Times New Roman" pitchFamily="18" charset="0"/>
            </a:endParaRPr>
          </a:p>
          <a:p>
            <a:pPr marL="273050" lvl="0" indent="-273050">
              <a:lnSpc>
                <a:spcPts val="2065"/>
              </a:lnSpc>
              <a:spcBef>
                <a:spcPts val="0"/>
              </a:spcBef>
              <a:buClr>
                <a:srgbClr val="000000"/>
              </a:buClr>
              <a:buSzPct val="100000"/>
              <a:buFont typeface="+mj-lt"/>
              <a:buAutoNum type="arabicPeriod"/>
            </a:pPr>
            <a:r>
              <a:rPr lang="el-GR" sz="12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Αποστολάκης</a:t>
            </a:r>
            <a:r>
              <a:rPr lang="el-GR" sz="12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, Ι. (2002). Πληροφοριακά Συστήματα Υγείας. </a:t>
            </a:r>
            <a:r>
              <a:rPr lang="el-GR" sz="12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Εκδ</a:t>
            </a:r>
            <a:r>
              <a:rPr lang="el-GR" sz="12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. </a:t>
            </a:r>
            <a:r>
              <a:rPr lang="el-GR" sz="12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Παπαζήση</a:t>
            </a:r>
            <a:r>
              <a:rPr lang="el-GR" sz="12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, Αθήνα, </a:t>
            </a:r>
            <a:r>
              <a:rPr lang="el-GR" sz="12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σσ</a:t>
            </a:r>
            <a:r>
              <a:rPr lang="el-GR" sz="12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. 381 – 409.</a:t>
            </a:r>
          </a:p>
          <a:p>
            <a:pPr marL="273050" indent="-273050">
              <a:spcBef>
                <a:spcPts val="0"/>
              </a:spcBef>
              <a:buFont typeface="+mj-lt"/>
              <a:buAutoNum type="arabicPeriod"/>
            </a:pPr>
            <a:r>
              <a:rPr lang="en-US" sz="12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Dansky</a:t>
            </a:r>
            <a:r>
              <a:rPr lang="en-US" sz="12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, K. H., Bowles, K. H., and Britt, T. (1999). Nurses’ responses to telemedicine</a:t>
            </a:r>
            <a:r>
              <a:rPr lang="el-GR" sz="12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</a:t>
            </a:r>
            <a:r>
              <a:rPr lang="en-US" sz="12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in home healthcare. Journal oh Healthcare Information Management, 13(4),</a:t>
            </a:r>
            <a:r>
              <a:rPr lang="el-GR" sz="12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27-38.</a:t>
            </a:r>
          </a:p>
          <a:p>
            <a:pPr marL="273050" indent="-273050">
              <a:spcBef>
                <a:spcPts val="0"/>
              </a:spcBef>
              <a:buFont typeface="+mj-lt"/>
              <a:buAutoNum type="arabicPeriod"/>
            </a:pPr>
            <a:r>
              <a:rPr lang="en-US" sz="12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Hebda</a:t>
            </a:r>
            <a:r>
              <a:rPr lang="en-US" sz="12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, T., Czar, P. and Mascara, C. (2001), Handbook of Informatics for Nurses</a:t>
            </a:r>
            <a:r>
              <a:rPr lang="el-GR" sz="12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</a:t>
            </a:r>
            <a:r>
              <a:rPr lang="en-US" sz="12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and Health Care Professionals, New Jersey: Prentice Hall, pp.279 – 301.</a:t>
            </a:r>
          </a:p>
          <a:p>
            <a:pPr marL="273050" indent="-273050">
              <a:spcBef>
                <a:spcPts val="0"/>
              </a:spcBef>
              <a:buFont typeface="+mj-lt"/>
              <a:buAutoNum type="arabicPeriod"/>
            </a:pPr>
            <a:r>
              <a:rPr lang="el-GR" sz="12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Κουτσούρης</a:t>
            </a:r>
            <a:r>
              <a:rPr lang="el-GR" sz="12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, Δ. (2003α). Τηλεϊατρική Ι: Τηλεϊατρική για Επείγοντα Περιστατικά. Εργαστήριο </a:t>
            </a:r>
            <a:r>
              <a:rPr lang="el-GR" sz="12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Βιοϊατρικής</a:t>
            </a:r>
            <a:r>
              <a:rPr lang="el-GR" sz="12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Τεχνολογίας. </a:t>
            </a:r>
          </a:p>
          <a:p>
            <a:pPr marL="273050" indent="-273050">
              <a:spcBef>
                <a:spcPts val="0"/>
              </a:spcBef>
              <a:buFont typeface="+mj-lt"/>
              <a:buAutoNum type="arabicPeriod"/>
            </a:pPr>
            <a:r>
              <a:rPr lang="el-GR" sz="12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Κουτσούρης</a:t>
            </a:r>
            <a:r>
              <a:rPr lang="el-GR" sz="12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, Δ. (2003β). Τηλεϊατρική ΙΙ: Τεχνολογίες – Εφαρμογές. Εργαστήριο </a:t>
            </a:r>
            <a:r>
              <a:rPr lang="el-GR" sz="12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Βιοϊατρικής</a:t>
            </a:r>
            <a:r>
              <a:rPr lang="el-GR" sz="12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Τεχνολογίας. </a:t>
            </a:r>
          </a:p>
          <a:p>
            <a:pPr marL="273050" indent="-273050">
              <a:spcBef>
                <a:spcPts val="0"/>
              </a:spcBef>
              <a:buFont typeface="+mj-lt"/>
              <a:buAutoNum type="arabicPeriod"/>
            </a:pPr>
            <a:r>
              <a:rPr lang="en-US" sz="12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Kovel-Jarboe</a:t>
            </a:r>
            <a:r>
              <a:rPr lang="en-US" sz="12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, P. (1996). The changing contexts of higher education and four possible</a:t>
            </a:r>
            <a:r>
              <a:rPr lang="el-GR" sz="12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</a:t>
            </a:r>
            <a:r>
              <a:rPr lang="en-US" sz="12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futures for distance education. Horizon Site. </a:t>
            </a:r>
            <a:endParaRPr lang="el-GR" sz="1200" dirty="0">
              <a:solidFill>
                <a:srgbClr val="000000"/>
              </a:solidFill>
              <a:ea typeface="Arial Unicode MS"/>
              <a:cs typeface="Times New Roman" pitchFamily="18" charset="0"/>
            </a:endParaRPr>
          </a:p>
          <a:p>
            <a:pPr marL="273050" indent="-273050">
              <a:spcBef>
                <a:spcPts val="0"/>
              </a:spcBef>
              <a:buFont typeface="+mj-lt"/>
              <a:buAutoNum type="arabicPeriod"/>
            </a:pPr>
            <a:r>
              <a:rPr lang="el-GR" sz="12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Μαγκλογιάννης</a:t>
            </a:r>
            <a:r>
              <a:rPr lang="el-GR" sz="12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, Η. (2003). Πληροφοριακά Συστήματα Υγείας. Πανεπιστήμιο Αιγαίου, Σάμος, </a:t>
            </a:r>
            <a:r>
              <a:rPr lang="el-GR" sz="12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σσ</a:t>
            </a:r>
            <a:r>
              <a:rPr lang="el-GR" sz="12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. 88 - 99.</a:t>
            </a:r>
          </a:p>
          <a:p>
            <a:pPr marL="273050" indent="-273050">
              <a:spcBef>
                <a:spcPts val="0"/>
              </a:spcBef>
              <a:buFont typeface="+mj-lt"/>
              <a:buAutoNum type="arabicPeriod"/>
            </a:pPr>
            <a:r>
              <a:rPr lang="en-US" sz="12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Maheu</a:t>
            </a:r>
            <a:r>
              <a:rPr lang="en-US" sz="12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, M.M., Whitten, P. &amp; Allen, A. (2001). E-Health, Telehealth and </a:t>
            </a:r>
            <a:r>
              <a:rPr lang="en-US" sz="12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Telemedicine,San</a:t>
            </a:r>
            <a:r>
              <a:rPr lang="en-US" sz="12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Francisco: </a:t>
            </a:r>
            <a:r>
              <a:rPr lang="en-US" sz="12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Jossey</a:t>
            </a:r>
            <a:r>
              <a:rPr lang="en-US" sz="12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-Bass.</a:t>
            </a:r>
          </a:p>
          <a:p>
            <a:pPr marL="273050" indent="-273050">
              <a:spcBef>
                <a:spcPts val="0"/>
              </a:spcBef>
              <a:buFont typeface="+mj-lt"/>
              <a:buAutoNum type="arabicPeriod"/>
            </a:pPr>
            <a:r>
              <a:rPr lang="en-US" sz="12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Murphy, R.L.H. and Bird, K.T. (1974). </a:t>
            </a:r>
            <a:r>
              <a:rPr lang="en-US" sz="12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Telediagnosis</a:t>
            </a:r>
            <a:r>
              <a:rPr lang="en-US" sz="12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: Anew community health resource.</a:t>
            </a:r>
            <a:r>
              <a:rPr lang="el-GR" sz="12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</a:t>
            </a:r>
            <a:r>
              <a:rPr lang="en-US" sz="12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American Journal of Public Health, 64, 113-119.</a:t>
            </a:r>
          </a:p>
          <a:p>
            <a:pPr marL="273050" indent="-273050">
              <a:spcBef>
                <a:spcPts val="0"/>
              </a:spcBef>
              <a:buFont typeface="+mj-lt"/>
              <a:buAutoNum type="arabicPeriod"/>
            </a:pPr>
            <a:r>
              <a:rPr lang="en-US" sz="12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Turley,J</a:t>
            </a:r>
            <a:r>
              <a:rPr lang="en-US" sz="12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. P. (2002). The Future of Health Care Informatics Education. In S. P.</a:t>
            </a:r>
            <a:r>
              <a:rPr lang="el-GR" sz="12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Englebardt</a:t>
            </a:r>
            <a:r>
              <a:rPr lang="en-US" sz="12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and R. Nelson (</a:t>
            </a:r>
            <a:r>
              <a:rPr lang="en-US" sz="12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Eds</a:t>
            </a:r>
            <a:r>
              <a:rPr lang="en-US" sz="12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), Health Care Informatics, An Interdisciplinary Approach</a:t>
            </a:r>
            <a:r>
              <a:rPr lang="el-GR" sz="12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</a:t>
            </a:r>
            <a:r>
              <a:rPr lang="en-US" sz="12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(Copyright ed., pp. 479 - 503). St. Louis (Missouri, USA): Mosby.</a:t>
            </a:r>
          </a:p>
          <a:p>
            <a:pPr marL="273050" indent="-273050">
              <a:spcBef>
                <a:spcPts val="0"/>
              </a:spcBef>
              <a:buFont typeface="+mj-lt"/>
              <a:buAutoNum type="arabicPeriod"/>
            </a:pPr>
            <a:r>
              <a:rPr lang="en-US" sz="12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Willemain</a:t>
            </a:r>
            <a:r>
              <a:rPr lang="en-US" sz="12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, T. R. &amp; Mark, R.G. (1971). Models of remote health systems. Biomedical</a:t>
            </a:r>
            <a:r>
              <a:rPr lang="el-GR" sz="12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</a:t>
            </a:r>
            <a:r>
              <a:rPr lang="en-US" sz="12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Sciences Instrumentation, 8, 9-17.</a:t>
            </a:r>
          </a:p>
          <a:p>
            <a:pPr marL="273050" indent="-273050">
              <a:spcBef>
                <a:spcPts val="0"/>
              </a:spcBef>
              <a:buFont typeface="+mj-lt"/>
              <a:buAutoNum type="arabicPeriod"/>
            </a:pPr>
            <a:r>
              <a:rPr lang="en-US" sz="12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Wittson</a:t>
            </a:r>
            <a:r>
              <a:rPr lang="en-US" sz="12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, C. L., </a:t>
            </a:r>
            <a:r>
              <a:rPr lang="en-US" sz="12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Afflect</a:t>
            </a:r>
            <a:r>
              <a:rPr lang="en-US" sz="12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, D. C., &amp; Johnson, V. (1961). Two-way television in group</a:t>
            </a:r>
            <a:r>
              <a:rPr lang="el-GR" sz="12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</a:t>
            </a:r>
            <a:r>
              <a:rPr lang="en-US" sz="12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therapy. Mental Hospitals, 12, 22-23.</a:t>
            </a:r>
            <a:endParaRPr lang="el-GR" sz="1200" dirty="0">
              <a:solidFill>
                <a:srgbClr val="000000"/>
              </a:solidFill>
              <a:ea typeface="Arial Unicode MS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6703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618100" y="5474677"/>
            <a:ext cx="7970227" cy="646329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200" b="1" dirty="0">
                <a:solidFill>
                  <a:schemeClr val="bg1"/>
                </a:solidFill>
              </a:rPr>
              <a:t>ΔΙΑΤΑΡΑΧΕΣ ΦΩΝΗΣ</a:t>
            </a:r>
            <a:r>
              <a:rPr lang="el-GR" sz="1200" dirty="0">
                <a:solidFill>
                  <a:schemeClr val="bg1"/>
                </a:solidFill>
              </a:rPr>
              <a:t>, Ενότητα 0, ΤΜΗΜΑ ΛΟΓΟΘΕΡΑΠΕΙΑΣ, ΤΕΙ ΗΠΕΙΡΟΥ </a:t>
            </a:r>
            <a:r>
              <a:rPr lang="el-GR" sz="12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t>33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1" y="193204"/>
            <a:ext cx="9144000" cy="1007390"/>
          </a:xfrm>
        </p:spPr>
        <p:txBody>
          <a:bodyPr/>
          <a:lstStyle/>
          <a:p>
            <a:r>
              <a:rPr lang="el-GR" dirty="0"/>
              <a:t>Σημείωμα </a:t>
            </a:r>
            <a:r>
              <a:rPr lang="el-GR" dirty="0" smtClean="0"/>
              <a:t>Αναφοράς</a:t>
            </a:r>
            <a:endParaRPr lang="el-GR" dirty="0"/>
          </a:p>
        </p:txBody>
      </p:sp>
      <p:sp>
        <p:nvSpPr>
          <p:cNvPr id="6" name="Rectangle 1"/>
          <p:cNvSpPr/>
          <p:nvPr/>
        </p:nvSpPr>
        <p:spPr>
          <a:xfrm>
            <a:off x="348176" y="2259034"/>
            <a:ext cx="7938137" cy="1569658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Τόκη, Ευγενία. (2015). Πληροφορική Υγείας. ΤΕΙ Ηπείρου. </a:t>
            </a:r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Διαθέσιμο από τη δικτυακή διεύθυνση:</a:t>
            </a:r>
          </a:p>
          <a:p>
            <a:pPr algn="just"/>
            <a:r>
              <a:rPr lang="en-US" sz="2400" dirty="0">
                <a:solidFill>
                  <a:schemeClr val="bg1">
                    <a:lumMod val="50000"/>
                  </a:schemeClr>
                </a:solidFill>
                <a:hlinkClick r:id="rId3"/>
              </a:rPr>
              <a:t>http://</a:t>
            </a:r>
            <a:r>
              <a:rPr lang="en-US" sz="2400" dirty="0" smtClean="0">
                <a:solidFill>
                  <a:schemeClr val="bg1">
                    <a:lumMod val="50000"/>
                  </a:schemeClr>
                </a:solidFill>
                <a:hlinkClick r:id="rId3"/>
              </a:rPr>
              <a:t>eclass.teiep.gr/courses/LOGO126</a:t>
            </a:r>
            <a:endParaRPr lang="en-US" sz="24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endParaRPr lang="en-US" sz="2400" dirty="0" smtClean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4220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err="1"/>
              <a:t>Αδειοδότησης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434604" y="1253192"/>
            <a:ext cx="8425932" cy="193899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παρόν υλικό διατίθεται με τους όρους της άδειας χρήσης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Creative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Commons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Αναφορά Δημιουργού-Μη Εμπορική Χρήση-Όχι Παράγωγα Έργα 4.0 Διεθνές [1] ή </a:t>
            </a:r>
            <a:r>
              <a:rPr lang="el-GR" sz="2000" dirty="0" smtClean="0">
                <a:solidFill>
                  <a:schemeClr val="bg1">
                    <a:lumMod val="50000"/>
                  </a:schemeClr>
                </a:solidFill>
              </a:rPr>
              <a:t>μεταγενέστερη.</a:t>
            </a:r>
            <a:r>
              <a:rPr lang="en-US" sz="20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Εξαιρούνται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 αυτοτελή έργα τρίτων π.χ. φωτογραφίες,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Διαγράμματα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κ.λ.π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.,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οποία εμπεριέχονται σε αυτό και τα οποία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αναφέρονται μαζί με τους όρους χρήσης τους στο «Σημείωμα Χρήσης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Έργων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Τρίτων». </a:t>
            </a:r>
          </a:p>
        </p:txBody>
      </p:sp>
      <p:sp>
        <p:nvSpPr>
          <p:cNvPr id="12" name="Rectangle 11"/>
          <p:cNvSpPr/>
          <p:nvPr/>
        </p:nvSpPr>
        <p:spPr>
          <a:xfrm>
            <a:off x="740223" y="5010467"/>
            <a:ext cx="6568081" cy="36933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n-US" dirty="0">
                <a:hlinkClick r:id="rId3"/>
              </a:rPr>
              <a:t>http://</a:t>
            </a:r>
            <a:r>
              <a:rPr lang="en-US" dirty="0" smtClean="0">
                <a:hlinkClick r:id="rId3"/>
              </a:rPr>
              <a:t>creativecommons.org/licenses/by-nc-nd/4.0/deed.el</a:t>
            </a:r>
            <a:r>
              <a:rPr lang="el-GR" dirty="0" smtClean="0"/>
              <a:t> </a:t>
            </a:r>
          </a:p>
        </p:txBody>
      </p:sp>
      <p:sp>
        <p:nvSpPr>
          <p:cNvPr id="3" name="Rectangle 2"/>
          <p:cNvSpPr/>
          <p:nvPr/>
        </p:nvSpPr>
        <p:spPr>
          <a:xfrm>
            <a:off x="590667" y="4950343"/>
            <a:ext cx="657544" cy="492440"/>
          </a:xfrm>
          <a:prstGeom prst="rect">
            <a:avLst/>
          </a:prstGeom>
        </p:spPr>
        <p:txBody>
          <a:bodyPr wrap="none" lIns="91436" tIns="45719" rIns="91436" bIns="45719">
            <a:spAutoFit/>
          </a:bodyPr>
          <a:lstStyle/>
          <a:p>
            <a:r>
              <a:rPr lang="el-GR" sz="2600" dirty="0">
                <a:solidFill>
                  <a:prstClr val="white">
                    <a:lumMod val="50000"/>
                  </a:prstClr>
                </a:solidFill>
              </a:rPr>
              <a:t>[1] 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34604" y="3865352"/>
            <a:ext cx="8329920" cy="707884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 δικαιούχος μπορεί να παρέχει στον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αδειοδόχο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ξεχωριστή άδεια να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χρησιμοποιεί το έργο για εμπορική χρήση, εφόσον αυτό του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ζητηθεί.</a:t>
            </a:r>
          </a:p>
        </p:txBody>
      </p:sp>
      <p:pic>
        <p:nvPicPr>
          <p:cNvPr id="13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856727" y="3217540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7714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1619672" y="1756275"/>
            <a:ext cx="5876239" cy="93871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l-GR" sz="5500" b="1" dirty="0"/>
              <a:t>Τέλος Ενότητας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547664" y="3325078"/>
            <a:ext cx="7156721" cy="984883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r"/>
            <a:r>
              <a:rPr lang="el-GR" sz="2900" b="1" dirty="0"/>
              <a:t>Επεξεργασία: </a:t>
            </a:r>
            <a:r>
              <a:rPr lang="el-GR" sz="2900" b="1" dirty="0" smtClean="0"/>
              <a:t>Ευάγγελος Καρβούνης</a:t>
            </a:r>
            <a:endParaRPr lang="el-GR" sz="2900" b="1" dirty="0"/>
          </a:p>
          <a:p>
            <a:pPr algn="r"/>
            <a:r>
              <a:rPr lang="el-GR" sz="2900" dirty="0" smtClean="0"/>
              <a:t>Άρτα, 2015</a:t>
            </a:r>
            <a:endParaRPr lang="el-GR" sz="2900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101" y="4423057"/>
            <a:ext cx="3255169" cy="8638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122700" y="4630237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7920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Τέλος Ενότητας</a:t>
            </a:r>
            <a:endParaRPr lang="el-GR" dirty="0"/>
          </a:p>
        </p:txBody>
      </p:sp>
      <p:sp>
        <p:nvSpPr>
          <p:cNvPr id="8" name="Υπότιτλος 7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l-GR" dirty="0"/>
              <a:t>Τηλεϋγεία και </a:t>
            </a:r>
            <a:r>
              <a:rPr lang="el-GR" dirty="0" err="1"/>
              <a:t>Τηλεκπαίδευση</a:t>
            </a:r>
            <a:r>
              <a:rPr lang="el-GR" dirty="0"/>
              <a:t> στον </a:t>
            </a:r>
            <a:endParaRPr lang="en-US" dirty="0" smtClean="0"/>
          </a:p>
          <a:p>
            <a:r>
              <a:rPr lang="el-GR" dirty="0" smtClean="0"/>
              <a:t>Τομέα </a:t>
            </a:r>
            <a:r>
              <a:rPr lang="el-GR" dirty="0"/>
              <a:t>Υγείας</a:t>
            </a:r>
          </a:p>
        </p:txBody>
      </p:sp>
      <p:pic>
        <p:nvPicPr>
          <p:cNvPr id="9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10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62562" y="4777713"/>
            <a:ext cx="3240360" cy="64268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280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Χρηματοδότηση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17307"/>
            <a:ext cx="8229600" cy="3771636"/>
          </a:xfrm>
        </p:spPr>
        <p:txBody>
          <a:bodyPr>
            <a:noAutofit/>
          </a:bodyPr>
          <a:lstStyle/>
          <a:p>
            <a:pPr marL="342886" indent="-342886" algn="just"/>
            <a:r>
              <a:rPr lang="el-GR" altLang="el-GR" sz="2000" dirty="0"/>
              <a:t>Το έργο υλοποιείται στο πλαίσιο του Επιχειρησιακού Προγράμματος «</a:t>
            </a:r>
            <a:r>
              <a:rPr lang="el-GR" altLang="el-GR" sz="2000" b="1" dirty="0"/>
              <a:t>Εκπαίδευση και Δια Βίου Μάθηση</a:t>
            </a:r>
            <a:r>
              <a:rPr lang="el-GR" altLang="el-GR" sz="2000" dirty="0"/>
              <a:t>» και συγχρηματοδοτείται από την Ευρωπαϊκή Ένωση (Ευρωπαϊκό Κοινωνικό Ταμείο) και από εθνικούς πόρους.</a:t>
            </a:r>
          </a:p>
          <a:p>
            <a:pPr marL="342886" indent="-342886" algn="just"/>
            <a:r>
              <a:rPr lang="el-GR" altLang="el-GR" sz="2000" dirty="0"/>
              <a:t>Το έργο «</a:t>
            </a:r>
            <a:r>
              <a:rPr lang="el-GR" altLang="el-GR" sz="2000" b="1" dirty="0"/>
              <a:t>Ανοικτά Ακαδημαϊκά Μαθήματα στο TEI Ηπείρου</a:t>
            </a:r>
            <a:r>
              <a:rPr lang="el-GR" altLang="el-GR" sz="2000" dirty="0"/>
              <a:t>» έχει χρηματοδοτήσει μόνο τη αναδιαμόρφωση του εκπαιδευτικού υλικού.</a:t>
            </a:r>
          </a:p>
          <a:p>
            <a:pPr marL="342886" indent="-342886" algn="just"/>
            <a:r>
              <a:rPr lang="el-GR" altLang="el-GR" sz="2000" dirty="0"/>
              <a:t>Το παρόν εκπαιδευτικό υλικό έχει αναπτυχθεί στα πλαίσια του εκπαιδευτικού έργου του διδάσκοντα.</a:t>
            </a:r>
          </a:p>
        </p:txBody>
      </p:sp>
      <p:pic>
        <p:nvPicPr>
          <p:cNvPr id="5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2312" y="4212553"/>
            <a:ext cx="6480048" cy="128524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628661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179512" y="228865"/>
            <a:ext cx="8856984" cy="952500"/>
          </a:xfrm>
        </p:spPr>
        <p:txBody>
          <a:bodyPr>
            <a:normAutofit/>
          </a:bodyPr>
          <a:lstStyle/>
          <a:p>
            <a:r>
              <a:rPr lang="el-GR" dirty="0" smtClean="0"/>
              <a:t>Εισαγωγικά</a:t>
            </a:r>
            <a:endParaRPr lang="el-GR" sz="4000" i="1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5</a:t>
            </a:fld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8147248" cy="3771636"/>
          </a:xfrm>
        </p:spPr>
        <p:txBody>
          <a:bodyPr>
            <a:noAutofit/>
          </a:bodyPr>
          <a:lstStyle/>
          <a:p>
            <a:r>
              <a:rPr lang="el-GR" sz="2400" b="1" dirty="0" smtClean="0"/>
              <a:t>Τηλεϋγεία </a:t>
            </a:r>
            <a:r>
              <a:rPr lang="el-GR" sz="2400" b="1" dirty="0"/>
              <a:t>(</a:t>
            </a:r>
            <a:r>
              <a:rPr lang="el-GR" sz="2400" b="1" dirty="0" err="1"/>
              <a:t>telehealth</a:t>
            </a:r>
            <a:r>
              <a:rPr lang="el-GR" sz="2400" b="1" dirty="0" smtClean="0"/>
              <a:t>)</a:t>
            </a:r>
            <a:r>
              <a:rPr lang="en-US" sz="2400" b="1" dirty="0" smtClean="0"/>
              <a:t>:</a:t>
            </a:r>
            <a:r>
              <a:rPr lang="el-GR" sz="2400" b="1" dirty="0" smtClean="0"/>
              <a:t> </a:t>
            </a:r>
            <a:r>
              <a:rPr lang="el-GR" sz="2400" dirty="0"/>
              <a:t>Π</a:t>
            </a:r>
            <a:r>
              <a:rPr lang="el-GR" sz="2400" dirty="0" smtClean="0"/>
              <a:t>αροχή </a:t>
            </a:r>
            <a:r>
              <a:rPr lang="el-GR" sz="2400" dirty="0"/>
              <a:t>πληροφοριών σε εκείνους </a:t>
            </a:r>
            <a:r>
              <a:rPr lang="el-GR" sz="2400" dirty="0" smtClean="0"/>
              <a:t>που παρέχουν </a:t>
            </a:r>
            <a:r>
              <a:rPr lang="el-GR" sz="2400" dirty="0"/>
              <a:t>ή δέχονται υγειονομική φροντίδα, καθώς και η παροχή </a:t>
            </a:r>
            <a:r>
              <a:rPr lang="el-GR" sz="2400" dirty="0" smtClean="0"/>
              <a:t>υγειονομικής </a:t>
            </a:r>
            <a:r>
              <a:rPr lang="el-GR" sz="2400" dirty="0"/>
              <a:t>περίθαλψης σε απομακρυσμένους ασθενείς από επαγγελματίες </a:t>
            </a:r>
            <a:r>
              <a:rPr lang="el-GR" sz="2400" dirty="0" smtClean="0"/>
              <a:t>του χώρου </a:t>
            </a:r>
            <a:r>
              <a:rPr lang="el-GR" sz="2400" dirty="0"/>
              <a:t>της υγείας</a:t>
            </a:r>
            <a:r>
              <a:rPr lang="el-GR" sz="2400" dirty="0" smtClean="0"/>
              <a:t>, χρησιμοποιώντας </a:t>
            </a:r>
            <a:r>
              <a:rPr lang="el-GR" sz="2400" dirty="0"/>
              <a:t>τις τεχνολογίες των </a:t>
            </a:r>
            <a:r>
              <a:rPr lang="el-GR" sz="2400" dirty="0" smtClean="0"/>
              <a:t>τηλεπικοινωνιών και </a:t>
            </a:r>
            <a:r>
              <a:rPr lang="el-GR" sz="2400" dirty="0"/>
              <a:t>των υπολογιστών.</a:t>
            </a:r>
          </a:p>
          <a:p>
            <a:r>
              <a:rPr lang="el-GR" sz="2400" b="1" dirty="0" smtClean="0"/>
              <a:t>Τηλεϊατρική </a:t>
            </a:r>
            <a:r>
              <a:rPr lang="el-GR" sz="2400" b="1" dirty="0"/>
              <a:t>(</a:t>
            </a:r>
            <a:r>
              <a:rPr lang="el-GR" sz="2400" b="1" dirty="0" err="1"/>
              <a:t>telemedicine</a:t>
            </a:r>
            <a:r>
              <a:rPr lang="el-GR" sz="2400" b="1" dirty="0" smtClean="0"/>
              <a:t>)</a:t>
            </a:r>
            <a:r>
              <a:rPr lang="en-US" sz="2400" b="1" dirty="0" smtClean="0"/>
              <a:t>:</a:t>
            </a:r>
            <a:r>
              <a:rPr lang="el-GR" sz="2400" b="1" dirty="0" smtClean="0"/>
              <a:t> </a:t>
            </a:r>
            <a:r>
              <a:rPr lang="el-GR" sz="2400" dirty="0"/>
              <a:t>Π</a:t>
            </a:r>
            <a:r>
              <a:rPr lang="el-GR" sz="2400" dirty="0" smtClean="0"/>
              <a:t>αροχή </a:t>
            </a:r>
            <a:r>
              <a:rPr lang="el-GR" sz="2400" dirty="0"/>
              <a:t>ιατρικών </a:t>
            </a:r>
            <a:r>
              <a:rPr lang="el-GR" sz="2400" dirty="0" smtClean="0"/>
              <a:t>πληροφοριών </a:t>
            </a:r>
            <a:r>
              <a:rPr lang="el-GR" sz="2400" dirty="0"/>
              <a:t>και ιατρικής περίθαλψης σε απομακρυσμένους ασθενείς, </a:t>
            </a:r>
            <a:r>
              <a:rPr lang="el-GR" sz="2400" dirty="0" smtClean="0"/>
              <a:t>χρησιμοποιώντας </a:t>
            </a:r>
            <a:r>
              <a:rPr lang="el-GR" sz="2400" dirty="0"/>
              <a:t>τεχνολογίες πληροφοριών και επικοινωνιών.</a:t>
            </a:r>
          </a:p>
        </p:txBody>
      </p:sp>
    </p:spTree>
    <p:extLst>
      <p:ext uri="{BB962C8B-B14F-4D97-AF65-F5344CB8AC3E}">
        <p14:creationId xmlns:p14="http://schemas.microsoft.com/office/powerpoint/2010/main" val="1464280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0" y="228865"/>
            <a:ext cx="9144000" cy="952500"/>
          </a:xfrm>
        </p:spPr>
        <p:txBody>
          <a:bodyPr>
            <a:normAutofit/>
          </a:bodyPr>
          <a:lstStyle/>
          <a:p>
            <a:r>
              <a:rPr lang="el-GR" dirty="0" smtClean="0"/>
              <a:t>Εισαγωγικά</a:t>
            </a:r>
            <a:endParaRPr lang="el-GR" sz="4000" i="1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6</a:t>
            </a:fld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8147248" cy="3771636"/>
          </a:xfrm>
        </p:spPr>
        <p:txBody>
          <a:bodyPr>
            <a:noAutofit/>
          </a:bodyPr>
          <a:lstStyle/>
          <a:p>
            <a:r>
              <a:rPr lang="el-GR" sz="2400" b="1" dirty="0" smtClean="0"/>
              <a:t>Στόχοι </a:t>
            </a:r>
            <a:r>
              <a:rPr lang="el-GR" sz="2400" b="1" dirty="0" err="1" smtClean="0"/>
              <a:t>τηλεϋγείας</a:t>
            </a:r>
            <a:endParaRPr lang="en-US" sz="2400" b="1" dirty="0" smtClean="0"/>
          </a:p>
          <a:p>
            <a:pPr lvl="1"/>
            <a:r>
              <a:rPr lang="el-GR" sz="1800" dirty="0"/>
              <a:t>Μεταφορά της πληροφορίας και όχι του </a:t>
            </a:r>
            <a:r>
              <a:rPr lang="el-GR" sz="1800" dirty="0" smtClean="0"/>
              <a:t>ασθενή</a:t>
            </a:r>
            <a:endParaRPr lang="el-GR" sz="1800" dirty="0"/>
          </a:p>
          <a:p>
            <a:pPr lvl="1"/>
            <a:r>
              <a:rPr lang="el-GR" sz="1800" dirty="0" smtClean="0"/>
              <a:t>Καλύτερη </a:t>
            </a:r>
            <a:r>
              <a:rPr lang="el-GR" sz="1800" dirty="0"/>
              <a:t>ποιότητα και ευκολία πρόσβασης στις υπηρεσίες </a:t>
            </a:r>
            <a:r>
              <a:rPr lang="el-GR" sz="1800" dirty="0" smtClean="0"/>
              <a:t>ιατρικής</a:t>
            </a:r>
            <a:r>
              <a:rPr lang="en-US" sz="1800" dirty="0" smtClean="0"/>
              <a:t> </a:t>
            </a:r>
            <a:r>
              <a:rPr lang="el-GR" sz="1800" dirty="0" smtClean="0"/>
              <a:t>Περίθαλψης</a:t>
            </a:r>
            <a:endParaRPr lang="en-US" sz="1800" dirty="0" smtClean="0"/>
          </a:p>
          <a:p>
            <a:pPr lvl="1"/>
            <a:r>
              <a:rPr lang="el-GR" sz="1800" dirty="0"/>
              <a:t>Καλύτερη πληροφορία στους </a:t>
            </a:r>
            <a:r>
              <a:rPr lang="el-GR" sz="1800" dirty="0" smtClean="0"/>
              <a:t>ασθενείς</a:t>
            </a:r>
            <a:endParaRPr lang="el-GR" sz="1800" dirty="0"/>
          </a:p>
          <a:p>
            <a:pPr lvl="1"/>
            <a:r>
              <a:rPr lang="el-GR" sz="1800" dirty="0"/>
              <a:t> Εξειδικευμένες γνωματεύσεις ιατρών που είναι διαθέσιμες σε όλους </a:t>
            </a:r>
            <a:r>
              <a:rPr lang="el-GR" sz="1800" dirty="0" smtClean="0"/>
              <a:t>-</a:t>
            </a:r>
            <a:r>
              <a:rPr lang="en-US" sz="1800" dirty="0" smtClean="0"/>
              <a:t> </a:t>
            </a:r>
            <a:r>
              <a:rPr lang="el-GR" sz="1800" dirty="0" smtClean="0"/>
              <a:t>ανεξάρτητα </a:t>
            </a:r>
            <a:r>
              <a:rPr lang="el-GR" sz="1800" dirty="0"/>
              <a:t>από τη τοποθεσία του </a:t>
            </a:r>
            <a:r>
              <a:rPr lang="el-GR" sz="1800" dirty="0" smtClean="0"/>
              <a:t>ασθενή</a:t>
            </a:r>
            <a:endParaRPr lang="el-GR" sz="1800" dirty="0"/>
          </a:p>
          <a:p>
            <a:pPr lvl="1"/>
            <a:r>
              <a:rPr lang="el-GR" sz="1800" dirty="0"/>
              <a:t> Μεγαλύτερη αποτελεσματικότητα και παραγωγικότητα των </a:t>
            </a:r>
            <a:r>
              <a:rPr lang="el-GR" sz="1800" dirty="0" smtClean="0"/>
              <a:t>υπηρεσιών </a:t>
            </a:r>
            <a:r>
              <a:rPr lang="el-GR" sz="1800" dirty="0"/>
              <a:t>υγειονομικής </a:t>
            </a:r>
            <a:r>
              <a:rPr lang="el-GR" sz="1800" dirty="0" smtClean="0"/>
              <a:t>περίθαλψης</a:t>
            </a:r>
            <a:endParaRPr lang="en-US" sz="1800" dirty="0" smtClean="0"/>
          </a:p>
          <a:p>
            <a:pPr lvl="1"/>
            <a:r>
              <a:rPr lang="el-GR" sz="1800" dirty="0"/>
              <a:t>Γρηγορότερες και ασφαλέστερες αποφάσεις για θεραπεία, χάρις </a:t>
            </a:r>
            <a:r>
              <a:rPr lang="el-GR" sz="1800" dirty="0" smtClean="0"/>
              <a:t>στη</a:t>
            </a:r>
            <a:r>
              <a:rPr lang="en-US" sz="1800" dirty="0" smtClean="0"/>
              <a:t> </a:t>
            </a:r>
            <a:r>
              <a:rPr lang="el-GR" sz="1800" dirty="0" smtClean="0"/>
              <a:t>μεταφορά </a:t>
            </a:r>
            <a:r>
              <a:rPr lang="el-GR" sz="1800" dirty="0"/>
              <a:t>ιατρικών εικόνων και την εύκολη πρόσβαση στον </a:t>
            </a:r>
            <a:r>
              <a:rPr lang="el-GR" sz="1800" dirty="0" smtClean="0"/>
              <a:t>ΙΦ</a:t>
            </a:r>
            <a:endParaRPr lang="el-GR" sz="1800" dirty="0"/>
          </a:p>
        </p:txBody>
      </p:sp>
    </p:spTree>
    <p:extLst>
      <p:ext uri="{BB962C8B-B14F-4D97-AF65-F5344CB8AC3E}">
        <p14:creationId xmlns:p14="http://schemas.microsoft.com/office/powerpoint/2010/main" val="3000585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11760" y="1223843"/>
            <a:ext cx="5702631" cy="4464000"/>
          </a:xfrm>
          <a:prstGeom prst="rect">
            <a:avLst/>
          </a:prstGeom>
        </p:spPr>
      </p:pic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0" y="228865"/>
            <a:ext cx="9144000" cy="952500"/>
          </a:xfrm>
        </p:spPr>
        <p:txBody>
          <a:bodyPr>
            <a:normAutofit/>
          </a:bodyPr>
          <a:lstStyle/>
          <a:p>
            <a:r>
              <a:rPr lang="el-GR" dirty="0" smtClean="0"/>
              <a:t>Εισαγωγικά</a:t>
            </a:r>
            <a:endParaRPr lang="el-GR" sz="4000" i="1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7</a:t>
            </a:fld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899592" y="1561356"/>
            <a:ext cx="1584176" cy="447436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l-GR" sz="2000" b="1" i="1" dirty="0"/>
              <a:t>Βασικές υπηρεσίες </a:t>
            </a:r>
            <a:r>
              <a:rPr lang="el-GR" sz="2000" b="1" i="1" dirty="0" err="1"/>
              <a:t>τηλεϋγείας</a:t>
            </a:r>
            <a:endParaRPr lang="en-US" sz="2000" b="1" i="1" dirty="0" smtClean="0"/>
          </a:p>
        </p:txBody>
      </p:sp>
    </p:spTree>
    <p:extLst>
      <p:ext uri="{BB962C8B-B14F-4D97-AF65-F5344CB8AC3E}">
        <p14:creationId xmlns:p14="http://schemas.microsoft.com/office/powerpoint/2010/main" val="1428680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0" y="228865"/>
            <a:ext cx="9144000" cy="952500"/>
          </a:xfrm>
        </p:spPr>
        <p:txBody>
          <a:bodyPr>
            <a:normAutofit/>
          </a:bodyPr>
          <a:lstStyle/>
          <a:p>
            <a:r>
              <a:rPr lang="el-GR" dirty="0"/>
              <a:t>Βασικός εξοπλισμός </a:t>
            </a:r>
            <a:r>
              <a:rPr lang="el-GR" dirty="0" err="1"/>
              <a:t>Τηλεϋγείας</a:t>
            </a:r>
            <a:endParaRPr lang="el-GR" sz="4000" i="1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8</a:t>
            </a:fld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7139136" cy="3771636"/>
          </a:xfrm>
        </p:spPr>
        <p:txBody>
          <a:bodyPr>
            <a:noAutofit/>
          </a:bodyPr>
          <a:lstStyle/>
          <a:p>
            <a:pPr>
              <a:spcBef>
                <a:spcPts val="600"/>
              </a:spcBef>
            </a:pPr>
            <a:r>
              <a:rPr lang="el-GR" sz="1800" b="1" dirty="0"/>
              <a:t>Προσωπικοί υπολογιστές (</a:t>
            </a:r>
            <a:r>
              <a:rPr lang="el-GR" sz="1800" b="1" dirty="0" err="1"/>
              <a:t>PCs</a:t>
            </a:r>
            <a:r>
              <a:rPr lang="el-GR" sz="1800" b="1" dirty="0" smtClean="0"/>
              <a:t>)</a:t>
            </a:r>
          </a:p>
          <a:p>
            <a:pPr>
              <a:spcBef>
                <a:spcPts val="600"/>
              </a:spcBef>
            </a:pPr>
            <a:r>
              <a:rPr lang="el-GR" sz="1800" b="1" dirty="0" smtClean="0"/>
              <a:t>Συσκευές πολυμέσων</a:t>
            </a:r>
            <a:endParaRPr lang="el-GR" sz="1800" dirty="0" smtClean="0"/>
          </a:p>
          <a:p>
            <a:pPr>
              <a:spcBef>
                <a:spcPts val="600"/>
              </a:spcBef>
            </a:pPr>
            <a:r>
              <a:rPr lang="el-GR" sz="1800" b="1" dirty="0"/>
              <a:t>Ιατρικές </a:t>
            </a:r>
            <a:r>
              <a:rPr lang="el-GR" sz="1800" b="1" dirty="0" smtClean="0"/>
              <a:t>συσκευές </a:t>
            </a:r>
            <a:r>
              <a:rPr lang="el-GR" sz="1800" dirty="0" smtClean="0"/>
              <a:t>συλλογής των ιατρικών δεδομένων</a:t>
            </a:r>
          </a:p>
          <a:p>
            <a:pPr>
              <a:spcBef>
                <a:spcPts val="600"/>
              </a:spcBef>
            </a:pPr>
            <a:r>
              <a:rPr lang="el-GR" sz="1800" b="1" dirty="0" smtClean="0"/>
              <a:t>Συσκευή </a:t>
            </a:r>
            <a:r>
              <a:rPr lang="el-GR" sz="1800" b="1" dirty="0" err="1"/>
              <a:t>ψηφιοποίησης</a:t>
            </a:r>
            <a:r>
              <a:rPr lang="el-GR" sz="1800" b="1" dirty="0"/>
              <a:t> </a:t>
            </a:r>
            <a:r>
              <a:rPr lang="el-GR" sz="1800" dirty="0"/>
              <a:t>της ιατρικής </a:t>
            </a:r>
            <a:r>
              <a:rPr lang="el-GR" sz="1800" dirty="0" smtClean="0"/>
              <a:t>πληροφορίας</a:t>
            </a:r>
            <a:endParaRPr lang="el-GR" sz="1800" dirty="0"/>
          </a:p>
          <a:p>
            <a:pPr>
              <a:spcBef>
                <a:spcPts val="600"/>
              </a:spcBef>
            </a:pPr>
            <a:r>
              <a:rPr lang="el-GR" sz="1800" dirty="0"/>
              <a:t> </a:t>
            </a:r>
            <a:r>
              <a:rPr lang="el-GR" sz="1800" b="1" dirty="0"/>
              <a:t>Τηλεπικοινωνιακός </a:t>
            </a:r>
            <a:r>
              <a:rPr lang="el-GR" sz="1800" b="1" dirty="0" smtClean="0"/>
              <a:t>εξοπλισμός</a:t>
            </a:r>
            <a:endParaRPr lang="el-GR" sz="1800" dirty="0"/>
          </a:p>
        </p:txBody>
      </p:sp>
      <p:pic>
        <p:nvPicPr>
          <p:cNvPr id="2" name="Εικόνα 1"/>
          <p:cNvPicPr>
            <a:picLocks noChangeAspect="1"/>
          </p:cNvPicPr>
          <p:nvPr/>
        </p:nvPicPr>
        <p:blipFill rotWithShape="1">
          <a:blip r:embed="rId3"/>
          <a:srcRect t="20616"/>
          <a:stretch/>
        </p:blipFill>
        <p:spPr>
          <a:xfrm>
            <a:off x="1547664" y="3184626"/>
            <a:ext cx="5591451" cy="1943522"/>
          </a:xfrm>
          <a:prstGeom prst="rect">
            <a:avLst/>
          </a:prstGeom>
        </p:spPr>
      </p:pic>
      <p:sp>
        <p:nvSpPr>
          <p:cNvPr id="3" name="Ορθογώνιο 2"/>
          <p:cNvSpPr/>
          <p:nvPr/>
        </p:nvSpPr>
        <p:spPr>
          <a:xfrm>
            <a:off x="1115616" y="5135305"/>
            <a:ext cx="668500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i="1" dirty="0"/>
              <a:t>Σχηματική αναπαράσταση λειτουργίας δύο σταθμών </a:t>
            </a:r>
            <a:r>
              <a:rPr lang="el-GR" i="1" dirty="0" err="1" smtClean="0"/>
              <a:t>τηλεϋγείας</a:t>
            </a:r>
            <a:endParaRPr lang="el-GR" i="1" dirty="0"/>
          </a:p>
        </p:txBody>
      </p:sp>
    </p:spTree>
    <p:extLst>
      <p:ext uri="{BB962C8B-B14F-4D97-AF65-F5344CB8AC3E}">
        <p14:creationId xmlns:p14="http://schemas.microsoft.com/office/powerpoint/2010/main" val="232345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0" y="228865"/>
            <a:ext cx="9144000" cy="952500"/>
          </a:xfrm>
        </p:spPr>
        <p:txBody>
          <a:bodyPr>
            <a:normAutofit/>
          </a:bodyPr>
          <a:lstStyle/>
          <a:p>
            <a:r>
              <a:rPr lang="el-GR" dirty="0"/>
              <a:t>Εφαρμογές </a:t>
            </a:r>
            <a:r>
              <a:rPr lang="el-GR" dirty="0" err="1"/>
              <a:t>Τηλεϋγείας</a:t>
            </a:r>
            <a:endParaRPr lang="el-GR" sz="4000" i="1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9</a:t>
            </a:fld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8147248" cy="3771636"/>
          </a:xfrm>
        </p:spPr>
        <p:txBody>
          <a:bodyPr>
            <a:noAutofit/>
          </a:bodyPr>
          <a:lstStyle/>
          <a:p>
            <a:r>
              <a:rPr lang="el-GR" sz="2000" dirty="0" err="1"/>
              <a:t>Τηλεδιάγνωση</a:t>
            </a:r>
            <a:r>
              <a:rPr lang="el-GR" sz="2000" dirty="0"/>
              <a:t> και </a:t>
            </a:r>
            <a:r>
              <a:rPr lang="el-GR" sz="2000" dirty="0" err="1" smtClean="0"/>
              <a:t>τηλεσυμβουλευτική</a:t>
            </a:r>
            <a:endParaRPr lang="el-GR" sz="2000" dirty="0" smtClean="0"/>
          </a:p>
          <a:p>
            <a:pPr lvl="1">
              <a:spcBef>
                <a:spcPts val="600"/>
              </a:spcBef>
            </a:pPr>
            <a:r>
              <a:rPr lang="el-GR" sz="2000" dirty="0" err="1" smtClean="0"/>
              <a:t>Τηλεακτινολογία</a:t>
            </a:r>
            <a:endParaRPr lang="el-GR" sz="2000" dirty="0" smtClean="0"/>
          </a:p>
          <a:p>
            <a:pPr lvl="1">
              <a:spcBef>
                <a:spcPts val="600"/>
              </a:spcBef>
            </a:pPr>
            <a:r>
              <a:rPr lang="el-GR" sz="2000" dirty="0" err="1" smtClean="0"/>
              <a:t>Τηλεκαρδιολογία</a:t>
            </a:r>
            <a:endParaRPr lang="el-GR" sz="2000" dirty="0" smtClean="0"/>
          </a:p>
          <a:p>
            <a:pPr lvl="1">
              <a:spcBef>
                <a:spcPts val="600"/>
              </a:spcBef>
            </a:pPr>
            <a:r>
              <a:rPr lang="el-GR" sz="2000" dirty="0" err="1" smtClean="0"/>
              <a:t>Τηλεπαθολογία</a:t>
            </a:r>
            <a:endParaRPr lang="el-GR" sz="2000" dirty="0" smtClean="0"/>
          </a:p>
          <a:p>
            <a:pPr lvl="1">
              <a:spcBef>
                <a:spcPts val="600"/>
              </a:spcBef>
            </a:pPr>
            <a:r>
              <a:rPr lang="el-GR" sz="2000" dirty="0" err="1" smtClean="0"/>
              <a:t>Τηλεδερματολογία</a:t>
            </a:r>
            <a:endParaRPr lang="el-GR" sz="2000" dirty="0"/>
          </a:p>
          <a:p>
            <a:r>
              <a:rPr lang="el-GR" sz="2000" dirty="0"/>
              <a:t> </a:t>
            </a:r>
            <a:r>
              <a:rPr lang="el-GR" sz="2000" dirty="0" err="1" smtClean="0"/>
              <a:t>Τηλεχειρουργική</a:t>
            </a:r>
            <a:endParaRPr lang="el-GR" sz="2000" dirty="0"/>
          </a:p>
          <a:p>
            <a:r>
              <a:rPr lang="el-GR" sz="2000" dirty="0"/>
              <a:t> Πρόληψη (διατροφή, ασθένειες, </a:t>
            </a:r>
            <a:r>
              <a:rPr lang="el-GR" sz="2000" dirty="0" smtClean="0"/>
              <a:t>εμβόλια</a:t>
            </a:r>
            <a:r>
              <a:rPr lang="el-GR" sz="2000" dirty="0"/>
              <a:t>, συνθήκες διαβίωσης</a:t>
            </a:r>
            <a:r>
              <a:rPr lang="el-GR" sz="2000" dirty="0" smtClean="0"/>
              <a:t>)</a:t>
            </a:r>
            <a:endParaRPr lang="el-GR" sz="2000" dirty="0"/>
          </a:p>
          <a:p>
            <a:r>
              <a:rPr lang="el-GR" sz="2000" dirty="0"/>
              <a:t> </a:t>
            </a:r>
            <a:r>
              <a:rPr lang="el-GR" sz="2000" dirty="0" smtClean="0"/>
              <a:t>Τηλεδιάσκεψη - </a:t>
            </a:r>
            <a:r>
              <a:rPr lang="el-GR" sz="2000" dirty="0" err="1" smtClean="0"/>
              <a:t>Τηλεεκπαίδευση</a:t>
            </a:r>
            <a:endParaRPr lang="el-GR" sz="2000" dirty="0"/>
          </a:p>
          <a:p>
            <a:r>
              <a:rPr lang="el-GR" sz="2000" dirty="0"/>
              <a:t> Τηλεϊατρική για υποστήριξη </a:t>
            </a:r>
            <a:r>
              <a:rPr lang="el-GR" sz="2000" dirty="0" err="1"/>
              <a:t>διακομιστικών</a:t>
            </a:r>
            <a:r>
              <a:rPr lang="el-GR" sz="2000" dirty="0"/>
              <a:t> </a:t>
            </a:r>
            <a:r>
              <a:rPr lang="el-GR" sz="2000" dirty="0" smtClean="0"/>
              <a:t>σταθμών</a:t>
            </a:r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2443014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0"/>
  <p:tag name="MMPROD_UIDATA" val="&lt;database version=&quot;7.0&quot;&gt;&lt;object type=&quot;1&quot; unique_id=&quot;10001&quot;&gt;&lt;object type=&quot;2&quot; unique_id=&quot;10086&quot;&gt;&lt;object type=&quot;3&quot; unique_id=&quot;10087&quot;&gt;&lt;property id=&quot;20148&quot; value=&quot;5&quot;/&gt;&lt;property id=&quot;20300&quot; value=&quot;Slide 1 - &amp;quot;Τίτλος Μαθήματος&amp;quot;&quot;/&gt;&lt;property id=&quot;20307&quot; value=&quot;256&quot;/&gt;&lt;/object&gt;&lt;object type=&quot;3&quot; unique_id=&quot;10088&quot;&gt;&lt;property id=&quot;20148&quot; value=&quot;5&quot;/&gt;&lt;property id=&quot;20300&quot; value=&quot;Slide 2&quot;/&gt;&lt;property id=&quot;20307&quot; value=&quot;289&quot;/&gt;&lt;/object&gt;&lt;object type=&quot;3&quot; unique_id=&quot;10089&quot;&gt;&lt;property id=&quot;20148&quot; value=&quot;5&quot;/&gt;&lt;property id=&quot;20300&quot; value=&quot;Slide 3 - &amp;quot;Άδειες Χρήσης&amp;quot;&quot;/&gt;&lt;property id=&quot;20307&quot; value=&quot;257&quot;/&gt;&lt;/object&gt;&lt;object type=&quot;3&quot; unique_id=&quot;10090&quot;&gt;&lt;property id=&quot;20148&quot; value=&quot;5&quot;/&gt;&lt;property id=&quot;20300&quot; value=&quot;Slide 4 - &amp;quot;Χρηματοδότηση&amp;quot;&quot;/&gt;&lt;property id=&quot;20307&quot; value=&quot;259&quot;/&gt;&lt;/object&gt;&lt;object type=&quot;3&quot; unique_id=&quot;10091&quot;&gt;&lt;property id=&quot;20148&quot; value=&quot;5&quot;/&gt;&lt;property id=&quot;20300&quot; value=&quot;Slide 5 - &amp;quot;Σκοποί  ενότητας&amp;quot;&quot;/&gt;&lt;property id=&quot;20307&quot; value=&quot;261&quot;/&gt;&lt;/object&gt;&lt;object type=&quot;3&quot; unique_id=&quot;10092&quot;&gt;&lt;property id=&quot;20148&quot; value=&quot;5&quot;/&gt;&lt;property id=&quot;20300&quot; value=&quot;Slide 6 - &amp;quot;Περιεχόμενα ενότητας&amp;quot;&quot;/&gt;&lt;property id=&quot;20307&quot; value=&quot;262&quot;/&gt;&lt;/object&gt;&lt;object type=&quot;3&quot; unique_id=&quot;10093&quot;&gt;&lt;property id=&quot;20148&quot; value=&quot;5&quot;/&gt;&lt;property id=&quot;20300&quot; value=&quot;Slide 7 - &amp;quot;Χρήση Διατάξεων&amp;quot;&quot;/&gt;&lt;property id=&quot;20307&quot; value=&quot;264&quot;/&gt;&lt;/object&gt;&lt;object type=&quot;3&quot; unique_id=&quot;10094&quot;&gt;&lt;property id=&quot;20148&quot; value=&quot;5&quot;/&gt;&lt;property id=&quot;20300&quot; value=&quot;Slide 8 - &amp;quot;Διαφάνεια Τίτλου&amp;quot;&quot;/&gt;&lt;property id=&quot;20307&quot; value=&quot;266&quot;/&gt;&lt;/object&gt;&lt;object type=&quot;3&quot; unique_id=&quot;10095&quot;&gt;&lt;property id=&quot;20148&quot; value=&quot;5&quot;/&gt;&lt;property id=&quot;20300&quot; value=&quot;Slide 9 - &amp;quot;Τίτλος και περιεχόμενο 1&amp;quot;&quot;/&gt;&lt;property id=&quot;20307&quot; value=&quot;265&quot;/&gt;&lt;/object&gt;&lt;object type=&quot;3&quot; unique_id=&quot;10096&quot;&gt;&lt;property id=&quot;20148&quot; value=&quot;5&quot;/&gt;&lt;property id=&quot;20300&quot; value=&quot;Slide 10 - &amp;quot;Τίτλος και περιεχόμενο 2&amp;quot;&quot;/&gt;&lt;property id=&quot;20307&quot; value=&quot;274&quot;/&gt;&lt;/object&gt;&lt;object type=&quot;3&quot; unique_id=&quot;10097&quot;&gt;&lt;property id=&quot;20148&quot; value=&quot;5&quot;/&gt;&lt;property id=&quot;20300&quot; value=&quot;Slide 11 - &amp;quot;Κεφαλίδα Ενότητας&amp;quot;&quot;/&gt;&lt;property id=&quot;20307&quot; value=&quot;267&quot;/&gt;&lt;/object&gt;&lt;object type=&quot;3&quot; unique_id=&quot;10098&quot;&gt;&lt;property id=&quot;20148&quot; value=&quot;5&quot;/&gt;&lt;property id=&quot;20300&quot; value=&quot;Slide 12 - &amp;quot;Δύο περιεχόμενα 1 &amp;quot;&quot;/&gt;&lt;property id=&quot;20307&quot; value=&quot;288&quot;/&gt;&lt;/object&gt;&lt;object type=&quot;3&quot; unique_id=&quot;10099&quot;&gt;&lt;property id=&quot;20148&quot; value=&quot;5&quot;/&gt;&lt;property id=&quot;20300&quot; value=&quot;Slide 13 - &amp;quot;Δύο περιεχόμενα 2 &amp;quot;&quot;/&gt;&lt;property id=&quot;20307&quot; value=&quot;277&quot;/&gt;&lt;/object&gt;&lt;object type=&quot;3&quot; unique_id=&quot;10100&quot;&gt;&lt;property id=&quot;20148&quot; value=&quot;5&quot;/&gt;&lt;property id=&quot;20300&quot; value=&quot;Slide 14 - &amp;quot;Σύγκριση 1&amp;quot;&quot;/&gt;&lt;property id=&quot;20307&quot; value=&quot;269&quot;/&gt;&lt;/object&gt;&lt;object type=&quot;3&quot; unique_id=&quot;10101&quot;&gt;&lt;property id=&quot;20148&quot; value=&quot;5&quot;/&gt;&lt;property id=&quot;20300&quot; value=&quot;Slide 15 - &amp;quot;Σύγκριση 2&amp;quot;&quot;/&gt;&lt;property id=&quot;20307&quot; value=&quot;278&quot;/&gt;&lt;/object&gt;&lt;object type=&quot;3&quot; unique_id=&quot;10102&quot;&gt;&lt;property id=&quot;20148&quot; value=&quot;5&quot;/&gt;&lt;property id=&quot;20300&quot; value=&quot;Slide 16 - &amp;quot;Μόνο Τίτλος&amp;quot;&quot;/&gt;&lt;property id=&quot;20307&quot; value=&quot;270&quot;/&gt;&lt;/object&gt;&lt;object type=&quot;3&quot; unique_id=&quot;10103&quot;&gt;&lt;property id=&quot;20148&quot; value=&quot;5&quot;/&gt;&lt;property id=&quot;20300&quot; value=&quot;Slide 17 - &amp;quot;Περιεχόμενο με λεζάντα 1&amp;quot;&quot;/&gt;&lt;property id=&quot;20307&quot; value=&quot;272&quot;/&gt;&lt;/object&gt;&lt;object type=&quot;3&quot; unique_id=&quot;10104&quot;&gt;&lt;property id=&quot;20148&quot; value=&quot;5&quot;/&gt;&lt;property id=&quot;20300&quot; value=&quot;Slide 18 - &amp;quot;Περιεχόμενο με λεζάντα 2&amp;quot;&quot;/&gt;&lt;property id=&quot;20307&quot; value=&quot;279&quot;/&gt;&lt;/object&gt;&lt;object type=&quot;3&quot; unique_id=&quot;10105&quot;&gt;&lt;property id=&quot;20148&quot; value=&quot;5&quot;/&gt;&lt;property id=&quot;20300&quot; value=&quot;Slide 19 - &amp;quot;Εικόνα με λεζάντα&amp;quot;&quot;/&gt;&lt;property id=&quot;20307&quot; value=&quot;273&quot;/&gt;&lt;/object&gt;&lt;object type=&quot;3&quot; unique_id=&quot;10106&quot;&gt;&lt;property id=&quot;20148&quot; value=&quot;5&quot;/&gt;&lt;property id=&quot;20300&quot; value=&quot;Slide 20 - &amp;quot;Οδηγίες&amp;quot;&quot;/&gt;&lt;property id=&quot;20307&quot; value=&quot;281&quot;/&gt;&lt;/object&gt;&lt;object type=&quot;3&quot; unique_id=&quot;10107&quot;&gt;&lt;property id=&quot;20148&quot; value=&quot;5&quot;/&gt;&lt;property id=&quot;20300&quot; value=&quot;Slide 21 - &amp;quot;Οδηγίες (1 από 4)&amp;quot;&quot;/&gt;&lt;property id=&quot;20307&quot; value=&quot;284&quot;/&gt;&lt;/object&gt;&lt;object type=&quot;3&quot; unique_id=&quot;10108&quot;&gt;&lt;property id=&quot;20148&quot; value=&quot;5&quot;/&gt;&lt;property id=&quot;20300&quot; value=&quot;Slide 22 - &amp;quot;Οδηγίες (2 από 4) &amp;quot;&quot;/&gt;&lt;property id=&quot;20307&quot; value=&quot;282&quot;/&gt;&lt;/object&gt;&lt;object type=&quot;3&quot; unique_id=&quot;10109&quot;&gt;&lt;property id=&quot;20148&quot; value=&quot;5&quot;/&gt;&lt;property id=&quot;20300&quot; value=&quot;Slide 23 - &amp;quot;Οδηγίες (3 από 4)&amp;quot;&quot;/&gt;&lt;property id=&quot;20307&quot; value=&quot;283&quot;/&gt;&lt;/object&gt;&lt;object type=&quot;3&quot; unique_id=&quot;10110&quot;&gt;&lt;property id=&quot;20148&quot; value=&quot;5&quot;/&gt;&lt;property id=&quot;20300&quot; value=&quot;Slide 24 - &amp;quot;Οδηγίες (4 από 4)&amp;quot;&quot;/&gt;&lt;property id=&quot;20307&quot; value=&quot;285&quot;/&gt;&lt;/object&gt;&lt;object type=&quot;3&quot; unique_id=&quot;10111&quot;&gt;&lt;property id=&quot;20148&quot; value=&quot;5&quot;/&gt;&lt;property id=&quot;20300&quot; value=&quot;Slide 25 - &amp;quot;Βασικές Οδηγίες Προσβασιμότητας&amp;quot;&quot;/&gt;&lt;property id=&quot;20307&quot; value=&quot;286&quot;/&gt;&lt;/object&gt;&lt;object type=&quot;3&quot; unique_id=&quot;10112&quot;&gt;&lt;property id=&quot;20148&quot; value=&quot;5&quot;/&gt;&lt;property id=&quot;20300&quot; value=&quot;Slide 32 - &amp;quot;Τέλος Ενότητας&amp;quot;&quot;/&gt;&lt;property id=&quot;20307&quot; value=&quot;280&quot;/&gt;&lt;/object&gt;&lt;object type=&quot;3&quot; unique_id=&quot;10757&quot;&gt;&lt;property id=&quot;20148&quot; value=&quot;5&quot;/&gt;&lt;property id=&quot;20300&quot; value=&quot;Slide 26 - &amp;quot;Βιβλιογραφία&amp;quot;&quot;/&gt;&lt;property id=&quot;20307&quot; value=&quot;290&quot;/&gt;&lt;/object&gt;&lt;object type=&quot;3&quot; unique_id=&quot;10758&quot;&gt;&lt;property id=&quot;20148&quot; value=&quot;5&quot;/&gt;&lt;property id=&quot;20300&quot; value=&quot;Slide 27 - &amp;quot;Σημείωμα Αναφοράς&amp;quot;&quot;/&gt;&lt;property id=&quot;20307&quot; value=&quot;291&quot;/&gt;&lt;/object&gt;&lt;object type=&quot;3&quot; unique_id=&quot;10759&quot;&gt;&lt;property id=&quot;20148&quot; value=&quot;5&quot;/&gt;&lt;property id=&quot;20300&quot; value=&quot;Slide 28 - &amp;quot;Σημείωμα Αδειοδότησης&amp;quot;&quot;/&gt;&lt;property id=&quot;20307&quot; value=&quot;292&quot;/&gt;&lt;/object&gt;&lt;object type=&quot;3&quot; unique_id=&quot;10760&quot;&gt;&lt;property id=&quot;20148&quot; value=&quot;5&quot;/&gt;&lt;property id=&quot;20300&quot; value=&quot;Slide 29&quot;/&gt;&lt;property id=&quot;20307&quot; value=&quot;293&quot;/&gt;&lt;/object&gt;&lt;object type=&quot;3&quot; unique_id=&quot;10761&quot;&gt;&lt;property id=&quot;20148&quot; value=&quot;5&quot;/&gt;&lt;property id=&quot;20300&quot; value=&quot;Slide 30&quot;/&gt;&lt;property id=&quot;20307&quot; value=&quot;294&quot;/&gt;&lt;/object&gt;&lt;object type=&quot;3&quot; unique_id=&quot;10762&quot;&gt;&lt;property id=&quot;20148&quot; value=&quot;5&quot;/&gt;&lt;property id=&quot;20300&quot; value=&quot;Slide 31 - &amp;quot;Διατήρηση Σημειωμάτων&amp;quot;&quot;/&gt;&lt;property id=&quot;20307&quot; value=&quot;295&quot;/&gt;&lt;/object&gt;&lt;/object&gt;&lt;object type=&quot;8&quot; unique_id=&quot;10140&quot;&gt;&lt;/object&gt;&lt;/object&gt;&lt;/database&gt;"/>
  <p:tag name="SECTOMILLISECCONVERTED" val="1"/>
</p:tagLst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6939</TotalTime>
  <Words>2663</Words>
  <Application>Microsoft Office PowerPoint</Application>
  <PresentationFormat>Προβολή στην οθόνη (16:10)</PresentationFormat>
  <Paragraphs>303</Paragraphs>
  <Slides>36</Slides>
  <Notes>36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6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36</vt:i4>
      </vt:variant>
    </vt:vector>
  </HeadingPairs>
  <TitlesOfParts>
    <vt:vector size="43" baseType="lpstr">
      <vt:lpstr>Arial Unicode MS</vt:lpstr>
      <vt:lpstr>Arial</vt:lpstr>
      <vt:lpstr>Calibri</vt:lpstr>
      <vt:lpstr>Courier New</vt:lpstr>
      <vt:lpstr>Times New Roman</vt:lpstr>
      <vt:lpstr>Wingdings</vt:lpstr>
      <vt:lpstr>Θέμα του Office</vt:lpstr>
      <vt:lpstr>Πληροφορική Υγείας</vt:lpstr>
      <vt:lpstr>Παρουσίαση του PowerPoint</vt:lpstr>
      <vt:lpstr>Άδειες Χρήσης</vt:lpstr>
      <vt:lpstr>Χρηματοδότηση</vt:lpstr>
      <vt:lpstr>Εισαγωγικά</vt:lpstr>
      <vt:lpstr>Εισαγωγικά</vt:lpstr>
      <vt:lpstr>Εισαγωγικά</vt:lpstr>
      <vt:lpstr>Βασικός εξοπλισμός Τηλεϋγείας</vt:lpstr>
      <vt:lpstr>Εφαρμογές Τηλεϋγείας</vt:lpstr>
      <vt:lpstr>Εφαρμογές Τηλεϋγείας</vt:lpstr>
      <vt:lpstr>Τηλεδιάγνωση και τηλεσυμβουλευτική</vt:lpstr>
      <vt:lpstr>Τηλεδιάγνωση και τηλεσυμβουλευτική</vt:lpstr>
      <vt:lpstr>Τηλεδιάγνωση και τηλεσυμβουλευτική</vt:lpstr>
      <vt:lpstr>Τηλεδιάγνωση και τηλεσυμβουλευτική</vt:lpstr>
      <vt:lpstr>Τηλεδιάγνωση και τηλεσυμβουλευτική</vt:lpstr>
      <vt:lpstr>Τηλεδιάγνωση και τηλεσυμβουλευτική</vt:lpstr>
      <vt:lpstr>Τηλεδιάγνωση και τηλεσυμβουλευτική</vt:lpstr>
      <vt:lpstr>Τηλεδιάγνωση και τηλεσυμβουλευτική</vt:lpstr>
      <vt:lpstr>Τηλεχειρουργική</vt:lpstr>
      <vt:lpstr>Τηλεϊατρεία</vt:lpstr>
      <vt:lpstr>Τηλεδιάσκεψη –  Τηλεϊατρική υποστήριξη σταθμών διακομιδής</vt:lpstr>
      <vt:lpstr>Τηλεδιάσκεψη –  Τηλεϊατρική υποστήριξη σταθμών διακομιδής</vt:lpstr>
      <vt:lpstr>Η Τηλεϋγεία σήμερα</vt:lpstr>
      <vt:lpstr>Η Τηλεϋγεία σήμερα</vt:lpstr>
      <vt:lpstr>Η Τηλεϋγεία σήμερα</vt:lpstr>
      <vt:lpstr>Η Τηλεϋγεία σήμερα</vt:lpstr>
      <vt:lpstr>Η Τηλεϋγεία σήμερα</vt:lpstr>
      <vt:lpstr>Τηλεκπαίδευση στον τομέα υγείας</vt:lpstr>
      <vt:lpstr>Τεχνολογία στην τηλεκπαίδευση</vt:lpstr>
      <vt:lpstr>Τεχνολογία στην τηλεκπαίδευση</vt:lpstr>
      <vt:lpstr>Οι τηλεκπαιδευτικές διαδικασίες  στον τομέα της υγείας</vt:lpstr>
      <vt:lpstr>Βιβλιογραφία</vt:lpstr>
      <vt:lpstr>Σημείωμα Αναφοράς</vt:lpstr>
      <vt:lpstr>Σημείωμα Αδειοδότησης</vt:lpstr>
      <vt:lpstr>Παρουσίαση του PowerPoint</vt:lpstr>
      <vt:lpstr>Τέλος Ενότητας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Stevy</dc:creator>
  <cp:lastModifiedBy>Evaggelos Karvounis</cp:lastModifiedBy>
  <cp:revision>753</cp:revision>
  <dcterms:created xsi:type="dcterms:W3CDTF">2012-09-06T09:03:05Z</dcterms:created>
  <dcterms:modified xsi:type="dcterms:W3CDTF">2015-09-30T16:12:19Z</dcterms:modified>
</cp:coreProperties>
</file>