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6" r:id="rId2"/>
    <p:sldId id="289" r:id="rId3"/>
    <p:sldId id="257" r:id="rId4"/>
    <p:sldId id="259" r:id="rId5"/>
    <p:sldId id="416" r:id="rId6"/>
    <p:sldId id="438" r:id="rId7"/>
    <p:sldId id="439" r:id="rId8"/>
    <p:sldId id="440" r:id="rId9"/>
    <p:sldId id="441" r:id="rId10"/>
    <p:sldId id="442" r:id="rId11"/>
    <p:sldId id="443" r:id="rId12"/>
    <p:sldId id="437" r:id="rId13"/>
    <p:sldId id="291" r:id="rId14"/>
    <p:sldId id="292" r:id="rId15"/>
    <p:sldId id="293" r:id="rId16"/>
    <p:sldId id="280" r:id="rId17"/>
  </p:sldIdLst>
  <p:sldSz cx="9144000" cy="5715000" type="screen16x10"/>
  <p:notesSz cx="6858000" cy="9144000"/>
  <p:custDataLst>
    <p:tags r:id="rId20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66" autoAdjust="0"/>
    <p:restoredTop sz="99309" autoAdjust="0"/>
  </p:normalViewPr>
  <p:slideViewPr>
    <p:cSldViewPr>
      <p:cViewPr varScale="1">
        <p:scale>
          <a:sx n="102" d="100"/>
          <a:sy n="102" d="100"/>
        </p:scale>
        <p:origin x="936" y="58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23/09/2015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23/9/2015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35038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0347557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643104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046482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748232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09340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37863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586691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251520" y="-57951"/>
            <a:ext cx="8496944" cy="53014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Πληροφορική</a:t>
            </a:r>
            <a:r>
              <a:rPr lang="el-GR" sz="1000" b="1" baseline="0" dirty="0" smtClean="0">
                <a:solidFill>
                  <a:schemeClr val="bg1"/>
                </a:solidFill>
              </a:rPr>
              <a:t> Ι</a:t>
            </a:r>
            <a:r>
              <a:rPr lang="en-US" sz="1000" b="1" baseline="0" dirty="0" smtClean="0">
                <a:solidFill>
                  <a:schemeClr val="bg1"/>
                </a:solidFill>
              </a:rPr>
              <a:t>I</a:t>
            </a:r>
            <a:r>
              <a:rPr lang="el-GR" sz="1000" b="1" dirty="0" smtClean="0">
                <a:solidFill>
                  <a:schemeClr val="bg1"/>
                </a:solidFill>
              </a:rPr>
              <a:t> – Δομές Δεδομένων και αφηρημένοι τύποι δεδομένων, Τμήμα Χρηματοοικονομικής &amp; Ελεγκτικής, ΤΕΙ ΗΠΕΙΡΟΥ - Ανοιχτά Ακαδημαϊκά Μαθήματα στο ΤΕΙ Ηπείρου</a:t>
            </a:r>
            <a:endParaRPr lang="el-GR" sz="1000" b="1" dirty="0">
              <a:solidFill>
                <a:schemeClr val="bg1"/>
              </a:solidFill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eclass.teiep.gr/OpenClass/courses/COMP114/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Πληροφορική </a:t>
            </a:r>
            <a:r>
              <a:rPr lang="en-US" dirty="0" smtClean="0"/>
              <a:t>II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467544" y="2897167"/>
            <a:ext cx="8280920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</a:t>
            </a:r>
            <a:r>
              <a:rPr lang="en-US" sz="2800" dirty="0" smtClean="0"/>
              <a:t>5 </a:t>
            </a:r>
            <a:r>
              <a:rPr lang="el-GR" sz="2800" dirty="0" smtClean="0"/>
              <a:t>:</a:t>
            </a:r>
            <a:r>
              <a:rPr lang="en-US" sz="2800" dirty="0" smtClean="0"/>
              <a:t> </a:t>
            </a:r>
            <a:r>
              <a:rPr lang="el-GR" sz="2800" b="1" dirty="0" smtClean="0"/>
              <a:t>Δομές </a:t>
            </a:r>
            <a:r>
              <a:rPr lang="el-GR" sz="2800" b="1" dirty="0"/>
              <a:t>Δεδομένων και </a:t>
            </a:r>
            <a:r>
              <a:rPr lang="el-GR" sz="2800" b="1" dirty="0" smtClean="0"/>
              <a:t>αφηρημένοι </a:t>
            </a:r>
            <a:endParaRPr lang="en-US" sz="2800" b="1" dirty="0" smtClean="0"/>
          </a:p>
          <a:p>
            <a:r>
              <a:rPr lang="el-GR" sz="2800" b="1" dirty="0" smtClean="0"/>
              <a:t>τύποι </a:t>
            </a:r>
            <a:r>
              <a:rPr lang="el-GR" sz="2800" b="1" dirty="0"/>
              <a:t>δεδομένων</a:t>
            </a:r>
            <a:endParaRPr lang="el-GR" sz="2000" dirty="0" smtClean="0"/>
          </a:p>
          <a:p>
            <a:endParaRPr lang="en-US" sz="1600" dirty="0" smtClean="0"/>
          </a:p>
          <a:p>
            <a:r>
              <a:rPr lang="el-GR" sz="2800" dirty="0" smtClean="0"/>
              <a:t>Δρ</a:t>
            </a:r>
            <a:r>
              <a:rPr lang="el-GR" sz="2800" dirty="0"/>
              <a:t>. Γκόγκος Χρήστος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-12494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Εγγραφές (</a:t>
            </a:r>
            <a:r>
              <a:rPr lang="en-US" dirty="0"/>
              <a:t>records</a:t>
            </a:r>
            <a:r>
              <a:rPr lang="el-GR" dirty="0"/>
              <a:t>)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10</a:t>
            </a:fld>
            <a:endParaRPr lang="el-GR" dirty="0"/>
          </a:p>
        </p:txBody>
      </p:sp>
      <p:sp>
        <p:nvSpPr>
          <p:cNvPr id="8" name="3 - Θέση περιεχομένου"/>
          <p:cNvSpPr txBox="1">
            <a:spLocks/>
          </p:cNvSpPr>
          <p:nvPr/>
        </p:nvSpPr>
        <p:spPr>
          <a:xfrm>
            <a:off x="755576" y="1465609"/>
            <a:ext cx="3419856" cy="34930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27432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r>
              <a:rPr kumimoji="0" lang="el-GR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ea typeface="+mn-ea"/>
                <a:cs typeface="+mn-cs"/>
              </a:rPr>
              <a:t>Μια εγγραφή είναι μια συλλογή από σχετικά μεταξύ τους στοιχεία, πιθανώς διαφορετικών τύπων, η οποία έχει ένα μοναδικό όνομα </a:t>
            </a:r>
          </a:p>
          <a:p>
            <a:pPr marL="342900" marR="0" lvl="0" indent="-27432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r>
              <a:rPr kumimoji="0" lang="el-GR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ea typeface="+mn-ea"/>
                <a:cs typeface="+mn-cs"/>
              </a:rPr>
              <a:t>Κάθε στοιχείο μιας εγγραφής ονομάζεται πεδίο</a:t>
            </a:r>
          </a:p>
          <a:p>
            <a:pPr marL="342900" marR="0" lvl="0" indent="-27432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r>
              <a:rPr kumimoji="0" lang="el-GR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ea typeface="+mn-ea"/>
                <a:cs typeface="+mn-cs"/>
              </a:rPr>
              <a:t>Μια μεταβλητή μπορεί να λάβει ως τύπο δεδομένων τον τύπο της εγγραφής</a:t>
            </a:r>
          </a:p>
          <a:p>
            <a:pPr marL="342900" marR="0" lvl="0" indent="-27432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r>
              <a:rPr kumimoji="0" lang="el-GR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ea typeface="+mn-ea"/>
                <a:cs typeface="+mn-cs"/>
              </a:rPr>
              <a:t>Στο πρώτο παράδειγμα η εγγραφή </a:t>
            </a:r>
            <a:r>
              <a:rPr kumimoji="0" lang="el-GR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ea typeface="+mn-ea"/>
                <a:cs typeface="+mn-cs"/>
              </a:rPr>
              <a:t>fraction</a:t>
            </a:r>
            <a:r>
              <a:rPr kumimoji="0" lang="el-GR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ea typeface="+mn-ea"/>
                <a:cs typeface="+mn-cs"/>
              </a:rPr>
              <a:t> έχει δύο πεδία, τα οποία είναι και τα δύο ακέραιοι. </a:t>
            </a:r>
          </a:p>
          <a:p>
            <a:pPr marL="342900" marR="0" lvl="0" indent="-27432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r>
              <a:rPr kumimoji="0" lang="el-GR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ea typeface="+mn-ea"/>
                <a:cs typeface="+mn-cs"/>
              </a:rPr>
              <a:t>Στο δεύτερο παράδειγμα η εγγραφή </a:t>
            </a:r>
            <a:r>
              <a:rPr kumimoji="0" lang="el-GR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ea typeface="+mn-ea"/>
                <a:cs typeface="+mn-cs"/>
              </a:rPr>
              <a:t>student</a:t>
            </a:r>
            <a:r>
              <a:rPr kumimoji="0" lang="el-GR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ea typeface="+mn-ea"/>
                <a:cs typeface="+mn-cs"/>
              </a:rPr>
              <a:t> έχει τρία πεδία τα οποία ανήκουν σε δύο διαφορετικούς τύπους.</a:t>
            </a:r>
          </a:p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endParaRPr kumimoji="0" lang="el-GR" sz="1600" b="0" i="0" u="none" strike="noStrike" kern="1200" cap="none" spc="0" normalizeH="0" baseline="0" noProof="0" dirty="0">
              <a:ln>
                <a:noFill/>
              </a:ln>
              <a:solidFill>
                <a:srgbClr val="3E3D2D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99992" y="2425452"/>
            <a:ext cx="4417550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635479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Συνδεδεμένες λίστες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11</a:t>
            </a:fld>
            <a:endParaRPr lang="el-GR" dirty="0"/>
          </a:p>
        </p:txBody>
      </p:sp>
      <p:sp>
        <p:nvSpPr>
          <p:cNvPr id="8" name="3 - Θέση περιεχομένου"/>
          <p:cNvSpPr txBox="1">
            <a:spLocks/>
          </p:cNvSpPr>
          <p:nvPr/>
        </p:nvSpPr>
        <p:spPr>
          <a:xfrm>
            <a:off x="487962" y="1458114"/>
            <a:ext cx="3419856" cy="3493008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r>
              <a:rPr kumimoji="0" lang="el-GR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ea typeface="+mn-ea"/>
                <a:cs typeface="+mn-cs"/>
              </a:rPr>
              <a:t>Μια συνδεδεμένη λίστα είναι μια συλλογή δεδομένων στην οποία κάθε στοιχείο γνωρίζει την θέση του επόμενού του</a:t>
            </a:r>
          </a:p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r>
              <a:rPr kumimoji="0" lang="el-GR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ea typeface="+mn-ea"/>
                <a:cs typeface="+mn-cs"/>
              </a:rPr>
              <a:t>Χρησιμοποιούνται για την αποθήκευση δεδομένων στα οποία πρόκειται να γίνουν πολλές εισαγωγές και διαγραφές</a:t>
            </a:r>
          </a:p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r>
              <a:rPr kumimoji="0" lang="el-GR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ea typeface="+mn-ea"/>
                <a:cs typeface="+mn-cs"/>
              </a:rPr>
              <a:t>Δεν αποτελεί την καλύτερη λύση όταν πρέπει να εκτελούνται συχνά αναζητήσεις</a:t>
            </a:r>
          </a:p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endParaRPr kumimoji="0" lang="el-GR" sz="2400" b="0" i="0" u="none" strike="noStrike" kern="1200" cap="none" spc="0" normalizeH="0" baseline="0" noProof="0" dirty="0">
              <a:ln>
                <a:noFill/>
              </a:ln>
              <a:solidFill>
                <a:srgbClr val="3E3D2D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07818" y="2353444"/>
            <a:ext cx="5049560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692303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+mj-lt"/>
              <a:buAutoNum type="arabicPeriod"/>
            </a:pPr>
            <a:r>
              <a:rPr lang="el-GR" sz="16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Forouzan</a:t>
            </a:r>
            <a:r>
              <a:rPr lang="el-GR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B., </a:t>
            </a:r>
            <a:r>
              <a:rPr lang="el-GR" sz="16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Mosharaf</a:t>
            </a:r>
            <a:r>
              <a:rPr lang="el-GR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F. Εισαγωγή στην επιστήμη των υπολογιστών. Εκδόσεις Κλειδάριθμος (2010)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+mj-lt"/>
              <a:buAutoNum type="arabicPeriod"/>
            </a:pPr>
            <a:r>
              <a:rPr lang="el-GR" sz="16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Σταυρακούδης</a:t>
            </a:r>
            <a:r>
              <a:rPr lang="el-GR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Α. Εισαγωγή στις υπολογιστικές μεθόδους για τις οικονομικές και επιχειρησιακές σπουδές. Κλειδάριθμος (2012)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+mj-lt"/>
              <a:buAutoNum type="arabicPeriod"/>
            </a:pPr>
            <a:r>
              <a:rPr lang="el-GR" sz="16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Ταμπακάς</a:t>
            </a:r>
            <a:r>
              <a:rPr lang="el-GR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Β. Εισαγωγής τις βάσεις δεδομένων. Εκδότης Β. </a:t>
            </a:r>
            <a:r>
              <a:rPr lang="el-GR" sz="16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Ταμπακάς</a:t>
            </a:r>
            <a:r>
              <a:rPr lang="el-GR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(2009)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+mj-lt"/>
              <a:buAutoNum type="arabicPeriod"/>
            </a:pPr>
            <a:r>
              <a:rPr lang="el-GR" sz="16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Γιαννακουδάκης</a:t>
            </a:r>
            <a:r>
              <a:rPr lang="el-GR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Ε. Σχεδιασμός και διαχείριση Βάσεων Δεδομένων. Εκδόσεις Ευγενία Σ. Μπένου (2009).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+mj-lt"/>
              <a:buAutoNum type="arabicPeriod"/>
            </a:pPr>
            <a:r>
              <a:rPr lang="el-GR" sz="16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Biermann</a:t>
            </a:r>
            <a:r>
              <a:rPr lang="el-GR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A. Σπουδαίες ιδέες στην επιστήμη των υπολογιστών.  Πανεπιστημιακές εκδόσεις Κρήτης (2008).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+mj-lt"/>
              <a:buAutoNum type="arabicPeriod"/>
            </a:pPr>
            <a:r>
              <a:rPr lang="el-GR" sz="16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Brookshear</a:t>
            </a:r>
            <a:r>
              <a:rPr lang="el-GR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J.G. Η επιστήμη των υπολογιστών, μια ολοκληρωμένη παρουσίαση. Εκδόσεις Κλειδάριθμος (2009).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+mj-lt"/>
              <a:buAutoNum type="arabicPeriod"/>
            </a:pPr>
            <a:r>
              <a:rPr lang="el-GR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Πληροφοριακά συστήματα επιχειρήσεων II. </a:t>
            </a:r>
            <a:r>
              <a:rPr lang="el-GR" sz="16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Πολλάλης</a:t>
            </a:r>
            <a:r>
              <a:rPr lang="el-GR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Γιαννακόπουλος, Δημόπουλος. Εκδόσεις Σταμούλη (2004).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+mj-lt"/>
              <a:buAutoNum type="arabicPeriod"/>
            </a:pPr>
            <a:endParaRPr lang="el-GR" sz="16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</a:pPr>
            <a:endParaRPr lang="el-GR" sz="16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30931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13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2308322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Copyright Τεχνολογικό Ίδρυμα Ηπείρου. Δρ. Γκόγκος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Χρήστος.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Πληροφορική Ι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</a:rPr>
              <a:t>I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. 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Έκδοση: 1.0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Άρτα, 2015.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Διαθέσιμο από τη δικτυακή διεύθυνση:</a:t>
            </a:r>
          </a:p>
          <a:p>
            <a:pPr algn="just"/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3"/>
              </a:rPr>
              <a:t>http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hlinkClick r:id="rId3"/>
              </a:rPr>
              <a:t>://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3"/>
              </a:rPr>
              <a:t>eclass.teiep.gr/OpenClass/courses/ACC137/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Ευάγγελος Καρβούνης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  <p:sp>
        <p:nvSpPr>
          <p:cNvPr id="2" name="Θέση αριθμού διαφάνειας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lvl="0"/>
            <a:r>
              <a:rPr lang="el-GR" dirty="0"/>
              <a:t>Δομές Δεδομένων και αφηρημένοι τύποι δεδομένων</a:t>
            </a:r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8352928" cy="2702345"/>
          </a:xfrm>
        </p:spPr>
        <p:txBody>
          <a:bodyPr>
            <a:noAutofit/>
          </a:bodyPr>
          <a:lstStyle/>
          <a:p>
            <a:pPr algn="l"/>
            <a:r>
              <a:rPr lang="el-GR" sz="2400" dirty="0" smtClean="0"/>
              <a:t>Τμήμα </a:t>
            </a:r>
            <a:r>
              <a:rPr lang="el-GR" sz="2400" dirty="0"/>
              <a:t>Χρηματοοικονομικής &amp; </a:t>
            </a:r>
            <a:r>
              <a:rPr lang="el-GR" sz="2400" dirty="0" smtClean="0"/>
              <a:t>Ελεγκτικής (Παράρτημα Πρέβεζας)</a:t>
            </a:r>
            <a:endParaRPr lang="el-GR" sz="2400" dirty="0"/>
          </a:p>
          <a:p>
            <a:pPr algn="l"/>
            <a:r>
              <a:rPr lang="el-GR" b="1" dirty="0"/>
              <a:t>Πληροφορική </a:t>
            </a:r>
            <a:r>
              <a:rPr lang="el-GR" b="1" dirty="0" smtClean="0"/>
              <a:t>Ι</a:t>
            </a:r>
            <a:r>
              <a:rPr lang="en-US" b="1" dirty="0" smtClean="0"/>
              <a:t>I</a:t>
            </a:r>
            <a:endParaRPr lang="el-GR" b="1" dirty="0" smtClean="0"/>
          </a:p>
          <a:p>
            <a:pPr lvl="0" algn="l"/>
            <a:r>
              <a:rPr lang="el-GR" sz="2800" b="1" dirty="0" smtClean="0"/>
              <a:t>Ενότητα </a:t>
            </a:r>
            <a:r>
              <a:rPr lang="en-US" sz="2800" b="1" dirty="0" smtClean="0"/>
              <a:t>5 </a:t>
            </a:r>
            <a:r>
              <a:rPr lang="el-GR" sz="2800" b="1" dirty="0" smtClean="0"/>
              <a:t>:</a:t>
            </a:r>
            <a:r>
              <a:rPr lang="en-US" sz="2800" b="1" dirty="0"/>
              <a:t> </a:t>
            </a:r>
            <a:r>
              <a:rPr lang="el-GR" sz="2800" dirty="0" smtClean="0"/>
              <a:t>Δομές </a:t>
            </a:r>
            <a:r>
              <a:rPr lang="el-GR" sz="2800" dirty="0"/>
              <a:t>Δεδομένων και αφηρημένοι τύποι </a:t>
            </a:r>
            <a:r>
              <a:rPr lang="el-GR" sz="2800" dirty="0" smtClean="0"/>
              <a:t>δεδομένων</a:t>
            </a:r>
            <a:endParaRPr lang="el-GR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endParaRPr lang="en-US" sz="1400" dirty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Δρ</a:t>
            </a:r>
            <a:r>
              <a:rPr lang="el-GR" sz="2800" dirty="0">
                <a:solidFill>
                  <a:schemeClr val="tx2">
                    <a:lumMod val="50000"/>
                  </a:schemeClr>
                </a:solidFill>
              </a:rPr>
              <a:t>. Γκόγκος Χρήστος</a:t>
            </a: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Επίκουρος Καθηγητής</a:t>
            </a:r>
            <a:endParaRPr lang="en-US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Creative Commons.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Δομή Δεδομένων (</a:t>
            </a:r>
            <a:r>
              <a:rPr lang="en-US" dirty="0"/>
              <a:t>data structure</a:t>
            </a:r>
            <a:r>
              <a:rPr lang="el-GR" dirty="0"/>
              <a:t>)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lvl="0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r>
              <a:rPr lang="el-GR" sz="2400" dirty="0">
                <a:solidFill>
                  <a:srgbClr val="3E3D2D"/>
                </a:solidFill>
              </a:rPr>
              <a:t>Δομή δεδομένων είναι μια συλλογή δεδομένων που έχουν μεταξύ τους μια συγκεκριμένη σχέση</a:t>
            </a:r>
          </a:p>
          <a:p>
            <a:pPr lvl="0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r>
              <a:rPr lang="el-GR" sz="2400" dirty="0">
                <a:solidFill>
                  <a:srgbClr val="3E3D2D"/>
                </a:solidFill>
              </a:rPr>
              <a:t>Παραδείγματα δομών δεδομένων</a:t>
            </a:r>
          </a:p>
          <a:p>
            <a:pPr marL="640080" lvl="1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r>
              <a:rPr lang="el-GR" sz="2200" dirty="0">
                <a:solidFill>
                  <a:srgbClr val="3E3D2D"/>
                </a:solidFill>
              </a:rPr>
              <a:t>Πίνακες (διανύσματα - συστοιχίες)</a:t>
            </a:r>
          </a:p>
          <a:p>
            <a:pPr marL="640080" lvl="1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r>
              <a:rPr lang="el-GR" sz="2200" dirty="0">
                <a:solidFill>
                  <a:srgbClr val="3E3D2D"/>
                </a:solidFill>
              </a:rPr>
              <a:t>Εγγραφές</a:t>
            </a:r>
          </a:p>
          <a:p>
            <a:pPr marL="640080" lvl="1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r>
              <a:rPr lang="el-GR" sz="2200" dirty="0">
                <a:solidFill>
                  <a:srgbClr val="3E3D2D"/>
                </a:solidFill>
              </a:rPr>
              <a:t>Συνδεδεμένες λίστες</a:t>
            </a:r>
          </a:p>
          <a:p>
            <a:pPr marL="640080" lvl="1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r>
              <a:rPr lang="el-GR" sz="2200" dirty="0">
                <a:solidFill>
                  <a:srgbClr val="3E3D2D"/>
                </a:solidFill>
              </a:rPr>
              <a:t>Δένδρα</a:t>
            </a:r>
          </a:p>
          <a:p>
            <a:pPr marL="640080" lvl="1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r>
              <a:rPr lang="el-GR" sz="2200" dirty="0">
                <a:solidFill>
                  <a:srgbClr val="3E3D2D"/>
                </a:solidFill>
              </a:rPr>
              <a:t>Γράφοι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20818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Πίνακες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6</a:t>
            </a:fld>
            <a:endParaRPr lang="el-GR" dirty="0"/>
          </a:p>
        </p:txBody>
      </p:sp>
      <p:sp>
        <p:nvSpPr>
          <p:cNvPr id="8" name="2 - Θέση περιεχομένου"/>
          <p:cNvSpPr txBox="1">
            <a:spLocks/>
          </p:cNvSpPr>
          <p:nvPr/>
        </p:nvSpPr>
        <p:spPr>
          <a:xfrm>
            <a:off x="537343" y="1051667"/>
            <a:ext cx="3419856" cy="34930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r>
              <a:rPr kumimoji="0" lang="el-GR" sz="2200" b="0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ea typeface="+mn-ea"/>
                <a:cs typeface="+mn-cs"/>
              </a:rPr>
              <a:t>Πίνακας είναι μια σειριακή δομή στοιχείων του ίδιου τύπου στην οποία η αναφορά σε κάθε στοιχείο γίνεται με ένα δείκτη που υποδηλώνει την θέση του στοιχείου</a:t>
            </a:r>
          </a:p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r>
              <a:rPr kumimoji="0" lang="el-GR" sz="2200" b="0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ea typeface="+mn-ea"/>
                <a:cs typeface="+mn-cs"/>
              </a:rPr>
              <a:t>Στην γλώσσα C και σε πολλές άλλες γλώσσες  το πρώτο στοιχείο ενός μονοδιάστατου πίνακα έχει ως δείκτη την τιμή 0</a:t>
            </a:r>
          </a:p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endParaRPr kumimoji="0" lang="el-GR" sz="2200" b="0" i="0" u="none" strike="noStrike" kern="1200" cap="none" spc="0" normalizeH="0" baseline="0" noProof="0" dirty="0">
              <a:ln>
                <a:noFill/>
              </a:ln>
              <a:solidFill>
                <a:srgbClr val="3E3D2D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pic>
        <p:nvPicPr>
          <p:cNvPr id="9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139952" y="1181365"/>
            <a:ext cx="4320480" cy="4085884"/>
          </a:xfrm>
          <a:prstGeom prst="rect">
            <a:avLst/>
          </a:prstGeom>
          <a:noFill/>
          <a:ln/>
        </p:spPr>
      </p:pic>
    </p:spTree>
    <p:extLst>
      <p:ext uri="{BB962C8B-B14F-4D97-AF65-F5344CB8AC3E}">
        <p14:creationId xmlns:p14="http://schemas.microsoft.com/office/powerpoint/2010/main" val="1460595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Πολυδιάστατοι πίνακες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7</a:t>
            </a:fld>
            <a:endParaRPr lang="el-GR" dirty="0"/>
          </a:p>
        </p:txBody>
      </p:sp>
      <p:sp>
        <p:nvSpPr>
          <p:cNvPr id="8" name="3 - Θέση περιεχομένου"/>
          <p:cNvSpPr txBox="1">
            <a:spLocks/>
          </p:cNvSpPr>
          <p:nvPr/>
        </p:nvSpPr>
        <p:spPr>
          <a:xfrm>
            <a:off x="827584" y="1181365"/>
            <a:ext cx="3419856" cy="34930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r>
              <a:rPr kumimoji="0" lang="el-GR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ea typeface="+mn-ea"/>
                <a:cs typeface="+mn-cs"/>
              </a:rPr>
              <a:t>Υπάρχουν πίνακες πολλών διαστάσεων αλλά συνήθως χρησιμοποιούνται μόνο οι δισδιάστατοι</a:t>
            </a:r>
          </a:p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r>
              <a:rPr kumimoji="0" lang="el-GR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ea typeface="+mn-ea"/>
                <a:cs typeface="+mn-cs"/>
              </a:rPr>
              <a:t>Οι δισδιάστατοι πίνακες έχουν γραμμές και στήλες</a:t>
            </a:r>
          </a:p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r>
              <a:rPr kumimoji="0" lang="el-GR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ea typeface="+mn-ea"/>
                <a:cs typeface="+mn-cs"/>
              </a:rPr>
              <a:t>Ένας πίνακας 5Χ4 έχει 5 γραμμές και 4 στήλες</a:t>
            </a:r>
          </a:p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r>
              <a:rPr kumimoji="0" lang="el-GR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ea typeface="+mn-ea"/>
                <a:cs typeface="+mn-cs"/>
              </a:rPr>
              <a:t>Συνήθως χρησιμοποιούνται ένθετες εντολές επανάληψης for για να αναφερθούμε στα στοιχεία του πίνακα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None/>
              <a:tabLst/>
              <a:defRPr/>
            </a:pPr>
            <a:r>
              <a:rPr kumimoji="0" lang="el-GR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ea typeface="+mn-ea"/>
                <a:cs typeface="+mn-cs"/>
              </a:rPr>
              <a:t>      for (</a:t>
            </a:r>
            <a:r>
              <a:rPr kumimoji="0" lang="el-GR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ea typeface="+mn-ea"/>
                <a:cs typeface="+mn-cs"/>
              </a:rPr>
              <a:t>int</a:t>
            </a:r>
            <a:r>
              <a:rPr kumimoji="0" lang="el-GR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ea typeface="+mn-ea"/>
                <a:cs typeface="+mn-cs"/>
              </a:rPr>
              <a:t> i=0;i&lt;5;i++)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None/>
              <a:tabLst/>
              <a:defRPr/>
            </a:pPr>
            <a:r>
              <a:rPr kumimoji="0" lang="el-GR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ea typeface="+mn-ea"/>
                <a:cs typeface="+mn-cs"/>
              </a:rPr>
              <a:t>	for (</a:t>
            </a:r>
            <a:r>
              <a:rPr kumimoji="0" lang="el-GR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ea typeface="+mn-ea"/>
                <a:cs typeface="+mn-cs"/>
              </a:rPr>
              <a:t>int</a:t>
            </a:r>
            <a:r>
              <a:rPr kumimoji="0" lang="el-GR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ea typeface="+mn-ea"/>
                <a:cs typeface="+mn-cs"/>
              </a:rPr>
              <a:t> j=0;j&lt;4;j++)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None/>
              <a:tabLst/>
              <a:defRPr/>
            </a:pPr>
            <a:r>
              <a:rPr kumimoji="0" lang="el-GR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ea typeface="+mn-ea"/>
                <a:cs typeface="+mn-cs"/>
              </a:rPr>
              <a:t>	    {…a[i][j]…} </a:t>
            </a:r>
          </a:p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endParaRPr kumimoji="0" lang="el-GR" sz="1600" b="0" i="0" u="none" strike="noStrike" kern="1200" cap="none" spc="0" normalizeH="0" baseline="0" noProof="0" dirty="0">
              <a:ln>
                <a:noFill/>
              </a:ln>
              <a:solidFill>
                <a:srgbClr val="3E3D2D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99992" y="1561356"/>
            <a:ext cx="4542422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085970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Διάταξη μνήμης 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8</a:t>
            </a:fld>
            <a:endParaRPr lang="el-GR" dirty="0"/>
          </a:p>
        </p:txBody>
      </p:sp>
      <p:sp>
        <p:nvSpPr>
          <p:cNvPr id="8" name="3 - Θέση περιεχομένου"/>
          <p:cNvSpPr txBox="1">
            <a:spLocks/>
          </p:cNvSpPr>
          <p:nvPr/>
        </p:nvSpPr>
        <p:spPr>
          <a:xfrm>
            <a:off x="611560" y="1188848"/>
            <a:ext cx="3419856" cy="34930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r>
              <a:rPr kumimoji="0" lang="el-GR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Οι αριθμοδείκτες σε μια μονοδιάστατη συστοιχία ορίζουν άμεσα τη σχετική θέση των στοιχείων στην πραγματική μνήμη</a:t>
            </a:r>
          </a:p>
        </p:txBody>
      </p:sp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94218" y="1921396"/>
            <a:ext cx="4252037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972327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Βασικές λειτουργίες σε πίνακες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9</a:t>
            </a:fld>
            <a:endParaRPr lang="el-GR" dirty="0"/>
          </a:p>
        </p:txBody>
      </p:sp>
      <p:sp>
        <p:nvSpPr>
          <p:cNvPr id="8" name="3 - Θέση περιεχομένου"/>
          <p:cNvSpPr txBox="1">
            <a:spLocks/>
          </p:cNvSpPr>
          <p:nvPr/>
        </p:nvSpPr>
        <p:spPr>
          <a:xfrm>
            <a:off x="971600" y="1345332"/>
            <a:ext cx="3419856" cy="34930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r>
              <a:rPr kumimoji="0" lang="el-GR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ea typeface="+mn-ea"/>
                <a:cs typeface="+mn-cs"/>
              </a:rPr>
              <a:t>Άθροισμα στοιχείων</a:t>
            </a:r>
          </a:p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r>
              <a:rPr kumimoji="0" lang="el-GR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ea typeface="+mn-ea"/>
                <a:cs typeface="+mn-cs"/>
              </a:rPr>
              <a:t>Εύρεση Μεγίστου</a:t>
            </a:r>
          </a:p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r>
              <a:rPr kumimoji="0" lang="el-GR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ea typeface="+mn-ea"/>
                <a:cs typeface="+mn-cs"/>
              </a:rPr>
              <a:t>Αναζήτηση</a:t>
            </a:r>
          </a:p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r>
              <a:rPr kumimoji="0" lang="el-GR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ea typeface="+mn-ea"/>
                <a:cs typeface="+mn-cs"/>
              </a:rPr>
              <a:t>Ταξινόμηση</a:t>
            </a:r>
          </a:p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r>
              <a:rPr kumimoji="0" lang="el-GR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ea typeface="+mn-ea"/>
                <a:cs typeface="+mn-cs"/>
              </a:rPr>
              <a:t>Συγχώνευση</a:t>
            </a:r>
          </a:p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r>
              <a:rPr kumimoji="0" lang="el-GR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ea typeface="+mn-ea"/>
                <a:cs typeface="+mn-cs"/>
              </a:rPr>
              <a:t>Διαχωρισμός</a:t>
            </a:r>
          </a:p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endParaRPr kumimoji="0" lang="el-GR" sz="2400" b="0" i="0" u="none" strike="noStrike" kern="1200" cap="none" spc="0" normalizeH="0" baseline="0" noProof="0" dirty="0">
              <a:ln>
                <a:noFill/>
              </a:ln>
              <a:solidFill>
                <a:srgbClr val="3E3D2D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9" name="5 - Θέση περιεχομένου"/>
          <p:cNvSpPr txBox="1">
            <a:spLocks/>
          </p:cNvSpPr>
          <p:nvPr/>
        </p:nvSpPr>
        <p:spPr>
          <a:xfrm>
            <a:off x="4574336" y="1345331"/>
            <a:ext cx="3419856" cy="3493008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r>
              <a:rPr kumimoji="0" lang="el-GR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ea typeface="+mn-ea"/>
                <a:cs typeface="+mn-cs"/>
              </a:rPr>
              <a:t>Παρόλο που η αναζήτηση, η ανάκτηση, και η διάσχιση μιας συστοιχίας γίνονται εύκολα, η εισαγωγή και η διαγραφή είναι χρονοβόρες. Αυτό συμβαίνει επειδή τα στοιχεία πρέπει να μετατοπίζονται προς τα κάτω πριν από μια εισαγωγή και προς τα πάνω μετά από μια διαγραφή</a:t>
            </a:r>
            <a:endParaRPr kumimoji="0" lang="el-GR" sz="2400" b="0" i="0" u="none" strike="noStrike" kern="1200" cap="none" spc="0" normalizeH="0" baseline="0" noProof="0" dirty="0">
              <a:ln>
                <a:noFill/>
              </a:ln>
              <a:solidFill>
                <a:srgbClr val="3E3D2D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31573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4725</TotalTime>
  <Words>786</Words>
  <Application>Microsoft Office PowerPoint</Application>
  <PresentationFormat>Προβολή στην οθόνη (16:10)</PresentationFormat>
  <Paragraphs>115</Paragraphs>
  <Slides>16</Slides>
  <Notes>16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7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16</vt:i4>
      </vt:variant>
    </vt:vector>
  </HeadingPairs>
  <TitlesOfParts>
    <vt:vector size="24" baseType="lpstr">
      <vt:lpstr>Arial Unicode MS</vt:lpstr>
      <vt:lpstr>Arial</vt:lpstr>
      <vt:lpstr>Calibri</vt:lpstr>
      <vt:lpstr>Century Gothic</vt:lpstr>
      <vt:lpstr>Times New Roman</vt:lpstr>
      <vt:lpstr>Wingdings</vt:lpstr>
      <vt:lpstr>Wingdings 2</vt:lpstr>
      <vt:lpstr>Θέμα του Office</vt:lpstr>
      <vt:lpstr>Πληροφορική II</vt:lpstr>
      <vt:lpstr>Παρουσίαση του PowerPoint</vt:lpstr>
      <vt:lpstr>Άδειες Χρήσης</vt:lpstr>
      <vt:lpstr>Χρηματοδότηση</vt:lpstr>
      <vt:lpstr>Δομή Δεδομένων (data structure)</vt:lpstr>
      <vt:lpstr>Πίνακες</vt:lpstr>
      <vt:lpstr>Πολυδιάστατοι πίνακες</vt:lpstr>
      <vt:lpstr>Διάταξη μνήμης </vt:lpstr>
      <vt:lpstr>Βασικές λειτουργίες σε πίνακες</vt:lpstr>
      <vt:lpstr>Εγγραφές (records)</vt:lpstr>
      <vt:lpstr>Συνδεδεμένες λίστες</vt:lpstr>
      <vt:lpstr>Βιβλιογραφία</vt:lpstr>
      <vt:lpstr>Σημείωμα Αναφοράς</vt:lpstr>
      <vt:lpstr>Σημείωμα Αδειοδότησης</vt:lpstr>
      <vt:lpstr>Παρουσίαση του PowerPoint</vt:lpstr>
      <vt:lpstr>Τέλος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Evaggelos Karvounis</cp:lastModifiedBy>
  <cp:revision>296</cp:revision>
  <dcterms:created xsi:type="dcterms:W3CDTF">2012-09-06T09:03:05Z</dcterms:created>
  <dcterms:modified xsi:type="dcterms:W3CDTF">2015-09-23T17:57:05Z</dcterms:modified>
</cp:coreProperties>
</file>