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261" r:id="rId6"/>
    <p:sldId id="300" r:id="rId7"/>
    <p:sldId id="299" r:id="rId8"/>
    <p:sldId id="298" r:id="rId9"/>
    <p:sldId id="290" r:id="rId10"/>
    <p:sldId id="291" r:id="rId11"/>
    <p:sldId id="292" r:id="rId12"/>
    <p:sldId id="293" r:id="rId13"/>
    <p:sldId id="294" r:id="rId14"/>
    <p:sldId id="295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2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08/11/2015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Διεθνή Λογιστικά Πρότυπα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Αναβαλλόμενοι </a:t>
            </a:r>
            <a:r>
              <a:rPr lang="el-GR" sz="2800" b="1" dirty="0" smtClean="0"/>
              <a:t>Φόροι</a:t>
            </a:r>
            <a:endParaRPr lang="el-GR" sz="2800" b="1" dirty="0" smtClean="0"/>
          </a:p>
          <a:p>
            <a:r>
              <a:rPr lang="el-GR" sz="2800" dirty="0" smtClean="0"/>
              <a:t>Χύτης Ευάγγελος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Χύτης Ε.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(2015) Διεθνή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Λογιστικά Πρότυπα.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Βαφειάδης Νικόλαος</a:t>
            </a:r>
            <a:endParaRPr lang="el-GR" sz="2900" b="1" dirty="0"/>
          </a:p>
          <a:p>
            <a:pPr algn="r"/>
            <a:r>
              <a:rPr lang="el-GR" sz="2900" dirty="0" smtClean="0"/>
              <a:t>Πρέβεζα,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14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920880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Διεθνή Λογιστικά Πρότυπα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10:</a:t>
            </a:r>
            <a:r>
              <a:rPr lang="en-US" sz="2800" dirty="0" smtClean="0"/>
              <a:t> </a:t>
            </a:r>
            <a:r>
              <a:rPr lang="el-GR" sz="2800" b="1" dirty="0" smtClean="0"/>
              <a:t>Αναβαλλόμενοι </a:t>
            </a:r>
            <a:r>
              <a:rPr lang="el-GR" sz="2800" b="1" dirty="0" smtClean="0"/>
              <a:t>Φόροι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l-GR" dirty="0" smtClean="0"/>
              <a:t>Σκοπός της ενότητας αυτής είναι να δούμε πως οι </a:t>
            </a:r>
            <a:r>
              <a:rPr lang="el-GR" dirty="0" smtClean="0"/>
              <a:t>μακροχρόνιες απαιτήσεις και τον αναβαλλόμενο φόρο καταχωρούνται </a:t>
            </a:r>
            <a:r>
              <a:rPr lang="el-GR" dirty="0" smtClean="0"/>
              <a:t>σύμφωνα με τα ΔΛΠ και τα ΕΛΠ.</a:t>
            </a:r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 smtClean="0"/>
          </a:p>
          <a:p>
            <a:pPr marL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Μακροπρόθεσμες απαιτήσεις ή υποχρεώσεις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800" dirty="0" smtClean="0"/>
              <a:t>Με βάση τα ΕΛΠ, εμφανίζονταν </a:t>
            </a:r>
            <a:r>
              <a:rPr lang="el-GR" sz="2800" b="1" dirty="0" smtClean="0"/>
              <a:t>στο κόστος κτήσης τους</a:t>
            </a:r>
            <a:r>
              <a:rPr lang="el-GR" sz="2800" dirty="0" smtClean="0"/>
              <a:t>, ακόμη και αν περιείχαν τον τόκο.</a:t>
            </a:r>
          </a:p>
          <a:p>
            <a:pPr algn="just">
              <a:defRPr/>
            </a:pPr>
            <a:r>
              <a:rPr lang="el-GR" sz="2800" dirty="0" smtClean="0"/>
              <a:t>Με βάση τα ΔΛΠ </a:t>
            </a:r>
            <a:r>
              <a:rPr lang="el-GR" sz="2800" b="1" dirty="0" smtClean="0"/>
              <a:t>αν περιέχουν τον τόκο, πρέπει να προεξοφληθούν σε παρούσες αξίες</a:t>
            </a:r>
            <a:r>
              <a:rPr lang="el-GR" sz="2800" dirty="0" smtClean="0"/>
              <a:t> με βάση τις αναμενόμενες ροές τους.</a:t>
            </a:r>
          </a:p>
          <a:p>
            <a:pPr algn="just"/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Αναβαλλόμενοι φόροι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l-GR" sz="2600" b="1" dirty="0" smtClean="0"/>
              <a:t>Με βάση τα ΕΛΠ δεν υπήρχαν αναβαλλόμενοι φόροι εισοδήματος.</a:t>
            </a:r>
          </a:p>
          <a:p>
            <a:pPr algn="just">
              <a:defRPr/>
            </a:pPr>
            <a:r>
              <a:rPr lang="el-GR" sz="2600" dirty="0" smtClean="0"/>
              <a:t>Κάθε φορά λογίζονταν οι πληρωτέοι άμεσα φόροι.</a:t>
            </a:r>
          </a:p>
          <a:p>
            <a:pPr algn="just">
              <a:defRPr/>
            </a:pPr>
            <a:r>
              <a:rPr lang="el-GR" sz="2600" dirty="0" smtClean="0"/>
              <a:t>Με τα ΔΛΠ, </a:t>
            </a:r>
            <a:r>
              <a:rPr lang="el-GR" sz="2600" b="1" dirty="0" smtClean="0"/>
              <a:t>αν υπάρχει διαφορά ανάμεσα στις φορολογικές καταστάσεις και τις καταστάσεις με τα ΔΛΠ, πρέπει να λογίζονται αναβαλλόμενοι φόροι</a:t>
            </a:r>
            <a:r>
              <a:rPr lang="el-GR" sz="2600" dirty="0" smtClean="0"/>
              <a:t>.</a:t>
            </a:r>
          </a:p>
          <a:p>
            <a:pPr algn="just">
              <a:defRPr/>
            </a:pPr>
            <a:r>
              <a:rPr lang="el-GR" sz="2600" dirty="0" smtClean="0"/>
              <a:t>Έτσι κατά τεκμήριο, οι φόροι κάθε χρήσης, φαίνεται να την επιβαρύνουν στο σύνολό τους</a:t>
            </a:r>
            <a:r>
              <a:rPr lang="en-US" sz="2600" dirty="0" smtClean="0"/>
              <a:t>.</a:t>
            </a:r>
            <a:endParaRPr lang="el-GR" sz="26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Αναβαλλόμενοι φόροι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defRPr/>
            </a:pPr>
            <a:r>
              <a:rPr lang="el-GR" dirty="0" smtClean="0"/>
              <a:t>Αν π.χ. οι αποσβέσεις με τα ΕΛΠ είναι 2.000 € και με τα ΔΛΠ 1.000 €, διορθώνουμε τις αποσβέσεις, αλλά δημιουργούμε αντίστοιχα φορολογική υποχρέωση 250 €, σε βάρος των αποτελεσμάτων.</a:t>
            </a:r>
          </a:p>
          <a:p>
            <a:pPr algn="just">
              <a:defRPr/>
            </a:pPr>
            <a:r>
              <a:rPr lang="el-GR" dirty="0" smtClean="0"/>
              <a:t>Αν π.χ. με τα πρότυπα κάνουμε επιπλέον προβλέψεις για επισφαλείς πελάτες 10.000 € που δεν αναγνωρίζονται φορολογικά, θα πρέπει να δημιουργήσουμε και φορολογική απαίτηση 2.500 €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400" dirty="0" smtClean="0"/>
              <a:t>Φίλος Ιωάννης, Αποστόλου Απόστολος (2010): Διεθνή Λογιστικά Πρότυπα – θεωρητική προσέγγιση και εφαρμογές μετατροπής, Εκδόσεις Κλειδάριθμος.</a:t>
            </a:r>
          </a:p>
          <a:p>
            <a:pPr>
              <a:buNone/>
            </a:pPr>
            <a:r>
              <a:rPr lang="el-GR" sz="1400" dirty="0" err="1" smtClean="0"/>
              <a:t>Σακέλλης</a:t>
            </a:r>
            <a:r>
              <a:rPr lang="el-GR" sz="1400" dirty="0" smtClean="0"/>
              <a:t> Ι. Εμμανουήλ (2005), Σύνταξη των Οικονομικών Καταστάσεων που προβλέπουν τα Διεθνή Λογιστικά Πρότυπα με βάση το Ελληνικό Γενικό Λογιστικό Σχέδιο, Εκδόσεις </a:t>
            </a:r>
            <a:r>
              <a:rPr lang="el-GR" sz="1400" dirty="0" err="1" smtClean="0"/>
              <a:t>Σακέλλη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smtClean="0"/>
              <a:t>Πρωτοψάλτης Γ. Νικόλαος &amp; </a:t>
            </a:r>
            <a:r>
              <a:rPr lang="el-GR" sz="1400" dirty="0" err="1" smtClean="0"/>
              <a:t>Βρουστούρης</a:t>
            </a:r>
            <a:r>
              <a:rPr lang="el-GR" sz="1400" dirty="0" smtClean="0"/>
              <a:t> Κ. Παναγιώτης (2002), Διεθνή Λογιστικά Πρότυπα και Διερμηνείες: Πρακτική Ανάλυση και Ερμηνεία με Λογιστικά Παραδείγματα Εφαρμογής, Εκδόσεις 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.</a:t>
            </a:r>
          </a:p>
          <a:p>
            <a:pPr>
              <a:buNone/>
            </a:pPr>
            <a:r>
              <a:rPr lang="el-GR" sz="1400" dirty="0" err="1" smtClean="0"/>
              <a:t>Βλάχος</a:t>
            </a:r>
            <a:r>
              <a:rPr lang="el-GR" sz="1400" dirty="0" smtClean="0"/>
              <a:t> Χρίστος - Λουκάς Λουκά (2007), Διεθνή Λογιστικά Πρότυπα 2007, Δ' Έκδοση, Εκδόσεις </a:t>
            </a:r>
            <a:r>
              <a:rPr lang="el-GR" sz="1400" dirty="0" err="1" smtClean="0"/>
              <a:t>Gl</a:t>
            </a:r>
            <a:r>
              <a:rPr lang="en-US" sz="1400" dirty="0" smtClean="0"/>
              <a:t>o</a:t>
            </a:r>
            <a:r>
              <a:rPr lang="el-GR" sz="1400" dirty="0" err="1" smtClean="0"/>
              <a:t>baltraining</a:t>
            </a:r>
            <a:r>
              <a:rPr lang="el-GR" sz="1400" dirty="0" smtClean="0"/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1351</TotalTime>
  <Words>671</Words>
  <Application>Microsoft Office PowerPoint</Application>
  <PresentationFormat>Προβολή στην οθόνη (16:10)</PresentationFormat>
  <Paragraphs>86</Paragraphs>
  <Slides>15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Διεθνή Λογιστικά Πρότυπα</vt:lpstr>
      <vt:lpstr>Διαφάνεια 2</vt:lpstr>
      <vt:lpstr>Άδειες Χρήσης</vt:lpstr>
      <vt:lpstr>Χρηματοδότηση</vt:lpstr>
      <vt:lpstr>Σκοποί  ενότητας</vt:lpstr>
      <vt:lpstr>Μακροπρόθεσμες απαιτήσεις ή υποχρεώσεις</vt:lpstr>
      <vt:lpstr>Αναβαλλόμενοι φόροι</vt:lpstr>
      <vt:lpstr>Αναβαλλόμενοι φόροι</vt:lpstr>
      <vt:lpstr>Βιβλιογραφία</vt:lpstr>
      <vt:lpstr>Σημείωμα Αναφοράς</vt:lpstr>
      <vt:lpstr>Σημείωμα Αδειοδότησης</vt:lpstr>
      <vt:lpstr>Διαφάνεια 12</vt:lpstr>
      <vt:lpstr>Διαφάνεια 13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186</cp:revision>
  <dcterms:created xsi:type="dcterms:W3CDTF">2012-09-06T09:03:05Z</dcterms:created>
  <dcterms:modified xsi:type="dcterms:W3CDTF">2015-11-08T17:05:30Z</dcterms:modified>
</cp:coreProperties>
</file>