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439" r:id="rId9"/>
    <p:sldId id="461" r:id="rId10"/>
    <p:sldId id="440" r:id="rId11"/>
    <p:sldId id="393" r:id="rId12"/>
    <p:sldId id="462" r:id="rId13"/>
    <p:sldId id="441" r:id="rId14"/>
    <p:sldId id="463" r:id="rId15"/>
    <p:sldId id="464" r:id="rId16"/>
    <p:sldId id="465" r:id="rId17"/>
    <p:sldId id="466" r:id="rId18"/>
    <p:sldId id="442" r:id="rId19"/>
    <p:sldId id="443" r:id="rId20"/>
    <p:sldId id="467" r:id="rId21"/>
    <p:sldId id="411" r:id="rId22"/>
    <p:sldId id="468" r:id="rId23"/>
    <p:sldId id="469" r:id="rId24"/>
    <p:sldId id="394" r:id="rId25"/>
    <p:sldId id="470" r:id="rId26"/>
    <p:sldId id="471" r:id="rId27"/>
    <p:sldId id="472" r:id="rId28"/>
    <p:sldId id="395" r:id="rId29"/>
    <p:sldId id="473" r:id="rId30"/>
    <p:sldId id="396" r:id="rId31"/>
    <p:sldId id="397" r:id="rId32"/>
    <p:sldId id="474" r:id="rId33"/>
    <p:sldId id="398" r:id="rId34"/>
    <p:sldId id="475" r:id="rId35"/>
    <p:sldId id="399" r:id="rId36"/>
    <p:sldId id="412" r:id="rId37"/>
    <p:sldId id="391" r:id="rId38"/>
    <p:sldId id="291" r:id="rId39"/>
    <p:sldId id="292" r:id="rId40"/>
    <p:sldId id="293" r:id="rId41"/>
    <p:sldId id="280" r:id="rId42"/>
  </p:sldIdLst>
  <p:sldSz cx="9144000" cy="5715000" type="screen16x10"/>
  <p:notesSz cx="6858000" cy="9144000"/>
  <p:custDataLst>
    <p:tags r:id="rId4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612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441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91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2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713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34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348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618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0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443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012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683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117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905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391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8080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8952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77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481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5828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232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6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3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08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Η Εσωτερική Μνήμη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Η </a:t>
            </a:r>
            <a:r>
              <a:rPr lang="el-GR" sz="2800" b="1" dirty="0"/>
              <a:t>Εσωτερική Μνήμη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Δομή της </a:t>
            </a:r>
            <a:r>
              <a:rPr lang="en-GB" altLang="el-GR" dirty="0"/>
              <a:t>Dynamic RAM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3872" r="59769" b="35881"/>
          <a:stretch>
            <a:fillRect/>
          </a:stretch>
        </p:blipFill>
        <p:spPr bwMode="auto">
          <a:xfrm>
            <a:off x="2339752" y="1181365"/>
            <a:ext cx="4260471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της </a:t>
            </a:r>
            <a:r>
              <a:rPr lang="en-GB" altLang="el-GR" dirty="0" smtClean="0"/>
              <a:t>DRAM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Η γραμμή διεύθυνσης ενεργοποιείται κατά την ανάγνωση / εγγραφή </a:t>
            </a:r>
            <a:r>
              <a:rPr lang="en-GB" altLang="el-GR" sz="2800" dirty="0"/>
              <a:t>bit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Ο διακόπτης </a:t>
            </a:r>
            <a:r>
              <a:rPr lang="en-GB" altLang="el-GR" dirty="0"/>
              <a:t>Transistor </a:t>
            </a:r>
            <a:r>
              <a:rPr lang="el-GR" altLang="el-GR" dirty="0"/>
              <a:t>κλείνει</a:t>
            </a:r>
            <a:r>
              <a:rPr lang="en-GB" altLang="el-GR" dirty="0"/>
              <a:t> (</a:t>
            </a:r>
            <a:r>
              <a:rPr lang="el-GR" altLang="el-GR" dirty="0"/>
              <a:t>ροή ρεύματος</a:t>
            </a:r>
            <a:r>
              <a:rPr lang="en-GB" altLang="el-GR" dirty="0"/>
              <a:t>)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/>
              <a:t>Εγγραφή</a:t>
            </a:r>
            <a:endParaRPr lang="en-GB" altLang="el-GR" sz="28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Τάση στη γραμμή </a:t>
            </a:r>
            <a:r>
              <a:rPr lang="en-GB" altLang="el-GR" dirty="0"/>
              <a:t>bit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Υψηλή για</a:t>
            </a:r>
            <a:r>
              <a:rPr lang="en-GB" altLang="el-GR" sz="2800" dirty="0"/>
              <a:t> 1</a:t>
            </a:r>
            <a:r>
              <a:rPr lang="el-GR" altLang="el-GR" sz="2800" dirty="0"/>
              <a:t>, Χαμηλή για </a:t>
            </a:r>
            <a:r>
              <a:rPr lang="en-GB" altLang="el-GR" sz="2800" dirty="0"/>
              <a:t>0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Στη συνέχεια ενεργοποιείται η γραμμή διεύθυνσης</a:t>
            </a:r>
            <a:endParaRPr lang="en-GB" altLang="el-GR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Μεταφορά φορτίου στον </a:t>
            </a:r>
            <a:r>
              <a:rPr lang="el-GR" altLang="el-GR" sz="2800" dirty="0" smtClean="0"/>
              <a:t>πυκνωτή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της </a:t>
            </a:r>
            <a:r>
              <a:rPr lang="en-GB" altLang="el-GR" dirty="0" smtClean="0"/>
              <a:t>DRAM</a:t>
            </a:r>
            <a:r>
              <a:rPr lang="en-GB" altLang="el-GR" baseline="-25000" dirty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b="1" dirty="0" smtClean="0"/>
              <a:t>Ανάγνωση</a:t>
            </a:r>
            <a:endParaRPr lang="en-GB" altLang="el-GR" sz="28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Ενεργοποίηση γραμμής διεύθυνσης</a:t>
            </a:r>
            <a:endParaRPr lang="en-GB" altLang="el-GR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Το </a:t>
            </a:r>
            <a:r>
              <a:rPr lang="en-GB" altLang="el-GR" sz="2800" dirty="0"/>
              <a:t>transistor </a:t>
            </a:r>
            <a:r>
              <a:rPr lang="el-GR" altLang="el-GR" sz="2800" dirty="0"/>
              <a:t>επιτρέπει τη ροή ρεύματος</a:t>
            </a:r>
            <a:endParaRPr lang="en-GB" altLang="el-GR" sz="2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Το φορτίο του πυκνωτή, μέσω της γραμμής </a:t>
            </a:r>
            <a:r>
              <a:rPr lang="en-GB" altLang="el-GR" dirty="0"/>
              <a:t>bit </a:t>
            </a:r>
            <a:r>
              <a:rPr lang="el-GR" altLang="el-GR" dirty="0"/>
              <a:t>τροφοδοτεί έναν ενισχυτή </a:t>
            </a:r>
            <a:endParaRPr lang="en-GB" altLang="el-GR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Συγκρίνει με μια τιμή αναφοράς για</a:t>
            </a:r>
            <a:r>
              <a:rPr lang="en-GB" altLang="el-GR" sz="2800" dirty="0"/>
              <a:t> 0 </a:t>
            </a:r>
            <a:r>
              <a:rPr lang="el-GR" altLang="el-GR" sz="2800" dirty="0"/>
              <a:t>ή</a:t>
            </a:r>
            <a:r>
              <a:rPr lang="en-GB" altLang="el-GR" sz="2800" dirty="0"/>
              <a:t> 1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Ο πυκνωτής πρέπει να επαναφορτιστεί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δομή της </a:t>
            </a:r>
            <a:r>
              <a:rPr lang="en-GB" altLang="el-GR" dirty="0"/>
              <a:t>Stating RAM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662" r="6581" b="28296"/>
          <a:stretch>
            <a:fillRect/>
          </a:stretch>
        </p:blipFill>
        <p:spPr bwMode="auto">
          <a:xfrm>
            <a:off x="2361816" y="1083756"/>
            <a:ext cx="4420368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της </a:t>
            </a:r>
            <a:r>
              <a:rPr lang="en-GB" altLang="el-GR" dirty="0"/>
              <a:t>Static </a:t>
            </a:r>
            <a:r>
              <a:rPr lang="en-GB" altLang="el-GR" dirty="0" smtClean="0"/>
              <a:t>RAM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Η διάταξη των </a:t>
            </a:r>
            <a:r>
              <a:rPr lang="en-GB" altLang="el-GR" sz="2800" dirty="0"/>
              <a:t>Transistor</a:t>
            </a:r>
            <a:r>
              <a:rPr lang="en-US" altLang="el-GR" sz="2800" dirty="0"/>
              <a:t>s </a:t>
            </a:r>
            <a:r>
              <a:rPr lang="el-GR" altLang="el-GR" sz="2800" dirty="0"/>
              <a:t>προσφέρει σταθερή λογική κατάσταση</a:t>
            </a:r>
            <a:endParaRPr lang="en-GB" altLang="el-GR" sz="2800" dirty="0"/>
          </a:p>
          <a:p>
            <a:r>
              <a:rPr lang="el-GR" altLang="el-GR" sz="2800" dirty="0"/>
              <a:t>Κατάσταση</a:t>
            </a:r>
            <a:r>
              <a:rPr lang="en-GB" altLang="el-GR" sz="2800" dirty="0"/>
              <a:t> 1</a:t>
            </a:r>
          </a:p>
          <a:p>
            <a:pPr lvl="1"/>
            <a:r>
              <a:rPr lang="en-GB" altLang="el-GR" sz="2400" dirty="0"/>
              <a:t>C</a:t>
            </a:r>
            <a:r>
              <a:rPr lang="en-GB" altLang="el-GR" sz="2400" baseline="-20000" dirty="0"/>
              <a:t>1</a:t>
            </a:r>
            <a:r>
              <a:rPr lang="en-GB" altLang="el-GR" sz="2400" dirty="0"/>
              <a:t> </a:t>
            </a:r>
            <a:r>
              <a:rPr lang="el-GR" altLang="el-GR" sz="2400" dirty="0"/>
              <a:t>Υψηλή τάση</a:t>
            </a:r>
            <a:r>
              <a:rPr lang="en-GB" altLang="el-GR" sz="2400" dirty="0"/>
              <a:t>, C</a:t>
            </a:r>
            <a:r>
              <a:rPr lang="en-GB" altLang="el-GR" sz="2400" baseline="-20000" dirty="0"/>
              <a:t>2</a:t>
            </a:r>
            <a:r>
              <a:rPr lang="en-GB" altLang="el-GR" sz="2400" dirty="0"/>
              <a:t> </a:t>
            </a:r>
            <a:r>
              <a:rPr lang="el-GR" altLang="el-GR" sz="2400" dirty="0"/>
              <a:t>Χαμηλή τάση</a:t>
            </a:r>
            <a:endParaRPr lang="en-GB" altLang="el-GR" sz="2400" dirty="0"/>
          </a:p>
          <a:p>
            <a:pPr lvl="1"/>
            <a:r>
              <a:rPr lang="en-GB" altLang="el-GR" sz="2400" dirty="0"/>
              <a:t>T</a:t>
            </a:r>
            <a:r>
              <a:rPr lang="en-GB" altLang="el-GR" sz="2400" baseline="-25000" dirty="0"/>
              <a:t>1</a:t>
            </a:r>
            <a:r>
              <a:rPr lang="en-GB" altLang="el-GR" sz="2400" dirty="0"/>
              <a:t> T</a:t>
            </a:r>
            <a:r>
              <a:rPr lang="en-GB" altLang="el-GR" sz="2400" baseline="-25000" dirty="0"/>
              <a:t>4</a:t>
            </a:r>
            <a:r>
              <a:rPr lang="en-GB" altLang="el-GR" sz="2400" dirty="0"/>
              <a:t> </a:t>
            </a:r>
            <a:r>
              <a:rPr lang="el-GR" altLang="el-GR" sz="2400" dirty="0"/>
              <a:t>μη αγώγιμα</a:t>
            </a:r>
            <a:r>
              <a:rPr lang="en-GB" altLang="el-GR" sz="2400" dirty="0"/>
              <a:t>, T</a:t>
            </a:r>
            <a:r>
              <a:rPr lang="en-GB" altLang="el-GR" sz="2400" baseline="-25000" dirty="0"/>
              <a:t>2</a:t>
            </a:r>
            <a:r>
              <a:rPr lang="en-GB" altLang="el-GR" sz="2400" dirty="0"/>
              <a:t> T</a:t>
            </a:r>
            <a:r>
              <a:rPr lang="en-GB" altLang="el-GR" sz="2400" baseline="-25000" dirty="0"/>
              <a:t>3 </a:t>
            </a:r>
            <a:r>
              <a:rPr lang="el-GR" altLang="el-GR" sz="2400" dirty="0"/>
              <a:t>αγώγιμα</a:t>
            </a:r>
            <a:endParaRPr lang="en-GB" altLang="el-GR" sz="2400" dirty="0"/>
          </a:p>
          <a:p>
            <a:r>
              <a:rPr lang="el-GR" altLang="el-GR" sz="2800" dirty="0"/>
              <a:t>Κατάσταση</a:t>
            </a:r>
            <a:r>
              <a:rPr lang="en-GB" altLang="el-GR" sz="2800" dirty="0"/>
              <a:t> 0</a:t>
            </a:r>
          </a:p>
          <a:p>
            <a:pPr lvl="1"/>
            <a:r>
              <a:rPr lang="en-GB" altLang="el-GR" sz="2400" dirty="0"/>
              <a:t>C</a:t>
            </a:r>
            <a:r>
              <a:rPr lang="en-GB" altLang="el-GR" sz="2400" baseline="-20000" dirty="0"/>
              <a:t>2</a:t>
            </a:r>
            <a:r>
              <a:rPr lang="en-GB" altLang="el-GR" sz="2400" dirty="0"/>
              <a:t> </a:t>
            </a:r>
            <a:r>
              <a:rPr lang="el-GR" altLang="el-GR" sz="2400" dirty="0"/>
              <a:t>Υψηλή τάση</a:t>
            </a:r>
            <a:r>
              <a:rPr lang="en-GB" altLang="el-GR" sz="2400" dirty="0"/>
              <a:t>, C</a:t>
            </a:r>
            <a:r>
              <a:rPr lang="en-GB" altLang="el-GR" sz="2400" baseline="-25000" dirty="0"/>
              <a:t>1</a:t>
            </a:r>
            <a:r>
              <a:rPr lang="en-GB" altLang="el-GR" sz="2400" dirty="0"/>
              <a:t> </a:t>
            </a:r>
            <a:r>
              <a:rPr lang="el-GR" altLang="el-GR" sz="2400" dirty="0"/>
              <a:t>Χαμηλή τάση</a:t>
            </a:r>
            <a:endParaRPr lang="en-GB" altLang="el-GR" sz="2400" dirty="0"/>
          </a:p>
          <a:p>
            <a:pPr lvl="1"/>
            <a:r>
              <a:rPr lang="en-GB" altLang="el-GR" sz="2400" dirty="0"/>
              <a:t>T</a:t>
            </a:r>
            <a:r>
              <a:rPr lang="en-GB" altLang="el-GR" sz="2400" baseline="-25000" dirty="0"/>
              <a:t>2</a:t>
            </a:r>
            <a:r>
              <a:rPr lang="en-GB" altLang="el-GR" sz="2400" dirty="0"/>
              <a:t> T</a:t>
            </a:r>
            <a:r>
              <a:rPr lang="en-GB" altLang="el-GR" sz="2400" baseline="-25000" dirty="0"/>
              <a:t>3</a:t>
            </a:r>
            <a:r>
              <a:rPr lang="en-GB" altLang="el-GR" sz="2400" dirty="0"/>
              <a:t> </a:t>
            </a:r>
            <a:r>
              <a:rPr lang="el-GR" altLang="el-GR" sz="2400" dirty="0"/>
              <a:t>μη αγώγιμα</a:t>
            </a:r>
            <a:r>
              <a:rPr lang="en-GB" altLang="el-GR" sz="2400" dirty="0"/>
              <a:t>, T</a:t>
            </a:r>
            <a:r>
              <a:rPr lang="en-GB" altLang="el-GR" sz="2400" baseline="-25000" dirty="0"/>
              <a:t>1</a:t>
            </a:r>
            <a:r>
              <a:rPr lang="en-GB" altLang="el-GR" sz="2400" dirty="0"/>
              <a:t> T</a:t>
            </a:r>
            <a:r>
              <a:rPr lang="en-GB" altLang="el-GR" sz="2400" baseline="-25000" dirty="0"/>
              <a:t>4 </a:t>
            </a:r>
            <a:r>
              <a:rPr lang="el-GR" altLang="el-GR" sz="2400" dirty="0" smtClean="0"/>
              <a:t>αγώγιμα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της </a:t>
            </a:r>
            <a:r>
              <a:rPr lang="en-GB" altLang="el-GR" dirty="0"/>
              <a:t>Static </a:t>
            </a:r>
            <a:r>
              <a:rPr lang="en-GB" altLang="el-GR" dirty="0" smtClean="0"/>
              <a:t>RAM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Τα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transistors T</a:t>
            </a:r>
            <a:r>
              <a:rPr lang="en-GB" altLang="el-GR" sz="2800" baseline="-25000" dirty="0"/>
              <a:t>5</a:t>
            </a:r>
            <a:r>
              <a:rPr lang="en-GB" altLang="el-GR" sz="2800" dirty="0"/>
              <a:t> T</a:t>
            </a:r>
            <a:r>
              <a:rPr lang="en-GB" altLang="el-GR" sz="2800" baseline="-25000" dirty="0"/>
              <a:t>6</a:t>
            </a:r>
            <a:r>
              <a:rPr lang="en-GB" altLang="el-GR" sz="2800" dirty="0"/>
              <a:t> </a:t>
            </a:r>
            <a:r>
              <a:rPr lang="el-GR" altLang="el-GR" sz="2800" dirty="0"/>
              <a:t>της γραμμής διεύθυνσης λειτουργούν σαν διακόπτης</a:t>
            </a:r>
            <a:endParaRPr lang="en-GB" altLang="el-GR" sz="2800" dirty="0"/>
          </a:p>
          <a:p>
            <a:r>
              <a:rPr lang="el-GR" altLang="el-GR" sz="2800" dirty="0"/>
              <a:t>Εγγραφή</a:t>
            </a:r>
            <a:r>
              <a:rPr lang="en-GB" altLang="el-GR" sz="2800" dirty="0"/>
              <a:t>– </a:t>
            </a:r>
            <a:r>
              <a:rPr lang="el-GR" altLang="el-GR" sz="2800" dirty="0"/>
              <a:t>Εφαρμογή τιμής στο</a:t>
            </a:r>
            <a:r>
              <a:rPr lang="en-GB" altLang="el-GR" sz="2800" dirty="0"/>
              <a:t> B &amp; </a:t>
            </a:r>
            <a:r>
              <a:rPr lang="el-GR" altLang="el-GR" sz="2800" dirty="0"/>
              <a:t>της συμπληρωματικής στο</a:t>
            </a:r>
            <a:r>
              <a:rPr lang="en-GB" altLang="el-GR" sz="2800" dirty="0"/>
              <a:t> B</a:t>
            </a:r>
            <a:r>
              <a:rPr lang="el-GR" altLang="el-GR" sz="2800" dirty="0"/>
              <a:t>’</a:t>
            </a:r>
            <a:endParaRPr lang="en-GB" altLang="el-GR" sz="2800" dirty="0"/>
          </a:p>
          <a:p>
            <a:r>
              <a:rPr lang="el-GR" altLang="el-GR" sz="2800" dirty="0"/>
              <a:t>Ανάγνωση</a:t>
            </a:r>
            <a:r>
              <a:rPr lang="en-GB" altLang="el-GR" sz="2800" dirty="0"/>
              <a:t>– </a:t>
            </a:r>
            <a:r>
              <a:rPr lang="el-GR" altLang="el-GR" sz="2800" dirty="0"/>
              <a:t>Η τιμή παρέχεται στην γραμμή</a:t>
            </a:r>
            <a:r>
              <a:rPr lang="en-GB" altLang="el-GR" sz="2800" dirty="0"/>
              <a:t> B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SRAM v </a:t>
            </a:r>
            <a:r>
              <a:rPr lang="en-GB" altLang="el-GR" dirty="0" smtClean="0"/>
              <a:t>DRAM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Και οι δύο είναι Πτητικές</a:t>
            </a:r>
            <a:endParaRPr lang="en-GB" altLang="el-GR" sz="2400" dirty="0" smtClean="0"/>
          </a:p>
          <a:p>
            <a:pPr lvl="1"/>
            <a:r>
              <a:rPr lang="el-GR" altLang="el-GR" sz="2400" dirty="0" smtClean="0"/>
              <a:t>Απαιτείται ηλεκτρική ισχύς για την διατήρηση των δεδομένων</a:t>
            </a:r>
            <a:endParaRPr lang="en-GB" altLang="el-GR" sz="2400" dirty="0" smtClean="0"/>
          </a:p>
          <a:p>
            <a:r>
              <a:rPr lang="el-GR" altLang="el-GR" sz="2400" dirty="0" smtClean="0"/>
              <a:t>Δυναμικό κύτταρο</a:t>
            </a:r>
            <a:r>
              <a:rPr lang="en-GB" altLang="el-GR" sz="2400" dirty="0" smtClean="0"/>
              <a:t> </a:t>
            </a:r>
          </a:p>
          <a:p>
            <a:pPr lvl="1"/>
            <a:r>
              <a:rPr lang="el-GR" altLang="el-GR" sz="2400" dirty="0" smtClean="0"/>
              <a:t>Απλούστερη κατασκευή</a:t>
            </a:r>
            <a:r>
              <a:rPr lang="en-GB" altLang="el-GR" sz="2400" dirty="0" smtClean="0"/>
              <a:t>, </a:t>
            </a:r>
            <a:r>
              <a:rPr lang="el-GR" altLang="el-GR" sz="2400" dirty="0" smtClean="0"/>
              <a:t>Μικρότερο</a:t>
            </a:r>
            <a:endParaRPr lang="en-GB" altLang="el-GR" sz="2400" dirty="0" smtClean="0"/>
          </a:p>
          <a:p>
            <a:pPr lvl="1"/>
            <a:r>
              <a:rPr lang="el-GR" altLang="el-GR" sz="2400" dirty="0" smtClean="0"/>
              <a:t>Μεγαλύτερη πυκνότητα</a:t>
            </a:r>
            <a:endParaRPr lang="en-GB" altLang="el-GR" sz="2400" dirty="0" smtClean="0"/>
          </a:p>
          <a:p>
            <a:pPr lvl="1"/>
            <a:r>
              <a:rPr lang="el-GR" altLang="el-GR" sz="2400" dirty="0" smtClean="0"/>
              <a:t>Πιο φθηνή</a:t>
            </a:r>
            <a:endParaRPr lang="en-GB" altLang="el-GR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SRAM v </a:t>
            </a:r>
            <a:r>
              <a:rPr lang="en-GB" altLang="el-GR" dirty="0" smtClean="0"/>
              <a:t>DRAM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sz="2400" dirty="0" smtClean="0"/>
              <a:t>Απαιτείται </a:t>
            </a:r>
            <a:r>
              <a:rPr lang="el-GR" altLang="el-GR" sz="2400" dirty="0"/>
              <a:t>ανανέωση</a:t>
            </a:r>
            <a:endParaRPr lang="en-GB" altLang="el-GR" sz="2400" dirty="0"/>
          </a:p>
          <a:p>
            <a:pPr lvl="1"/>
            <a:r>
              <a:rPr lang="el-GR" altLang="el-GR" sz="2400" dirty="0"/>
              <a:t>Μεγαλύτερες μονάδες μνήμης</a:t>
            </a:r>
            <a:endParaRPr lang="en-GB" altLang="el-GR" sz="2400" dirty="0"/>
          </a:p>
          <a:p>
            <a:r>
              <a:rPr lang="en-GB" altLang="el-GR" sz="2400" dirty="0"/>
              <a:t>Static</a:t>
            </a:r>
          </a:p>
          <a:p>
            <a:pPr lvl="1"/>
            <a:r>
              <a:rPr lang="el-GR" altLang="el-GR" sz="2400" dirty="0"/>
              <a:t>Γρηγορότερη</a:t>
            </a:r>
            <a:endParaRPr lang="en-GB" altLang="el-GR" sz="2400" dirty="0"/>
          </a:p>
          <a:p>
            <a:pPr lvl="1"/>
            <a:r>
              <a:rPr lang="el-GR" altLang="el-GR" sz="2400" dirty="0"/>
              <a:t>Ενδιάμεση μνήμη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Read Only Memory (ROM)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Μόνιμη Αποθήκευση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Μη πτητική</a:t>
            </a:r>
            <a:endParaRPr lang="en-US" altLang="el-GR" dirty="0"/>
          </a:p>
          <a:p>
            <a:r>
              <a:rPr lang="el-GR" altLang="el-GR" sz="2800" dirty="0" err="1"/>
              <a:t>Μικροπρογραμματισμός</a:t>
            </a:r>
            <a:r>
              <a:rPr lang="en-US" altLang="el-GR" sz="2800" dirty="0"/>
              <a:t> (</a:t>
            </a:r>
            <a:r>
              <a:rPr lang="el-GR" altLang="el-GR" sz="2800" dirty="0"/>
              <a:t>παρακάτω..</a:t>
            </a:r>
            <a:r>
              <a:rPr lang="en-US" altLang="el-GR" sz="2800" dirty="0"/>
              <a:t>)</a:t>
            </a:r>
          </a:p>
          <a:p>
            <a:r>
              <a:rPr lang="el-GR" altLang="el-GR" sz="2800" dirty="0"/>
              <a:t>Βιβλιοθήκη </a:t>
            </a:r>
            <a:r>
              <a:rPr lang="el-GR" altLang="el-GR" sz="2800" dirty="0" err="1"/>
              <a:t>υπορουτίνων</a:t>
            </a:r>
            <a:endParaRPr lang="en-US" altLang="el-GR" sz="2800" dirty="0"/>
          </a:p>
          <a:p>
            <a:r>
              <a:rPr lang="el-GR" altLang="el-GR" sz="2800" dirty="0"/>
              <a:t>Πρόγραμμα συστήματος</a:t>
            </a:r>
            <a:r>
              <a:rPr lang="en-US" altLang="el-GR" sz="2800" dirty="0"/>
              <a:t>(BIOS)</a:t>
            </a:r>
          </a:p>
          <a:p>
            <a:r>
              <a:rPr lang="el-GR" altLang="el-GR" sz="2800" dirty="0"/>
              <a:t>Πίνακας συναρτήσεων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6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</a:t>
            </a:r>
            <a:r>
              <a:rPr lang="en-US" altLang="el-GR" dirty="0"/>
              <a:t> </a:t>
            </a:r>
            <a:r>
              <a:rPr lang="en-US" altLang="el-GR" dirty="0" smtClean="0"/>
              <a:t>ROM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Εγγραφή κατά την κατασκευή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Πολύ ακριβή αν χρησιμοποιείται περιορισμένα</a:t>
            </a:r>
            <a:endParaRPr lang="en-US" altLang="el-GR" sz="2400" dirty="0"/>
          </a:p>
          <a:p>
            <a:r>
              <a:rPr lang="el-GR" altLang="el-GR" sz="2800" dirty="0"/>
              <a:t>Προγραμματιζόμενη</a:t>
            </a:r>
            <a:r>
              <a:rPr lang="en-US" altLang="el-GR" sz="2800" dirty="0"/>
              <a:t> (</a:t>
            </a:r>
            <a:r>
              <a:rPr lang="el-GR" altLang="el-GR" sz="2800" dirty="0"/>
              <a:t>Μια φορά</a:t>
            </a:r>
            <a:r>
              <a:rPr lang="en-US" altLang="el-GR" sz="2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PROM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Εξειδικευμένος εξοπλισμός εγγραφής </a:t>
            </a:r>
            <a:endParaRPr lang="en-US" altLang="el-GR" sz="2400" dirty="0"/>
          </a:p>
          <a:p>
            <a:r>
              <a:rPr lang="el-GR" altLang="el-GR" sz="2800" dirty="0"/>
              <a:t>Για ανάγνωση </a:t>
            </a:r>
            <a:r>
              <a:rPr lang="en-US" altLang="el-GR" sz="2800" dirty="0"/>
              <a:t>“</a:t>
            </a:r>
            <a:r>
              <a:rPr lang="el-GR" altLang="el-GR" sz="2800" dirty="0"/>
              <a:t>κυρίως</a:t>
            </a:r>
            <a:r>
              <a:rPr lang="en-US" altLang="el-GR" sz="2800" dirty="0"/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Erasable Programmable (EPROM)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Διαγράφεται με</a:t>
            </a:r>
            <a:r>
              <a:rPr lang="en-US" altLang="el-GR" dirty="0"/>
              <a:t> </a:t>
            </a:r>
            <a:r>
              <a:rPr lang="en-US" altLang="el-GR" dirty="0" smtClean="0"/>
              <a:t>UV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Η </a:t>
            </a:r>
            <a:r>
              <a:rPr lang="el-GR" sz="2800" dirty="0"/>
              <a:t>Εσωτερική Μνήμη</a:t>
            </a:r>
            <a:endParaRPr lang="en-US" sz="2800" dirty="0" smtClean="0"/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</a:t>
            </a:r>
            <a:r>
              <a:rPr lang="en-US" altLang="el-GR" dirty="0"/>
              <a:t> </a:t>
            </a:r>
            <a:r>
              <a:rPr lang="en-US" altLang="el-GR" dirty="0" smtClean="0"/>
              <a:t>ROM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 smtClean="0"/>
              <a:t>Electrically </a:t>
            </a:r>
            <a:r>
              <a:rPr lang="en-US" altLang="el-GR" dirty="0"/>
              <a:t>Erasable (EEPROM)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Μεγαλύτερος χρόνος εγγραφής σε σχέση με ανάγνωση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Διαγραφή ανά </a:t>
            </a:r>
            <a:r>
              <a:rPr lang="en-US" altLang="el-GR" dirty="0"/>
              <a:t>byte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Flash memory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dirty="0"/>
              <a:t>Διαγραφή ανά τμήμα 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Οργάνωση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Ένα 1</a:t>
            </a:r>
            <a:r>
              <a:rPr lang="en-GB" altLang="el-GR" sz="2800" dirty="0"/>
              <a:t>6Mbit chip </a:t>
            </a:r>
            <a:r>
              <a:rPr lang="el-GR" altLang="el-GR" sz="2800" dirty="0"/>
              <a:t>μπορεί να οργανωθεί σαν</a:t>
            </a:r>
            <a:r>
              <a:rPr lang="en-GB" altLang="el-GR" sz="2800" dirty="0"/>
              <a:t> 1M </a:t>
            </a:r>
            <a:r>
              <a:rPr lang="el-GR" altLang="el-GR" sz="2800" dirty="0"/>
              <a:t>από</a:t>
            </a:r>
            <a:r>
              <a:rPr lang="en-GB" altLang="el-GR" sz="2800" dirty="0"/>
              <a:t> 16 bit </a:t>
            </a:r>
            <a:r>
              <a:rPr lang="el-GR" altLang="el-GR" sz="2800" dirty="0"/>
              <a:t>λέξεις</a:t>
            </a:r>
            <a:endParaRPr lang="en-GB" altLang="el-GR" sz="2800" dirty="0"/>
          </a:p>
          <a:p>
            <a:r>
              <a:rPr lang="el-GR" altLang="el-GR" sz="2800" dirty="0"/>
              <a:t>Ένα «</a:t>
            </a:r>
            <a:r>
              <a:rPr lang="en-GB" altLang="el-GR" sz="2800" dirty="0"/>
              <a:t>bit </a:t>
            </a:r>
            <a:r>
              <a:rPr lang="el-GR" altLang="el-GR" sz="2800" dirty="0"/>
              <a:t>ανά</a:t>
            </a:r>
            <a:r>
              <a:rPr lang="en-GB" altLang="el-GR" sz="2800" dirty="0"/>
              <a:t> chip</a:t>
            </a:r>
            <a:r>
              <a:rPr lang="el-GR" altLang="el-GR" sz="2800" dirty="0"/>
              <a:t>»</a:t>
            </a:r>
            <a:r>
              <a:rPr lang="en-GB" altLang="el-GR" sz="2800" dirty="0"/>
              <a:t> </a:t>
            </a:r>
            <a:r>
              <a:rPr lang="el-GR" altLang="el-GR" sz="2800" dirty="0"/>
              <a:t>σύστημα περιέχει</a:t>
            </a:r>
            <a:r>
              <a:rPr lang="en-GB" altLang="el-GR" sz="2800" dirty="0"/>
              <a:t> 16 1Mbit chip </a:t>
            </a:r>
            <a:r>
              <a:rPr lang="el-GR" altLang="el-GR" sz="2800" dirty="0"/>
              <a:t>με το </a:t>
            </a:r>
            <a:r>
              <a:rPr lang="en-GB" altLang="el-GR" sz="2800" dirty="0"/>
              <a:t>bit 1 </a:t>
            </a:r>
            <a:r>
              <a:rPr lang="el-GR" altLang="el-GR" sz="2800" dirty="0"/>
              <a:t>της κάθε λέξης στο</a:t>
            </a:r>
            <a:r>
              <a:rPr lang="en-GB" altLang="el-GR" sz="2800" dirty="0"/>
              <a:t> chip 1 </a:t>
            </a:r>
            <a:r>
              <a:rPr lang="el-GR" altLang="el-GR" sz="2800" dirty="0"/>
              <a:t>κοκ</a:t>
            </a:r>
            <a:endParaRPr lang="en-GB" altLang="el-GR" sz="2800" dirty="0"/>
          </a:p>
          <a:p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Οργάνωση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Ένα</a:t>
            </a:r>
            <a:r>
              <a:rPr lang="en-GB" altLang="el-GR" sz="2800" dirty="0" smtClean="0"/>
              <a:t> </a:t>
            </a:r>
            <a:r>
              <a:rPr lang="en-GB" altLang="el-GR" sz="2800" dirty="0"/>
              <a:t>16Mbit chip </a:t>
            </a:r>
            <a:r>
              <a:rPr lang="el-GR" altLang="el-GR" sz="2800" dirty="0"/>
              <a:t>μπορεί να οργανωθεί σαν</a:t>
            </a:r>
            <a:r>
              <a:rPr lang="en-GB" altLang="el-GR" sz="2800" dirty="0"/>
              <a:t> </a:t>
            </a:r>
            <a:r>
              <a:rPr lang="el-GR" altLang="el-GR" sz="2800" dirty="0"/>
              <a:t>ένας πίνακας </a:t>
            </a:r>
            <a:r>
              <a:rPr lang="en-GB" altLang="el-GR" sz="2800" dirty="0"/>
              <a:t>2048 x 2048 x 4bit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Μειώνεται ο αριθμός των </a:t>
            </a:r>
            <a:r>
              <a:rPr lang="en-GB" altLang="el-GR" dirty="0"/>
              <a:t>pins</a:t>
            </a:r>
            <a:r>
              <a:rPr lang="el-GR" altLang="el-GR" dirty="0"/>
              <a:t> διεύθυνσης</a:t>
            </a:r>
            <a:endParaRPr lang="en-GB" alt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800" dirty="0"/>
              <a:t>Πολυπλεξία γραμμών και στηλών διεύθυνσης</a:t>
            </a:r>
            <a:r>
              <a:rPr lang="en-GB" altLang="el-GR" sz="28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altLang="el-GR" sz="2800" dirty="0"/>
              <a:t>11 pins </a:t>
            </a:r>
            <a:r>
              <a:rPr lang="el-GR" altLang="el-GR" sz="2800" dirty="0"/>
              <a:t>για διευθύνσεις </a:t>
            </a:r>
            <a:r>
              <a:rPr lang="en-GB" altLang="el-GR" sz="2800" dirty="0"/>
              <a:t>(2</a:t>
            </a:r>
            <a:r>
              <a:rPr lang="en-GB" altLang="el-GR" sz="2800" baseline="30000" dirty="0"/>
              <a:t>11</a:t>
            </a:r>
            <a:r>
              <a:rPr lang="en-GB" altLang="el-GR" sz="2800" dirty="0"/>
              <a:t>=2048)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l-GR" sz="2800" dirty="0"/>
              <a:t>Προσθέτοντας ένα </a:t>
            </a:r>
            <a:r>
              <a:rPr lang="en-GB" altLang="el-GR" sz="2800" dirty="0"/>
              <a:t>pin </a:t>
            </a:r>
            <a:r>
              <a:rPr lang="el-GR" altLang="el-GR" sz="2800" dirty="0"/>
              <a:t>διπλασιάζεται το εύρος των τιμών αρά έχω χωρητικότητα επί </a:t>
            </a:r>
            <a:r>
              <a:rPr lang="en-GB" altLang="el-GR" sz="2800" dirty="0"/>
              <a:t>x4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85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Ανανέωση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Περιλαμβάνεται κύκλωμα ανανέωσης στο</a:t>
            </a:r>
            <a:r>
              <a:rPr lang="en-GB" altLang="el-GR" sz="2800" dirty="0"/>
              <a:t> chip</a:t>
            </a:r>
          </a:p>
          <a:p>
            <a:r>
              <a:rPr lang="el-GR" altLang="el-GR" sz="2800" dirty="0"/>
              <a:t>Απενεργοποίηση</a:t>
            </a:r>
            <a:r>
              <a:rPr lang="en-GB" altLang="el-GR" sz="2800" dirty="0"/>
              <a:t> chip</a:t>
            </a:r>
          </a:p>
          <a:p>
            <a:r>
              <a:rPr lang="el-GR" altLang="el-GR" sz="2800" dirty="0"/>
              <a:t>Μέτρηση σειρών</a:t>
            </a:r>
            <a:endParaRPr lang="en-GB" altLang="el-GR" sz="2800" dirty="0"/>
          </a:p>
          <a:p>
            <a:r>
              <a:rPr lang="el-GR" altLang="el-GR" sz="2800" dirty="0"/>
              <a:t>Ανάγνωση και </a:t>
            </a:r>
            <a:r>
              <a:rPr lang="el-GR" altLang="el-GR" sz="2800" dirty="0" err="1"/>
              <a:t>επενεγγραφή</a:t>
            </a:r>
            <a:endParaRPr lang="en-GB" altLang="el-GR" sz="2800" dirty="0"/>
          </a:p>
          <a:p>
            <a:r>
              <a:rPr lang="el-GR" altLang="el-GR" sz="2800" dirty="0"/>
              <a:t>Απαιτεί χρόνο</a:t>
            </a:r>
            <a:endParaRPr lang="en-GB" altLang="el-GR" sz="2800" dirty="0"/>
          </a:p>
          <a:p>
            <a:r>
              <a:rPr lang="el-GR" altLang="el-GR" sz="2800" dirty="0"/>
              <a:t>Μειώνει την απόδοση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Τυπική</a:t>
            </a:r>
            <a:r>
              <a:rPr lang="en-US" altLang="el-GR" dirty="0"/>
              <a:t>16 Mb DRAM (4M x 4)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638" r="6648" b="18596"/>
          <a:stretch>
            <a:fillRect/>
          </a:stretch>
        </p:blipFill>
        <p:spPr bwMode="auto">
          <a:xfrm>
            <a:off x="1051749" y="1079162"/>
            <a:ext cx="656825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Συσκευασία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9"/>
          <a:stretch>
            <a:fillRect/>
          </a:stretch>
        </p:blipFill>
        <p:spPr bwMode="auto">
          <a:xfrm>
            <a:off x="1259632" y="1156531"/>
            <a:ext cx="6963789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Οργάνωση </a:t>
            </a:r>
            <a:r>
              <a:rPr lang="el-GR" altLang="el-GR" dirty="0" err="1"/>
              <a:t>Υπομονάδας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7" name="Picture 3" descr="H:\Data\Computer Systems Design\p115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8081" r="12228" b="5107"/>
          <a:stretch>
            <a:fillRect/>
          </a:stretch>
        </p:blipFill>
        <p:spPr bwMode="auto">
          <a:xfrm>
            <a:off x="2339752" y="1173230"/>
            <a:ext cx="3645861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Οργάνωση Συστήματος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5" name="Picture 5" descr="H:\Data\Computer Systems Design\p11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5846" b="11125"/>
          <a:stretch>
            <a:fillRect/>
          </a:stretch>
        </p:blipFill>
        <p:spPr bwMode="auto">
          <a:xfrm>
            <a:off x="1475656" y="1133162"/>
            <a:ext cx="6626705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Error Correction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Hard Failure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Permanent defect</a:t>
            </a:r>
          </a:p>
          <a:p>
            <a:r>
              <a:rPr lang="en-US" altLang="el-GR" sz="2800" dirty="0"/>
              <a:t>Soft Error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Random, non-destructive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No permanent damage to memory</a:t>
            </a:r>
          </a:p>
          <a:p>
            <a:r>
              <a:rPr lang="en-US" altLang="el-GR" sz="2800" dirty="0"/>
              <a:t>Detected using Hamming error correcting code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Διόρθωση Σφαλμάτων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>
            <a:fillRect/>
          </a:stretch>
        </p:blipFill>
        <p:spPr bwMode="auto">
          <a:xfrm>
            <a:off x="609600" y="1114408"/>
            <a:ext cx="79248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el-GR" dirty="0"/>
              <a:t>Προχωρημένη Οργάνωση </a:t>
            </a:r>
            <a:r>
              <a:rPr lang="en-US" altLang="el-GR" dirty="0"/>
              <a:t>DRAM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Η βασική</a:t>
            </a:r>
            <a:r>
              <a:rPr lang="en-US" altLang="el-GR" sz="2800" dirty="0"/>
              <a:t> DRAM </a:t>
            </a:r>
            <a:r>
              <a:rPr lang="el-GR" altLang="el-GR" sz="2800" dirty="0"/>
              <a:t>παραμένει η ίδια</a:t>
            </a:r>
            <a:endParaRPr lang="en-US" altLang="el-GR" sz="2800" dirty="0"/>
          </a:p>
          <a:p>
            <a:r>
              <a:rPr lang="el-GR" altLang="el-GR" sz="2800" dirty="0" smtClean="0"/>
              <a:t>Ενισχυμένη</a:t>
            </a:r>
            <a:r>
              <a:rPr lang="en-US" altLang="el-GR" sz="2800" dirty="0" smtClean="0"/>
              <a:t> DRAM</a:t>
            </a:r>
            <a:endParaRPr lang="en-US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Περιλαμβάνει μικρή </a:t>
            </a:r>
            <a:r>
              <a:rPr lang="en-US" altLang="el-GR" dirty="0"/>
              <a:t>SRAM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SRAM </a:t>
            </a:r>
            <a:r>
              <a:rPr lang="el-GR" altLang="el-GR" dirty="0"/>
              <a:t>διατηρεί </a:t>
            </a:r>
            <a:r>
              <a:rPr lang="el-GR" altLang="el-GR" dirty="0" smtClean="0"/>
              <a:t>την </a:t>
            </a:r>
            <a:r>
              <a:rPr lang="el-GR" altLang="el-GR" dirty="0"/>
              <a:t>τελευταία γραμμή ανάγνωσης</a:t>
            </a:r>
            <a:r>
              <a:rPr lang="en-US" altLang="el-GR" dirty="0"/>
              <a:t> </a:t>
            </a:r>
          </a:p>
          <a:p>
            <a:r>
              <a:rPr lang="en-US" altLang="el-GR" sz="2800" dirty="0"/>
              <a:t>Cache DRAM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Μεγαλύτερη</a:t>
            </a:r>
            <a:r>
              <a:rPr lang="en-US" altLang="el-GR" dirty="0"/>
              <a:t> SRAM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Χρήση ως </a:t>
            </a:r>
            <a:r>
              <a:rPr lang="en-US" altLang="el-GR" dirty="0"/>
              <a:t>cache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Synchronous DRAM (</a:t>
            </a:r>
            <a:r>
              <a:rPr lang="en-US" altLang="el-GR" dirty="0" smtClean="0"/>
              <a:t>SDRAM)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Η πρόσβαση είναι συγχρονισμένη με ένα εξωτερικό ρολόι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Η διεύθυνση δίνεται στη</a:t>
            </a:r>
            <a:r>
              <a:rPr lang="en-US" altLang="el-GR" sz="2800" dirty="0"/>
              <a:t> RAM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Η </a:t>
            </a:r>
            <a:r>
              <a:rPr lang="en-US" altLang="el-GR" sz="2800" dirty="0"/>
              <a:t>RAM </a:t>
            </a:r>
            <a:r>
              <a:rPr lang="el-GR" altLang="el-GR" sz="2800" dirty="0"/>
              <a:t>βρίσκει τα δεδομένα</a:t>
            </a:r>
            <a:r>
              <a:rPr lang="en-US" altLang="el-GR" sz="2800" dirty="0"/>
              <a:t> (</a:t>
            </a:r>
            <a:r>
              <a:rPr lang="el-GR" altLang="el-GR" sz="2800" dirty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περιμένει</a:t>
            </a:r>
            <a:r>
              <a:rPr lang="en-US" altLang="el-GR" sz="2800" dirty="0"/>
              <a:t> </a:t>
            </a:r>
            <a:r>
              <a:rPr lang="el-GR" altLang="el-GR" sz="2800" dirty="0"/>
              <a:t>στη συμβατική</a:t>
            </a:r>
            <a:r>
              <a:rPr lang="en-US" altLang="el-GR" sz="2800" dirty="0"/>
              <a:t> DRAM)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Αφού η</a:t>
            </a:r>
            <a:r>
              <a:rPr lang="en-US" altLang="el-GR" sz="2800" dirty="0"/>
              <a:t> SDRAM </a:t>
            </a:r>
            <a:r>
              <a:rPr lang="el-GR" altLang="el-GR" sz="2800" dirty="0"/>
              <a:t>μεταφέρει δεδομένα με βάση το ρολόι του συστήματος, η</a:t>
            </a:r>
            <a:r>
              <a:rPr lang="en-US" altLang="el-GR" sz="2800" dirty="0"/>
              <a:t> CPU </a:t>
            </a:r>
            <a:r>
              <a:rPr lang="el-GR" altLang="el-GR" sz="2800" dirty="0"/>
              <a:t>γνωρίζει </a:t>
            </a:r>
            <a:r>
              <a:rPr lang="el-GR" altLang="el-GR" sz="2800" dirty="0" err="1"/>
              <a:t>π’οτε</a:t>
            </a:r>
            <a:r>
              <a:rPr lang="el-GR" altLang="el-GR" sz="2800" dirty="0"/>
              <a:t> τα δεδομένα θα είναι </a:t>
            </a:r>
            <a:r>
              <a:rPr lang="el-GR" altLang="el-GR" sz="2800" dirty="0" smtClean="0"/>
              <a:t>έτοιμα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Synchronous DRAM (</a:t>
            </a:r>
            <a:r>
              <a:rPr lang="en-US" altLang="el-GR" dirty="0" smtClean="0"/>
              <a:t>SDRAM)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 smtClean="0"/>
              <a:t>Η </a:t>
            </a:r>
            <a:r>
              <a:rPr lang="en-US" altLang="el-GR" sz="2800" dirty="0"/>
              <a:t>CPU </a:t>
            </a:r>
            <a:r>
              <a:rPr lang="el-GR" altLang="el-GR" sz="2800" dirty="0"/>
              <a:t>δεν χρειάζεται να περιμένει μπορεί να κάνει κάτι άλλο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Η λειτουργία ριπής επιτρέπει στην </a:t>
            </a:r>
            <a:r>
              <a:rPr lang="en-US" altLang="el-GR" sz="2800" dirty="0"/>
              <a:t>SDRAM </a:t>
            </a:r>
            <a:r>
              <a:rPr lang="el-GR" altLang="el-GR" sz="2800" dirty="0"/>
              <a:t>να ετοιμάσει ένα σετ δεδομένων για αποστολή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Η </a:t>
            </a:r>
            <a:r>
              <a:rPr lang="en-US" altLang="el-GR" sz="2800" dirty="0"/>
              <a:t>DDR-SDRAM </a:t>
            </a:r>
            <a:r>
              <a:rPr lang="el-GR" altLang="el-GR" sz="2800" dirty="0"/>
              <a:t>αποστέλλει δεδομένα δύο φορές ανά κύκλο ρολογιού</a:t>
            </a:r>
            <a:r>
              <a:rPr lang="en-US" altLang="el-GR" sz="2800" dirty="0"/>
              <a:t>(leading &amp; trailing edge)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9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IBM 64Mb SDRAM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650" r="6648" b="9842"/>
          <a:stretch>
            <a:fillRect/>
          </a:stretch>
        </p:blipFill>
        <p:spPr bwMode="auto">
          <a:xfrm>
            <a:off x="1403648" y="982692"/>
            <a:ext cx="6088338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Λειτουργία </a:t>
            </a:r>
            <a:r>
              <a:rPr lang="en-GB" altLang="el-GR" dirty="0"/>
              <a:t>SDRAM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4235" r="14247" b="36731"/>
          <a:stretch>
            <a:fillRect/>
          </a:stretch>
        </p:blipFill>
        <p:spPr bwMode="auto">
          <a:xfrm>
            <a:off x="323528" y="1188619"/>
            <a:ext cx="78486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RAMBUS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Υιοθετήθηκε από την </a:t>
            </a:r>
            <a:r>
              <a:rPr lang="en-US" altLang="el-GR" sz="2400" dirty="0"/>
              <a:t>Intel </a:t>
            </a:r>
            <a:r>
              <a:rPr lang="el-GR" altLang="el-GR" sz="2400" dirty="0"/>
              <a:t>για</a:t>
            </a:r>
            <a:r>
              <a:rPr lang="en-US" altLang="el-GR" sz="2400" dirty="0"/>
              <a:t> Pentium &amp; Itanium</a:t>
            </a:r>
          </a:p>
          <a:p>
            <a:r>
              <a:rPr lang="el-GR" altLang="el-GR" sz="2400" dirty="0"/>
              <a:t>Κύριος Ανταγωνιστής της</a:t>
            </a:r>
            <a:r>
              <a:rPr lang="en-US" altLang="el-GR" sz="2400" dirty="0"/>
              <a:t> SDRAM</a:t>
            </a:r>
          </a:p>
          <a:p>
            <a:r>
              <a:rPr lang="el-GR" altLang="el-GR" sz="2400" dirty="0"/>
              <a:t>Κάθετη συσκευασία</a:t>
            </a:r>
            <a:r>
              <a:rPr lang="en-US" altLang="el-GR" sz="2400" dirty="0"/>
              <a:t> – </a:t>
            </a:r>
            <a:r>
              <a:rPr lang="el-GR" altLang="el-GR" sz="2400" dirty="0"/>
              <a:t>Όλα τα</a:t>
            </a:r>
            <a:r>
              <a:rPr lang="en-US" altLang="el-GR" sz="2400" dirty="0"/>
              <a:t> pins </a:t>
            </a:r>
            <a:r>
              <a:rPr lang="el-GR" altLang="el-GR" sz="2400" dirty="0"/>
              <a:t>σε μια πλευρά</a:t>
            </a:r>
            <a:endParaRPr lang="en-US" altLang="el-GR" sz="2400" dirty="0"/>
          </a:p>
          <a:p>
            <a:r>
              <a:rPr lang="el-GR" altLang="el-GR" sz="2400" dirty="0"/>
              <a:t>Ανταλλαγή δεδομένων μέσω</a:t>
            </a:r>
            <a:r>
              <a:rPr lang="en-US" altLang="el-GR" sz="2400" dirty="0"/>
              <a:t> 28 wires &lt; </a:t>
            </a:r>
            <a:r>
              <a:rPr lang="el-GR" altLang="el-GR" sz="2400" dirty="0"/>
              <a:t>12 </a:t>
            </a:r>
            <a:r>
              <a:rPr lang="en-US" altLang="el-GR" sz="2400" dirty="0"/>
              <a:t>cm </a:t>
            </a:r>
            <a:r>
              <a:rPr lang="el-GR" altLang="el-GR" sz="2400" dirty="0" smtClean="0"/>
              <a:t>μήκους</a:t>
            </a:r>
          </a:p>
          <a:p>
            <a:r>
              <a:rPr lang="el-GR" altLang="el-GR" sz="2400" dirty="0" smtClean="0"/>
              <a:t>Ένας δίαυλος μπορεί να </a:t>
            </a:r>
            <a:r>
              <a:rPr lang="el-GR" altLang="el-GR" sz="2400" dirty="0" err="1" smtClean="0"/>
              <a:t>διευθυνσιοδοτήσει</a:t>
            </a:r>
            <a:r>
              <a:rPr lang="el-GR" altLang="el-GR" sz="2400" dirty="0" smtClean="0"/>
              <a:t> έως</a:t>
            </a:r>
            <a:r>
              <a:rPr lang="en-US" altLang="el-GR" sz="2400" dirty="0" smtClean="0"/>
              <a:t> 320 RDRAM chips </a:t>
            </a:r>
            <a:r>
              <a:rPr lang="el-GR" altLang="el-GR" sz="2400" dirty="0" smtClean="0"/>
              <a:t>στα</a:t>
            </a:r>
            <a:r>
              <a:rPr lang="en-US" altLang="el-GR" sz="2400" dirty="0" smtClean="0"/>
              <a:t> 1.6Gbps</a:t>
            </a:r>
          </a:p>
          <a:p>
            <a:r>
              <a:rPr lang="el-GR" altLang="el-GR" sz="2400" dirty="0" smtClean="0"/>
              <a:t>Ασύγχρονο πρωτόκολλο </a:t>
            </a:r>
            <a:r>
              <a:rPr lang="en-US" altLang="el-GR" sz="2400" dirty="0" smtClean="0"/>
              <a:t>blocks</a:t>
            </a:r>
          </a:p>
          <a:p>
            <a:pPr lvl="1"/>
            <a:r>
              <a:rPr lang="en-US" altLang="el-GR" sz="2400" dirty="0" smtClean="0"/>
              <a:t>480ns </a:t>
            </a:r>
            <a:r>
              <a:rPr lang="el-GR" altLang="el-GR" sz="2400" dirty="0" smtClean="0"/>
              <a:t>χρόνος πρόσβασης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Μετά </a:t>
            </a:r>
            <a:r>
              <a:rPr lang="en-US" altLang="el-GR" sz="2400" dirty="0" smtClean="0"/>
              <a:t>1.6 </a:t>
            </a:r>
            <a:r>
              <a:rPr lang="en-US" altLang="el-GR" sz="2400" dirty="0" err="1" smtClean="0"/>
              <a:t>Gbps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Οργάνωση </a:t>
            </a:r>
            <a:r>
              <a:rPr lang="en-GB" altLang="el-GR" dirty="0"/>
              <a:t>RAMBUS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5465" r="12076" b="40950"/>
          <a:stretch>
            <a:fillRect/>
          </a:stretch>
        </p:blipFill>
        <p:spPr bwMode="auto">
          <a:xfrm>
            <a:off x="323528" y="1417340"/>
            <a:ext cx="80010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Εσωτερική Μνήμη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Οι τύποι μνήμης με ημιαγωγούς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8279" r="6648" b="38136"/>
          <a:stretch>
            <a:fillRect/>
          </a:stretch>
        </p:blipFill>
        <p:spPr bwMode="auto">
          <a:xfrm>
            <a:off x="381000" y="1345332"/>
            <a:ext cx="8305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κύρια μνήμη με ημιαγωγούς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RAM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Κατάχρηση του όρου, όλες είναι τυχαίας προσπέλασης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Read/Write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Πτητική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Προσωρινή Αποθήκευση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Στατική ή Δυναμική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Η λειτουργία των κυττάρων μνήμης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22496" r="17503" b="38136"/>
          <a:stretch>
            <a:fillRect/>
          </a:stretch>
        </p:blipFill>
        <p:spPr bwMode="auto">
          <a:xfrm>
            <a:off x="1030098" y="1345332"/>
            <a:ext cx="6586407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Dynamic </a:t>
            </a:r>
            <a:r>
              <a:rPr lang="en-GB" altLang="el-GR" dirty="0" smtClean="0"/>
              <a:t>RAM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Τα </a:t>
            </a:r>
            <a:r>
              <a:rPr lang="en-GB" altLang="el-GR" sz="2800" dirty="0"/>
              <a:t>Bits </a:t>
            </a:r>
            <a:r>
              <a:rPr lang="el-GR" altLang="el-GR" sz="2800" dirty="0"/>
              <a:t>αποθηκεύονται ως φορτία πυκνωτών</a:t>
            </a:r>
            <a:endParaRPr lang="en-GB" altLang="el-GR" sz="2800" dirty="0"/>
          </a:p>
          <a:p>
            <a:r>
              <a:rPr lang="el-GR" altLang="el-GR" sz="2800" dirty="0"/>
              <a:t>Οι πυκνωτές εκφορτίζονται</a:t>
            </a:r>
            <a:endParaRPr lang="en-GB" altLang="el-GR" sz="2800" dirty="0"/>
          </a:p>
          <a:p>
            <a:r>
              <a:rPr lang="el-GR" altLang="el-GR" sz="2800" dirty="0"/>
              <a:t>Απαιτείται επαναφόρτιση παρά την παροχή ισχύος</a:t>
            </a:r>
            <a:endParaRPr lang="en-GB" altLang="el-GR" sz="2800" dirty="0"/>
          </a:p>
          <a:p>
            <a:r>
              <a:rPr lang="el-GR" altLang="el-GR" sz="2800" dirty="0"/>
              <a:t>Απλή κατασκευή</a:t>
            </a:r>
            <a:endParaRPr lang="en-GB" altLang="el-GR" sz="2800" dirty="0"/>
          </a:p>
          <a:p>
            <a:r>
              <a:rPr lang="el-GR" altLang="el-GR" sz="2800" dirty="0"/>
              <a:t>Μικρότερο μέγεθος ανά</a:t>
            </a:r>
            <a:r>
              <a:rPr lang="en-GB" altLang="el-GR" sz="2800" dirty="0"/>
              <a:t> bit</a:t>
            </a:r>
          </a:p>
          <a:p>
            <a:r>
              <a:rPr lang="el-GR" altLang="el-GR" sz="2800" dirty="0"/>
              <a:t>Πιο φθηνή</a:t>
            </a:r>
            <a:endParaRPr lang="en-GB" altLang="el-GR" sz="2800" dirty="0"/>
          </a:p>
          <a:p>
            <a:r>
              <a:rPr lang="el-GR" altLang="el-GR" sz="2800" dirty="0"/>
              <a:t>Ωστόσο απαιτεί μηχανισμούς </a:t>
            </a:r>
            <a:r>
              <a:rPr lang="el-GR" altLang="el-GR" sz="2800" dirty="0" smtClean="0"/>
              <a:t>ανανέωσης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Dynamic </a:t>
            </a:r>
            <a:r>
              <a:rPr lang="en-GB" altLang="el-GR" dirty="0" smtClean="0"/>
              <a:t>RAM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Πιο </a:t>
            </a:r>
            <a:r>
              <a:rPr lang="el-GR" altLang="el-GR" sz="2800" dirty="0"/>
              <a:t>αργή</a:t>
            </a:r>
            <a:endParaRPr lang="en-GB" altLang="el-GR" sz="2800" dirty="0"/>
          </a:p>
          <a:p>
            <a:r>
              <a:rPr lang="el-GR" altLang="el-GR" sz="2800" dirty="0"/>
              <a:t>Κύρια Μνήμη</a:t>
            </a:r>
            <a:endParaRPr lang="en-GB" altLang="el-GR" sz="2800" dirty="0"/>
          </a:p>
          <a:p>
            <a:r>
              <a:rPr lang="el-GR" altLang="el-GR" sz="2800" dirty="0"/>
              <a:t>Ουσιαστικά αναλογική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Τιμή κατωφλίου καθορίζει την τιμή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53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3930</TotalTime>
  <Words>1200</Words>
  <Application>Microsoft Office PowerPoint</Application>
  <PresentationFormat>Προβολή στην οθόνη (16:10)</PresentationFormat>
  <Paragraphs>296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Οι τύποι μνήμης με ημιαγωγούς</vt:lpstr>
      <vt:lpstr>Η κύρια μνήμη με ημιαγωγούς</vt:lpstr>
      <vt:lpstr>Η λειτουργία των κυττάρων μνήμης</vt:lpstr>
      <vt:lpstr>Dynamic RAM1/2</vt:lpstr>
      <vt:lpstr>Dynamic RAM2/2</vt:lpstr>
      <vt:lpstr>Δομή της Dynamic RAM</vt:lpstr>
      <vt:lpstr>Λειτουργία της DRAM1/2</vt:lpstr>
      <vt:lpstr>Λειτουργία της DRAM2/2</vt:lpstr>
      <vt:lpstr>Η δομή της Stating RAM</vt:lpstr>
      <vt:lpstr>Λειτουργία της Static RAM1/2</vt:lpstr>
      <vt:lpstr>Λειτουργία της Static RAM2/2</vt:lpstr>
      <vt:lpstr>SRAM v DRAM1/2</vt:lpstr>
      <vt:lpstr>SRAM v DRAM2/2</vt:lpstr>
      <vt:lpstr>Read Only Memory (ROM)</vt:lpstr>
      <vt:lpstr>Τύποι ROM1/2</vt:lpstr>
      <vt:lpstr>Τύποι ROM2/2</vt:lpstr>
      <vt:lpstr>Οργάνωση1/2</vt:lpstr>
      <vt:lpstr>Οργάνωση2/2</vt:lpstr>
      <vt:lpstr>Ανανέωση</vt:lpstr>
      <vt:lpstr>Τυπική16 Mb DRAM (4M x 4)</vt:lpstr>
      <vt:lpstr>Συσκευασία</vt:lpstr>
      <vt:lpstr>Οργάνωση Υπομονάδας</vt:lpstr>
      <vt:lpstr>Οργάνωση Συστήματος</vt:lpstr>
      <vt:lpstr>Error Correction</vt:lpstr>
      <vt:lpstr>Διόρθωση Σφαλμάτων</vt:lpstr>
      <vt:lpstr>Προχωρημένη Οργάνωση DRAM</vt:lpstr>
      <vt:lpstr>Synchronous DRAM (SDRAM)1/2</vt:lpstr>
      <vt:lpstr>Synchronous DRAM (SDRAM)2/2</vt:lpstr>
      <vt:lpstr>IBM 64Mb SDRAM</vt:lpstr>
      <vt:lpstr>Λειτουργία SDRAM</vt:lpstr>
      <vt:lpstr>RAMBUS</vt:lpstr>
      <vt:lpstr>Οργάνωση RAMBUS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243</cp:revision>
  <dcterms:created xsi:type="dcterms:W3CDTF">2012-09-06T09:03:05Z</dcterms:created>
  <dcterms:modified xsi:type="dcterms:W3CDTF">2015-05-07T14:13:24Z</dcterms:modified>
</cp:coreProperties>
</file>