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handoutMasterIdLst>
    <p:handoutMasterId r:id="rId56"/>
  </p:handoutMasterIdLst>
  <p:sldIdLst>
    <p:sldId id="256" r:id="rId2"/>
    <p:sldId id="289" r:id="rId3"/>
    <p:sldId id="257" r:id="rId4"/>
    <p:sldId id="259" r:id="rId5"/>
    <p:sldId id="261" r:id="rId6"/>
    <p:sldId id="492" r:id="rId7"/>
    <p:sldId id="352" r:id="rId8"/>
    <p:sldId id="535" r:id="rId9"/>
    <p:sldId id="493" r:id="rId10"/>
    <p:sldId id="494" r:id="rId11"/>
    <p:sldId id="495" r:id="rId12"/>
    <p:sldId id="496" r:id="rId13"/>
    <p:sldId id="497" r:id="rId14"/>
    <p:sldId id="498" r:id="rId15"/>
    <p:sldId id="499" r:id="rId16"/>
    <p:sldId id="500" r:id="rId17"/>
    <p:sldId id="501" r:id="rId18"/>
    <p:sldId id="502" r:id="rId19"/>
    <p:sldId id="503" r:id="rId20"/>
    <p:sldId id="504" r:id="rId21"/>
    <p:sldId id="505" r:id="rId22"/>
    <p:sldId id="506" r:id="rId23"/>
    <p:sldId id="530" r:id="rId24"/>
    <p:sldId id="531" r:id="rId25"/>
    <p:sldId id="508" r:id="rId26"/>
    <p:sldId id="509" r:id="rId27"/>
    <p:sldId id="510" r:id="rId28"/>
    <p:sldId id="511" r:id="rId29"/>
    <p:sldId id="514" r:id="rId30"/>
    <p:sldId id="515" r:id="rId31"/>
    <p:sldId id="516" r:id="rId32"/>
    <p:sldId id="517" r:id="rId33"/>
    <p:sldId id="518" r:id="rId34"/>
    <p:sldId id="519" r:id="rId35"/>
    <p:sldId id="520" r:id="rId36"/>
    <p:sldId id="521" r:id="rId37"/>
    <p:sldId id="522" r:id="rId38"/>
    <p:sldId id="532" r:id="rId39"/>
    <p:sldId id="523" r:id="rId40"/>
    <p:sldId id="524" r:id="rId41"/>
    <p:sldId id="525" r:id="rId42"/>
    <p:sldId id="526" r:id="rId43"/>
    <p:sldId id="527" r:id="rId44"/>
    <p:sldId id="528" r:id="rId45"/>
    <p:sldId id="544" r:id="rId46"/>
    <p:sldId id="545" r:id="rId47"/>
    <p:sldId id="537" r:id="rId48"/>
    <p:sldId id="538" r:id="rId49"/>
    <p:sldId id="539" r:id="rId50"/>
    <p:sldId id="540" r:id="rId51"/>
    <p:sldId id="541" r:id="rId52"/>
    <p:sldId id="542" r:id="rId53"/>
    <p:sldId id="543" r:id="rId54"/>
  </p:sldIdLst>
  <p:sldSz cx="9144000" cy="5715000" type="screen16x10"/>
  <p:notesSz cx="6858000" cy="9144000"/>
  <p:custDataLst>
    <p:tags r:id="rId57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  <p:cmAuthor id="1" name="Ελένη Τσάνταλη" initials="ΕΤ" lastIdx="3" clrIdx="1">
    <p:extLst>
      <p:ext uri="{19B8F6BF-5375-455C-9EA6-DF929625EA0E}">
        <p15:presenceInfo xmlns:p15="http://schemas.microsoft.com/office/powerpoint/2012/main" userId="ca97fe87154994d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528" autoAdjust="0"/>
    <p:restoredTop sz="99309" autoAdjust="0"/>
  </p:normalViewPr>
  <p:slideViewPr>
    <p:cSldViewPr>
      <p:cViewPr varScale="1">
        <p:scale>
          <a:sx n="89" d="100"/>
          <a:sy n="89" d="100"/>
        </p:scale>
        <p:origin x="360" y="84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commentAuthors" Target="commentAuthors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gs" Target="tags/tag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29/09/2015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29/09/2015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51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483773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52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079625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01454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994024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48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46720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49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226283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50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65600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1208021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0" dirty="0" smtClean="0">
                <a:solidFill>
                  <a:schemeClr val="bg1"/>
                </a:solidFill>
              </a:rPr>
              <a:t>Ενότητα</a:t>
            </a:r>
            <a:r>
              <a:rPr lang="el-GR" sz="1000" b="0" baseline="0" dirty="0" smtClean="0">
                <a:solidFill>
                  <a:schemeClr val="bg1"/>
                </a:solidFill>
              </a:rPr>
              <a:t> 10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</a:t>
            </a:r>
            <a:r>
              <a:rPr lang="el-GR" sz="1000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endParaRPr lang="el-GR" sz="1000" b="1" dirty="0" smtClean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endParaRPr lang="el-GR" sz="1000" b="1" dirty="0" smtClean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299311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0" dirty="0" smtClean="0">
                <a:solidFill>
                  <a:schemeClr val="bg1"/>
                </a:solidFill>
              </a:rPr>
              <a:t>Ενότητα</a:t>
            </a:r>
            <a:r>
              <a:rPr lang="el-GR" sz="1000" b="0" baseline="0" dirty="0" smtClean="0">
                <a:solidFill>
                  <a:schemeClr val="bg1"/>
                </a:solidFill>
              </a:rPr>
              <a:t> 10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</a:t>
            </a:r>
            <a:r>
              <a:rPr lang="el-GR" sz="1000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 smtClean="0">
              <a:solidFill>
                <a:schemeClr val="bg1"/>
              </a:solidFill>
            </a:endParaRP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299311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0" dirty="0" smtClean="0">
                <a:solidFill>
                  <a:schemeClr val="bg1"/>
                </a:solidFill>
              </a:rPr>
              <a:t>Ενότητα</a:t>
            </a:r>
            <a:r>
              <a:rPr lang="el-GR" sz="1000" b="0" baseline="0" dirty="0" smtClean="0">
                <a:solidFill>
                  <a:schemeClr val="bg1"/>
                </a:solidFill>
              </a:rPr>
              <a:t> 10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</a:t>
            </a:r>
            <a:r>
              <a:rPr lang="el-GR" sz="1000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 smtClean="0">
              <a:solidFill>
                <a:schemeClr val="bg1"/>
              </a:solidFill>
            </a:endParaRP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99311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0" dirty="0" smtClean="0">
                <a:solidFill>
                  <a:schemeClr val="bg1"/>
                </a:solidFill>
              </a:rPr>
              <a:t>Ενότητα</a:t>
            </a:r>
            <a:r>
              <a:rPr lang="el-GR" sz="1000" b="0" baseline="0" dirty="0" smtClean="0">
                <a:solidFill>
                  <a:schemeClr val="bg1"/>
                </a:solidFill>
              </a:rPr>
              <a:t> 10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</a:t>
            </a:r>
            <a:r>
              <a:rPr lang="el-GR" sz="1000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299311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0" dirty="0" smtClean="0">
                <a:solidFill>
                  <a:schemeClr val="bg1"/>
                </a:solidFill>
              </a:rPr>
              <a:t>Ενότητα</a:t>
            </a:r>
            <a:r>
              <a:rPr lang="el-GR" sz="1000" b="0" baseline="0" dirty="0" smtClean="0">
                <a:solidFill>
                  <a:schemeClr val="bg1"/>
                </a:solidFill>
              </a:rPr>
              <a:t> 10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</a:t>
            </a:r>
            <a:r>
              <a:rPr lang="el-GR" sz="1000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 smtClean="0">
              <a:solidFill>
                <a:schemeClr val="bg1"/>
              </a:solidFill>
            </a:endParaRP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elpguide.org/articles" TargetMode="External"/><Relationship Id="rId2" Type="http://schemas.openxmlformats.org/officeDocument/2006/relationships/hyperlink" Target="http://www.psychiatry-pulse.gr/yliko/arieti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yggros-hosp.gr/newsite/files/file/27-32(1).pdf" TargetMode="External"/><Relationship Id="rId5" Type="http://schemas.openxmlformats.org/officeDocument/2006/relationships/hyperlink" Target="http://cbt.edu.gr/arxeia/swmatomorfes_diataraxes.pdf" TargetMode="External"/><Relationship Id="rId4" Type="http://schemas.openxmlformats.org/officeDocument/2006/relationships/hyperlink" Target="http://www.ncbi.nlm.nih.gov/pubmed/24049640" TargetMode="Externa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courses/LOGO102" TargetMode="External"/><Relationship Id="rId4" Type="http://schemas.openxmlformats.org/officeDocument/2006/relationships/image" Target="../media/image9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Ψυχοπαθολογία Ενηλίκων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1</a:t>
            </a:r>
            <a:r>
              <a:rPr lang="en-US" sz="2800" dirty="0" smtClean="0"/>
              <a:t>0.2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err="1" smtClean="0"/>
              <a:t>Σωματόμορφες</a:t>
            </a:r>
            <a:r>
              <a:rPr lang="el-GR" sz="2800" b="1" dirty="0" smtClean="0"/>
              <a:t> Διαταραχές</a:t>
            </a:r>
            <a:r>
              <a:rPr lang="en-US" sz="2800" b="1" dirty="0" smtClean="0"/>
              <a:t> II</a:t>
            </a:r>
            <a:endParaRPr lang="el-GR" sz="2800" b="1" dirty="0" smtClean="0"/>
          </a:p>
          <a:p>
            <a:endParaRPr lang="el-GR" sz="2800" b="1" dirty="0" smtClean="0"/>
          </a:p>
          <a:p>
            <a:r>
              <a:rPr lang="el-GR" sz="2800" dirty="0" smtClean="0"/>
              <a:t>Σιαφάκα Βασιλική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- Τίτλος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752757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Αιτιολογία </a:t>
            </a:r>
            <a:r>
              <a:rPr lang="el-GR" altLang="el-GR" sz="3600" dirty="0" err="1" smtClean="0"/>
              <a:t>σωματόμορφων</a:t>
            </a:r>
            <a:r>
              <a:rPr lang="el-GR" altLang="el-GR" sz="3600" dirty="0" smtClean="0"/>
              <a:t> διαταραχών (2 από 4)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428740"/>
            <a:ext cx="8229600" cy="367639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sz="3000" dirty="0" smtClean="0"/>
              <a:t>2. </a:t>
            </a:r>
            <a:r>
              <a:rPr lang="el-GR" sz="3000" b="1" dirty="0" smtClean="0"/>
              <a:t>Γνωστικά – </a:t>
            </a:r>
            <a:r>
              <a:rPr lang="el-GR" sz="3000" b="1" dirty="0" err="1" smtClean="0"/>
              <a:t>συμπεριφορικά</a:t>
            </a:r>
            <a:r>
              <a:rPr lang="el-GR" sz="3000" b="1" dirty="0" smtClean="0"/>
              <a:t> μοντέλα</a:t>
            </a:r>
            <a:r>
              <a:rPr lang="el-GR" sz="3000" dirty="0" smtClean="0"/>
              <a:t>: </a:t>
            </a:r>
            <a:br>
              <a:rPr lang="el-GR" sz="3000" dirty="0" smtClean="0"/>
            </a:br>
            <a:r>
              <a:rPr lang="el-GR" sz="3000" dirty="0" smtClean="0"/>
              <a:t>    Τα άτομα που έχουν προδιάθεση για </a:t>
            </a:r>
            <a:r>
              <a:rPr lang="el-GR" sz="3000" dirty="0" err="1" smtClean="0"/>
              <a:t>σωματόμορφες</a:t>
            </a:r>
            <a:r>
              <a:rPr lang="el-GR" sz="3000" dirty="0" smtClean="0"/>
              <a:t>   </a:t>
            </a:r>
            <a:br>
              <a:rPr lang="el-GR" sz="3000" dirty="0" smtClean="0"/>
            </a:br>
            <a:r>
              <a:rPr lang="el-GR" sz="3000" dirty="0" smtClean="0"/>
              <a:t>    διαταραχές τείνουν να σκέφτονται με ένα </a:t>
            </a:r>
            <a:br>
              <a:rPr lang="el-GR" sz="3000" dirty="0" smtClean="0"/>
            </a:br>
            <a:r>
              <a:rPr lang="el-GR" sz="3000" dirty="0" smtClean="0"/>
              <a:t>    χαρακτηριστικό τρόπο:</a:t>
            </a:r>
            <a:br>
              <a:rPr lang="el-GR" sz="3000" dirty="0" smtClean="0"/>
            </a:br>
            <a:r>
              <a:rPr lang="el-GR" sz="3000" dirty="0" smtClean="0"/>
              <a:t/>
            </a:r>
            <a:br>
              <a:rPr lang="el-GR" sz="3000" dirty="0" smtClean="0"/>
            </a:br>
            <a:r>
              <a:rPr lang="el-GR" sz="3000" dirty="0" smtClean="0"/>
              <a:t>α. Δίνουν  πολύ μεγαλύτερη σημασία σε σωματικά </a:t>
            </a:r>
            <a:br>
              <a:rPr lang="el-GR" sz="3000" dirty="0" smtClean="0"/>
            </a:br>
            <a:r>
              <a:rPr lang="el-GR" sz="3000" dirty="0" smtClean="0"/>
              <a:t>     συμπτώματα </a:t>
            </a:r>
            <a:br>
              <a:rPr lang="el-GR" sz="3000" dirty="0" smtClean="0"/>
            </a:br>
            <a:r>
              <a:rPr lang="el-GR" sz="3000" dirty="0" smtClean="0"/>
              <a:t>β. Κάνουν  πιο αρνητικές αποδόσεις αιτίου </a:t>
            </a:r>
            <a:br>
              <a:rPr lang="el-GR" sz="3000" dirty="0" smtClean="0"/>
            </a:br>
            <a:r>
              <a:rPr lang="el-GR" sz="3000" dirty="0" smtClean="0"/>
              <a:t>    (απόδοση αιτίου: είναι η άποψη ενός ατόμου ως </a:t>
            </a:r>
            <a:br>
              <a:rPr lang="el-GR" sz="3000" dirty="0" smtClean="0"/>
            </a:br>
            <a:r>
              <a:rPr lang="el-GR" sz="3000" dirty="0" smtClean="0"/>
              <a:t>     προς το γιατί συμβαίνει κάτι)</a:t>
            </a:r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26868847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85731"/>
            <a:ext cx="8229600" cy="895633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Αιτιολογία </a:t>
            </a:r>
            <a:r>
              <a:rPr lang="el-GR" altLang="el-GR" sz="3600" dirty="0" err="1" smtClean="0"/>
              <a:t>σωματόμορφων</a:t>
            </a:r>
            <a:r>
              <a:rPr lang="el-GR" altLang="el-GR" sz="3600" dirty="0" smtClean="0"/>
              <a:t> διαταραχών (3 από 4)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dirty="0" smtClean="0"/>
              <a:t>Μόλις αρχίζουν αυτές οι αρνητικές σκέψεις, το αυξημένο άγχος και οι μεταβολές στο επίπεδο της </a:t>
            </a:r>
            <a:r>
              <a:rPr lang="el-GR" altLang="el-GR" sz="2800" dirty="0" err="1" smtClean="0"/>
              <a:t>κορτιζόλης</a:t>
            </a:r>
            <a:r>
              <a:rPr lang="el-GR" altLang="el-GR" sz="2800" dirty="0" smtClean="0"/>
              <a:t> αυξάνουν τα σωματικά συμπτώματα, αλλά ταυτόχρονα και τη δυσφορία που βιώνει το άτομο εξαιτίας τους </a:t>
            </a:r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13627618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- Τίτλος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752757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Αιτιολογία </a:t>
            </a:r>
            <a:r>
              <a:rPr lang="el-GR" altLang="el-GR" sz="3600" dirty="0" err="1" smtClean="0"/>
              <a:t>σωματόμορφων</a:t>
            </a:r>
            <a:r>
              <a:rPr lang="el-GR" altLang="el-GR" sz="3600" dirty="0" smtClean="0"/>
              <a:t> διαταραχών (4 από 4)</a:t>
            </a:r>
          </a:p>
        </p:txBody>
      </p:sp>
      <p:sp>
        <p:nvSpPr>
          <p:cNvPr id="6147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428740"/>
            <a:ext cx="8229600" cy="367639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altLang="el-GR" sz="2800" b="1" dirty="0" smtClean="0"/>
              <a:t>3. </a:t>
            </a:r>
            <a:r>
              <a:rPr lang="el-GR" altLang="el-GR" sz="2800" dirty="0" smtClean="0"/>
              <a:t>Η τάση του ατόμου να θεωρεί ότι νοσεί σωματικά έχει πιθανώς αναπτυχθεί μέσα από </a:t>
            </a:r>
            <a:r>
              <a:rPr lang="el-GR" altLang="el-GR" sz="2800" b="1" dirty="0" smtClean="0"/>
              <a:t>πρώιμες εμπειρίες </a:t>
            </a:r>
            <a:r>
              <a:rPr lang="el-GR" altLang="el-GR" sz="2800" dirty="0" smtClean="0"/>
              <a:t>ιατρικών συμπτωμάτων ή λόγω στάσεων που </a:t>
            </a:r>
            <a:r>
              <a:rPr lang="el-GR" altLang="el-GR" sz="2800" dirty="0" err="1" smtClean="0"/>
              <a:t>εσωτερικεύτηκαν</a:t>
            </a:r>
            <a:r>
              <a:rPr lang="el-GR" altLang="el-GR" sz="2800" dirty="0" smtClean="0"/>
              <a:t>  </a:t>
            </a:r>
            <a:br>
              <a:rPr lang="el-GR" altLang="el-GR" sz="2800" dirty="0" smtClean="0"/>
            </a:b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(π.χ. τα άτομα με </a:t>
            </a:r>
            <a:r>
              <a:rPr lang="el-GR" altLang="el-GR" sz="2800" dirty="0" err="1" smtClean="0"/>
              <a:t>σωματόμορφες</a:t>
            </a:r>
            <a:r>
              <a:rPr lang="el-GR" altLang="el-GR" sz="2800" dirty="0" smtClean="0"/>
              <a:t> διαταραχές αναφέρουν ότι ως παιδιά απουσίαζαν συχνότερα από το σχολείο λόγω ασθένειας, σε σχέση με άλλους)</a:t>
            </a:r>
          </a:p>
          <a:p>
            <a:pPr marL="0" indent="0" algn="r">
              <a:buNone/>
            </a:pPr>
            <a:r>
              <a:rPr lang="el-GR" sz="2200" dirty="0" smtClean="0"/>
              <a:t>(</a:t>
            </a:r>
            <a:r>
              <a:rPr lang="en-US" sz="2200" dirty="0" err="1" smtClean="0"/>
              <a:t>Kring</a:t>
            </a:r>
            <a:r>
              <a:rPr lang="en-US" sz="2200" dirty="0" smtClean="0"/>
              <a:t> A.M., Davison G.C., Neale J.M., Johnson S.L., 2010)</a:t>
            </a:r>
            <a:endParaRPr lang="el-GR" sz="2200" dirty="0" smtClean="0"/>
          </a:p>
          <a:p>
            <a:pPr marL="0" indent="0">
              <a:buNone/>
            </a:pPr>
            <a:endParaRPr lang="el-GR" altLang="el-GR" sz="2800" dirty="0" smtClean="0"/>
          </a:p>
          <a:p>
            <a:pPr marL="0" indent="0">
              <a:buNone/>
            </a:pPr>
            <a:endParaRPr lang="el-GR" altLang="el-GR" sz="2800" dirty="0" smtClean="0"/>
          </a:p>
          <a:p>
            <a:pPr marL="0" indent="0">
              <a:buNone/>
            </a:pPr>
            <a:endParaRPr lang="el-GR" altLang="el-GR" sz="2800" dirty="0" smtClean="0"/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31700261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Autofit/>
          </a:bodyPr>
          <a:lstStyle/>
          <a:p>
            <a:r>
              <a:rPr lang="el-GR" altLang="el-GR" sz="3600" dirty="0" err="1" smtClean="0"/>
              <a:t>Γνωστικο-συμπεριφορικά</a:t>
            </a:r>
            <a:r>
              <a:rPr lang="el-GR" altLang="el-GR" sz="3600" dirty="0" smtClean="0"/>
              <a:t> μοντέλα</a:t>
            </a:r>
            <a:br>
              <a:rPr lang="el-GR" altLang="el-GR" sz="3600" dirty="0" smtClean="0"/>
            </a:br>
            <a:r>
              <a:rPr lang="el-GR" altLang="el-GR" sz="3600" dirty="0" smtClean="0"/>
              <a:t> (1 από 2)</a:t>
            </a:r>
            <a:endParaRPr lang="el-GR" altLang="el-GR" sz="3600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b="1" dirty="0" smtClean="0"/>
              <a:t>Συνέπειες</a:t>
            </a:r>
            <a:r>
              <a:rPr lang="el-GR" altLang="el-GR" sz="2800" dirty="0" smtClean="0"/>
              <a:t>: </a:t>
            </a:r>
            <a:endParaRPr lang="en-US" altLang="el-GR" sz="2800" dirty="0" smtClean="0"/>
          </a:p>
          <a:p>
            <a:pPr marL="0" indent="0">
              <a:buNone/>
            </a:pPr>
            <a:r>
              <a:rPr lang="el-GR" altLang="el-GR" sz="2800" b="1" dirty="0" smtClean="0"/>
              <a:t>1. </a:t>
            </a:r>
            <a:r>
              <a:rPr lang="el-GR" altLang="el-GR" sz="2800" dirty="0" smtClean="0"/>
              <a:t>Το άτομο </a:t>
            </a:r>
            <a:r>
              <a:rPr lang="el-GR" altLang="el-GR" sz="2800" u="sng" dirty="0" smtClean="0"/>
              <a:t>μπορεί να υιοθετήσει το ρόλο του </a:t>
            </a:r>
            <a:br>
              <a:rPr lang="el-GR" altLang="el-GR" sz="2800" u="sng" dirty="0" smtClean="0"/>
            </a:br>
            <a:r>
              <a:rPr lang="el-GR" altLang="el-GR" sz="2800" dirty="0" smtClean="0"/>
              <a:t>     </a:t>
            </a:r>
            <a:r>
              <a:rPr lang="el-GR" altLang="el-GR" sz="2800" u="sng" dirty="0" smtClean="0"/>
              <a:t>ασθενούς</a:t>
            </a:r>
            <a:r>
              <a:rPr lang="el-GR" altLang="el-GR" sz="2800" dirty="0" smtClean="0"/>
              <a:t>, αποφεύγοντας την εργασία και τις </a:t>
            </a:r>
            <a:br>
              <a:rPr lang="el-GR" altLang="el-GR" sz="2800" dirty="0" smtClean="0"/>
            </a:br>
            <a:r>
              <a:rPr lang="el-GR" altLang="el-GR" sz="2800" dirty="0" smtClean="0"/>
              <a:t>     κοινωνικές επαφές </a:t>
            </a:r>
            <a:br>
              <a:rPr lang="el-GR" altLang="el-GR" sz="2800" dirty="0" smtClean="0"/>
            </a:b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     (ακολούθως, πιθανά να ενταθούν τα συμπτώματα,  </a:t>
            </a:r>
            <a:br>
              <a:rPr lang="el-GR" altLang="el-GR" sz="2800" dirty="0" smtClean="0"/>
            </a:br>
            <a:r>
              <a:rPr lang="el-GR" altLang="el-GR" sz="2800" dirty="0" smtClean="0"/>
              <a:t>      λόγω του περιορισμού της σωματικής άσκησης και </a:t>
            </a:r>
            <a:br>
              <a:rPr lang="el-GR" altLang="el-GR" sz="2800" dirty="0" smtClean="0"/>
            </a:br>
            <a:r>
              <a:rPr lang="el-GR" altLang="el-GR" sz="2800" dirty="0" smtClean="0"/>
              <a:t>      άλλων συμπεριφορών που προάγουν την υγεία)</a:t>
            </a:r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25914135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71483"/>
            <a:ext cx="8229600" cy="609881"/>
          </a:xfrm>
        </p:spPr>
        <p:txBody>
          <a:bodyPr>
            <a:noAutofit/>
          </a:bodyPr>
          <a:lstStyle/>
          <a:p>
            <a:r>
              <a:rPr lang="el-GR" altLang="el-GR" sz="3600" dirty="0" err="1"/>
              <a:t>Γνωστικο-συμπεριφορικά</a:t>
            </a:r>
            <a:r>
              <a:rPr lang="el-GR" altLang="el-GR" sz="3600" dirty="0"/>
              <a:t> </a:t>
            </a:r>
            <a:r>
              <a:rPr lang="el-GR" altLang="el-GR" sz="3600" dirty="0" smtClean="0"/>
              <a:t>μοντέλα </a:t>
            </a:r>
            <a:br>
              <a:rPr lang="el-GR" altLang="el-GR" sz="3600" dirty="0" smtClean="0"/>
            </a:br>
            <a:r>
              <a:rPr lang="el-GR" altLang="el-GR" sz="3600" dirty="0" smtClean="0"/>
              <a:t>(2 από 2) </a:t>
            </a:r>
            <a:endParaRPr lang="el-GR" sz="3600" dirty="0" smtClean="0"/>
          </a:p>
        </p:txBody>
      </p:sp>
      <p:sp>
        <p:nvSpPr>
          <p:cNvPr id="8195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57302"/>
            <a:ext cx="8229600" cy="374783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altLang="el-GR" sz="2800" b="1" dirty="0" smtClean="0"/>
              <a:t>Συνέπειες</a:t>
            </a:r>
            <a:r>
              <a:rPr lang="el-GR" altLang="el-GR" sz="2800" dirty="0" smtClean="0"/>
              <a:t>: </a:t>
            </a:r>
            <a:br>
              <a:rPr lang="el-GR" altLang="el-GR" sz="2800" dirty="0" smtClean="0"/>
            </a:br>
            <a:r>
              <a:rPr lang="el-GR" altLang="el-GR" sz="2800" b="1" dirty="0" smtClean="0"/>
              <a:t>2</a:t>
            </a:r>
            <a:r>
              <a:rPr lang="el-GR" altLang="el-GR" sz="2800" dirty="0" smtClean="0"/>
              <a:t>. Το άτομο μπορεί να </a:t>
            </a:r>
            <a:r>
              <a:rPr lang="el-GR" altLang="el-GR" sz="2800" u="sng" dirty="0" smtClean="0"/>
              <a:t>αναζητά επιβεβαίωση από </a:t>
            </a:r>
            <a:br>
              <a:rPr lang="el-GR" altLang="el-GR" sz="2800" u="sng" dirty="0" smtClean="0"/>
            </a:br>
            <a:r>
              <a:rPr lang="el-GR" altLang="el-GR" sz="2800" dirty="0" smtClean="0"/>
              <a:t>     </a:t>
            </a:r>
            <a:r>
              <a:rPr lang="el-GR" altLang="el-GR" sz="2800" u="sng" dirty="0" smtClean="0"/>
              <a:t>γιατρούς</a:t>
            </a:r>
            <a:r>
              <a:rPr lang="el-GR" altLang="el-GR" sz="2800" dirty="0" smtClean="0"/>
              <a:t> και από την οικογένειά του, διεκδικώντας </a:t>
            </a:r>
            <a:br>
              <a:rPr lang="el-GR" altLang="el-GR" sz="2800" dirty="0" smtClean="0"/>
            </a:br>
            <a:r>
              <a:rPr lang="el-GR" altLang="el-GR" sz="2800" dirty="0" smtClean="0"/>
              <a:t>     την προσοχή και τη συμπόνια των άλλων </a:t>
            </a:r>
            <a:br>
              <a:rPr lang="el-GR" altLang="el-GR" sz="2800" dirty="0" smtClean="0"/>
            </a:br>
            <a:r>
              <a:rPr lang="el-GR" altLang="el-GR" sz="2800" dirty="0" smtClean="0"/>
              <a:t>     (θετική ενίσχυση της συμπεριφοράς)</a:t>
            </a:r>
            <a:br>
              <a:rPr lang="el-GR" altLang="el-GR" sz="2800" dirty="0" smtClean="0"/>
            </a:b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Θετική ενίσχυση αποτελεί η λήψη επιδόματος ή αναπηρικής σύνταξης</a:t>
            </a:r>
          </a:p>
          <a:p>
            <a:pPr marL="0" indent="0" algn="r">
              <a:buNone/>
            </a:pPr>
            <a:r>
              <a:rPr lang="el-GR" sz="2800" dirty="0" smtClean="0"/>
              <a:t>(</a:t>
            </a:r>
            <a:r>
              <a:rPr lang="en-US" sz="2200" dirty="0" err="1" smtClean="0"/>
              <a:t>Kring</a:t>
            </a:r>
            <a:r>
              <a:rPr lang="en-US" sz="2200" dirty="0" smtClean="0"/>
              <a:t> A.M., Davison G.C., Neale J.M., Johnson S.L., 2010)</a:t>
            </a:r>
            <a:endParaRPr lang="el-GR" sz="2200" dirty="0" smtClean="0"/>
          </a:p>
          <a:p>
            <a:pPr marL="0" indent="0">
              <a:buNone/>
            </a:pPr>
            <a:endParaRPr lang="el-GR" altLang="el-GR" sz="2800" dirty="0" smtClean="0"/>
          </a:p>
          <a:p>
            <a:pPr marL="0" indent="0">
              <a:buNone/>
            </a:pPr>
            <a:endParaRPr lang="el-GR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12155298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Θεραπεία των </a:t>
            </a:r>
            <a:r>
              <a:rPr lang="el-GR" altLang="el-GR" sz="3600" dirty="0" err="1" smtClean="0"/>
              <a:t>σωματόμορφων</a:t>
            </a:r>
            <a:r>
              <a:rPr lang="el-GR" altLang="el-GR" sz="3600" dirty="0" smtClean="0"/>
              <a:t> διαταραχών (1 από 7)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28740"/>
            <a:ext cx="8229600" cy="36763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altLang="el-GR" sz="2800" b="1" dirty="0" smtClean="0"/>
              <a:t>Εμπόδιο</a:t>
            </a:r>
            <a:r>
              <a:rPr lang="el-GR" altLang="el-GR" sz="2800" dirty="0" smtClean="0"/>
              <a:t>: τα περισσότερα άτομα με </a:t>
            </a:r>
            <a:r>
              <a:rPr lang="el-GR" altLang="el-GR" sz="2800" dirty="0" err="1" smtClean="0"/>
              <a:t>σωματόμορφες</a:t>
            </a:r>
            <a:r>
              <a:rPr lang="el-GR" altLang="el-GR" sz="2800" dirty="0" smtClean="0"/>
              <a:t> διαταραχές δε θέλουν να συμβουλευτούν επαγγελματίες ψυχικής υγείας </a:t>
            </a:r>
          </a:p>
          <a:p>
            <a:r>
              <a:rPr lang="el-GR" altLang="el-GR" sz="2800" dirty="0" smtClean="0"/>
              <a:t>Πιθανά θα πρέπει οι γιατροί άλλων ειδικοτήτων να βοηθούν τα άτομα αυτά να σκέφτονται με λιγότερο αρνητικό τρόπο για τα συμπτώματά τους</a:t>
            </a:r>
          </a:p>
          <a:p>
            <a:r>
              <a:rPr lang="el-GR" altLang="el-GR" sz="2800" dirty="0" smtClean="0"/>
              <a:t>Βραχεία </a:t>
            </a:r>
            <a:r>
              <a:rPr lang="el-GR" altLang="el-GR" sz="2800" u="sng" dirty="0" smtClean="0"/>
              <a:t>ψυχοδυναμική θεραπεία</a:t>
            </a:r>
            <a:r>
              <a:rPr lang="el-GR" altLang="el-GR" sz="2800" dirty="0" smtClean="0"/>
              <a:t> είναι αποτελεσματική</a:t>
            </a:r>
          </a:p>
          <a:p>
            <a:pPr>
              <a:buNone/>
            </a:pPr>
            <a:endParaRPr lang="el-GR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14361457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- Τίτλος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752757"/>
          </a:xfrm>
        </p:spPr>
        <p:txBody>
          <a:bodyPr>
            <a:noAutofit/>
          </a:bodyPr>
          <a:lstStyle/>
          <a:p>
            <a:r>
              <a:rPr lang="el-GR" altLang="el-GR" sz="4000" dirty="0" smtClean="0"/>
              <a:t>Θεραπεία των </a:t>
            </a:r>
            <a:r>
              <a:rPr lang="el-GR" altLang="el-GR" sz="4000" dirty="0" err="1" smtClean="0"/>
              <a:t>σωματόμορφων</a:t>
            </a:r>
            <a:r>
              <a:rPr lang="el-GR" altLang="el-GR" sz="4000" dirty="0" smtClean="0"/>
              <a:t> διαταραχών (2 από 7)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00178"/>
            <a:ext cx="8229600" cy="36049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Να </a:t>
            </a:r>
            <a:r>
              <a:rPr lang="el-GR" sz="2800" b="1" dirty="0" smtClean="0"/>
              <a:t>θυμόμαστε</a:t>
            </a:r>
            <a:r>
              <a:rPr lang="el-GR" sz="2800" dirty="0" smtClean="0"/>
              <a:t>: </a:t>
            </a:r>
          </a:p>
          <a:p>
            <a:r>
              <a:rPr lang="el-GR" sz="2800" dirty="0" smtClean="0"/>
              <a:t>Συνήθως, τα συμπτώματα υπάρχουν και είναι αληθινά </a:t>
            </a:r>
            <a:br>
              <a:rPr lang="el-GR" sz="2800" dirty="0" smtClean="0"/>
            </a:br>
            <a:r>
              <a:rPr lang="el-GR" sz="2800" dirty="0" smtClean="0"/>
              <a:t>Η αιτιολογία είναι ψυχολογική</a:t>
            </a:r>
          </a:p>
          <a:p>
            <a:r>
              <a:rPr lang="el-GR" sz="2800" dirty="0" smtClean="0"/>
              <a:t>Σχετίζονται με την τάση </a:t>
            </a:r>
            <a:r>
              <a:rPr lang="el-GR" sz="2800" dirty="0" err="1" smtClean="0"/>
              <a:t>ιατρικοποίησης</a:t>
            </a:r>
            <a:r>
              <a:rPr lang="el-GR" sz="2800" dirty="0" smtClean="0"/>
              <a:t> ακόμα και «ασήμαντων» συμπτωμάτων ή φυσιολογικών διεργασιών</a:t>
            </a:r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2456105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57169"/>
            <a:ext cx="8229600" cy="824195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Θεραπεία των </a:t>
            </a:r>
            <a:r>
              <a:rPr lang="el-GR" altLang="el-GR" sz="3600" dirty="0" err="1" smtClean="0"/>
              <a:t>σωματόμορφων</a:t>
            </a:r>
            <a:r>
              <a:rPr lang="el-GR" altLang="el-GR" sz="3600" dirty="0" smtClean="0"/>
              <a:t> διαταραχών (3 από 7)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57302"/>
            <a:ext cx="8229600" cy="374783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l-GR" altLang="el-GR" sz="3300" b="1" dirty="0" smtClean="0"/>
              <a:t>Γνωστική- </a:t>
            </a:r>
            <a:r>
              <a:rPr lang="el-GR" altLang="el-GR" sz="3300" b="1" dirty="0" err="1" smtClean="0"/>
              <a:t>συμπεριφορική</a:t>
            </a:r>
            <a:r>
              <a:rPr lang="el-GR" altLang="el-GR" sz="3300" b="1" dirty="0" smtClean="0"/>
              <a:t> προσέγγιση</a:t>
            </a:r>
            <a:r>
              <a:rPr lang="el-GR" altLang="el-GR" sz="3300" dirty="0" smtClean="0"/>
              <a:t>: </a:t>
            </a:r>
            <a:br>
              <a:rPr lang="el-GR" altLang="el-GR" sz="3300" dirty="0" smtClean="0"/>
            </a:br>
            <a:r>
              <a:rPr lang="el-GR" altLang="el-GR" sz="3300" b="1" dirty="0" smtClean="0"/>
              <a:t>Στόχοι</a:t>
            </a:r>
            <a:r>
              <a:rPr lang="el-GR" altLang="el-GR" sz="3300" dirty="0" smtClean="0"/>
              <a:t>: </a:t>
            </a:r>
          </a:p>
          <a:p>
            <a:pPr marL="0" indent="0">
              <a:buNone/>
            </a:pPr>
            <a:r>
              <a:rPr lang="el-GR" altLang="el-GR" sz="3300" dirty="0" smtClean="0"/>
              <a:t>1. Η αναγνώριση και η αλλαγή των συναισθημάτων</a:t>
            </a:r>
            <a:br>
              <a:rPr lang="el-GR" altLang="el-GR" sz="3300" dirty="0" smtClean="0"/>
            </a:br>
            <a:r>
              <a:rPr lang="el-GR" altLang="el-GR" sz="3300" dirty="0" smtClean="0"/>
              <a:t>    που προκαλούν τις σωματικές ανησυχίες</a:t>
            </a:r>
          </a:p>
          <a:p>
            <a:pPr marL="0" indent="0">
              <a:buNone/>
            </a:pPr>
            <a:r>
              <a:rPr lang="el-GR" altLang="el-GR" sz="3300" dirty="0" smtClean="0"/>
              <a:t>2. Η αλλαγή του τρόπου σκέψης γύρω από τα </a:t>
            </a:r>
            <a:br>
              <a:rPr lang="el-GR" altLang="el-GR" sz="3300" dirty="0" smtClean="0"/>
            </a:br>
            <a:r>
              <a:rPr lang="el-GR" altLang="el-GR" sz="3300" dirty="0" smtClean="0"/>
              <a:t>    συμπτώματα</a:t>
            </a:r>
          </a:p>
          <a:p>
            <a:pPr marL="0" indent="0">
              <a:buNone/>
            </a:pPr>
            <a:r>
              <a:rPr lang="el-GR" altLang="el-GR" sz="3300" dirty="0" smtClean="0"/>
              <a:t>3. Η αλλαγή της συμπεριφορά τους (μη υιοθέτηση </a:t>
            </a:r>
            <a:br>
              <a:rPr lang="el-GR" altLang="el-GR" sz="3300" dirty="0" smtClean="0"/>
            </a:br>
            <a:r>
              <a:rPr lang="el-GR" altLang="el-GR" sz="3300" dirty="0" smtClean="0"/>
              <a:t>     του ρόλου του ασθενούς)</a:t>
            </a:r>
            <a:endParaRPr lang="el-GR" altLang="el-GR" dirty="0" smtClean="0"/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41148156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- Τίτλος"/>
          <p:cNvSpPr>
            <a:spLocks noGrp="1"/>
          </p:cNvSpPr>
          <p:nvPr>
            <p:ph type="title"/>
          </p:nvPr>
        </p:nvSpPr>
        <p:spPr>
          <a:xfrm>
            <a:off x="457200" y="428608"/>
            <a:ext cx="8229600" cy="752756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Θεραπεία των </a:t>
            </a:r>
            <a:r>
              <a:rPr lang="el-GR" altLang="el-GR" sz="3600" dirty="0" err="1" smtClean="0"/>
              <a:t>σωματόμορφων</a:t>
            </a:r>
            <a:r>
              <a:rPr lang="el-GR" altLang="el-GR" sz="3600" dirty="0" smtClean="0"/>
              <a:t> διαταραχών (4 από 7)</a:t>
            </a:r>
          </a:p>
        </p:txBody>
      </p:sp>
      <p:sp>
        <p:nvSpPr>
          <p:cNvPr id="12291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00178"/>
            <a:ext cx="8229600" cy="3604958"/>
          </a:xfrm>
        </p:spPr>
        <p:txBody>
          <a:bodyPr>
            <a:normAutofit/>
          </a:bodyPr>
          <a:lstStyle/>
          <a:p>
            <a:r>
              <a:rPr lang="el-GR" altLang="el-GR" sz="2800" dirty="0" smtClean="0"/>
              <a:t>Η θεραπεία του άγχους και της κατάθλιψης, συνήθως, μειώνει τα συμπτώματα των </a:t>
            </a:r>
            <a:r>
              <a:rPr lang="el-GR" altLang="el-GR" sz="2800" dirty="0" err="1" smtClean="0"/>
              <a:t>σωματόμορφων</a:t>
            </a:r>
            <a:r>
              <a:rPr lang="el-GR" altLang="el-GR" sz="2800" dirty="0" smtClean="0"/>
              <a:t> διαταραχών </a:t>
            </a:r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9283863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Θεραπεία </a:t>
            </a:r>
            <a:r>
              <a:rPr lang="el-GR" altLang="el-GR" sz="3600" dirty="0" err="1" smtClean="0"/>
              <a:t>σωματόμορφων</a:t>
            </a:r>
            <a:r>
              <a:rPr lang="el-GR" altLang="el-GR" sz="3600" dirty="0" smtClean="0"/>
              <a:t> διαταραχών (5 από 7)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57302"/>
            <a:ext cx="8229600" cy="3747834"/>
          </a:xfrm>
        </p:spPr>
        <p:txBody>
          <a:bodyPr>
            <a:normAutofit/>
          </a:bodyPr>
          <a:lstStyle/>
          <a:p>
            <a:pPr marL="0" indent="0">
              <a:buAutoNum type="arabicPeriod"/>
            </a:pPr>
            <a:r>
              <a:rPr lang="el-GR" altLang="el-GR" b="1" dirty="0" smtClean="0"/>
              <a:t> </a:t>
            </a:r>
            <a:r>
              <a:rPr lang="el-GR" altLang="el-GR" sz="2800" b="1" dirty="0" smtClean="0"/>
              <a:t>Διαταραχή πόνου</a:t>
            </a:r>
            <a:r>
              <a:rPr lang="el-GR" altLang="el-GR" sz="2800" dirty="0" smtClean="0"/>
              <a:t>: </a:t>
            </a:r>
            <a:br>
              <a:rPr lang="el-GR" altLang="el-GR" sz="2800" dirty="0" smtClean="0"/>
            </a:br>
            <a:r>
              <a:rPr lang="el-GR" altLang="el-GR" sz="2800" dirty="0" smtClean="0"/>
              <a:t>     </a:t>
            </a:r>
            <a:r>
              <a:rPr lang="el-GR" altLang="el-GR" sz="2800" dirty="0" err="1" smtClean="0"/>
              <a:t>Γνωστικο</a:t>
            </a:r>
            <a:r>
              <a:rPr lang="el-GR" altLang="el-GR" sz="2800" dirty="0" smtClean="0"/>
              <a:t>-</a:t>
            </a:r>
            <a:r>
              <a:rPr lang="el-GR" altLang="el-GR" sz="2800" dirty="0" err="1" smtClean="0"/>
              <a:t>συμπεριφορικές</a:t>
            </a:r>
            <a:r>
              <a:rPr lang="el-GR" altLang="el-GR" sz="2800" dirty="0" smtClean="0"/>
              <a:t> τεχνικές με στόχο:</a:t>
            </a:r>
            <a:br>
              <a:rPr lang="el-GR" altLang="el-GR" sz="2800" dirty="0" smtClean="0"/>
            </a:br>
            <a:r>
              <a:rPr lang="el-GR" altLang="el-GR" sz="2800" dirty="0" smtClean="0"/>
              <a:t>    </a:t>
            </a:r>
            <a:r>
              <a:rPr lang="el-GR" altLang="el-GR" sz="2800" dirty="0" smtClean="0">
                <a:sym typeface="Wingdings 2" panose="05020102010507070707" pitchFamily="18" charset="2"/>
              </a:rPr>
              <a:t> </a:t>
            </a:r>
            <a:r>
              <a:rPr lang="el-GR" altLang="el-GR" sz="2800" dirty="0" smtClean="0"/>
              <a:t>την αναγνώριση – αποδοχή των διαστάσεων του </a:t>
            </a:r>
            <a:br>
              <a:rPr lang="el-GR" altLang="el-GR" sz="2800" dirty="0" smtClean="0"/>
            </a:br>
            <a:r>
              <a:rPr lang="el-GR" altLang="el-GR" sz="2800" dirty="0" smtClean="0"/>
              <a:t>         πόνου </a:t>
            </a:r>
          </a:p>
          <a:p>
            <a:pPr marL="0" indent="0">
              <a:buNone/>
            </a:pPr>
            <a:r>
              <a:rPr lang="el-GR" altLang="el-GR" sz="2800" dirty="0" smtClean="0">
                <a:sym typeface="Wingdings 2" panose="05020102010507070707" pitchFamily="18" charset="2"/>
              </a:rPr>
              <a:t>     </a:t>
            </a:r>
            <a:r>
              <a:rPr lang="el-GR" altLang="el-GR" sz="2800" dirty="0" smtClean="0"/>
              <a:t>την εκπαίδευση στη χαλάρωση και γενικότερα στη   </a:t>
            </a:r>
            <a:br>
              <a:rPr lang="el-GR" altLang="el-GR" sz="2800" dirty="0" smtClean="0"/>
            </a:br>
            <a:r>
              <a:rPr lang="el-GR" altLang="el-GR" sz="2800" dirty="0" smtClean="0"/>
              <a:t>        διαχείριση του </a:t>
            </a:r>
            <a:r>
              <a:rPr lang="en-US" altLang="el-GR" sz="2800" dirty="0" smtClean="0"/>
              <a:t>stress</a:t>
            </a: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   </a:t>
            </a:r>
            <a:r>
              <a:rPr lang="el-GR" altLang="el-GR" sz="2800" dirty="0" smtClean="0">
                <a:sym typeface="Wingdings 2" panose="05020102010507070707" pitchFamily="18" charset="2"/>
              </a:rPr>
              <a:t>  </a:t>
            </a:r>
            <a:r>
              <a:rPr lang="el-GR" altLang="el-GR" sz="2800" dirty="0" smtClean="0"/>
              <a:t>τη γνωστική αναδόμηση </a:t>
            </a:r>
            <a:endParaRPr lang="en-US" altLang="el-GR" sz="2800" dirty="0" smtClean="0"/>
          </a:p>
          <a:p>
            <a:pPr marL="0" indent="0">
              <a:buNone/>
            </a:pPr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1098651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</a:t>
            </a:r>
            <a:r>
              <a:rPr lang="el-GR" sz="2800" dirty="0" err="1" smtClean="0"/>
              <a:t>Λογοθεραπείας</a:t>
            </a:r>
            <a:endParaRPr lang="el-GR" sz="2800" dirty="0" smtClean="0"/>
          </a:p>
          <a:p>
            <a:pPr algn="l"/>
            <a:r>
              <a:rPr lang="el-GR" b="1" dirty="0" smtClean="0"/>
              <a:t>Ψυχοπαθολογία Ενηλίκων</a:t>
            </a:r>
            <a:endParaRPr lang="el-GR" b="1" dirty="0"/>
          </a:p>
          <a:p>
            <a:pPr algn="l"/>
            <a:r>
              <a:rPr lang="el-GR" sz="2800" b="1" dirty="0" smtClean="0"/>
              <a:t>Ενότητα 1</a:t>
            </a:r>
            <a:r>
              <a:rPr lang="en-US" sz="2800" b="1" dirty="0" smtClean="0"/>
              <a:t>0.2</a:t>
            </a:r>
            <a:r>
              <a:rPr lang="el-GR" sz="2800" b="1" dirty="0" smtClean="0"/>
              <a:t>: </a:t>
            </a:r>
            <a:r>
              <a:rPr lang="el-GR" sz="2800" dirty="0" err="1"/>
              <a:t>Σωματόμορφες</a:t>
            </a:r>
            <a:r>
              <a:rPr lang="el-GR" sz="2800" dirty="0"/>
              <a:t> </a:t>
            </a:r>
            <a:r>
              <a:rPr lang="el-GR" sz="2800" dirty="0" smtClean="0"/>
              <a:t>Διαταραχές</a:t>
            </a:r>
            <a:r>
              <a:rPr lang="en-US" sz="2800" dirty="0" smtClean="0"/>
              <a:t> II</a:t>
            </a:r>
            <a:endParaRPr lang="el-GR" sz="2800" dirty="0"/>
          </a:p>
          <a:p>
            <a:pPr algn="l"/>
            <a:endParaRPr lang="en-US" sz="28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Σιαφάκα 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Βασιλική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Καθηγήτρια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- Τίτλος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752757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Θεραπεία </a:t>
            </a:r>
            <a:r>
              <a:rPr lang="el-GR" altLang="el-GR" sz="3600" dirty="0" err="1" smtClean="0"/>
              <a:t>σωματόμορφων</a:t>
            </a:r>
            <a:r>
              <a:rPr lang="el-GR" altLang="el-GR" sz="3600" dirty="0" smtClean="0"/>
              <a:t> διαταραχών (6 από 7)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00178"/>
            <a:ext cx="8229600" cy="360495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l-GR" sz="3000" b="1" dirty="0" smtClean="0"/>
              <a:t>2. </a:t>
            </a:r>
            <a:r>
              <a:rPr lang="el-GR" sz="3000" b="1" dirty="0" err="1" smtClean="0"/>
              <a:t>Σωματοδυσμορφική</a:t>
            </a:r>
            <a:r>
              <a:rPr lang="el-GR" sz="3000" b="1" dirty="0" smtClean="0"/>
              <a:t> διαταραχή</a:t>
            </a:r>
            <a:r>
              <a:rPr lang="el-GR" sz="3000" dirty="0" smtClean="0"/>
              <a:t>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3000" dirty="0" smtClean="0"/>
              <a:t> Η εφαρμογή γνωστικό-</a:t>
            </a:r>
            <a:r>
              <a:rPr lang="el-GR" sz="3000" dirty="0" err="1" smtClean="0"/>
              <a:t>συμπεριφορικών</a:t>
            </a:r>
            <a:r>
              <a:rPr lang="el-GR" sz="3000" dirty="0" smtClean="0"/>
              <a:t> τεχνικών είναι αποτελεσματική, λόγω των κοινών στοιχείων με τη </a:t>
            </a:r>
            <a:r>
              <a:rPr lang="el-GR" sz="3000" dirty="0" err="1" smtClean="0"/>
              <a:t>ιδεοψυχαναγκαστική</a:t>
            </a:r>
            <a:r>
              <a:rPr lang="el-GR" sz="3000" dirty="0" smtClean="0"/>
              <a:t> διαταραχή </a:t>
            </a:r>
            <a:br>
              <a:rPr lang="el-GR" sz="3000" dirty="0" smtClean="0"/>
            </a:br>
            <a:r>
              <a:rPr lang="el-GR" sz="3000" dirty="0" smtClean="0"/>
              <a:t>(π.χ. αποφυγή ελέγχου της εξωτερικής τους εμφάνισης σε καθρέφτες)</a:t>
            </a:r>
            <a:br>
              <a:rPr lang="el-GR" sz="3000" dirty="0" smtClean="0"/>
            </a:br>
            <a:endParaRPr lang="el-GR" sz="30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l-GR" sz="3000" dirty="0" smtClean="0"/>
              <a:t>Φαρμακευτική αγωγή </a:t>
            </a:r>
            <a:br>
              <a:rPr lang="el-GR" sz="3000" dirty="0" smtClean="0"/>
            </a:br>
            <a:r>
              <a:rPr lang="el-GR" sz="3000" dirty="0" smtClean="0"/>
              <a:t>(αναστολείς </a:t>
            </a:r>
            <a:r>
              <a:rPr lang="el-GR" sz="3000" dirty="0" err="1" smtClean="0"/>
              <a:t>επαναπρόσληψης</a:t>
            </a:r>
            <a:r>
              <a:rPr lang="el-GR" sz="3000" dirty="0" smtClean="0"/>
              <a:t> </a:t>
            </a:r>
            <a:r>
              <a:rPr lang="el-GR" sz="3000" dirty="0" err="1" smtClean="0"/>
              <a:t>σεροτονίνης</a:t>
            </a:r>
            <a:r>
              <a:rPr lang="el-GR" sz="3000" dirty="0" smtClean="0"/>
              <a:t> π.χ. </a:t>
            </a:r>
            <a:r>
              <a:rPr lang="el-GR" sz="3000" dirty="0" err="1" smtClean="0"/>
              <a:t>φλουοξετίνη</a:t>
            </a:r>
            <a:r>
              <a:rPr lang="el-GR" sz="3000" dirty="0" smtClean="0"/>
              <a:t>, </a:t>
            </a:r>
            <a:r>
              <a:rPr lang="el-GR" sz="3000" dirty="0" err="1" smtClean="0"/>
              <a:t>χλωμιπραμίνη</a:t>
            </a:r>
            <a:r>
              <a:rPr lang="en-US" sz="3000" dirty="0" smtClean="0"/>
              <a:t>)</a:t>
            </a:r>
            <a:endParaRPr lang="el-GR" sz="3000" dirty="0" smtClean="0"/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32934808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57169"/>
            <a:ext cx="8229600" cy="714381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Θεραπεία </a:t>
            </a:r>
            <a:r>
              <a:rPr lang="el-GR" altLang="el-GR" sz="3600" dirty="0" err="1" smtClean="0"/>
              <a:t>σωματόμορφων</a:t>
            </a:r>
            <a:r>
              <a:rPr lang="el-GR" altLang="el-GR" sz="3600" dirty="0" smtClean="0"/>
              <a:t> διαταραχών (7 από 7)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85864"/>
            <a:ext cx="8229600" cy="381927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l-GR" altLang="el-GR" sz="4000" b="1" dirty="0" smtClean="0"/>
              <a:t>3. Υποχονδρίαση</a:t>
            </a:r>
            <a:r>
              <a:rPr lang="el-GR" altLang="el-GR" sz="4000" dirty="0" smtClean="0"/>
              <a:t>: </a:t>
            </a:r>
            <a:br>
              <a:rPr lang="el-GR" altLang="el-GR" sz="4000" dirty="0" smtClean="0"/>
            </a:br>
            <a:r>
              <a:rPr lang="el-GR" altLang="el-GR" sz="4000" dirty="0" smtClean="0"/>
              <a:t>    </a:t>
            </a:r>
            <a:r>
              <a:rPr lang="el-GR" altLang="el-GR" sz="4000" dirty="0" err="1" smtClean="0"/>
              <a:t>Γνωστικοσυμπεριφορική</a:t>
            </a:r>
            <a:r>
              <a:rPr lang="el-GR" altLang="el-GR" sz="4000" dirty="0" smtClean="0"/>
              <a:t> προσέγγιση </a:t>
            </a:r>
            <a:br>
              <a:rPr lang="el-GR" altLang="el-GR" sz="4000" dirty="0" smtClean="0"/>
            </a:br>
            <a:r>
              <a:rPr lang="el-GR" altLang="el-GR" sz="4000" dirty="0" smtClean="0"/>
              <a:t>    (π.χ. αμφισβήτηση των αρνητικών σκέψεων)</a:t>
            </a:r>
          </a:p>
          <a:p>
            <a:pPr marL="0" indent="0">
              <a:buNone/>
            </a:pPr>
            <a:r>
              <a:rPr lang="el-GR" altLang="el-GR" sz="4000" b="1" dirty="0" smtClean="0"/>
              <a:t>4. </a:t>
            </a:r>
            <a:r>
              <a:rPr lang="el-GR" altLang="el-GR" sz="4000" b="1" dirty="0" err="1" smtClean="0"/>
              <a:t>Σωματοποιητική</a:t>
            </a:r>
            <a:r>
              <a:rPr lang="el-GR" altLang="el-GR" sz="4000" b="1" dirty="0" smtClean="0"/>
              <a:t> διαταραχή</a:t>
            </a:r>
            <a:r>
              <a:rPr lang="el-GR" altLang="el-GR" sz="4000" dirty="0" smtClean="0"/>
              <a:t>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altLang="el-GR" sz="4000" dirty="0" smtClean="0"/>
              <a:t>Αναζήτηση πηγών άγχους και κατάθλιψης, που πιθανά βρίσκονται πίσω από τα συμπτώματα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altLang="el-GR" sz="4000" dirty="0" smtClean="0"/>
              <a:t>Εστίαση στις κοινωνικές δυσκολίες που συνδέονται με τη </a:t>
            </a:r>
            <a:r>
              <a:rPr lang="el-GR" altLang="el-GR" sz="4000" dirty="0" err="1" smtClean="0"/>
              <a:t>σωματοποιητική</a:t>
            </a:r>
            <a:r>
              <a:rPr lang="el-GR" altLang="el-GR" sz="4000" dirty="0" smtClean="0"/>
              <a:t> διαταραχή </a:t>
            </a:r>
            <a:br>
              <a:rPr lang="el-GR" altLang="el-GR" sz="4000" dirty="0" smtClean="0"/>
            </a:br>
            <a:r>
              <a:rPr lang="el-GR" altLang="el-GR" sz="4000" dirty="0" smtClean="0"/>
              <a:t>(Προσοχή: δεν αμφισβητούμε την εγκυρότητα των σωματικών ενοχλήσεων του ατόμου</a:t>
            </a:r>
            <a:r>
              <a:rPr lang="el-GR" altLang="el-GR" sz="35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987274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07"/>
            <a:ext cx="8229600" cy="752757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6. Διαταραχή της μετατροπής</a:t>
            </a:r>
            <a:br>
              <a:rPr lang="el-GR" altLang="el-GR" sz="3600" dirty="0" smtClean="0"/>
            </a:br>
            <a:r>
              <a:rPr lang="el-GR" altLang="el-GR" sz="3600" dirty="0" smtClean="0"/>
              <a:t>(1 από 7)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800" dirty="0" smtClean="0"/>
              <a:t>Έχει μακρά ιστορία (από τα πρώτα γραπτά για την αποκλίνουσα συμπεριφορά)</a:t>
            </a:r>
            <a:br>
              <a:rPr lang="el-GR" sz="2800" dirty="0" smtClean="0"/>
            </a:br>
            <a:endParaRPr lang="el-GR" sz="2800" dirty="0" smtClean="0"/>
          </a:p>
          <a:p>
            <a:pPr marL="0" indent="0">
              <a:buNone/>
            </a:pPr>
            <a:r>
              <a:rPr lang="el-GR" sz="2800" b="1" dirty="0" smtClean="0"/>
              <a:t>Ιστορική αναδρομή:</a:t>
            </a:r>
          </a:p>
          <a:p>
            <a:pPr marL="0" indent="0">
              <a:buNone/>
            </a:pPr>
            <a:r>
              <a:rPr lang="el-GR" sz="2800" dirty="0" smtClean="0"/>
              <a:t>Ο αρχικός όρος ήταν </a:t>
            </a:r>
            <a:r>
              <a:rPr lang="el-GR" sz="2800" i="1" dirty="0" smtClean="0"/>
              <a:t>υστερία</a:t>
            </a: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u="sng" dirty="0" smtClean="0"/>
              <a:t>Ιπποκράτης: </a:t>
            </a:r>
            <a:r>
              <a:rPr lang="el-GR" sz="2800" dirty="0" smtClean="0"/>
              <a:t>περιορίζεται στις γυναίκες και προκαλείται από την παραπλάνηση της μήτρας μέσα στο σώμα (υστέρα= μήτρα) </a:t>
            </a:r>
          </a:p>
        </p:txBody>
      </p:sp>
    </p:spTree>
    <p:extLst>
      <p:ext uri="{BB962C8B-B14F-4D97-AF65-F5344CB8AC3E}">
        <p14:creationId xmlns:p14="http://schemas.microsoft.com/office/powerpoint/2010/main" val="36919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07"/>
            <a:ext cx="8229600" cy="752757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6. Διαταραχή της μετατροπής </a:t>
            </a:r>
            <a:br>
              <a:rPr lang="el-GR" altLang="el-GR" sz="3600" dirty="0" smtClean="0"/>
            </a:br>
            <a:r>
              <a:rPr lang="el-GR" altLang="el-GR" sz="3600" dirty="0" smtClean="0"/>
              <a:t>(2 από 7)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71616"/>
            <a:ext cx="8229600" cy="35335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800" dirty="0" smtClean="0"/>
              <a:t>Η «περιπλανώμενη μήτρα» συμβόλιζε τη μεγάλη επιθυμία του γυναικείου σώματος για τη γέννηση ενός παιδιού</a:t>
            </a:r>
            <a:br>
              <a:rPr lang="el-GR" sz="2800" dirty="0" smtClean="0"/>
            </a:br>
            <a:endParaRPr lang="el-GR" sz="2800" dirty="0" smtClean="0"/>
          </a:p>
          <a:p>
            <a:pPr marL="0" indent="0">
              <a:buNone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Freud</a:t>
            </a:r>
            <a:r>
              <a:rPr lang="en-US" sz="2800" dirty="0" smtClean="0"/>
              <a:t> </a:t>
            </a:r>
            <a:r>
              <a:rPr lang="el-GR" sz="2800" dirty="0" smtClean="0"/>
              <a:t>: Όρος «μετατροπή» </a:t>
            </a:r>
            <a:r>
              <a:rPr lang="el-GR" sz="2800" b="1" dirty="0" smtClean="0">
                <a:sym typeface="Wingdings 3"/>
              </a:rPr>
              <a:t></a:t>
            </a:r>
            <a:r>
              <a:rPr lang="el-GR" sz="2800" dirty="0" smtClean="0">
                <a:sym typeface="Wingdings 3"/>
              </a:rPr>
              <a:t> </a:t>
            </a:r>
            <a:r>
              <a:rPr lang="el-GR" sz="2800" dirty="0" smtClean="0"/>
              <a:t>το άγχος και η ψυχική σύγκρουση μετατρέπονται σε σωματικά συμπτώματα </a:t>
            </a:r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4098780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- Τίτλος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752757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5. Διαταραχή της μετατροπής</a:t>
            </a:r>
            <a:br>
              <a:rPr lang="el-GR" altLang="el-GR" sz="3600" dirty="0" smtClean="0"/>
            </a:br>
            <a:r>
              <a:rPr lang="el-GR" altLang="el-GR" sz="3600" dirty="0" smtClean="0"/>
              <a:t>(3 από 7)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00178"/>
            <a:ext cx="8229600" cy="360495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800" dirty="0" smtClean="0"/>
              <a:t>«Αισθητηριακά ή κινητικά συμπτώματα</a:t>
            </a:r>
            <a:r>
              <a:rPr lang="en-US" sz="2800" dirty="0" smtClean="0"/>
              <a:t> (</a:t>
            </a:r>
            <a:r>
              <a:rPr lang="el-GR" sz="2800" dirty="0" smtClean="0"/>
              <a:t>π.χ. ξαφνική απώλεια όρασης ή η ξαφνική παράλυση), παραπέμπουν σε ασθένειες που σχετίζονται με νευρολογική βλάβη, αλλά οι ιατρικές εξετάσεις και οι έλεγχοι δείχνουν ότι τα σωματικά όργανα και το νευρικό σύστημα λειτουργούν καλά»</a:t>
            </a:r>
          </a:p>
          <a:p>
            <a:pPr marL="0" indent="0" algn="r">
              <a:buNone/>
            </a:pPr>
            <a:r>
              <a:rPr lang="el-GR" sz="2000" dirty="0" smtClean="0"/>
              <a:t>(</a:t>
            </a:r>
            <a:r>
              <a:rPr lang="en-US" sz="2000" dirty="0" err="1" smtClean="0"/>
              <a:t>Kring</a:t>
            </a:r>
            <a:r>
              <a:rPr lang="en-US" sz="2000" dirty="0" smtClean="0"/>
              <a:t> A.M., Davison G.C., Neale J.M., Johnson S.L., 2010)</a:t>
            </a:r>
            <a:endParaRPr lang="el-GR" sz="2000" dirty="0" smtClean="0"/>
          </a:p>
          <a:p>
            <a:pPr marL="0" indent="0">
              <a:buNone/>
            </a:pPr>
            <a:endParaRPr lang="el-GR" sz="2800" dirty="0" smtClean="0"/>
          </a:p>
          <a:p>
            <a:endParaRPr lang="el-GR" dirty="0" smtClean="0"/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25139054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600" dirty="0" smtClean="0"/>
              <a:t>5. Διαταραχή της μετατροπής</a:t>
            </a:r>
            <a:br>
              <a:rPr lang="el-GR" altLang="el-GR" sz="3600" dirty="0" smtClean="0"/>
            </a:br>
            <a:r>
              <a:rPr lang="el-GR" altLang="el-GR" sz="3600" dirty="0" smtClean="0"/>
              <a:t>(4 από 7)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l-GR" altLang="el-GR" sz="3300" dirty="0" smtClean="0"/>
              <a:t>Τα άτομα μπορεί να βιώνουν: </a:t>
            </a:r>
            <a:br>
              <a:rPr lang="el-GR" altLang="el-GR" sz="3300" dirty="0" smtClean="0"/>
            </a:br>
            <a:r>
              <a:rPr lang="el-GR" altLang="el-GR" sz="3300" dirty="0" smtClean="0">
                <a:sym typeface="Wingdings 2" panose="05020102010507070707" pitchFamily="18" charset="2"/>
              </a:rPr>
              <a:t>  </a:t>
            </a:r>
            <a:r>
              <a:rPr lang="el-GR" altLang="el-GR" sz="3300" u="sng" dirty="0" smtClean="0"/>
              <a:t>μερική ή ολική παράλυσή </a:t>
            </a:r>
            <a:r>
              <a:rPr lang="el-GR" altLang="el-GR" sz="3300" dirty="0" smtClean="0"/>
              <a:t>των χεριών ή των ποδιών </a:t>
            </a:r>
            <a:br>
              <a:rPr lang="el-GR" altLang="el-GR" sz="3300" dirty="0" smtClean="0"/>
            </a:br>
            <a:r>
              <a:rPr lang="el-GR" altLang="el-GR" sz="3300" dirty="0" smtClean="0">
                <a:sym typeface="Wingdings 2" panose="05020102010507070707" pitchFamily="18" charset="2"/>
              </a:rPr>
              <a:t>  </a:t>
            </a:r>
            <a:r>
              <a:rPr lang="el-GR" altLang="el-GR" sz="3300" dirty="0" smtClean="0"/>
              <a:t>επιληπτικές κρίσεις</a:t>
            </a:r>
            <a:br>
              <a:rPr lang="el-GR" altLang="el-GR" sz="3300" dirty="0" smtClean="0"/>
            </a:br>
            <a:r>
              <a:rPr lang="el-GR" altLang="el-GR" sz="3300" dirty="0" smtClean="0">
                <a:sym typeface="Wingdings 2" panose="05020102010507070707" pitchFamily="18" charset="2"/>
              </a:rPr>
              <a:t>  </a:t>
            </a:r>
            <a:r>
              <a:rPr lang="el-GR" altLang="el-GR" sz="3300" dirty="0" smtClean="0"/>
              <a:t>αίσθηση τσιμπήματος</a:t>
            </a:r>
            <a:br>
              <a:rPr lang="el-GR" altLang="el-GR" sz="3300" dirty="0" smtClean="0"/>
            </a:br>
            <a:r>
              <a:rPr lang="el-GR" altLang="el-GR" sz="3300" dirty="0" smtClean="0">
                <a:sym typeface="Wingdings 2" panose="05020102010507070707" pitchFamily="18" charset="2"/>
              </a:rPr>
              <a:t>  </a:t>
            </a:r>
            <a:r>
              <a:rPr lang="el-GR" altLang="el-GR" sz="3300" dirty="0" smtClean="0"/>
              <a:t>μυρμηγκιάσματος στο δέρμα</a:t>
            </a:r>
            <a:br>
              <a:rPr lang="el-GR" altLang="el-GR" sz="3300" dirty="0" smtClean="0"/>
            </a:br>
            <a:r>
              <a:rPr lang="el-GR" altLang="el-GR" sz="3300" dirty="0" smtClean="0"/>
              <a:t> </a:t>
            </a:r>
            <a:r>
              <a:rPr lang="el-GR" altLang="el-GR" sz="3300" dirty="0" smtClean="0">
                <a:sym typeface="Wingdings 2" panose="05020102010507070707" pitchFamily="18" charset="2"/>
              </a:rPr>
              <a:t> </a:t>
            </a:r>
            <a:r>
              <a:rPr lang="el-GR" altLang="el-GR" sz="3300" dirty="0" smtClean="0"/>
              <a:t>απώλεια της αισθητικότητας</a:t>
            </a:r>
          </a:p>
          <a:p>
            <a:r>
              <a:rPr lang="el-GR" altLang="el-GR" sz="3300" dirty="0" smtClean="0"/>
              <a:t>Μπορεί να εμφανίσουν </a:t>
            </a:r>
            <a:r>
              <a:rPr lang="el-GR" altLang="el-GR" sz="3300" u="sng" dirty="0" smtClean="0"/>
              <a:t>μερική ή ολική τύφλωση </a:t>
            </a:r>
            <a:r>
              <a:rPr lang="el-GR" altLang="el-GR" sz="3300" dirty="0" smtClean="0"/>
              <a:t>ή να έχουν σωληνοειδή όραση  (το οπτικό πεδίο περιορίζεται, όπως αν κοιτούσε μέσα από ένα σωλήνα)</a:t>
            </a:r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3483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57169"/>
            <a:ext cx="8229600" cy="824195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5. Διαταραχή της μετατροπής</a:t>
            </a:r>
            <a:br>
              <a:rPr lang="el-GR" altLang="el-GR" sz="3600" dirty="0" smtClean="0"/>
            </a:br>
            <a:r>
              <a:rPr lang="el-GR" altLang="el-GR" sz="3600" dirty="0" smtClean="0"/>
              <a:t> (5 από 7)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l-GR" altLang="el-GR" sz="3000" dirty="0" smtClean="0"/>
              <a:t>Άλλα πιθανά συμπτώματα: </a:t>
            </a:r>
            <a:br>
              <a:rPr lang="el-GR" altLang="el-GR" sz="3000" dirty="0" smtClean="0"/>
            </a:br>
            <a:r>
              <a:rPr lang="el-GR" altLang="el-GR" sz="3000" u="sng" dirty="0" smtClean="0"/>
              <a:t>Αφωνία</a:t>
            </a:r>
            <a:r>
              <a:rPr lang="el-GR" altLang="el-GR" sz="3000" dirty="0" smtClean="0"/>
              <a:t>: απώλεια της φωνής, με εξαίρεση την </a:t>
            </a:r>
            <a:br>
              <a:rPr lang="el-GR" altLang="el-GR" sz="3000" dirty="0" smtClean="0"/>
            </a:br>
            <a:r>
              <a:rPr lang="el-GR" altLang="el-GR" sz="3000" dirty="0" smtClean="0"/>
              <a:t>                ψιθυριστή ομιλία </a:t>
            </a:r>
            <a:br>
              <a:rPr lang="el-GR" altLang="el-GR" sz="3000" dirty="0" smtClean="0"/>
            </a:br>
            <a:r>
              <a:rPr lang="el-GR" altLang="el-GR" sz="3000" u="sng" dirty="0" smtClean="0"/>
              <a:t>Ανοσμία</a:t>
            </a:r>
            <a:r>
              <a:rPr lang="el-GR" altLang="el-GR" sz="3000" dirty="0" smtClean="0"/>
              <a:t>: απώλεια της αίσθησης της όσφρησης</a:t>
            </a:r>
          </a:p>
          <a:p>
            <a:pPr marL="0" indent="0">
              <a:buNone/>
            </a:pPr>
            <a:r>
              <a:rPr lang="el-GR" altLang="el-GR" sz="3000" dirty="0" smtClean="0"/>
              <a:t>Τα άτομα αυτά μπορεί να φαίνονται ικανοποιημένα με τον εαυτό τους, ενώ δε φαίνεται να θέλουν ιδιαίτερα να απαλλαγούν από τα συμπτώματά τους (που δεν τα συνδέουν με </a:t>
            </a:r>
            <a:r>
              <a:rPr lang="el-GR" altLang="el-GR" sz="3000" dirty="0" err="1" smtClean="0"/>
              <a:t>ψυχοπιεστικές</a:t>
            </a:r>
            <a:r>
              <a:rPr lang="el-GR" altLang="el-GR" sz="3000" dirty="0" smtClean="0"/>
              <a:t> καταστάσεις) </a:t>
            </a:r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31997781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- Τίτλος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752757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5. Διαταραχή της μετατροπής</a:t>
            </a:r>
            <a:br>
              <a:rPr lang="el-GR" altLang="el-GR" sz="3600" dirty="0" smtClean="0"/>
            </a:br>
            <a:r>
              <a:rPr lang="el-GR" altLang="el-GR" sz="3600" dirty="0" smtClean="0"/>
              <a:t>(6 από 7)</a:t>
            </a:r>
          </a:p>
        </p:txBody>
      </p:sp>
      <p:sp>
        <p:nvSpPr>
          <p:cNvPr id="2048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00178"/>
            <a:ext cx="8229600" cy="3604958"/>
          </a:xfrm>
        </p:spPr>
        <p:txBody>
          <a:bodyPr>
            <a:normAutofit/>
          </a:bodyPr>
          <a:lstStyle/>
          <a:p>
            <a:r>
              <a:rPr lang="el-GR" altLang="el-GR" sz="2800" dirty="0" smtClean="0"/>
              <a:t>Πρώτα συμπτώματα : εφηβεία ή πρώιμη ενήλικη ζωή, συνήθως μετά από ένα στρεσσογόνο γεγονός</a:t>
            </a:r>
          </a:p>
          <a:p>
            <a:r>
              <a:rPr lang="el-GR" altLang="el-GR" sz="2800" dirty="0" smtClean="0"/>
              <a:t>Ένα επεισόδιο μπορεί να λήξει ξαφνικά</a:t>
            </a:r>
          </a:p>
          <a:p>
            <a:r>
              <a:rPr lang="el-GR" altLang="el-GR" sz="2800" dirty="0" smtClean="0"/>
              <a:t>Συνήθως, όμως, κάποια στιγμή η διαταραχή επανεμφανίζεται, είτε στην αρχική της εικόνα είτε </a:t>
            </a:r>
            <a:br>
              <a:rPr lang="el-GR" altLang="el-GR" sz="2800" dirty="0" smtClean="0"/>
            </a:br>
            <a:r>
              <a:rPr lang="el-GR" altLang="el-GR" sz="2800" dirty="0" smtClean="0"/>
              <a:t>με διαφορετικό σύμπτωμα</a:t>
            </a:r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40816670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07"/>
            <a:ext cx="8229600" cy="714381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5. Διαταραχή της μετατροπής</a:t>
            </a:r>
            <a:br>
              <a:rPr lang="el-GR" altLang="el-GR" sz="3600" dirty="0" smtClean="0"/>
            </a:br>
            <a:r>
              <a:rPr lang="el-GR" altLang="el-GR" sz="3600" dirty="0" smtClean="0"/>
              <a:t> (7 από 7)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28740"/>
            <a:ext cx="8229600" cy="3676396"/>
          </a:xfrm>
        </p:spPr>
        <p:txBody>
          <a:bodyPr>
            <a:normAutofit/>
          </a:bodyPr>
          <a:lstStyle/>
          <a:p>
            <a:r>
              <a:rPr lang="el-GR" altLang="el-GR" sz="2800" dirty="0" smtClean="0"/>
              <a:t>Επιπολασμός : &lt;1% </a:t>
            </a:r>
            <a:br>
              <a:rPr lang="el-GR" altLang="el-GR" sz="2800" dirty="0" smtClean="0"/>
            </a:br>
            <a:r>
              <a:rPr lang="el-GR" altLang="el-GR" sz="2800" dirty="0" smtClean="0"/>
              <a:t>Εμφανίζεται συχνότερα σε </a:t>
            </a:r>
            <a:r>
              <a:rPr lang="el-GR" altLang="el-GR" sz="2800" u="sng" dirty="0" smtClean="0"/>
              <a:t>γυναίκες</a:t>
            </a:r>
            <a:br>
              <a:rPr lang="el-GR" altLang="el-GR" sz="2800" u="sng" dirty="0" smtClean="0"/>
            </a:br>
            <a:endParaRPr lang="el-GR" altLang="el-GR" sz="2800" u="sng" dirty="0" smtClean="0"/>
          </a:p>
          <a:p>
            <a:r>
              <a:rPr lang="el-GR" altLang="el-GR" sz="2800" dirty="0" smtClean="0"/>
              <a:t>Παρουσιάζει </a:t>
            </a:r>
            <a:r>
              <a:rPr lang="el-GR" altLang="el-GR" sz="2800" b="1" dirty="0" err="1" smtClean="0"/>
              <a:t>συννοσηρότητα</a:t>
            </a:r>
            <a:r>
              <a:rPr lang="el-GR" altLang="el-GR" sz="2800" dirty="0" smtClean="0"/>
              <a:t> με :</a:t>
            </a:r>
            <a:br>
              <a:rPr lang="el-GR" altLang="el-GR" sz="2800" dirty="0" smtClean="0"/>
            </a:br>
            <a:r>
              <a:rPr lang="el-GR" altLang="el-GR" sz="2800" dirty="0" smtClean="0"/>
              <a:t> </a:t>
            </a:r>
            <a:r>
              <a:rPr lang="el-GR" altLang="el-GR" sz="2800" dirty="0" smtClean="0">
                <a:sym typeface="Wingdings 2" panose="05020102010507070707" pitchFamily="18" charset="2"/>
              </a:rPr>
              <a:t> </a:t>
            </a:r>
            <a:r>
              <a:rPr lang="el-GR" altLang="el-GR" sz="2800" dirty="0" smtClean="0"/>
              <a:t>μείζονα καταθλιπτική διαταραχή</a:t>
            </a:r>
            <a:br>
              <a:rPr lang="el-GR" altLang="el-GR" sz="2800" dirty="0" smtClean="0"/>
            </a:br>
            <a:r>
              <a:rPr lang="el-GR" altLang="el-GR" sz="2800" dirty="0" smtClean="0">
                <a:sym typeface="Wingdings 2" panose="05020102010507070707" pitchFamily="18" charset="2"/>
              </a:rPr>
              <a:t>  </a:t>
            </a:r>
            <a:r>
              <a:rPr lang="el-GR" altLang="el-GR" sz="2800" dirty="0" smtClean="0"/>
              <a:t>κατάχρηση ουσιών</a:t>
            </a:r>
            <a:br>
              <a:rPr lang="el-GR" altLang="el-GR" sz="2800" dirty="0" smtClean="0"/>
            </a:br>
            <a:r>
              <a:rPr lang="el-GR" altLang="el-GR" sz="2800" dirty="0" smtClean="0">
                <a:sym typeface="Wingdings 2" panose="05020102010507070707" pitchFamily="18" charset="2"/>
              </a:rPr>
              <a:t>  </a:t>
            </a:r>
            <a:r>
              <a:rPr lang="el-GR" altLang="el-GR" sz="2800" dirty="0" smtClean="0"/>
              <a:t>διαταραχές της προσωπικότητας </a:t>
            </a:r>
            <a:br>
              <a:rPr lang="el-GR" altLang="el-GR" sz="2800" dirty="0" smtClean="0"/>
            </a:br>
            <a:r>
              <a:rPr lang="el-GR" altLang="el-GR" sz="2800" dirty="0" smtClean="0"/>
              <a:t>     (κυρίως με τη </a:t>
            </a:r>
            <a:r>
              <a:rPr lang="el-GR" altLang="el-GR" sz="2800" dirty="0" err="1" smtClean="0"/>
              <a:t>μεταιχμιακή</a:t>
            </a:r>
            <a:r>
              <a:rPr lang="el-GR" altLang="el-GR" sz="2800" dirty="0" smtClean="0"/>
              <a:t> και τη  δραματική) </a:t>
            </a:r>
          </a:p>
        </p:txBody>
      </p:sp>
    </p:spTree>
    <p:extLst>
      <p:ext uri="{BB962C8B-B14F-4D97-AF65-F5344CB8AC3E}">
        <p14:creationId xmlns:p14="http://schemas.microsoft.com/office/powerpoint/2010/main" val="1292113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07"/>
            <a:ext cx="8229600" cy="752757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5. Διαταραχή της μετατροπής – Αιτιολογία (1 από 5)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57302"/>
            <a:ext cx="8229600" cy="374783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altLang="el-GR" sz="3000" b="1" dirty="0" smtClean="0"/>
              <a:t>Ψυχαναλυτική θεώρηση</a:t>
            </a:r>
            <a:r>
              <a:rPr lang="el-GR" altLang="el-GR" sz="3000" dirty="0" smtClean="0"/>
              <a:t>: </a:t>
            </a:r>
            <a:br>
              <a:rPr lang="el-GR" altLang="el-GR" sz="3000" dirty="0" smtClean="0"/>
            </a:br>
            <a:r>
              <a:rPr lang="el-GR" altLang="el-GR" sz="3000" dirty="0" smtClean="0"/>
              <a:t>Τα συμπτώματά της αποτελούν ένα σαφές παράδειγμα του ρόλου του ασυνείδητου</a:t>
            </a:r>
            <a:br>
              <a:rPr lang="el-GR" altLang="el-GR" sz="3000" dirty="0" smtClean="0"/>
            </a:br>
            <a:r>
              <a:rPr lang="el-GR" altLang="el-GR" sz="3000" dirty="0" smtClean="0"/>
              <a:t/>
            </a:r>
            <a:br>
              <a:rPr lang="el-GR" altLang="el-GR" sz="3000" dirty="0" smtClean="0"/>
            </a:br>
            <a:r>
              <a:rPr lang="el-GR" altLang="el-GR" sz="3000" dirty="0" smtClean="0"/>
              <a:t>Βίωση ενός γεγονότος με συναισθηματική διέγερση </a:t>
            </a:r>
            <a:r>
              <a:rPr lang="el-GR" altLang="el-GR" sz="3000" dirty="0" smtClean="0">
                <a:sym typeface="Wingdings 3"/>
              </a:rPr>
              <a:t> </a:t>
            </a:r>
            <a:r>
              <a:rPr lang="el-GR" altLang="el-GR" sz="3000" dirty="0" smtClean="0"/>
              <a:t>το συναίσθημά δεν εκφράζεται- η ανάμνηση του γεγονότος αποκόπτεται από τη συνείδηση</a:t>
            </a:r>
          </a:p>
          <a:p>
            <a:pPr marL="0" indent="0">
              <a:buNone/>
            </a:pPr>
            <a:endParaRPr lang="el-GR" altLang="el-GR" sz="3000" dirty="0" smtClean="0"/>
          </a:p>
          <a:p>
            <a:pPr marL="0" indent="0">
              <a:buNone/>
            </a:pPr>
            <a:endParaRPr lang="el-GR" altLang="el-GR" sz="3000" dirty="0" smtClean="0"/>
          </a:p>
          <a:p>
            <a:pPr marL="0" indent="0">
              <a:buNone/>
            </a:pPr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402886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- Τίτλος"/>
          <p:cNvSpPr>
            <a:spLocks noGrp="1"/>
          </p:cNvSpPr>
          <p:nvPr>
            <p:ph type="title"/>
          </p:nvPr>
        </p:nvSpPr>
        <p:spPr>
          <a:xfrm>
            <a:off x="457200" y="571484"/>
            <a:ext cx="8229600" cy="609880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5. Διαταραχή της μετατροπής – Αιτιολογία (2 από 5)</a:t>
            </a:r>
          </a:p>
        </p:txBody>
      </p:sp>
      <p:sp>
        <p:nvSpPr>
          <p:cNvPr id="2560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71616"/>
            <a:ext cx="8229600" cy="3533520"/>
          </a:xfrm>
        </p:spPr>
        <p:txBody>
          <a:bodyPr>
            <a:normAutofit fontScale="77500" lnSpcReduction="20000"/>
          </a:bodyPr>
          <a:lstStyle/>
          <a:p>
            <a:r>
              <a:rPr lang="el-GR" altLang="el-GR" sz="3500" dirty="0" smtClean="0"/>
              <a:t>Αργότερα, ο </a:t>
            </a:r>
            <a:r>
              <a:rPr lang="en-US" altLang="el-GR" sz="3500" dirty="0" smtClean="0"/>
              <a:t>Freud</a:t>
            </a:r>
            <a:r>
              <a:rPr lang="el-GR" altLang="el-GR" sz="3500" dirty="0" smtClean="0"/>
              <a:t> υποστήριξε ότι η διαταραχή της μετατροπής στις γυναίκες έχει τις ρίζες της σε μη επιλυμένο σύμπλεγμα της Ηλέκτρας</a:t>
            </a:r>
          </a:p>
          <a:p>
            <a:r>
              <a:rPr lang="el-GR" altLang="el-GR" sz="3500" dirty="0" smtClean="0"/>
              <a:t>«Το μικρό κορίτσι έχει σεξουαλικά συναισθήματα προς τον πατέρα της και, αν οι γονείς αντιμετωπίσουν αυτά τα σεξουαλικά συναισθήματα με έντονη αποδοκιμασία, τότε τα συναισθήματα αυτά απωθούνται»</a:t>
            </a:r>
          </a:p>
          <a:p>
            <a:pPr algn="r">
              <a:buNone/>
            </a:pPr>
            <a:r>
              <a:rPr lang="el-GR" sz="2900" dirty="0" smtClean="0"/>
              <a:t>(</a:t>
            </a:r>
            <a:r>
              <a:rPr lang="en-US" sz="2900" dirty="0" err="1" smtClean="0"/>
              <a:t>Kring</a:t>
            </a:r>
            <a:r>
              <a:rPr lang="en-US" sz="2900" dirty="0" smtClean="0"/>
              <a:t> A.M., Davison G.C., Neale J.M., Johnson S.L., 2010)</a:t>
            </a:r>
            <a:endParaRPr lang="el-GR" altLang="el-GR" sz="2900" dirty="0" smtClean="0"/>
          </a:p>
          <a:p>
            <a:endParaRPr lang="el-GR" altLang="el-GR" dirty="0" smtClean="0"/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28923028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5. Διαταραχή της μετατροπής – Αιτιολογία (3 από 5)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28740"/>
            <a:ext cx="8229600" cy="36763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altLang="el-GR" sz="2800" b="1" dirty="0" smtClean="0"/>
              <a:t>Αποτέλεσμα</a:t>
            </a:r>
            <a:r>
              <a:rPr lang="el-GR" altLang="el-GR" sz="2800" dirty="0" smtClean="0"/>
              <a:t>: ασυνείδητη έντονη ενασχόληση με το σεξ, ταυτόχρονα με την αποφυγή του σε συνειδητό επίπεδο</a:t>
            </a:r>
          </a:p>
          <a:p>
            <a:pPr marL="0" indent="0">
              <a:buNone/>
            </a:pPr>
            <a:r>
              <a:rPr lang="el-GR" altLang="el-G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Μετέπειτα ζωή του κοριτσιού: </a:t>
            </a: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«Η σεξουαλική διέγερση ή κάποια άλλη συνθήκη «ξυπνά» τις απωθημένες </a:t>
            </a:r>
            <a:r>
              <a:rPr lang="el-GR" altLang="el-GR" sz="2800" dirty="0" err="1" smtClean="0"/>
              <a:t>ενορμήσεις</a:t>
            </a:r>
            <a:r>
              <a:rPr lang="el-GR" altLang="el-GR" sz="2800" dirty="0" smtClean="0"/>
              <a:t> του, προκαλώντας άγχος, που μετατρέπεται σε σωματικά συμπτώματα» </a:t>
            </a:r>
            <a:r>
              <a:rPr lang="el-GR" sz="2000" dirty="0" smtClean="0"/>
              <a:t>(</a:t>
            </a:r>
            <a:r>
              <a:rPr lang="en-US" sz="2000" dirty="0" err="1" smtClean="0"/>
              <a:t>Kring</a:t>
            </a:r>
            <a:r>
              <a:rPr lang="en-US" sz="2000" dirty="0" smtClean="0"/>
              <a:t> A.M., Davison G.C., Neale J.M., Johnson S.L., 2010)</a:t>
            </a:r>
            <a:endParaRPr lang="el-GR" sz="2000" dirty="0" smtClean="0"/>
          </a:p>
          <a:p>
            <a:pPr marL="0" indent="0">
              <a:buNone/>
            </a:pPr>
            <a:endParaRPr lang="el-GR" altLang="el-GR" sz="2800" dirty="0" smtClean="0"/>
          </a:p>
          <a:p>
            <a:pPr marL="0" indent="0">
              <a:buNone/>
            </a:pPr>
            <a:endParaRPr lang="el-GR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80449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07"/>
            <a:ext cx="8229600" cy="752757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5. Διαταραχή της μετατροπής – Αιτιολογία (4 από 5)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28740"/>
            <a:ext cx="8229600" cy="36763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b="1" dirty="0" smtClean="0"/>
              <a:t>Πιθανοί γενετικοί παράγοντες</a:t>
            </a:r>
            <a:r>
              <a:rPr lang="el-GR" altLang="el-GR" sz="2800" dirty="0" smtClean="0"/>
              <a:t>: </a:t>
            </a:r>
            <a:br>
              <a:rPr lang="el-GR" altLang="el-GR" sz="2800" dirty="0" smtClean="0"/>
            </a:br>
            <a:r>
              <a:rPr lang="el-GR" altLang="el-GR" sz="2800" dirty="0" smtClean="0"/>
              <a:t>Ερευνητικά δεδομένα: δεν υποστηρίζουν την ύπαρξη κάποιων γενετικών παραγόντων</a:t>
            </a:r>
            <a:br>
              <a:rPr lang="el-GR" altLang="el-GR" sz="2800" dirty="0" smtClean="0"/>
            </a:br>
            <a:endParaRPr lang="el-GR" altLang="el-GR" sz="2800" dirty="0" smtClean="0"/>
          </a:p>
          <a:p>
            <a:pPr marL="0" indent="0">
              <a:buNone/>
            </a:pPr>
            <a:r>
              <a:rPr lang="el-GR" altLang="el-GR" sz="2800" b="1" dirty="0" smtClean="0"/>
              <a:t>Κοινωνικοί και πολιτισμικοί παράγοντες</a:t>
            </a:r>
            <a:r>
              <a:rPr lang="el-GR" altLang="el-GR" sz="2800" dirty="0" smtClean="0"/>
              <a:t>:</a:t>
            </a:r>
            <a:br>
              <a:rPr lang="el-GR" altLang="el-GR" sz="2800" dirty="0" smtClean="0"/>
            </a:br>
            <a:r>
              <a:rPr lang="el-GR" altLang="el-GR" sz="2800" dirty="0" smtClean="0"/>
              <a:t>Τελευταίος αιώνας: σαφής μείωση της επίπτωσής της </a:t>
            </a:r>
            <a:br>
              <a:rPr lang="el-GR" altLang="el-GR" sz="2800" dirty="0" smtClean="0"/>
            </a:b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Κοινωνικοί και πολιτισμικοί παράγοντες παίζουν ρόλο</a:t>
            </a:r>
          </a:p>
        </p:txBody>
      </p:sp>
    </p:spTree>
    <p:extLst>
      <p:ext uri="{BB962C8B-B14F-4D97-AF65-F5344CB8AC3E}">
        <p14:creationId xmlns:p14="http://schemas.microsoft.com/office/powerpoint/2010/main" val="2025752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- Τίτλος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752757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5. Διαταραχή της μετατροπής – Αιτιολογία (5 από 5)</a:t>
            </a:r>
          </a:p>
        </p:txBody>
      </p:sp>
      <p:sp>
        <p:nvSpPr>
          <p:cNvPr id="28675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428740"/>
            <a:ext cx="8229600" cy="36763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 smtClean="0"/>
              <a:t>Στη μείωση εμφάνισης της διαταραχής μπορεί να συνέβαλε η γενικότερη χαλάρωση των σεξουαλικών ηθών (η στάση απέναντι στη σεξουαλικότητα δεν είναι τόσο καταπιεστική)</a:t>
            </a:r>
            <a:br>
              <a:rPr lang="el-GR" altLang="el-GR" sz="2800" dirty="0" smtClean="0"/>
            </a:br>
            <a:endParaRPr lang="el-GR" altLang="el-GR" sz="2800" dirty="0" smtClean="0"/>
          </a:p>
          <a:p>
            <a:pPr marL="0" indent="0">
              <a:buNone/>
            </a:pPr>
            <a:r>
              <a:rPr lang="el-GR" altLang="el-GR" sz="2800" dirty="0" smtClean="0"/>
              <a:t>Πιο συχνή σε άτομα χαμηλού κοινωνικοοικονομικού επιπέδου και από αγροτικές περιοχές</a:t>
            </a:r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7789643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600" dirty="0" smtClean="0"/>
              <a:t>Θεραπεία της διαταραχής μετατροπής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42988"/>
            <a:ext cx="8229600" cy="39621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altLang="el-GR" sz="2800" dirty="0" smtClean="0"/>
              <a:t>Δεν  ενδείκνυται η προσπάθεια να πειστούν τα άτομα με διαταραχή μετατροπής ότι τα συμπτώματά τους έχουν σχέση με ψυχολογικούς παράγοντες</a:t>
            </a:r>
            <a:br>
              <a:rPr lang="el-GR" altLang="el-GR" sz="2800" dirty="0" smtClean="0"/>
            </a:b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Πιο αποτελεσματική η εφαρμογή μιας </a:t>
            </a:r>
            <a:r>
              <a:rPr lang="el-GR" altLang="el-GR" sz="2800" u="sng" dirty="0" smtClean="0"/>
              <a:t>ήπιας υποστηρικτικής προσέγγισης για επίλυση συγκεκριμένων προβλημάτων </a:t>
            </a:r>
            <a:r>
              <a:rPr lang="el-GR" altLang="el-GR" sz="2800" dirty="0" smtClean="0"/>
              <a:t>(π.χ. στις σχέσεις), παρά μια μακροχρόνια ψυχαναλυτικά προσανατολισμένη ψυχοθεραπεία</a:t>
            </a:r>
          </a:p>
        </p:txBody>
      </p:sp>
    </p:spTree>
    <p:extLst>
      <p:ext uri="{BB962C8B-B14F-4D97-AF65-F5344CB8AC3E}">
        <p14:creationId xmlns:p14="http://schemas.microsoft.com/office/powerpoint/2010/main" val="41500543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57169"/>
            <a:ext cx="8229600" cy="642943"/>
          </a:xfrm>
        </p:spPr>
        <p:txBody>
          <a:bodyPr>
            <a:noAutofit/>
          </a:bodyPr>
          <a:lstStyle/>
          <a:p>
            <a:r>
              <a:rPr lang="el-GR" altLang="el-GR" sz="4000" dirty="0" smtClean="0"/>
              <a:t>Λειτουργικές οργανικές διαταραχές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4426"/>
            <a:ext cx="8229600" cy="38907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 smtClean="0"/>
              <a:t>Ορισμένες διαταραχές αναγνωρίζονται ως αυτόνομες διαγνωστικές οντότητες από τους ειδικούς τόσο της ψυχικής, όσο και της σωματικής υγείας</a:t>
            </a:r>
            <a:br>
              <a:rPr lang="el-GR" altLang="el-GR" sz="2800" dirty="0" smtClean="0"/>
            </a:b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1. Άτυπη στηθάγχη</a:t>
            </a:r>
            <a:br>
              <a:rPr lang="el-GR" altLang="el-GR" sz="2800" dirty="0" smtClean="0"/>
            </a:br>
            <a:r>
              <a:rPr lang="el-GR" altLang="el-GR" sz="2800" dirty="0" smtClean="0"/>
              <a:t>2. Σύνδρομο χρόνιας κόπωσης</a:t>
            </a:r>
          </a:p>
        </p:txBody>
      </p:sp>
    </p:spTree>
    <p:extLst>
      <p:ext uri="{BB962C8B-B14F-4D97-AF65-F5344CB8AC3E}">
        <p14:creationId xmlns:p14="http://schemas.microsoft.com/office/powerpoint/2010/main" val="13201125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07"/>
            <a:ext cx="8229600" cy="752757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1. Άτυπη (ή μη-καρδιακή στηθάγχη) </a:t>
            </a:r>
            <a:br>
              <a:rPr lang="el-GR" altLang="el-GR" sz="3600" dirty="0" smtClean="0"/>
            </a:br>
            <a:r>
              <a:rPr lang="el-GR" altLang="el-GR" sz="3600" dirty="0" smtClean="0"/>
              <a:t>(1 από 4)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00178"/>
            <a:ext cx="8229600" cy="360495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altLang="el-GR" sz="2800" dirty="0" smtClean="0"/>
              <a:t>Συχνό και σημαντικό πρόβλημα</a:t>
            </a:r>
            <a:br>
              <a:rPr lang="el-GR" altLang="el-GR" sz="2800" dirty="0" smtClean="0"/>
            </a:b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Δεν περιλαμβάνει άλλα συμπτώματα πέρα της στηθάγχης, η οποία </a:t>
            </a:r>
            <a:r>
              <a:rPr lang="el-GR" altLang="el-GR" sz="2800" u="sng" dirty="0" smtClean="0"/>
              <a:t>δεν μπορεί να αποδοθεί </a:t>
            </a:r>
            <a:r>
              <a:rPr lang="el-GR" altLang="el-GR" sz="2800" dirty="0" smtClean="0"/>
              <a:t>σε αναγνωρισμένα καρδιολογικά ή αλλά οργανικά προβλήματα</a:t>
            </a:r>
          </a:p>
          <a:p>
            <a:r>
              <a:rPr lang="el-GR" altLang="el-GR" sz="2800" dirty="0" smtClean="0"/>
              <a:t>Επίμονος πόνος, ταχυκαρδίες, δύσπνοια και πεποίθηση ότι όλα οφείλονται σε μια καρδιακή νόσο</a:t>
            </a:r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9358427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42922"/>
            <a:ext cx="8229600" cy="538442"/>
          </a:xfrm>
        </p:spPr>
        <p:txBody>
          <a:bodyPr>
            <a:noAutofit/>
          </a:bodyPr>
          <a:lstStyle/>
          <a:p>
            <a:r>
              <a:rPr lang="el-GR" altLang="el-GR" sz="4000" dirty="0" smtClean="0"/>
              <a:t>1</a:t>
            </a:r>
            <a:r>
              <a:rPr lang="el-GR" altLang="el-GR" sz="3600" dirty="0" smtClean="0"/>
              <a:t>. Άτυπη (ή μη-καρδιακή στηθάγχη) </a:t>
            </a:r>
            <a:br>
              <a:rPr lang="el-GR" altLang="el-GR" sz="3600" dirty="0" smtClean="0"/>
            </a:br>
            <a:r>
              <a:rPr lang="el-GR" altLang="el-GR" sz="3600" dirty="0" smtClean="0"/>
              <a:t>(2 από 4)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43054"/>
            <a:ext cx="8229600" cy="34620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dirty="0" smtClean="0"/>
              <a:t>Συχνά συνυπάρχουν </a:t>
            </a: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ψυχολογικά προβλήματα</a:t>
            </a:r>
            <a:r>
              <a:rPr lang="el-GR" dirty="0" smtClean="0"/>
              <a:t>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 smtClean="0"/>
              <a:t> Αγχώδεις Διαταραχές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 smtClean="0"/>
              <a:t> Κατάθλιψη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 smtClean="0"/>
              <a:t> Σωματόμορφες διαταραχές</a:t>
            </a:r>
          </a:p>
        </p:txBody>
      </p:sp>
    </p:spTree>
    <p:extLst>
      <p:ext uri="{BB962C8B-B14F-4D97-AF65-F5344CB8AC3E}">
        <p14:creationId xmlns:p14="http://schemas.microsoft.com/office/powerpoint/2010/main" val="19125936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07"/>
            <a:ext cx="8229600" cy="752757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1. Άτυπη (ή μη-καρδιακή στηθάγχη) </a:t>
            </a:r>
            <a:br>
              <a:rPr lang="el-GR" altLang="el-GR" sz="3600" dirty="0" smtClean="0"/>
            </a:br>
            <a:r>
              <a:rPr lang="el-GR" altLang="el-GR" sz="3600" dirty="0" smtClean="0"/>
              <a:t>(3 από 4)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800" b="1" dirty="0" smtClean="0"/>
              <a:t>Κύριο ρόλο στην εκδήλωση του προβλήματος </a:t>
            </a:r>
            <a:r>
              <a:rPr lang="el-GR" sz="2800" dirty="0" smtClean="0"/>
              <a:t>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2800" dirty="0" smtClean="0"/>
              <a:t> Ανάλογες εμπειρίες (στον ίδιο ή σε μέλος της οικογένειας) </a:t>
            </a:r>
            <a:r>
              <a:rPr lang="el-GR" sz="2800" b="1" dirty="0" smtClean="0">
                <a:sym typeface="Wingdings 3" pitchFamily="18" charset="2"/>
              </a:rPr>
              <a:t> </a:t>
            </a:r>
            <a:r>
              <a:rPr lang="el-GR" sz="2800" dirty="0" smtClean="0">
                <a:sym typeface="Wingdings 3" pitchFamily="18" charset="2"/>
              </a:rPr>
              <a:t>καταστροφική ερμηνεία των οργανικών αισθήσεων</a:t>
            </a:r>
            <a:br>
              <a:rPr lang="el-GR" sz="2800" dirty="0" smtClean="0">
                <a:sym typeface="Wingdings 3" pitchFamily="18" charset="2"/>
              </a:rPr>
            </a:br>
            <a:endParaRPr lang="el-GR" sz="2800" dirty="0" smtClean="0">
              <a:sym typeface="Wingdings 3" pitchFamily="18" charset="2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l-GR" sz="2800" dirty="0" smtClean="0">
                <a:sym typeface="Wingdings 3" pitchFamily="18" charset="2"/>
              </a:rPr>
              <a:t>Η ερμηνεία αυτή </a:t>
            </a:r>
            <a:r>
              <a:rPr lang="el-GR" sz="2800" b="1" dirty="0" smtClean="0">
                <a:sym typeface="Wingdings 3"/>
              </a:rPr>
              <a:t></a:t>
            </a:r>
            <a:r>
              <a:rPr lang="el-GR" sz="2800" dirty="0" smtClean="0">
                <a:sym typeface="Wingdings 3"/>
              </a:rPr>
              <a:t> </a:t>
            </a:r>
            <a:r>
              <a:rPr lang="el-GR" sz="2800" dirty="0" smtClean="0">
                <a:sym typeface="Wingdings 3" pitchFamily="18" charset="2"/>
              </a:rPr>
              <a:t>εμφάνιση περαιτέρω ψυχολογικών και σωματικών συμπτωμάτων </a:t>
            </a:r>
          </a:p>
          <a:p>
            <a:pPr algn="r">
              <a:buNone/>
            </a:pPr>
            <a:r>
              <a:rPr lang="el-GR" sz="2000" dirty="0" err="1" smtClean="0">
                <a:sym typeface="Wingdings 3" pitchFamily="18" charset="2"/>
              </a:rPr>
              <a:t>Καραδήμας</a:t>
            </a:r>
            <a:r>
              <a:rPr lang="el-GR" sz="2000" dirty="0" smtClean="0">
                <a:sym typeface="Wingdings 3" pitchFamily="18" charset="2"/>
              </a:rPr>
              <a:t> Ε., 2005 </a:t>
            </a:r>
          </a:p>
          <a:p>
            <a:endParaRPr lang="el-GR" dirty="0" smtClean="0">
              <a:sym typeface="Wingdings 3" pitchFamily="18" charset="2"/>
            </a:endParaRPr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34986865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1 - Τίτλος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1. Άτυπη (ή μη-καρδιακή στηθάγχη) </a:t>
            </a:r>
            <a:br>
              <a:rPr lang="el-GR" altLang="el-GR" sz="3600" dirty="0" smtClean="0"/>
            </a:br>
            <a:r>
              <a:rPr lang="el-GR" altLang="el-GR" sz="3600" dirty="0" smtClean="0"/>
              <a:t>(4 από 4)</a:t>
            </a:r>
          </a:p>
        </p:txBody>
      </p:sp>
      <p:sp>
        <p:nvSpPr>
          <p:cNvPr id="33795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00178"/>
            <a:ext cx="8229600" cy="360495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altLang="el-GR" sz="2800" b="1" dirty="0" smtClean="0">
                <a:sym typeface="Wingdings 3" panose="05040102010807070707" pitchFamily="18" charset="2"/>
              </a:rPr>
              <a:t>Παράγοντες που εδραιώνουν τη δυσκολία</a:t>
            </a:r>
            <a:r>
              <a:rPr lang="el-GR" altLang="el-GR" sz="2800" dirty="0" smtClean="0">
                <a:sym typeface="Wingdings 3" panose="05040102010807070707" pitchFamily="18" charset="2"/>
              </a:rPr>
              <a:t>: </a:t>
            </a:r>
            <a:br>
              <a:rPr lang="el-GR" altLang="el-GR" sz="2800" dirty="0" smtClean="0">
                <a:sym typeface="Wingdings 3" panose="05040102010807070707" pitchFamily="18" charset="2"/>
              </a:rPr>
            </a:br>
            <a:r>
              <a:rPr lang="el-GR" altLang="el-GR" sz="2800" dirty="0" smtClean="0">
                <a:sym typeface="Wingdings 2" panose="05020102010507070707" pitchFamily="18" charset="2"/>
              </a:rPr>
              <a:t> </a:t>
            </a:r>
            <a:r>
              <a:rPr lang="el-GR" altLang="el-GR" sz="2800" dirty="0" smtClean="0">
                <a:sym typeface="Wingdings 3" panose="05040102010807070707" pitchFamily="18" charset="2"/>
              </a:rPr>
              <a:t>η αντίδραση των άλλων (ενισχυτικές συμπεριφορές)</a:t>
            </a:r>
            <a:br>
              <a:rPr lang="el-GR" altLang="el-GR" sz="2800" dirty="0" smtClean="0">
                <a:sym typeface="Wingdings 3" panose="05040102010807070707" pitchFamily="18" charset="2"/>
              </a:rPr>
            </a:br>
            <a:r>
              <a:rPr lang="el-GR" altLang="el-GR" sz="2800" dirty="0" smtClean="0">
                <a:sym typeface="Wingdings 2" panose="05020102010507070707" pitchFamily="18" charset="2"/>
              </a:rPr>
              <a:t></a:t>
            </a:r>
            <a:r>
              <a:rPr lang="el-GR" altLang="el-GR" sz="2800" dirty="0" smtClean="0">
                <a:sym typeface="Wingdings 3" panose="05040102010807070707" pitchFamily="18" charset="2"/>
              </a:rPr>
              <a:t> δευτερογενή ψυχιατρικά προβλήματα </a:t>
            </a:r>
            <a:br>
              <a:rPr lang="el-GR" altLang="el-GR" sz="2800" dirty="0" smtClean="0">
                <a:sym typeface="Wingdings 3" panose="05040102010807070707" pitchFamily="18" charset="2"/>
              </a:rPr>
            </a:br>
            <a:r>
              <a:rPr lang="el-GR" altLang="el-GR" sz="2800" dirty="0" smtClean="0">
                <a:sym typeface="Wingdings 2" panose="05020102010507070707" pitchFamily="18" charset="2"/>
              </a:rPr>
              <a:t></a:t>
            </a:r>
            <a:r>
              <a:rPr lang="el-GR" altLang="el-GR" sz="2800" dirty="0" smtClean="0">
                <a:sym typeface="Wingdings 3" panose="05040102010807070707" pitchFamily="18" charset="2"/>
              </a:rPr>
              <a:t> </a:t>
            </a:r>
            <a:r>
              <a:rPr lang="el-GR" altLang="el-GR" sz="2800" dirty="0" err="1" smtClean="0">
                <a:sym typeface="Wingdings 3" panose="05040102010807070707" pitchFamily="18" charset="2"/>
              </a:rPr>
              <a:t>ιατρογενείς</a:t>
            </a:r>
            <a:r>
              <a:rPr lang="el-GR" altLang="el-GR" sz="2800" dirty="0" smtClean="0">
                <a:sym typeface="Wingdings 3" panose="05040102010807070707" pitchFamily="18" charset="2"/>
              </a:rPr>
              <a:t> παράγοντες (π.χ. λανθασμένες </a:t>
            </a:r>
            <a:br>
              <a:rPr lang="el-GR" altLang="el-GR" sz="2800" dirty="0" smtClean="0">
                <a:sym typeface="Wingdings 3" panose="05040102010807070707" pitchFamily="18" charset="2"/>
              </a:rPr>
            </a:br>
            <a:r>
              <a:rPr lang="el-GR" altLang="el-GR" sz="2800" dirty="0" smtClean="0">
                <a:sym typeface="Wingdings 3" panose="05040102010807070707" pitchFamily="18" charset="2"/>
              </a:rPr>
              <a:t>    διαγνώσεις, η στάση του προσωπικού υγείας)</a:t>
            </a:r>
          </a:p>
          <a:p>
            <a:pPr marL="0" indent="0">
              <a:buNone/>
            </a:pPr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2978859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07"/>
            <a:ext cx="8229600" cy="752757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2. Σύνδρομο χρόνιας κόπωσης </a:t>
            </a:r>
            <a:br>
              <a:rPr lang="el-GR" altLang="el-GR" sz="3600" dirty="0" smtClean="0"/>
            </a:br>
            <a:r>
              <a:rPr lang="el-GR" altLang="el-GR" sz="3600" dirty="0" smtClean="0"/>
              <a:t>(1 από 3)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00178"/>
            <a:ext cx="8229600" cy="360495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altLang="el-GR" sz="2800" dirty="0" smtClean="0"/>
              <a:t>Η </a:t>
            </a:r>
            <a:r>
              <a:rPr lang="el-GR" altLang="el-GR" sz="2800" b="1" dirty="0" smtClean="0"/>
              <a:t>κόπωση</a:t>
            </a:r>
            <a:r>
              <a:rPr lang="el-GR" altLang="el-GR" sz="2800" dirty="0" smtClean="0"/>
              <a:t>: υποκειμενικό αίσθημα αδυναμίας, έλλειψη ενέργειας και εξάντληση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l-GR" altLang="el-GR" sz="2800" dirty="0" smtClean="0"/>
              <a:t>Βασικά χαρακτηριστικά:</a:t>
            </a:r>
            <a:br>
              <a:rPr lang="el-GR" altLang="el-GR" sz="2800" dirty="0" smtClean="0"/>
            </a:br>
            <a:r>
              <a:rPr lang="el-GR" altLang="el-GR" sz="2800" dirty="0" smtClean="0"/>
              <a:t> </a:t>
            </a:r>
            <a:r>
              <a:rPr lang="el-GR" altLang="el-GR" sz="2800" dirty="0" smtClean="0">
                <a:sym typeface="Wingdings 2" panose="05020102010507070707" pitchFamily="18" charset="2"/>
              </a:rPr>
              <a:t> κυριαρχεί </a:t>
            </a:r>
            <a:r>
              <a:rPr lang="el-GR" altLang="el-GR" sz="2800" dirty="0" smtClean="0"/>
              <a:t>η κόπωση</a:t>
            </a:r>
            <a:br>
              <a:rPr lang="el-GR" altLang="el-GR" sz="2800" dirty="0" smtClean="0"/>
            </a:br>
            <a:r>
              <a:rPr lang="el-GR" altLang="el-GR" sz="2800" dirty="0" smtClean="0">
                <a:sym typeface="Wingdings 2" panose="05020102010507070707" pitchFamily="18" charset="2"/>
              </a:rPr>
              <a:t>  </a:t>
            </a:r>
            <a:r>
              <a:rPr lang="el-GR" altLang="el-GR" sz="2800" dirty="0" smtClean="0"/>
              <a:t>διαρκεί για </a:t>
            </a:r>
            <a:r>
              <a:rPr lang="el-GR" altLang="el-GR" sz="2800" u="sng" dirty="0" smtClean="0"/>
              <a:t>τουλάχιστον 6 μήνες</a:t>
            </a:r>
            <a:br>
              <a:rPr lang="el-GR" altLang="el-GR" sz="2800" u="sng" dirty="0" smtClean="0"/>
            </a:br>
            <a:r>
              <a:rPr lang="el-GR" altLang="el-GR" sz="2800" dirty="0" smtClean="0">
                <a:sym typeface="Wingdings 2" panose="05020102010507070707" pitchFamily="18" charset="2"/>
              </a:rPr>
              <a:t>  </a:t>
            </a:r>
            <a:r>
              <a:rPr lang="el-GR" altLang="el-GR" sz="2800" dirty="0" smtClean="0"/>
              <a:t>οδηγεί σε σοβαρή αδυναμία</a:t>
            </a:r>
            <a:br>
              <a:rPr lang="el-GR" altLang="el-GR" sz="2800" dirty="0" smtClean="0"/>
            </a:br>
            <a:r>
              <a:rPr lang="el-GR" altLang="el-GR" sz="2800" dirty="0" smtClean="0">
                <a:sym typeface="Wingdings 2" panose="05020102010507070707" pitchFamily="18" charset="2"/>
              </a:rPr>
              <a:t>  </a:t>
            </a:r>
            <a:r>
              <a:rPr lang="el-GR" altLang="el-GR" sz="2800" dirty="0" smtClean="0"/>
              <a:t>δεν εξηγείται στη βάση μιας οργανικής ή ψυχολογικής </a:t>
            </a:r>
            <a:br>
              <a:rPr lang="el-GR" altLang="el-GR" sz="2800" dirty="0" smtClean="0"/>
            </a:br>
            <a:r>
              <a:rPr lang="el-GR" altLang="el-GR" sz="2800" dirty="0" smtClean="0"/>
              <a:t>     διαταραχής</a:t>
            </a:r>
          </a:p>
        </p:txBody>
      </p:sp>
    </p:spTree>
    <p:extLst>
      <p:ext uri="{BB962C8B-B14F-4D97-AF65-F5344CB8AC3E}">
        <p14:creationId xmlns:p14="http://schemas.microsoft.com/office/powerpoint/2010/main" val="95161612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1 - Τίτλος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2. Σύνδρομο χρόνιας κόπωσης </a:t>
            </a:r>
            <a:br>
              <a:rPr lang="el-GR" altLang="el-GR" sz="3600" dirty="0" smtClean="0"/>
            </a:br>
            <a:r>
              <a:rPr lang="el-GR" altLang="el-GR" sz="3600" dirty="0" smtClean="0"/>
              <a:t>(2 από 3)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l-GR" sz="3300" dirty="0" smtClean="0"/>
              <a:t>Συνυπάρχουν : </a:t>
            </a:r>
            <a:br>
              <a:rPr lang="el-GR" sz="3300" dirty="0" smtClean="0"/>
            </a:br>
            <a:r>
              <a:rPr lang="el-GR" sz="3300" dirty="0" smtClean="0">
                <a:sym typeface="Wingdings 2"/>
              </a:rPr>
              <a:t>  </a:t>
            </a:r>
            <a:r>
              <a:rPr lang="el-GR" sz="3300" dirty="0" smtClean="0"/>
              <a:t>δυσκολίες στη μνήμη και τη συγκέντρωση</a:t>
            </a:r>
            <a:br>
              <a:rPr lang="el-GR" sz="3300" dirty="0" smtClean="0"/>
            </a:br>
            <a:r>
              <a:rPr lang="el-GR" sz="3300" dirty="0" smtClean="0">
                <a:sym typeface="Wingdings 2"/>
              </a:rPr>
              <a:t>  </a:t>
            </a:r>
            <a:r>
              <a:rPr lang="el-GR" sz="3300" dirty="0" smtClean="0"/>
              <a:t>διαταραχές ύπνου</a:t>
            </a:r>
            <a:br>
              <a:rPr lang="el-GR" sz="3300" dirty="0" smtClean="0"/>
            </a:br>
            <a:r>
              <a:rPr lang="el-GR" sz="3300" dirty="0" smtClean="0">
                <a:sym typeface="Wingdings 2"/>
              </a:rPr>
              <a:t>  πόνος</a:t>
            </a:r>
            <a:r>
              <a:rPr lang="el-GR" sz="3300" dirty="0" smtClean="0"/>
              <a:t> (π.χ. μυαλγίες, κεφαλαλγία) </a:t>
            </a:r>
            <a:br>
              <a:rPr lang="el-GR" sz="3300" dirty="0" smtClean="0"/>
            </a:br>
            <a:r>
              <a:rPr lang="el-GR" sz="3300" dirty="0" smtClean="0">
                <a:sym typeface="Wingdings 2"/>
              </a:rPr>
              <a:t>  σ</a:t>
            </a:r>
            <a:r>
              <a:rPr lang="el-GR" sz="3300" dirty="0" smtClean="0"/>
              <a:t>οβαρές οικονομικές δυσκολίες, λόγω απόσυρσης </a:t>
            </a:r>
            <a:br>
              <a:rPr lang="el-GR" sz="3300" dirty="0" smtClean="0"/>
            </a:br>
            <a:r>
              <a:rPr lang="el-GR" sz="3300" dirty="0" smtClean="0"/>
              <a:t>     του ατόμου </a:t>
            </a:r>
            <a:br>
              <a:rPr lang="el-GR" sz="3300" dirty="0" smtClean="0"/>
            </a:br>
            <a:endParaRPr lang="el-GR" sz="3300" dirty="0" smtClean="0"/>
          </a:p>
          <a:p>
            <a:r>
              <a:rPr lang="el-GR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Αιτιολογία</a:t>
            </a:r>
            <a:r>
              <a:rPr lang="el-GR" sz="3300" dirty="0" smtClean="0"/>
              <a:t>: </a:t>
            </a:r>
            <a:r>
              <a:rPr lang="el-GR" sz="3300" dirty="0" err="1" smtClean="0"/>
              <a:t>πολυπαραγοντική</a:t>
            </a:r>
            <a:r>
              <a:rPr lang="el-GR" sz="3300" dirty="0" smtClean="0"/>
              <a:t> - βιολογικοί και ψυχοκοινωνικοί παράγοντες </a:t>
            </a:r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271667049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57169"/>
            <a:ext cx="8229600" cy="824195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2. Σύνδρομο χρόνιας κόπωσης</a:t>
            </a:r>
            <a:br>
              <a:rPr lang="el-GR" altLang="el-GR" sz="3600" dirty="0" smtClean="0"/>
            </a:br>
            <a:r>
              <a:rPr lang="el-GR" altLang="el-GR" sz="3600" dirty="0" smtClean="0"/>
              <a:t>(3 από 3)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u="sng" dirty="0" smtClean="0"/>
              <a:t>Αφετηρία του συνδρόμου</a:t>
            </a:r>
            <a:r>
              <a:rPr lang="el-GR" sz="2800" dirty="0" smtClean="0"/>
              <a:t>: </a:t>
            </a:r>
            <a:r>
              <a:rPr lang="en-US" sz="2800" dirty="0" smtClean="0"/>
              <a:t>stress </a:t>
            </a:r>
            <a:r>
              <a:rPr lang="el-GR" sz="2800" dirty="0" smtClean="0"/>
              <a:t>ή ασθένεια </a:t>
            </a:r>
            <a:r>
              <a:rPr lang="el-GR" sz="2800" dirty="0" smtClean="0">
                <a:sym typeface="Wingdings 3"/>
              </a:rPr>
              <a:t> </a:t>
            </a:r>
            <a:r>
              <a:rPr lang="el-GR" sz="2800" dirty="0" smtClean="0"/>
              <a:t>συμπτώματα κόπωσης, πόνου, μείωση λειτουργικότητας κ.ά. </a:t>
            </a:r>
          </a:p>
          <a:p>
            <a:pPr marL="0" indent="0">
              <a:buNone/>
            </a:pPr>
            <a:r>
              <a:rPr lang="el-GR" sz="2800" dirty="0" smtClean="0"/>
              <a:t>Έπονται σκέψεις που ενισχύουν τα συμπτώματα: «</a:t>
            </a:r>
            <a:r>
              <a:rPr lang="el-GR" sz="2800" i="1" dirty="0" smtClean="0"/>
              <a:t>Είμαι ανήμπορος</a:t>
            </a:r>
            <a:r>
              <a:rPr lang="el-GR" sz="2800" dirty="0" smtClean="0"/>
              <a:t>», «</a:t>
            </a:r>
            <a:r>
              <a:rPr lang="el-GR" sz="2800" i="1" dirty="0" smtClean="0"/>
              <a:t>Δεν μπορώ να κάνω τίποτα</a:t>
            </a:r>
            <a:r>
              <a:rPr lang="el-GR" sz="2800" dirty="0" smtClean="0"/>
              <a:t>»</a:t>
            </a:r>
          </a:p>
          <a:p>
            <a:pPr marL="0" indent="0">
              <a:buNone/>
            </a:pPr>
            <a:r>
              <a:rPr lang="el-GR" sz="2800" dirty="0" smtClean="0"/>
              <a:t>Αρνητική διάθεση </a:t>
            </a:r>
            <a:r>
              <a:rPr lang="el-GR" sz="2800" dirty="0" smtClean="0">
                <a:sym typeface="Wingdings 3" pitchFamily="18" charset="2"/>
              </a:rPr>
              <a:t> </a:t>
            </a:r>
            <a:r>
              <a:rPr lang="el-GR" sz="2800" dirty="0" smtClean="0"/>
              <a:t>Συμπεριφορές αποφυγής και οργανικές διεργασίες  </a:t>
            </a:r>
          </a:p>
        </p:txBody>
      </p:sp>
    </p:spTree>
    <p:extLst>
      <p:ext uri="{BB962C8B-B14F-4D97-AF65-F5344CB8AC3E}">
        <p14:creationId xmlns:p14="http://schemas.microsoft.com/office/powerpoint/2010/main" val="220093420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0" y="428608"/>
            <a:ext cx="8229600" cy="752757"/>
          </a:xfrm>
        </p:spPr>
        <p:txBody>
          <a:bodyPr>
            <a:normAutofit/>
          </a:bodyPr>
          <a:lstStyle/>
          <a:p>
            <a:r>
              <a:rPr lang="el-GR" altLang="el-GR" sz="3600" dirty="0" smtClean="0"/>
              <a:t>Τρόποι παρέμβασης (1 από 2)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71550"/>
            <a:ext cx="8229600" cy="40335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 smtClean="0"/>
              <a:t>Αποτελεσματική η </a:t>
            </a:r>
            <a:r>
              <a:rPr lang="el-GR" altLang="el-GR" sz="2800" dirty="0" err="1" smtClean="0"/>
              <a:t>γνωστικο</a:t>
            </a:r>
            <a:r>
              <a:rPr lang="el-GR" altLang="el-GR" sz="2800" dirty="0" smtClean="0"/>
              <a:t>-</a:t>
            </a:r>
            <a:r>
              <a:rPr lang="el-GR" altLang="el-GR" sz="2800" dirty="0" err="1" smtClean="0"/>
              <a:t>συμπεριφορική</a:t>
            </a:r>
            <a:r>
              <a:rPr lang="el-GR" altLang="el-GR" sz="2800" dirty="0" smtClean="0"/>
              <a:t> προσέγγιση </a:t>
            </a:r>
            <a:r>
              <a:rPr lang="el-GR" altLang="el-G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l-GR" altLang="el-G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b="1" dirty="0" smtClean="0"/>
              <a:t>Στόχος</a:t>
            </a:r>
            <a:r>
              <a:rPr lang="el-GR" altLang="el-GR" sz="2800" dirty="0" smtClean="0"/>
              <a:t>: η αναγνώριση και η κατανόηση από τους ασθενείς της διεργασίας δημιουργίας και διατήρησης των προβλημάτων του </a:t>
            </a:r>
            <a:br>
              <a:rPr lang="el-GR" altLang="el-GR" sz="2800" dirty="0" smtClean="0"/>
            </a:br>
            <a:endParaRPr lang="el-GR" altLang="el-GR" sz="2800" dirty="0" smtClean="0"/>
          </a:p>
          <a:p>
            <a:pPr>
              <a:buNone/>
            </a:pPr>
            <a:r>
              <a:rPr lang="el-GR" altLang="el-GR" sz="2800" b="1" dirty="0" smtClean="0"/>
              <a:t>Αντικαταθλιπτική αγωγή</a:t>
            </a:r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346548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rmAutofit/>
          </a:bodyPr>
          <a:lstStyle/>
          <a:p>
            <a:r>
              <a:rPr lang="el-GR" altLang="el-GR" sz="3600" dirty="0" smtClean="0"/>
              <a:t>Τρόποι παρέμβασης (2 από 2)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altLang="el-GR" sz="2800" u="sng" dirty="0" smtClean="0"/>
              <a:t>Εκπαίδευση των επαγγελματιών υγείας </a:t>
            </a:r>
            <a:r>
              <a:rPr lang="el-GR" altLang="el-GR" sz="2800" dirty="0" smtClean="0"/>
              <a:t>στην κατανόηση, διάγνωση και αντιμετώπιση  των </a:t>
            </a:r>
            <a:r>
              <a:rPr lang="el-GR" altLang="el-GR" sz="2800" dirty="0" err="1" smtClean="0"/>
              <a:t>σωματόμορφων</a:t>
            </a:r>
            <a:r>
              <a:rPr lang="el-GR" altLang="el-GR" sz="2800" dirty="0" smtClean="0"/>
              <a:t> διαταραχών</a:t>
            </a:r>
            <a:br>
              <a:rPr lang="el-GR" altLang="el-GR" sz="2800" dirty="0" smtClean="0"/>
            </a:b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Στόχος της εκπαίδευσης </a:t>
            </a:r>
            <a:r>
              <a:rPr lang="el-GR" altLang="el-GR" sz="2800" b="1" dirty="0" smtClean="0">
                <a:sym typeface="Wingdings 3" panose="05040102010807070707" pitchFamily="18" charset="2"/>
              </a:rPr>
              <a:t> </a:t>
            </a:r>
            <a:r>
              <a:rPr lang="el-GR" altLang="el-GR" sz="2800" dirty="0" smtClean="0">
                <a:sym typeface="Wingdings 3" panose="05040102010807070707" pitchFamily="18" charset="2"/>
              </a:rPr>
              <a:t>η</a:t>
            </a:r>
            <a:r>
              <a:rPr lang="el-GR" altLang="el-GR" sz="2800" b="1" dirty="0" smtClean="0">
                <a:sym typeface="Wingdings 3" panose="05040102010807070707" pitchFamily="18" charset="2"/>
              </a:rPr>
              <a:t> </a:t>
            </a:r>
            <a:r>
              <a:rPr lang="el-GR" altLang="el-GR" sz="2800" u="sng" dirty="0" smtClean="0"/>
              <a:t>αλλαγή στάσης </a:t>
            </a:r>
            <a:r>
              <a:rPr lang="el-GR" altLang="el-GR" sz="2800" dirty="0" smtClean="0"/>
              <a:t>απέναντι σε αυτούς τους ασθενείς</a:t>
            </a:r>
            <a:br>
              <a:rPr lang="el-GR" altLang="el-GR" sz="2800" dirty="0" smtClean="0"/>
            </a:b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Αποτελούν </a:t>
            </a:r>
            <a:r>
              <a:rPr lang="el-GR" altLang="el-GR" sz="2800" u="sng" dirty="0" smtClean="0"/>
              <a:t>στιγματισμένες διαταραχές </a:t>
            </a:r>
            <a:r>
              <a:rPr lang="el-GR" altLang="el-GR" sz="2800" b="1" dirty="0" smtClean="0">
                <a:sym typeface="Wingdings 3" panose="05040102010807070707" pitchFamily="18" charset="2"/>
              </a:rPr>
              <a:t></a:t>
            </a:r>
            <a:r>
              <a:rPr lang="el-GR" altLang="el-GR" sz="2800" dirty="0" smtClean="0">
                <a:sym typeface="Wingdings 3" panose="05040102010807070707" pitchFamily="18" charset="2"/>
              </a:rPr>
              <a:t>  </a:t>
            </a:r>
            <a:r>
              <a:rPr lang="el-GR" altLang="el-GR" sz="2800" dirty="0" smtClean="0"/>
              <a:t>αντιμετωπίζονται με καχυποψία ή και με αδιαφορία </a:t>
            </a:r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39227819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Βιβλιογραφία (1 από 2)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142988"/>
            <a:ext cx="8229600" cy="3962148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Αγγελόπουλος Ν. (2009). Ιατρική Ψυχολογία και Ψυχοπαθολογία. Αθήνα: ΒΗΤΑ.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Ευθυμίου, Κ., </a:t>
            </a:r>
            <a:r>
              <a:rPr lang="el-GR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Μαυροειδή</a:t>
            </a:r>
            <a:r>
              <a:rPr lang="el-GR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Α., </a:t>
            </a:r>
            <a:r>
              <a:rPr lang="el-GR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Παυλάτου</a:t>
            </a:r>
            <a:r>
              <a:rPr lang="el-GR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Ε. και Καλαντζή-</a:t>
            </a:r>
            <a:r>
              <a:rPr lang="el-GR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Αζίζι</a:t>
            </a:r>
            <a:r>
              <a:rPr lang="el-GR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Α. (2006). </a:t>
            </a:r>
            <a:r>
              <a:rPr lang="el-GR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Πρώτες  βοήθειες ψυχικής </a:t>
            </a:r>
            <a:br>
              <a:rPr lang="el-GR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</a:br>
            <a:r>
              <a:rPr lang="el-GR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   υγείας. Ένας οδηγός για τις ψυχικές διαταραχές και την αντιμετώπισή τους. </a:t>
            </a:r>
            <a:r>
              <a:rPr lang="el-GR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Αθήνα:  Ελληνικά   </a:t>
            </a:r>
            <a:br>
              <a:rPr lang="el-GR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</a:br>
            <a:r>
              <a:rPr lang="el-GR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   Γράμματα.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Καραδήμας</a:t>
            </a:r>
            <a:r>
              <a:rPr lang="el-GR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Ε. (2005). Ψυχολογία της Υγείας. Θεωρία και κλινική πράξη. </a:t>
            </a:r>
            <a:r>
              <a:rPr lang="el-GR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Τυπωθήτω</a:t>
            </a:r>
            <a:r>
              <a:rPr lang="el-GR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n-US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M</a:t>
            </a:r>
            <a:r>
              <a:rPr lang="el-GR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άνου, Ν. (1998</a:t>
            </a:r>
            <a:r>
              <a:rPr lang="el-GR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Βασικά Στοιχεία Κλινικής Ψυχιατρικής. </a:t>
            </a:r>
            <a:r>
              <a:rPr lang="el-GR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Θεσσαλονίκη: </a:t>
            </a:r>
            <a:r>
              <a:rPr lang="en-US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University Studio Press</a:t>
            </a:r>
            <a:r>
              <a:rPr lang="el-GR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n-US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Παπακώστας, Γ. (1994). </a:t>
            </a:r>
            <a:r>
              <a:rPr lang="el-GR" i="1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Γνωσιακή</a:t>
            </a:r>
            <a:r>
              <a:rPr lang="el-GR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Ψυχοθεραπεία: Θεωρία και Πράξη</a:t>
            </a:r>
            <a:r>
              <a:rPr lang="el-GR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Αθήνα: Εκδόσεις Ινστιτούτο </a:t>
            </a:r>
            <a:br>
              <a:rPr lang="el-GR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</a:br>
            <a:r>
              <a:rPr lang="el-GR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    Έρευνας της  Συμπεριφοράς.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Σίμος, Γ. (2010). </a:t>
            </a:r>
            <a:r>
              <a:rPr lang="el-GR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Γνωστική Συμπεριφοριστική Θεραπεία: Ένας οδηγός για την κλινική πράξη. </a:t>
            </a:r>
            <a:r>
              <a:rPr lang="el-GR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Αθήνα: </a:t>
            </a:r>
            <a:br>
              <a:rPr lang="el-GR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</a:br>
            <a:r>
              <a:rPr lang="el-GR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    Εκδόσεις  Πατάκη.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Συλλογικό έργο (2006).  </a:t>
            </a:r>
            <a:r>
              <a:rPr lang="el-GR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Ανθολόγιο ελληνικών ψυχιατρικών κειμένων</a:t>
            </a:r>
            <a:r>
              <a:rPr lang="el-GR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Αθήνα: Βήτα Ιατρικές Εκδόσεις </a:t>
            </a: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45</a:t>
            </a:fld>
            <a:endParaRPr lang="el-GR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Βιβλιογραφία (2 από 2)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82563" indent="-182563">
              <a:buNone/>
            </a:pPr>
            <a:r>
              <a:rPr lang="en-US" sz="1400" dirty="0" err="1" smtClean="0"/>
              <a:t>Cororve</a:t>
            </a:r>
            <a:r>
              <a:rPr lang="en-US" sz="1400" dirty="0" smtClean="0"/>
              <a:t>, M. B., &amp; </a:t>
            </a:r>
            <a:r>
              <a:rPr lang="en-US" sz="1400" dirty="0" err="1" smtClean="0"/>
              <a:t>Gleaves</a:t>
            </a:r>
            <a:r>
              <a:rPr lang="en-US" sz="1400" dirty="0" smtClean="0"/>
              <a:t>, D. H. (2001). Body </a:t>
            </a:r>
            <a:r>
              <a:rPr lang="en-US" sz="1400" dirty="0" err="1" smtClean="0"/>
              <a:t>dysmorphic</a:t>
            </a:r>
            <a:r>
              <a:rPr lang="en-US" sz="1400" dirty="0" smtClean="0"/>
              <a:t> disorder: a review </a:t>
            </a:r>
            <a:r>
              <a:rPr lang="el-GR" sz="1400" dirty="0" smtClean="0"/>
              <a:t>ο</a:t>
            </a:r>
            <a:r>
              <a:rPr lang="en-US" sz="1400" dirty="0" smtClean="0"/>
              <a:t>f conceptualizations, assessment, </a:t>
            </a:r>
            <a:r>
              <a:rPr lang="el-GR" sz="1400" dirty="0" smtClean="0"/>
              <a:t> </a:t>
            </a:r>
            <a:r>
              <a:rPr lang="en-US" sz="1400" dirty="0" smtClean="0"/>
              <a:t>and treatment strategies. </a:t>
            </a:r>
            <a:r>
              <a:rPr lang="en-US" sz="1400" i="1" dirty="0" smtClean="0"/>
              <a:t>Clinical Psychology Review</a:t>
            </a:r>
            <a:r>
              <a:rPr lang="en-US" sz="1400" dirty="0" smtClean="0"/>
              <a:t>, 21 (6), 949–970. </a:t>
            </a:r>
            <a:endParaRPr lang="el-GR" sz="1400" dirty="0" smtClean="0"/>
          </a:p>
          <a:p>
            <a:pPr marL="182563" indent="-182563"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</a:t>
            </a:r>
            <a:r>
              <a:rPr lang="en-US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aplan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H.I.S. and  </a:t>
            </a:r>
            <a:r>
              <a:rPr lang="en-US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Sadock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B.J. (2000).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Ψυχιατρική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τόμος Β’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Αθήνα: Ιατρικές Εκδόσεις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Λίτσας.</a:t>
            </a:r>
          </a:p>
          <a:p>
            <a:pPr marL="182563" indent="-182563">
              <a:buNone/>
            </a:pPr>
            <a:r>
              <a:rPr lang="el-GR" sz="1400" dirty="0" err="1" smtClean="0"/>
              <a:t>Kring</a:t>
            </a:r>
            <a:r>
              <a:rPr lang="el-GR" sz="1400" dirty="0" smtClean="0"/>
              <a:t>, Α., </a:t>
            </a:r>
            <a:r>
              <a:rPr lang="el-GR" sz="1400" dirty="0" err="1" smtClean="0"/>
              <a:t>Davison</a:t>
            </a:r>
            <a:r>
              <a:rPr lang="el-GR" sz="1400" dirty="0" smtClean="0"/>
              <a:t>, G., </a:t>
            </a:r>
            <a:r>
              <a:rPr lang="el-GR" sz="1400" dirty="0" err="1" smtClean="0"/>
              <a:t>Neale</a:t>
            </a:r>
            <a:r>
              <a:rPr lang="el-GR" sz="1400" dirty="0" smtClean="0"/>
              <a:t>, J., &amp; </a:t>
            </a:r>
            <a:r>
              <a:rPr lang="el-GR" sz="1400" dirty="0" err="1" smtClean="0"/>
              <a:t>Johnson</a:t>
            </a:r>
            <a:r>
              <a:rPr lang="el-GR" sz="1400" dirty="0" smtClean="0"/>
              <a:t>, S.(2010). </a:t>
            </a:r>
            <a:r>
              <a:rPr lang="el-GR" sz="1400" i="1" dirty="0" smtClean="0"/>
              <a:t>Ψυχοπαθολογία</a:t>
            </a:r>
            <a:r>
              <a:rPr lang="el-GR" sz="1400" dirty="0" smtClean="0"/>
              <a:t>. Αθήνα : </a:t>
            </a:r>
            <a:r>
              <a:rPr lang="el-GR" sz="1400" dirty="0" err="1" smtClean="0"/>
              <a:t>Gutenberg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182563" indent="-182563">
              <a:buNone/>
            </a:pPr>
            <a:r>
              <a:rPr lang="en-US" sz="1400" dirty="0" err="1" smtClean="0"/>
              <a:t>Salkovskis</a:t>
            </a:r>
            <a:r>
              <a:rPr lang="en-US" sz="1400" dirty="0" smtClean="0"/>
              <a:t>, P. M. (1997). </a:t>
            </a:r>
            <a:r>
              <a:rPr lang="en-US" sz="1400" dirty="0" err="1" smtClean="0"/>
              <a:t>Hypochondriasis</a:t>
            </a:r>
            <a:r>
              <a:rPr lang="en-US" sz="1400" dirty="0" smtClean="0"/>
              <a:t>. </a:t>
            </a:r>
            <a:r>
              <a:rPr lang="el-GR" sz="1400" dirty="0" smtClean="0"/>
              <a:t>Στο </a:t>
            </a:r>
            <a:r>
              <a:rPr lang="en-US" sz="1400" dirty="0" smtClean="0"/>
              <a:t>D. M. Clark, &amp; C. G. </a:t>
            </a:r>
            <a:r>
              <a:rPr lang="en-US" sz="1400" i="1" dirty="0" smtClean="0"/>
              <a:t>Fairburn</a:t>
            </a:r>
            <a:r>
              <a:rPr lang="el-GR" sz="1400" i="1" dirty="0" smtClean="0"/>
              <a:t>,</a:t>
            </a:r>
            <a:r>
              <a:rPr lang="en-US" sz="1400" i="1" dirty="0" smtClean="0"/>
              <a:t> Science and Practice of Cognitive </a:t>
            </a:r>
            <a:r>
              <a:rPr lang="en-US" sz="1400" i="1" dirty="0" err="1" smtClean="0"/>
              <a:t>Behavioural</a:t>
            </a:r>
            <a:r>
              <a:rPr lang="en-US" sz="1400" i="1" dirty="0" smtClean="0"/>
              <a:t> Therapy</a:t>
            </a:r>
            <a:r>
              <a:rPr lang="el-GR" sz="1400" dirty="0" smtClean="0"/>
              <a:t>, </a:t>
            </a:r>
            <a:r>
              <a:rPr lang="en-US" sz="1400" dirty="0" smtClean="0"/>
              <a:t>p.p. (</a:t>
            </a:r>
            <a:r>
              <a:rPr lang="el-GR" sz="1400" dirty="0" smtClean="0"/>
              <a:t>313-339). </a:t>
            </a:r>
            <a:r>
              <a:rPr lang="en-US" sz="1400" dirty="0" smtClean="0"/>
              <a:t>Oxford: Oxford University Press. </a:t>
            </a: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46</a:t>
            </a:fld>
            <a:endParaRPr lang="el-GR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Χρήσιμες ιστοσελίδες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dirty="0">
                <a:hlinkClick r:id="rId2"/>
              </a:rPr>
              <a:t>http://</a:t>
            </a:r>
            <a:r>
              <a:rPr lang="en-US" sz="1400" dirty="0" smtClean="0">
                <a:hlinkClick r:id="rId2"/>
              </a:rPr>
              <a:t>www.psychiatry-pulse.gr/yliko/arieti.pdf</a:t>
            </a:r>
            <a:r>
              <a:rPr lang="el-GR" sz="1400" dirty="0" smtClean="0"/>
              <a:t> </a:t>
            </a:r>
          </a:p>
          <a:p>
            <a:pPr marL="0" indent="0">
              <a:buNone/>
            </a:pPr>
            <a:r>
              <a:rPr lang="en-US" sz="1400" dirty="0" smtClean="0">
                <a:hlinkClick r:id="rId3"/>
              </a:rPr>
              <a:t>http</a:t>
            </a:r>
            <a:r>
              <a:rPr lang="en-US" sz="1400" dirty="0">
                <a:hlinkClick r:id="rId3"/>
              </a:rPr>
              <a:t>://</a:t>
            </a:r>
            <a:r>
              <a:rPr lang="en-US" sz="1400" dirty="0" smtClean="0">
                <a:hlinkClick r:id="rId3"/>
              </a:rPr>
              <a:t>www.helpguide.org/articles</a:t>
            </a:r>
            <a:endParaRPr lang="en-US" sz="1400" dirty="0" smtClean="0"/>
          </a:p>
          <a:p>
            <a:pPr marL="0" indent="0">
              <a:buNone/>
            </a:pPr>
            <a:r>
              <a:rPr lang="en-US" sz="1400" dirty="0" smtClean="0">
                <a:hlinkClick r:id="rId4"/>
              </a:rPr>
              <a:t>http</a:t>
            </a:r>
            <a:r>
              <a:rPr lang="en-US" sz="1400" dirty="0">
                <a:hlinkClick r:id="rId4"/>
              </a:rPr>
              <a:t>://</a:t>
            </a:r>
            <a:r>
              <a:rPr lang="en-US" sz="1400" dirty="0" smtClean="0">
                <a:hlinkClick r:id="rId4"/>
              </a:rPr>
              <a:t>www.ncbi.nlm.nih.gov/pubmed/24049640</a:t>
            </a:r>
            <a:endParaRPr lang="el-GR" sz="1400" dirty="0" smtClean="0"/>
          </a:p>
          <a:p>
            <a:pPr marL="0" indent="0">
              <a:buNone/>
            </a:pPr>
            <a:r>
              <a:rPr lang="en-US" sz="1400" dirty="0">
                <a:hlinkClick r:id="rId5"/>
              </a:rPr>
              <a:t>http://</a:t>
            </a:r>
            <a:r>
              <a:rPr lang="en-US" sz="1400" dirty="0" smtClean="0">
                <a:hlinkClick r:id="rId5"/>
              </a:rPr>
              <a:t>cbt.edu.gr/arxeia/swmatomorfes_diataraxes.pdf</a:t>
            </a:r>
            <a:endParaRPr lang="en-US" sz="1400" dirty="0" smtClean="0"/>
          </a:p>
          <a:p>
            <a:pPr marL="0" indent="0">
              <a:buNone/>
            </a:pPr>
            <a:r>
              <a:rPr lang="en-US" sz="1400" dirty="0">
                <a:hlinkClick r:id="rId6"/>
              </a:rPr>
              <a:t>http://</a:t>
            </a:r>
            <a:r>
              <a:rPr lang="en-US" sz="1400" dirty="0" smtClean="0">
                <a:hlinkClick r:id="rId6"/>
              </a:rPr>
              <a:t>www.syggros-hosp.gr/newsite/files/file/27-32%281%29.pdf</a:t>
            </a:r>
            <a:endParaRPr lang="en-US" sz="1400" dirty="0" smtClean="0"/>
          </a:p>
          <a:p>
            <a:pPr marL="0" indent="0">
              <a:buNone/>
            </a:pPr>
            <a:endParaRPr lang="en-US" sz="1400" dirty="0" smtClean="0"/>
          </a:p>
          <a:p>
            <a:pPr marL="0" indent="0">
              <a:buNone/>
            </a:pPr>
            <a:endParaRPr lang="en-US" sz="1400" dirty="0" smtClean="0"/>
          </a:p>
          <a:p>
            <a:endParaRPr lang="en-US" sz="2000" dirty="0" smtClean="0"/>
          </a:p>
          <a:p>
            <a:endParaRPr lang="el-GR" sz="2000" dirty="0" smtClean="0"/>
          </a:p>
          <a:p>
            <a:endParaRPr lang="el-GR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47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702541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457200" y="5255166"/>
            <a:ext cx="8229600" cy="174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2" tIns="41147" rIns="82292" bIns="41147" rtlCol="0" anchor="ctr"/>
          <a:lstStyle/>
          <a:p>
            <a:pPr algn="ctr"/>
            <a:endParaRPr lang="el-GR" sz="162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13492" y="5212959"/>
            <a:ext cx="7173204" cy="581696"/>
          </a:xfrm>
          <a:prstGeom prst="rect">
            <a:avLst/>
          </a:prstGeom>
          <a:noFill/>
        </p:spPr>
        <p:txBody>
          <a:bodyPr wrap="square" lIns="82292" tIns="41147" rIns="82292" bIns="41147" rtlCol="0">
            <a:spAutoFit/>
          </a:bodyPr>
          <a:lstStyle/>
          <a:p>
            <a:pPr>
              <a:lnSpc>
                <a:spcPct val="150000"/>
              </a:lnSpc>
              <a:spcBef>
                <a:spcPts val="450"/>
              </a:spcBef>
              <a:defRPr/>
            </a:pPr>
            <a:r>
              <a:rPr lang="el-GR" sz="1080" b="1" dirty="0" smtClean="0">
                <a:solidFill>
                  <a:schemeClr val="bg1"/>
                </a:solidFill>
              </a:rPr>
              <a:t>ΣΩΜΑΤΟΜΟΡΦΕΣ ΔΙΑΤΑΡΑΧΕΣ ΙΙ,</a:t>
            </a:r>
            <a:r>
              <a:rPr lang="el-GR" sz="1080" dirty="0" smtClean="0">
                <a:solidFill>
                  <a:schemeClr val="bg1"/>
                </a:solidFill>
              </a:rPr>
              <a:t> </a:t>
            </a:r>
            <a:r>
              <a:rPr lang="el-GR" sz="1080" dirty="0">
                <a:solidFill>
                  <a:schemeClr val="bg1"/>
                </a:solidFill>
              </a:rPr>
              <a:t>Ενότητα </a:t>
            </a:r>
            <a:r>
              <a:rPr lang="el-GR" sz="1080" dirty="0" smtClean="0">
                <a:solidFill>
                  <a:schemeClr val="bg1"/>
                </a:solidFill>
              </a:rPr>
              <a:t> 10.2, </a:t>
            </a:r>
            <a:r>
              <a:rPr lang="el-GR" sz="108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08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605" y="5043979"/>
            <a:ext cx="240953" cy="406371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21015" y="5205287"/>
            <a:ext cx="565785" cy="27384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48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0686" y="5151369"/>
            <a:ext cx="328392" cy="285558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865195" y="500046"/>
            <a:ext cx="7255823" cy="692356"/>
          </a:xfrm>
        </p:spPr>
        <p:txBody>
          <a:bodyPr>
            <a:normAutofit fontScale="90000"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770560" y="1785930"/>
            <a:ext cx="7144323" cy="2077490"/>
          </a:xfrm>
          <a:prstGeom prst="rect">
            <a:avLst/>
          </a:prstGeom>
        </p:spPr>
        <p:txBody>
          <a:bodyPr wrap="square" lIns="82292" tIns="41147" rIns="82292" bIns="41147">
            <a:spAutoFit/>
          </a:bodyPr>
          <a:lstStyle/>
          <a:p>
            <a:pPr algn="just"/>
            <a:r>
              <a:rPr lang="el-GR" sz="216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&lt;Σιαφάκα Βασιλική&gt;.</a:t>
            </a:r>
          </a:p>
          <a:p>
            <a:pPr algn="just"/>
            <a:r>
              <a:rPr lang="el-GR" sz="2160" dirty="0">
                <a:solidFill>
                  <a:schemeClr val="bg1">
                    <a:lumMod val="50000"/>
                  </a:schemeClr>
                </a:solidFill>
              </a:rPr>
              <a:t> &lt;Ψυχοπαθολογία Ενηλίκων&gt;. </a:t>
            </a:r>
          </a:p>
          <a:p>
            <a:pPr algn="just"/>
            <a:r>
              <a:rPr lang="el-GR" sz="2160" dirty="0">
                <a:solidFill>
                  <a:schemeClr val="bg1">
                    <a:lumMod val="50000"/>
                  </a:schemeClr>
                </a:solidFill>
              </a:rPr>
              <a:t>Έκδοση: 1.0 &lt;Ιωάννινα&gt;, 2015. Διαθέσιμο από τη δικτυακή διεύθυνση:</a:t>
            </a:r>
          </a:p>
          <a:p>
            <a:pPr algn="just"/>
            <a:r>
              <a:rPr lang="en-US" sz="2160" dirty="0">
                <a:solidFill>
                  <a:schemeClr val="bg1">
                    <a:lumMod val="50000"/>
                  </a:schemeClr>
                </a:solidFill>
                <a:hlinkClick r:id="rId5"/>
              </a:rPr>
              <a:t>http://eclass.teiep.gr/courses/LOGO102</a:t>
            </a:r>
            <a:r>
              <a:rPr lang="en-US" sz="2160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l-GR" sz="216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16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440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500045"/>
            <a:ext cx="8062025" cy="714381"/>
          </a:xfrm>
        </p:spPr>
        <p:txBody>
          <a:bodyPr>
            <a:normAutofit fontScale="90000"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03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642943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Σκοποί  ενότητας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2988"/>
            <a:ext cx="8229600" cy="396214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l-GR" sz="3600" dirty="0" smtClean="0"/>
              <a:t>Στο τέλος της ενότητας οι φοιτητές να γνωρίζουν 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3600" dirty="0" smtClean="0"/>
              <a:t>Την αιτιολογία των </a:t>
            </a:r>
            <a:r>
              <a:rPr lang="el-GR" sz="3600" dirty="0" err="1" smtClean="0"/>
              <a:t>σωματόμορφων</a:t>
            </a:r>
            <a:r>
              <a:rPr lang="el-GR" sz="3600" dirty="0" smtClean="0"/>
              <a:t>  διαταραχών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3600" dirty="0" smtClean="0"/>
              <a:t>Τις θεραπευτικές προσεγγίσεις για τις </a:t>
            </a:r>
            <a:r>
              <a:rPr lang="el-GR" sz="3600" dirty="0" err="1" smtClean="0"/>
              <a:t>σωματόμορφες</a:t>
            </a:r>
            <a:r>
              <a:rPr lang="el-GR" sz="3600" dirty="0" smtClean="0"/>
              <a:t> διαταραχές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3600" dirty="0" smtClean="0"/>
              <a:t>Τι είναι η διαταραχή της μετατροπής, ποια η αιτιολογία και η θεραπεία της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3600" dirty="0" smtClean="0"/>
              <a:t>Ποιες είναι οι λειτουργικές οργανικές διαταραχές και ποιοι οι τρόποι παρέμβασής τους</a:t>
            </a:r>
          </a:p>
          <a:p>
            <a:pPr>
              <a:buFont typeface="Wingdings" panose="05000000000000000000" pitchFamily="2" charset="2"/>
              <a:buChar char="ü"/>
            </a:pPr>
            <a:endParaRPr lang="el-GR" sz="3500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&lt;Τσάνταλη Ελένη&gt;</a:t>
            </a:r>
            <a:endParaRPr lang="el-GR" sz="2900" b="1" dirty="0"/>
          </a:p>
          <a:p>
            <a:pPr algn="r"/>
            <a:r>
              <a:rPr lang="el-GR" sz="2900" dirty="0" smtClean="0"/>
              <a:t>&lt;Ιωάννινα&gt;,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711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ΔΣΩΜΑΤΟΜΟΡΦΕΣ ΔΙΑΤΑΡΑΧΕΣ ΙΙ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l-GR" sz="1200" dirty="0" smtClean="0">
                <a:solidFill>
                  <a:schemeClr val="bg1"/>
                </a:solidFill>
              </a:rPr>
              <a:t>10.2,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51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074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ΣΩΜΑΤΟΜΟΡΦΕΣ ΔΙΑΤΑΡΑΧΕΣ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>
                <a:solidFill>
                  <a:schemeClr val="bg1"/>
                </a:solidFill>
              </a:rPr>
              <a:t>Ενότητα </a:t>
            </a:r>
            <a:r>
              <a:rPr lang="el-GR" sz="1200" smtClean="0">
                <a:solidFill>
                  <a:schemeClr val="bg1"/>
                </a:solidFill>
              </a:rPr>
              <a:t>13,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52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500045"/>
            <a:ext cx="8062025" cy="785819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95652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46593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357171"/>
            <a:ext cx="8229600" cy="571503"/>
          </a:xfrm>
        </p:spPr>
        <p:txBody>
          <a:bodyPr>
            <a:normAutofit fontScale="90000"/>
          </a:bodyPr>
          <a:lstStyle/>
          <a:p>
            <a:r>
              <a:rPr lang="el-GR" dirty="0"/>
              <a:t>Περιεχόμενα </a:t>
            </a:r>
            <a:r>
              <a:rPr lang="el-GR" dirty="0" smtClean="0"/>
              <a:t>ενότητας (1 από 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000112"/>
            <a:ext cx="8229600" cy="4105024"/>
          </a:xfrm>
        </p:spPr>
        <p:txBody>
          <a:bodyPr>
            <a:normAutofit fontScale="92500" lnSpcReduction="10000"/>
          </a:bodyPr>
          <a:lstStyle/>
          <a:p>
            <a:pPr marL="914400" lvl="1" indent="-514350">
              <a:buFont typeface="+mj-lt"/>
              <a:buAutoNum type="arabicPeriod"/>
            </a:pPr>
            <a:r>
              <a:rPr lang="el-GR" dirty="0" smtClean="0"/>
              <a:t>Αιτιολογία των </a:t>
            </a:r>
            <a:r>
              <a:rPr lang="el-GR" dirty="0" err="1" smtClean="0"/>
              <a:t>σωματόμορφων</a:t>
            </a:r>
            <a:r>
              <a:rPr lang="el-GR" dirty="0" smtClean="0"/>
              <a:t> διαταραχών</a:t>
            </a:r>
          </a:p>
          <a:p>
            <a:pPr marL="914400" lvl="1" indent="-514350">
              <a:buFont typeface="+mj-lt"/>
              <a:buAutoNum type="arabicPeriod"/>
            </a:pPr>
            <a:r>
              <a:rPr lang="el-GR" dirty="0"/>
              <a:t>Σωματόμορφες διαταραχές και υιοθέτηση συγκεκριμένων </a:t>
            </a:r>
            <a:r>
              <a:rPr lang="el-GR" dirty="0" err="1"/>
              <a:t>γνωστικο</a:t>
            </a:r>
            <a:r>
              <a:rPr lang="el-GR" dirty="0"/>
              <a:t>-</a:t>
            </a:r>
            <a:r>
              <a:rPr lang="el-GR" dirty="0" err="1"/>
              <a:t>συμπεριφορικών</a:t>
            </a:r>
            <a:r>
              <a:rPr lang="el-GR" dirty="0"/>
              <a:t> μοντέλων </a:t>
            </a:r>
            <a:endParaRPr lang="el-GR" dirty="0" smtClean="0"/>
          </a:p>
          <a:p>
            <a:pPr marL="914400" lvl="1" indent="-514350">
              <a:buFont typeface="+mj-lt"/>
              <a:buAutoNum type="arabicPeriod"/>
            </a:pPr>
            <a:r>
              <a:rPr lang="el-GR" dirty="0" smtClean="0"/>
              <a:t>Θεραπεία </a:t>
            </a:r>
            <a:r>
              <a:rPr lang="el-GR" dirty="0"/>
              <a:t>των </a:t>
            </a:r>
            <a:r>
              <a:rPr lang="el-GR" dirty="0" err="1"/>
              <a:t>σωματόμορφων</a:t>
            </a:r>
            <a:r>
              <a:rPr lang="el-GR" dirty="0"/>
              <a:t> </a:t>
            </a:r>
            <a:r>
              <a:rPr lang="el-GR" dirty="0" smtClean="0"/>
              <a:t>διαταραχών</a:t>
            </a:r>
            <a:br>
              <a:rPr lang="el-GR" dirty="0" smtClean="0"/>
            </a:br>
            <a:r>
              <a:rPr lang="el-GR" sz="2800" dirty="0" smtClean="0"/>
              <a:t>3.1. Διαταραχή πόνου</a:t>
            </a:r>
          </a:p>
          <a:p>
            <a:pPr marL="800100" lvl="2" indent="0">
              <a:buNone/>
            </a:pPr>
            <a:r>
              <a:rPr lang="el-GR" sz="2800" dirty="0" smtClean="0"/>
              <a:t> 3.2. </a:t>
            </a:r>
            <a:r>
              <a:rPr lang="el-GR" sz="2800" dirty="0" err="1" smtClean="0"/>
              <a:t>Σωματοδυσμορφική</a:t>
            </a:r>
            <a:r>
              <a:rPr lang="el-GR" sz="2800" dirty="0" smtClean="0"/>
              <a:t> διαταραχή</a:t>
            </a:r>
          </a:p>
          <a:p>
            <a:pPr marL="800100" lvl="2" indent="0">
              <a:buNone/>
            </a:pPr>
            <a:r>
              <a:rPr lang="el-GR" sz="2800" dirty="0" smtClean="0"/>
              <a:t> 3.3. Υποχονδρίαση</a:t>
            </a:r>
          </a:p>
          <a:p>
            <a:pPr marL="800100" lvl="2" indent="0">
              <a:buNone/>
            </a:pPr>
            <a:r>
              <a:rPr lang="el-GR" sz="2800" dirty="0" smtClean="0"/>
              <a:t> 3.4. </a:t>
            </a:r>
            <a:r>
              <a:rPr lang="el-GR" sz="2800" dirty="0" err="1" smtClean="0"/>
              <a:t>Σωματοποιητική</a:t>
            </a:r>
            <a:r>
              <a:rPr lang="el-GR" sz="2800" dirty="0" smtClean="0"/>
              <a:t> διαταραχή</a:t>
            </a:r>
          </a:p>
          <a:p>
            <a:pPr marL="914400" lvl="1" indent="-514350">
              <a:buFont typeface="+mj-lt"/>
              <a:buAutoNum type="arabicPeriod"/>
            </a:pPr>
            <a:endParaRPr lang="el-GR" dirty="0"/>
          </a:p>
          <a:p>
            <a:pPr marL="914400" lvl="1" indent="-514350">
              <a:buFont typeface="+mj-lt"/>
              <a:buAutoNum type="arabicPeriod"/>
            </a:pPr>
            <a:endParaRPr lang="en-US" sz="3200" dirty="0" smtClean="0"/>
          </a:p>
          <a:p>
            <a:pPr marL="514350" indent="-514350">
              <a:buFont typeface="+mj-lt"/>
              <a:buAutoNum type="arabicPeriod"/>
            </a:pPr>
            <a:endParaRPr lang="el-GR" dirty="0" smtClean="0"/>
          </a:p>
          <a:p>
            <a:pPr marL="514350" indent="-514350">
              <a:buFont typeface="+mj-lt"/>
              <a:buAutoNum type="arabicPeriod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46972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dirty="0"/>
              <a:t>Περιεχόμενα </a:t>
            </a:r>
            <a:r>
              <a:rPr lang="el-GR" dirty="0" smtClean="0"/>
              <a:t>ενότητας (2 από 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214426"/>
            <a:ext cx="8229600" cy="3890710"/>
          </a:xfrm>
        </p:spPr>
        <p:txBody>
          <a:bodyPr>
            <a:normAutofit lnSpcReduction="10000"/>
          </a:bodyPr>
          <a:lstStyle/>
          <a:p>
            <a:pPr marL="400050" lvl="1" indent="0">
              <a:buNone/>
            </a:pPr>
            <a:r>
              <a:rPr lang="el-GR" dirty="0" smtClean="0"/>
              <a:t>4. Διαταραχή της μετατροπής  </a:t>
            </a:r>
          </a:p>
          <a:p>
            <a:pPr marL="800100" lvl="2" indent="0">
              <a:buNone/>
            </a:pPr>
            <a:r>
              <a:rPr lang="el-GR" sz="2800" dirty="0" smtClean="0"/>
              <a:t>4.1. Αιτιολογία</a:t>
            </a:r>
          </a:p>
          <a:p>
            <a:pPr marL="800100" lvl="2" indent="0">
              <a:buNone/>
            </a:pPr>
            <a:r>
              <a:rPr lang="el-GR" sz="2800" dirty="0"/>
              <a:t>4.2. Θεραπεία της διαταραχής </a:t>
            </a:r>
            <a:r>
              <a:rPr lang="el-GR" sz="2800" dirty="0" smtClean="0"/>
              <a:t>μετατροπής</a:t>
            </a:r>
          </a:p>
          <a:p>
            <a:pPr marL="514350" indent="-514350">
              <a:buNone/>
            </a:pPr>
            <a:r>
              <a:rPr lang="el-GR" dirty="0" smtClean="0"/>
              <a:t>     </a:t>
            </a:r>
            <a:r>
              <a:rPr lang="el-GR" sz="2800" dirty="0" smtClean="0"/>
              <a:t>5. Λειτουργικές οργανικές διαταραχές</a:t>
            </a:r>
          </a:p>
          <a:p>
            <a:pPr marL="400050" lvl="1" indent="0">
              <a:buNone/>
            </a:pPr>
            <a:r>
              <a:rPr lang="el-GR" dirty="0" smtClean="0"/>
              <a:t>      5.1. Άτυπη (ή μη-καρδιακή στηθάγχη)</a:t>
            </a:r>
          </a:p>
          <a:p>
            <a:pPr marL="400050" lvl="1" indent="0">
              <a:buNone/>
            </a:pPr>
            <a:r>
              <a:rPr lang="el-GR" dirty="0" smtClean="0"/>
              <a:t>      5.2. Σύνδρομο χρόνιας κόπωσης</a:t>
            </a:r>
          </a:p>
          <a:p>
            <a:pPr marL="400050" lvl="1" indent="0">
              <a:buNone/>
            </a:pPr>
            <a:r>
              <a:rPr lang="el-GR" dirty="0" smtClean="0"/>
              <a:t>      5.3. Τρόποι παρέμβασης</a:t>
            </a:r>
          </a:p>
          <a:p>
            <a:pPr marL="800100" lvl="2" indent="0">
              <a:buNone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96310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err="1"/>
              <a:t>Σωματόμορφες</a:t>
            </a:r>
            <a:r>
              <a:rPr lang="el-GR" dirty="0"/>
              <a:t> </a:t>
            </a:r>
            <a:r>
              <a:rPr lang="el-GR" dirty="0" smtClean="0"/>
              <a:t>Διαταραχές</a:t>
            </a:r>
            <a:r>
              <a:rPr lang="en-US" dirty="0" smtClean="0"/>
              <a:t> II</a:t>
            </a:r>
            <a:endParaRPr lang="el-GR" dirty="0"/>
          </a:p>
        </p:txBody>
      </p:sp>
      <p:sp>
        <p:nvSpPr>
          <p:cNvPr id="10" name="Θέση κειμένου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748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57169"/>
            <a:ext cx="8229600" cy="824195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Αιτιολογία </a:t>
            </a:r>
            <a:r>
              <a:rPr lang="el-GR" altLang="el-GR" sz="3600" dirty="0" err="1" smtClean="0"/>
              <a:t>σωματόμορφων</a:t>
            </a:r>
            <a:r>
              <a:rPr lang="el-GR" altLang="el-GR" sz="3600" dirty="0" smtClean="0"/>
              <a:t> διαταραχών (1 από 4)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l-GR" altLang="el-GR" sz="2800" dirty="0" smtClean="0"/>
              <a:t>1. </a:t>
            </a:r>
            <a:r>
              <a:rPr lang="el-GR" altLang="el-GR" sz="2800" b="1" dirty="0" smtClean="0"/>
              <a:t>Γενετικοί παράγοντες: </a:t>
            </a: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Φαίνεται  να μην έχουν σημαντικό ρόλο στις περισσότερες </a:t>
            </a:r>
            <a:r>
              <a:rPr lang="el-GR" altLang="el-GR" sz="2800" dirty="0" err="1" smtClean="0"/>
              <a:t>σωματόμορφες</a:t>
            </a:r>
            <a:r>
              <a:rPr lang="el-GR" altLang="el-GR" sz="2800" dirty="0" smtClean="0"/>
              <a:t> διαταραχές</a:t>
            </a:r>
            <a:br>
              <a:rPr lang="el-GR" altLang="el-GR" sz="2800" dirty="0" smtClean="0"/>
            </a:b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Πιθανή εξαίρεση: η </a:t>
            </a:r>
            <a:r>
              <a:rPr lang="el-GR" altLang="el-GR" sz="2800" dirty="0" err="1" smtClean="0"/>
              <a:t>σωματοδυσμορφική</a:t>
            </a:r>
            <a:r>
              <a:rPr lang="el-GR" altLang="el-GR" sz="2800" dirty="0" smtClean="0"/>
              <a:t> διαταραχή, όπου λόγω των κοινών σημείων της με την ψυχαναγκαστική – καταναγκαστική διαταραχή, υπάρχουν δεδομένα ότι συνδέεται με αλλαγές στον όγκο της περιοχής του κερκοφόρου πυρήνα του εγκεφάλου</a:t>
            </a:r>
          </a:p>
          <a:p>
            <a:endParaRPr lang="el-GR" altLang="el-GR" dirty="0" smtClean="0"/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3180447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3885</TotalTime>
  <Words>1590</Words>
  <Application>Microsoft Office PowerPoint</Application>
  <PresentationFormat>Προβολή στην οθόνη (16:10)</PresentationFormat>
  <Paragraphs>236</Paragraphs>
  <Slides>53</Slides>
  <Notes>12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53</vt:i4>
      </vt:variant>
    </vt:vector>
  </HeadingPairs>
  <TitlesOfParts>
    <vt:vector size="61" baseType="lpstr">
      <vt:lpstr>Arial Unicode MS</vt:lpstr>
      <vt:lpstr>Arial</vt:lpstr>
      <vt:lpstr>Calibri</vt:lpstr>
      <vt:lpstr>Times New Roman</vt:lpstr>
      <vt:lpstr>Wingdings</vt:lpstr>
      <vt:lpstr>Wingdings 2</vt:lpstr>
      <vt:lpstr>Wingdings 3</vt:lpstr>
      <vt:lpstr>Θέμα του Office</vt:lpstr>
      <vt:lpstr>Ψυχοπαθολογία Ενηλίκων</vt:lpstr>
      <vt:lpstr>Παρουσίαση του PowerPoint</vt:lpstr>
      <vt:lpstr>Άδειες Χρήσης</vt:lpstr>
      <vt:lpstr>Χρηματοδότηση</vt:lpstr>
      <vt:lpstr>Σκοποί  ενότητας </vt:lpstr>
      <vt:lpstr>Περιεχόμενα ενότητας (1 από 2)</vt:lpstr>
      <vt:lpstr>Περιεχόμενα ενότητας (2 από 2)</vt:lpstr>
      <vt:lpstr>Σωματόμορφες Διαταραχές II</vt:lpstr>
      <vt:lpstr>Αιτιολογία σωματόμορφων διαταραχών (1 από 4)</vt:lpstr>
      <vt:lpstr>Αιτιολογία σωματόμορφων διαταραχών (2 από 4)</vt:lpstr>
      <vt:lpstr>Αιτιολογία σωματόμορφων διαταραχών (3 από 4)</vt:lpstr>
      <vt:lpstr>Αιτιολογία σωματόμορφων διαταραχών (4 από 4)</vt:lpstr>
      <vt:lpstr>Γνωστικο-συμπεριφορικά μοντέλα  (1 από 2)</vt:lpstr>
      <vt:lpstr>Γνωστικο-συμπεριφορικά μοντέλα  (2 από 2) </vt:lpstr>
      <vt:lpstr>Θεραπεία των σωματόμορφων διαταραχών (1 από 7)</vt:lpstr>
      <vt:lpstr>Θεραπεία των σωματόμορφων διαταραχών (2 από 7)</vt:lpstr>
      <vt:lpstr>Θεραπεία των σωματόμορφων διαταραχών (3 από 7)</vt:lpstr>
      <vt:lpstr>Θεραπεία των σωματόμορφων διαταραχών (4 από 7)</vt:lpstr>
      <vt:lpstr>Θεραπεία σωματόμορφων διαταραχών (5 από 7)</vt:lpstr>
      <vt:lpstr>Θεραπεία σωματόμορφων διαταραχών (6 από 7)</vt:lpstr>
      <vt:lpstr>Θεραπεία σωματόμορφων διαταραχών (7 από 7)</vt:lpstr>
      <vt:lpstr>6. Διαταραχή της μετατροπής (1 από 7)</vt:lpstr>
      <vt:lpstr>6. Διαταραχή της μετατροπής  (2 από 7)</vt:lpstr>
      <vt:lpstr>5. Διαταραχή της μετατροπής (3 από 7)</vt:lpstr>
      <vt:lpstr>5. Διαταραχή της μετατροπής (4 από 7)</vt:lpstr>
      <vt:lpstr>5. Διαταραχή της μετατροπής  (5 από 7)</vt:lpstr>
      <vt:lpstr>5. Διαταραχή της μετατροπής (6 από 7)</vt:lpstr>
      <vt:lpstr>5. Διαταραχή της μετατροπής  (7 από 7)</vt:lpstr>
      <vt:lpstr>5. Διαταραχή της μετατροπής – Αιτιολογία (1 από 5)</vt:lpstr>
      <vt:lpstr>5. Διαταραχή της μετατροπής – Αιτιολογία (2 από 5)</vt:lpstr>
      <vt:lpstr>5. Διαταραχή της μετατροπής – Αιτιολογία (3 από 5)</vt:lpstr>
      <vt:lpstr>5. Διαταραχή της μετατροπής – Αιτιολογία (4 από 5)</vt:lpstr>
      <vt:lpstr>5. Διαταραχή της μετατροπής – Αιτιολογία (5 από 5)</vt:lpstr>
      <vt:lpstr>Θεραπεία της διαταραχής μετατροπής</vt:lpstr>
      <vt:lpstr>Λειτουργικές οργανικές διαταραχές</vt:lpstr>
      <vt:lpstr>1. Άτυπη (ή μη-καρδιακή στηθάγχη)  (1 από 4)</vt:lpstr>
      <vt:lpstr>1. Άτυπη (ή μη-καρδιακή στηθάγχη)  (2 από 4)</vt:lpstr>
      <vt:lpstr>1. Άτυπη (ή μη-καρδιακή στηθάγχη)  (3 από 4)</vt:lpstr>
      <vt:lpstr>1. Άτυπη (ή μη-καρδιακή στηθάγχη)  (4 από 4)</vt:lpstr>
      <vt:lpstr>2. Σύνδρομο χρόνιας κόπωσης  (1 από 3)</vt:lpstr>
      <vt:lpstr>2. Σύνδρομο χρόνιας κόπωσης  (2 από 3)</vt:lpstr>
      <vt:lpstr>2. Σύνδρομο χρόνιας κόπωσης (3 από 3)</vt:lpstr>
      <vt:lpstr>Τρόποι παρέμβασης (1 από 2)</vt:lpstr>
      <vt:lpstr>Τρόποι παρέμβασης (2 από 2)</vt:lpstr>
      <vt:lpstr>Βιβλιογραφία (1 από 2)</vt:lpstr>
      <vt:lpstr>Βιβλιογραφία (2 από 2)</vt:lpstr>
      <vt:lpstr>Χρήσιμες ιστοσελίδες</vt:lpstr>
      <vt:lpstr>Σημείωμα Αναφοράς</vt:lpstr>
      <vt:lpstr>Σημείωμα Αδειοδότησης</vt:lpstr>
      <vt:lpstr>Παρουσίαση του PowerPoint</vt:lpstr>
      <vt:lpstr>Παρουσίαση του PowerPoint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nikolaos kyrgios</cp:lastModifiedBy>
  <cp:revision>468</cp:revision>
  <dcterms:created xsi:type="dcterms:W3CDTF">2012-09-06T09:03:05Z</dcterms:created>
  <dcterms:modified xsi:type="dcterms:W3CDTF">2015-09-29T09:56:22Z</dcterms:modified>
</cp:coreProperties>
</file>