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9" r:id="rId3"/>
    <p:sldId id="257" r:id="rId4"/>
    <p:sldId id="259" r:id="rId5"/>
    <p:sldId id="261" r:id="rId6"/>
    <p:sldId id="492" r:id="rId7"/>
    <p:sldId id="352" r:id="rId8"/>
    <p:sldId id="535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30" r:id="rId24"/>
    <p:sldId id="531" r:id="rId25"/>
    <p:sldId id="508" r:id="rId26"/>
    <p:sldId id="509" r:id="rId27"/>
    <p:sldId id="510" r:id="rId28"/>
    <p:sldId id="511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32" r:id="rId39"/>
    <p:sldId id="523" r:id="rId40"/>
    <p:sldId id="524" r:id="rId41"/>
    <p:sldId id="525" r:id="rId42"/>
    <p:sldId id="526" r:id="rId43"/>
    <p:sldId id="527" r:id="rId44"/>
    <p:sldId id="528" r:id="rId45"/>
    <p:sldId id="544" r:id="rId46"/>
    <p:sldId id="545" r:id="rId47"/>
    <p:sldId id="537" r:id="rId48"/>
    <p:sldId id="538" r:id="rId49"/>
    <p:sldId id="539" r:id="rId50"/>
    <p:sldId id="540" r:id="rId51"/>
    <p:sldId id="541" r:id="rId52"/>
    <p:sldId id="542" r:id="rId53"/>
    <p:sldId id="543" r:id="rId54"/>
  </p:sldIdLst>
  <p:sldSz cx="9144000" cy="5715000" type="screen16x10"/>
  <p:notesSz cx="6858000" cy="9144000"/>
  <p:custDataLst>
    <p:tags r:id="rId5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37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96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14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0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67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62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60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12080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10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guide.org/articles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ggros-hosp.gr/newsite/files/file/27-32(1).pdf" TargetMode="External"/><Relationship Id="rId5" Type="http://schemas.openxmlformats.org/officeDocument/2006/relationships/hyperlink" Target="http://cbt.edu.gr/arxeia/swmatomorfes_diataraxes.pdf" TargetMode="External"/><Relationship Id="rId4" Type="http://schemas.openxmlformats.org/officeDocument/2006/relationships/hyperlink" Target="http://www.ncbi.nlm.nih.gov/pubmed/24049640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0.2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Σωματόμορφες</a:t>
            </a:r>
            <a:r>
              <a:rPr lang="el-GR" sz="2800" b="1" dirty="0" smtClean="0"/>
              <a:t> Διαταραχές</a:t>
            </a:r>
            <a:r>
              <a:rPr lang="en-US" sz="2800" b="1" dirty="0" smtClean="0"/>
              <a:t> II</a:t>
            </a:r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(2 από 4)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000" dirty="0" smtClean="0"/>
              <a:t>2. </a:t>
            </a:r>
            <a:r>
              <a:rPr lang="el-GR" sz="3000" b="1" dirty="0" smtClean="0"/>
              <a:t>Γνωστικά – </a:t>
            </a:r>
            <a:r>
              <a:rPr lang="el-GR" sz="3000" b="1" dirty="0" err="1" smtClean="0"/>
              <a:t>συμπεριφορικά</a:t>
            </a:r>
            <a:r>
              <a:rPr lang="el-GR" sz="3000" b="1" dirty="0" smtClean="0"/>
              <a:t> μοντέλα</a:t>
            </a:r>
            <a:r>
              <a:rPr lang="el-GR" sz="3000" dirty="0" smtClean="0"/>
              <a:t>: </a:t>
            </a:r>
            <a:br>
              <a:rPr lang="el-GR" sz="3000" dirty="0" smtClean="0"/>
            </a:br>
            <a:r>
              <a:rPr lang="el-GR" sz="3000" dirty="0" smtClean="0"/>
              <a:t>    Τα άτομα που έχουν προδιάθεση για </a:t>
            </a:r>
            <a:r>
              <a:rPr lang="el-GR" sz="3000" dirty="0" err="1" smtClean="0"/>
              <a:t>σωματόμορφες</a:t>
            </a:r>
            <a:r>
              <a:rPr lang="el-GR" sz="3000" dirty="0" smtClean="0"/>
              <a:t>   </a:t>
            </a:r>
            <a:br>
              <a:rPr lang="el-GR" sz="3000" dirty="0" smtClean="0"/>
            </a:br>
            <a:r>
              <a:rPr lang="el-GR" sz="3000" dirty="0" smtClean="0"/>
              <a:t>    διαταραχές τείνουν να σκέφτονται με ένα </a:t>
            </a:r>
            <a:br>
              <a:rPr lang="el-GR" sz="3000" dirty="0" smtClean="0"/>
            </a:br>
            <a:r>
              <a:rPr lang="el-GR" sz="3000" dirty="0" smtClean="0"/>
              <a:t>    χαρακτηριστικό τρόπο:</a:t>
            </a:r>
            <a:br>
              <a:rPr lang="el-GR" sz="3000" dirty="0" smtClean="0"/>
            </a:br>
            <a:r>
              <a:rPr lang="el-GR" sz="3000" dirty="0" smtClean="0"/>
              <a:t/>
            </a:r>
            <a:br>
              <a:rPr lang="el-GR" sz="3000" dirty="0" smtClean="0"/>
            </a:br>
            <a:r>
              <a:rPr lang="el-GR" sz="3000" dirty="0" smtClean="0"/>
              <a:t>α. Δίνουν  πολύ μεγαλύτερη σημασία σε σωματικά </a:t>
            </a:r>
            <a:br>
              <a:rPr lang="el-GR" sz="3000" dirty="0" smtClean="0"/>
            </a:br>
            <a:r>
              <a:rPr lang="el-GR" sz="3000" dirty="0" smtClean="0"/>
              <a:t>     συμπτώματα </a:t>
            </a:r>
            <a:br>
              <a:rPr lang="el-GR" sz="3000" dirty="0" smtClean="0"/>
            </a:br>
            <a:r>
              <a:rPr lang="el-GR" sz="3000" dirty="0" smtClean="0"/>
              <a:t>β. Κάνουν  πιο αρνητικές αποδόσεις αιτίου </a:t>
            </a:r>
            <a:br>
              <a:rPr lang="el-GR" sz="3000" dirty="0" smtClean="0"/>
            </a:br>
            <a:r>
              <a:rPr lang="el-GR" sz="3000" dirty="0" smtClean="0"/>
              <a:t>    (απόδοση αιτίου: είναι η άποψη ενός ατόμου ως </a:t>
            </a:r>
            <a:br>
              <a:rPr lang="el-GR" sz="3000" dirty="0" smtClean="0"/>
            </a:br>
            <a:r>
              <a:rPr lang="el-GR" sz="3000" dirty="0" smtClean="0"/>
              <a:t>     προς το γιατί συμβαίνει κάτι)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8688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1"/>
            <a:ext cx="8229600" cy="895633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(3 από 4)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Μόλις αρχίζουν αυτές οι αρνητικές σκέψεις, το αυξημένο άγχος και οι μεταβολές στο επίπεδο της </a:t>
            </a:r>
            <a:r>
              <a:rPr lang="el-GR" altLang="el-GR" sz="2800" dirty="0" err="1" smtClean="0"/>
              <a:t>κορτιζόλης</a:t>
            </a:r>
            <a:r>
              <a:rPr lang="el-GR" altLang="el-GR" sz="2800" dirty="0" smtClean="0"/>
              <a:t> αυξάνουν τα σωματικά συμπτώματα, αλλά ταυτόχρονα και τη δυσφορία που βιώνει το άτομο εξαιτίας τους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36276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(4 από 4)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3. </a:t>
            </a:r>
            <a:r>
              <a:rPr lang="el-GR" altLang="el-GR" sz="2800" dirty="0" smtClean="0"/>
              <a:t>Η τάση του ατόμου να θεωρεί ότι νοσεί σωματικά έχει πιθανώς αναπτυχθεί μέσα από </a:t>
            </a:r>
            <a:r>
              <a:rPr lang="el-GR" altLang="el-GR" sz="2800" b="1" dirty="0" smtClean="0"/>
              <a:t>πρώιμες εμπειρίες </a:t>
            </a:r>
            <a:r>
              <a:rPr lang="el-GR" altLang="el-GR" sz="2800" dirty="0" smtClean="0"/>
              <a:t>ιατρικών συμπτωμάτων ή λόγω στάσεων που </a:t>
            </a:r>
            <a:r>
              <a:rPr lang="el-GR" altLang="el-GR" sz="2800" dirty="0" err="1" smtClean="0"/>
              <a:t>εσωτερικεύτηκαν</a:t>
            </a:r>
            <a:r>
              <a:rPr lang="el-GR" altLang="el-GR" sz="2800" dirty="0" smtClean="0"/>
              <a:t> 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(π.χ. τα άτομα με </a:t>
            </a:r>
            <a:r>
              <a:rPr lang="el-GR" altLang="el-GR" sz="2800" dirty="0" err="1" smtClean="0"/>
              <a:t>σωματόμορφες</a:t>
            </a:r>
            <a:r>
              <a:rPr lang="el-GR" altLang="el-GR" sz="2800" dirty="0" smtClean="0"/>
              <a:t> διαταραχές αναφέρουν ότι ως παιδιά απουσίαζαν συχνότερα από το σχολείο λόγω ασθένειας, σε σχέση με άλλους)</a:t>
            </a:r>
          </a:p>
          <a:p>
            <a:pPr marL="0" indent="0" algn="r">
              <a:buNone/>
            </a:pPr>
            <a:r>
              <a:rPr lang="el-GR" sz="2200" dirty="0" smtClean="0"/>
              <a:t>(</a:t>
            </a:r>
            <a:r>
              <a:rPr lang="en-US" sz="2200" dirty="0" err="1" smtClean="0"/>
              <a:t>Kring</a:t>
            </a:r>
            <a:r>
              <a:rPr lang="en-US" sz="2200" dirty="0" smtClean="0"/>
              <a:t> A.M., Davison G.C., Neale J.M., Johnson S.L., 2010)</a:t>
            </a:r>
            <a:endParaRPr lang="el-GR" sz="22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7002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err="1" smtClean="0"/>
              <a:t>Γνωστικο-συμπεριφορικά</a:t>
            </a:r>
            <a:r>
              <a:rPr lang="el-GR" altLang="el-GR" sz="3600" dirty="0" smtClean="0"/>
              <a:t> μοντέλα</a:t>
            </a:r>
            <a:br>
              <a:rPr lang="el-GR" altLang="el-GR" sz="3600" dirty="0" smtClean="0"/>
            </a:br>
            <a:r>
              <a:rPr lang="el-GR" altLang="el-GR" sz="3600" dirty="0" smtClean="0"/>
              <a:t> (1 από 2)</a:t>
            </a:r>
            <a:endParaRPr lang="el-GR" altLang="el-GR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Συνέπειες</a:t>
            </a:r>
            <a:r>
              <a:rPr lang="el-GR" altLang="el-GR" sz="2800" dirty="0" smtClean="0"/>
              <a:t>: </a:t>
            </a:r>
            <a:endParaRPr lang="en-US" altLang="el-GR" sz="2800" dirty="0" smtClean="0"/>
          </a:p>
          <a:p>
            <a:pPr marL="0" indent="0">
              <a:buNone/>
            </a:pPr>
            <a:r>
              <a:rPr lang="el-GR" altLang="el-GR" sz="2800" b="1" dirty="0" smtClean="0"/>
              <a:t>1. </a:t>
            </a:r>
            <a:r>
              <a:rPr lang="el-GR" altLang="el-GR" sz="2800" dirty="0" smtClean="0"/>
              <a:t>Το άτομο </a:t>
            </a:r>
            <a:r>
              <a:rPr lang="el-GR" altLang="el-GR" sz="2800" u="sng" dirty="0" smtClean="0"/>
              <a:t>μπορεί να υιοθετήσει το ρόλο του 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     </a:t>
            </a:r>
            <a:r>
              <a:rPr lang="el-GR" altLang="el-GR" sz="2800" u="sng" dirty="0" smtClean="0"/>
              <a:t>ασθενούς</a:t>
            </a:r>
            <a:r>
              <a:rPr lang="el-GR" altLang="el-GR" sz="2800" dirty="0" smtClean="0"/>
              <a:t>, αποφεύγοντας την εργασία και τις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κοινωνικές επαφές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     (ακολούθως, πιθανά να ενταθούν τα συμπτώματα, 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λόγω του περιορισμού της σωματικής άσκησης και </a:t>
            </a:r>
            <a:br>
              <a:rPr lang="el-GR" altLang="el-GR" sz="2800" dirty="0" smtClean="0"/>
            </a:br>
            <a:r>
              <a:rPr lang="el-GR" altLang="el-GR" sz="2800" dirty="0" smtClean="0"/>
              <a:t>      άλλων συμπεριφορών που προάγουν την υγεία)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59141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err="1"/>
              <a:t>Γνωστικο-συμπεριφορικά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>μοντέλα </a:t>
            </a:r>
            <a:br>
              <a:rPr lang="el-GR" altLang="el-GR" sz="3600" dirty="0" smtClean="0"/>
            </a:br>
            <a:r>
              <a:rPr lang="el-GR" altLang="el-GR" sz="3600" dirty="0" smtClean="0"/>
              <a:t>(2 από 2) </a:t>
            </a:r>
            <a:endParaRPr lang="el-GR" sz="3600" dirty="0" smtClean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Συνέπειες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b="1" dirty="0" smtClean="0"/>
              <a:t>2</a:t>
            </a:r>
            <a:r>
              <a:rPr lang="el-GR" altLang="el-GR" sz="2800" dirty="0" smtClean="0"/>
              <a:t>. Το άτομο μπορεί να </a:t>
            </a:r>
            <a:r>
              <a:rPr lang="el-GR" altLang="el-GR" sz="2800" u="sng" dirty="0" smtClean="0"/>
              <a:t>αναζητά επιβεβαίωση από 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     </a:t>
            </a:r>
            <a:r>
              <a:rPr lang="el-GR" altLang="el-GR" sz="2800" u="sng" dirty="0" smtClean="0"/>
              <a:t>γιατρούς</a:t>
            </a:r>
            <a:r>
              <a:rPr lang="el-GR" altLang="el-GR" sz="2800" dirty="0" smtClean="0"/>
              <a:t> και από την οικογένειά του, διεκδικώντας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την προσοχή και τη συμπόνια των άλλων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(θετική ενίσχυση της συμπεριφοράς)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Θετική ενίσχυση αποτελεί η λήψη επιδόματος ή αναπηρικής σύνταξης</a:t>
            </a:r>
          </a:p>
          <a:p>
            <a:pPr marL="0" indent="0" algn="r">
              <a:buNone/>
            </a:pPr>
            <a:r>
              <a:rPr lang="el-GR" sz="2800" dirty="0" smtClean="0"/>
              <a:t>(</a:t>
            </a:r>
            <a:r>
              <a:rPr lang="en-US" sz="2200" dirty="0" err="1" smtClean="0"/>
              <a:t>Kring</a:t>
            </a:r>
            <a:r>
              <a:rPr lang="en-US" sz="2200" dirty="0" smtClean="0"/>
              <a:t> A.M., Davison G.C., Neale J.M., Johnson S.L., 2010)</a:t>
            </a:r>
            <a:endParaRPr lang="el-GR" sz="22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21552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(1 από 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Εμπόδιο</a:t>
            </a:r>
            <a:r>
              <a:rPr lang="el-GR" altLang="el-GR" sz="2800" dirty="0" smtClean="0"/>
              <a:t>: τα περισσότερα άτομα με </a:t>
            </a:r>
            <a:r>
              <a:rPr lang="el-GR" altLang="el-GR" sz="2800" dirty="0" err="1" smtClean="0"/>
              <a:t>σωματόμορφες</a:t>
            </a:r>
            <a:r>
              <a:rPr lang="el-GR" altLang="el-GR" sz="2800" dirty="0" smtClean="0"/>
              <a:t> διαταραχές δε θέλουν να συμβουλευτούν επαγγελματίες ψυχικής υγείας </a:t>
            </a:r>
          </a:p>
          <a:p>
            <a:r>
              <a:rPr lang="el-GR" altLang="el-GR" sz="2800" dirty="0" smtClean="0"/>
              <a:t>Πιθανά θα πρέπει οι γιατροί άλλων ειδικοτήτων να βοηθούν τα άτομα αυτά να σκέφτονται με λιγότερο αρνητικό τρόπο για τα συμπτώματά τους</a:t>
            </a:r>
          </a:p>
          <a:p>
            <a:r>
              <a:rPr lang="el-GR" altLang="el-GR" sz="2800" dirty="0" smtClean="0"/>
              <a:t>Βραχεία </a:t>
            </a:r>
            <a:r>
              <a:rPr lang="el-GR" altLang="el-GR" sz="2800" u="sng" dirty="0" smtClean="0"/>
              <a:t>ψυχοδυναμική θεραπεία</a:t>
            </a:r>
            <a:r>
              <a:rPr lang="el-GR" altLang="el-GR" sz="2800" dirty="0" smtClean="0"/>
              <a:t> είναι αποτελεσματική</a:t>
            </a:r>
          </a:p>
          <a:p>
            <a:pPr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43614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Θεραπεία των </a:t>
            </a:r>
            <a:r>
              <a:rPr lang="el-GR" altLang="el-GR" sz="4000" dirty="0" err="1" smtClean="0"/>
              <a:t>σωματόμορφων</a:t>
            </a:r>
            <a:r>
              <a:rPr lang="el-GR" altLang="el-GR" sz="4000" dirty="0" smtClean="0"/>
              <a:t> διαταραχών (2 από 7)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Να </a:t>
            </a:r>
            <a:r>
              <a:rPr lang="el-GR" sz="2800" b="1" dirty="0" smtClean="0"/>
              <a:t>θυμόμαστε</a:t>
            </a:r>
            <a:r>
              <a:rPr lang="el-GR" sz="2800" dirty="0" smtClean="0"/>
              <a:t>: </a:t>
            </a:r>
          </a:p>
          <a:p>
            <a:r>
              <a:rPr lang="el-GR" sz="2800" dirty="0" smtClean="0"/>
              <a:t>Συνήθως, τα συμπτώματα υπάρχουν και είναι αληθινά </a:t>
            </a:r>
            <a:br>
              <a:rPr lang="el-GR" sz="2800" dirty="0" smtClean="0"/>
            </a:br>
            <a:r>
              <a:rPr lang="el-GR" sz="2800" dirty="0" smtClean="0"/>
              <a:t>Η αιτιολογία είναι ψυχολογική</a:t>
            </a:r>
          </a:p>
          <a:p>
            <a:r>
              <a:rPr lang="el-GR" sz="2800" dirty="0" smtClean="0"/>
              <a:t>Σχετίζονται με την τάση </a:t>
            </a:r>
            <a:r>
              <a:rPr lang="el-GR" sz="2800" dirty="0" err="1" smtClean="0"/>
              <a:t>ιατρικοποίησης</a:t>
            </a:r>
            <a:r>
              <a:rPr lang="el-GR" sz="2800" dirty="0" smtClean="0"/>
              <a:t> ακόμα και «ασήμαντων» συμπτωμάτων ή φυσιολογικών διεργασιών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561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(3 από 7)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altLang="el-GR" sz="3300" b="1" dirty="0" smtClean="0"/>
              <a:t>Γνωστική- </a:t>
            </a:r>
            <a:r>
              <a:rPr lang="el-GR" altLang="el-GR" sz="3300" b="1" dirty="0" err="1" smtClean="0"/>
              <a:t>συμπεριφορική</a:t>
            </a:r>
            <a:r>
              <a:rPr lang="el-GR" altLang="el-GR" sz="3300" b="1" dirty="0" smtClean="0"/>
              <a:t> προσέγγιση</a:t>
            </a:r>
            <a:r>
              <a:rPr lang="el-GR" altLang="el-GR" sz="3300" dirty="0" smtClean="0"/>
              <a:t>: </a:t>
            </a:r>
            <a:br>
              <a:rPr lang="el-GR" altLang="el-GR" sz="3300" dirty="0" smtClean="0"/>
            </a:br>
            <a:r>
              <a:rPr lang="el-GR" altLang="el-GR" sz="3300" b="1" dirty="0" smtClean="0"/>
              <a:t>Στόχοι</a:t>
            </a:r>
            <a:r>
              <a:rPr lang="el-GR" altLang="el-GR" sz="3300" dirty="0" smtClean="0"/>
              <a:t>: </a:t>
            </a:r>
          </a:p>
          <a:p>
            <a:pPr marL="0" indent="0">
              <a:buNone/>
            </a:pPr>
            <a:r>
              <a:rPr lang="el-GR" altLang="el-GR" sz="3300" dirty="0" smtClean="0"/>
              <a:t>1. Η αναγνώριση και η αλλαγή των συναισθημάτων</a:t>
            </a:r>
            <a:br>
              <a:rPr lang="el-GR" altLang="el-GR" sz="3300" dirty="0" smtClean="0"/>
            </a:br>
            <a:r>
              <a:rPr lang="el-GR" altLang="el-GR" sz="3300" dirty="0" smtClean="0"/>
              <a:t>    που προκαλούν τις σωματικές ανησυχίες</a:t>
            </a:r>
          </a:p>
          <a:p>
            <a:pPr marL="0" indent="0">
              <a:buNone/>
            </a:pPr>
            <a:r>
              <a:rPr lang="el-GR" altLang="el-GR" sz="3300" dirty="0" smtClean="0"/>
              <a:t>2. Η αλλαγή του τρόπου σκέψης γύρω από τα </a:t>
            </a:r>
            <a:br>
              <a:rPr lang="el-GR" altLang="el-GR" sz="3300" dirty="0" smtClean="0"/>
            </a:br>
            <a:r>
              <a:rPr lang="el-GR" altLang="el-GR" sz="3300" dirty="0" smtClean="0"/>
              <a:t>    συμπτώματα</a:t>
            </a:r>
          </a:p>
          <a:p>
            <a:pPr marL="0" indent="0">
              <a:buNone/>
            </a:pPr>
            <a:r>
              <a:rPr lang="el-GR" altLang="el-GR" sz="3300" dirty="0" smtClean="0"/>
              <a:t>3. Η αλλαγή της συμπεριφορά τους (μη υιοθέτηση </a:t>
            </a:r>
            <a:br>
              <a:rPr lang="el-GR" altLang="el-GR" sz="3300" dirty="0" smtClean="0"/>
            </a:br>
            <a:r>
              <a:rPr lang="el-GR" altLang="el-GR" sz="3300" dirty="0" smtClean="0"/>
              <a:t>     του ρόλου του ασθενούς)</a:t>
            </a:r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1481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752756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των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(4 από 7)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θεραπεία του άγχους και της κατάθλιψης, συνήθως, μειώνει τα συμπτώματα των </a:t>
            </a:r>
            <a:r>
              <a:rPr lang="el-GR" altLang="el-GR" sz="2800" dirty="0" err="1" smtClean="0"/>
              <a:t>σωματόμορφων</a:t>
            </a:r>
            <a:r>
              <a:rPr lang="el-GR" altLang="el-GR" sz="2800" dirty="0" smtClean="0"/>
              <a:t> διαταραχών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2838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(5 από 7)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/>
          </a:bodyPr>
          <a:lstStyle/>
          <a:p>
            <a:pPr marL="0" indent="0">
              <a:buAutoNum type="arabicPeriod"/>
            </a:pPr>
            <a:r>
              <a:rPr lang="el-GR" altLang="el-GR" b="1" dirty="0" smtClean="0"/>
              <a:t> </a:t>
            </a:r>
            <a:r>
              <a:rPr lang="el-GR" altLang="el-GR" sz="2800" b="1" dirty="0" smtClean="0"/>
              <a:t>Διαταραχή πόνου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     </a:t>
            </a:r>
            <a:r>
              <a:rPr lang="el-GR" altLang="el-GR" sz="2800" dirty="0" err="1" smtClean="0"/>
              <a:t>Γνωστικο</a:t>
            </a:r>
            <a:r>
              <a:rPr lang="el-GR" altLang="el-GR" sz="2800" dirty="0" smtClean="0"/>
              <a:t>-</a:t>
            </a:r>
            <a:r>
              <a:rPr lang="el-GR" altLang="el-GR" sz="2800" dirty="0" err="1" smtClean="0"/>
              <a:t>συμπεριφορικές</a:t>
            </a:r>
            <a:r>
              <a:rPr lang="el-GR" altLang="el-GR" sz="2800" dirty="0" smtClean="0"/>
              <a:t> τεχνικές με στόχο:</a:t>
            </a:r>
            <a:br>
              <a:rPr lang="el-GR" altLang="el-GR" sz="2800" dirty="0" smtClean="0"/>
            </a:br>
            <a:r>
              <a:rPr lang="el-GR" altLang="el-GR" sz="2800" dirty="0" smtClean="0"/>
              <a:t>   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την αναγνώριση – αποδοχή των διαστάσεων του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πόνου </a:t>
            </a:r>
          </a:p>
          <a:p>
            <a:pPr marL="0" indent="0">
              <a:buNone/>
            </a:pPr>
            <a:r>
              <a:rPr lang="el-GR" altLang="el-GR" sz="2800" dirty="0" smtClean="0">
                <a:sym typeface="Wingdings 2" panose="05020102010507070707" pitchFamily="18" charset="2"/>
              </a:rPr>
              <a:t>     </a:t>
            </a:r>
            <a:r>
              <a:rPr lang="el-GR" altLang="el-GR" sz="2800" dirty="0" smtClean="0"/>
              <a:t>την εκπαίδευση στη χαλάρωση και γενικότερα στη  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διαχείριση του </a:t>
            </a:r>
            <a:r>
              <a:rPr lang="en-US" altLang="el-GR" sz="2800" dirty="0" smtClean="0"/>
              <a:t>stress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   </a:t>
            </a: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τη γνωστική αναδόμηση </a:t>
            </a:r>
            <a:endParaRPr lang="en-US" altLang="el-GR" sz="2800" dirty="0" smtClean="0"/>
          </a:p>
          <a:p>
            <a:pPr marL="0" indent="0"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09865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0.2</a:t>
            </a:r>
            <a:r>
              <a:rPr lang="el-GR" sz="2800" b="1" dirty="0" smtClean="0"/>
              <a:t>: </a:t>
            </a:r>
            <a:r>
              <a:rPr lang="el-GR" sz="2800" dirty="0" err="1"/>
              <a:t>Σωματόμορφες</a:t>
            </a:r>
            <a:r>
              <a:rPr lang="el-GR" sz="2800" dirty="0"/>
              <a:t> </a:t>
            </a:r>
            <a:r>
              <a:rPr lang="el-GR" sz="2800" dirty="0" smtClean="0"/>
              <a:t>Διαταραχές</a:t>
            </a:r>
            <a:r>
              <a:rPr lang="en-US" sz="2800" dirty="0" smtClean="0"/>
              <a:t> II</a:t>
            </a:r>
            <a:endParaRPr lang="el-GR" sz="2800" dirty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(6 από 7)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000" b="1" dirty="0" smtClean="0"/>
              <a:t>2. </a:t>
            </a:r>
            <a:r>
              <a:rPr lang="el-GR" sz="3000" b="1" dirty="0" err="1" smtClean="0"/>
              <a:t>Σωματοδυσμορφική</a:t>
            </a:r>
            <a:r>
              <a:rPr lang="el-GR" sz="3000" b="1" dirty="0" smtClean="0"/>
              <a:t> διαταραχή</a:t>
            </a:r>
            <a:r>
              <a:rPr lang="el-GR" sz="30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 smtClean="0"/>
              <a:t> Η εφαρμογή γνωστικό-</a:t>
            </a:r>
            <a:r>
              <a:rPr lang="el-GR" sz="3000" dirty="0" err="1" smtClean="0"/>
              <a:t>συμπεριφορικών</a:t>
            </a:r>
            <a:r>
              <a:rPr lang="el-GR" sz="3000" dirty="0" smtClean="0"/>
              <a:t> τεχνικών είναι αποτελεσματική, λόγω των κοινών στοιχείων με τη </a:t>
            </a:r>
            <a:r>
              <a:rPr lang="el-GR" sz="3000" dirty="0" err="1" smtClean="0"/>
              <a:t>ιδεοψυχαναγκαστική</a:t>
            </a:r>
            <a:r>
              <a:rPr lang="el-GR" sz="3000" dirty="0" smtClean="0"/>
              <a:t> διαταραχή </a:t>
            </a:r>
            <a:br>
              <a:rPr lang="el-GR" sz="3000" dirty="0" smtClean="0"/>
            </a:br>
            <a:r>
              <a:rPr lang="el-GR" sz="3000" dirty="0" smtClean="0"/>
              <a:t>(π.χ. αποφυγή ελέγχου της εξωτερικής τους εμφάνισης σε καθρέφτες)</a:t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3000" dirty="0" smtClean="0"/>
              <a:t>Φαρμακευτική αγωγή </a:t>
            </a:r>
            <a:br>
              <a:rPr lang="el-GR" sz="3000" dirty="0" smtClean="0"/>
            </a:br>
            <a:r>
              <a:rPr lang="el-GR" sz="3000" dirty="0" smtClean="0"/>
              <a:t>(αναστολείς </a:t>
            </a:r>
            <a:r>
              <a:rPr lang="el-GR" sz="3000" dirty="0" err="1" smtClean="0"/>
              <a:t>επαναπρόσληψης</a:t>
            </a:r>
            <a:r>
              <a:rPr lang="el-GR" sz="3000" dirty="0" smtClean="0"/>
              <a:t> </a:t>
            </a:r>
            <a:r>
              <a:rPr lang="el-GR" sz="3000" dirty="0" err="1" smtClean="0"/>
              <a:t>σεροτονίνης</a:t>
            </a:r>
            <a:r>
              <a:rPr lang="el-GR" sz="3000" dirty="0" smtClean="0"/>
              <a:t> π.χ. </a:t>
            </a:r>
            <a:r>
              <a:rPr lang="el-GR" sz="3000" dirty="0" err="1" smtClean="0"/>
              <a:t>φλουοξετίνη</a:t>
            </a:r>
            <a:r>
              <a:rPr lang="el-GR" sz="3000" dirty="0" smtClean="0"/>
              <a:t>, </a:t>
            </a:r>
            <a:r>
              <a:rPr lang="el-GR" sz="3000" dirty="0" err="1" smtClean="0"/>
              <a:t>χλωμιπραμίνη</a:t>
            </a:r>
            <a:r>
              <a:rPr lang="en-US" sz="3000" dirty="0" smtClean="0"/>
              <a:t>)</a:t>
            </a:r>
            <a:endParaRPr lang="el-GR" sz="3000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9348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7143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Θεραπεία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(7 από 7)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4"/>
            <a:ext cx="8229600" cy="3819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altLang="el-GR" sz="4000" b="1" dirty="0" smtClean="0"/>
              <a:t>3. Υποχονδρίαση</a:t>
            </a:r>
            <a:r>
              <a:rPr lang="el-GR" altLang="el-GR" sz="4000" dirty="0" smtClean="0"/>
              <a:t>: </a:t>
            </a:r>
            <a:br>
              <a:rPr lang="el-GR" altLang="el-GR" sz="4000" dirty="0" smtClean="0"/>
            </a:br>
            <a:r>
              <a:rPr lang="el-GR" altLang="el-GR" sz="4000" dirty="0" smtClean="0"/>
              <a:t>    </a:t>
            </a:r>
            <a:r>
              <a:rPr lang="el-GR" altLang="el-GR" sz="4000" dirty="0" err="1" smtClean="0"/>
              <a:t>Γνωστικοσυμπεριφορική</a:t>
            </a:r>
            <a:r>
              <a:rPr lang="el-GR" altLang="el-GR" sz="4000" dirty="0" smtClean="0"/>
              <a:t> προσέγγιση </a:t>
            </a:r>
            <a:br>
              <a:rPr lang="el-GR" altLang="el-GR" sz="4000" dirty="0" smtClean="0"/>
            </a:br>
            <a:r>
              <a:rPr lang="el-GR" altLang="el-GR" sz="4000" dirty="0" smtClean="0"/>
              <a:t>    (π.χ. αμφισβήτηση των αρνητικών σκέψεων)</a:t>
            </a:r>
          </a:p>
          <a:p>
            <a:pPr marL="0" indent="0">
              <a:buNone/>
            </a:pPr>
            <a:r>
              <a:rPr lang="el-GR" altLang="el-GR" sz="4000" b="1" dirty="0" smtClean="0"/>
              <a:t>4. </a:t>
            </a:r>
            <a:r>
              <a:rPr lang="el-GR" altLang="el-GR" sz="4000" b="1" dirty="0" err="1" smtClean="0"/>
              <a:t>Σωματοποιητική</a:t>
            </a:r>
            <a:r>
              <a:rPr lang="el-GR" altLang="el-GR" sz="4000" b="1" dirty="0" smtClean="0"/>
              <a:t> διαταραχή</a:t>
            </a:r>
            <a:r>
              <a:rPr lang="el-GR" altLang="el-GR" sz="4000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4000" dirty="0" smtClean="0"/>
              <a:t>Αναζήτηση πηγών άγχους και κατάθλιψης, που πιθανά βρίσκονται πίσω από τα συμπτώματα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4000" dirty="0" smtClean="0"/>
              <a:t>Εστίαση στις κοινωνικές δυσκολίες που συνδέονται με τη </a:t>
            </a:r>
            <a:r>
              <a:rPr lang="el-GR" altLang="el-GR" sz="4000" dirty="0" err="1" smtClean="0"/>
              <a:t>σωματοποιητική</a:t>
            </a:r>
            <a:r>
              <a:rPr lang="el-GR" altLang="el-GR" sz="4000" dirty="0" smtClean="0"/>
              <a:t> διαταραχή </a:t>
            </a:r>
            <a:br>
              <a:rPr lang="el-GR" altLang="el-GR" sz="4000" dirty="0" smtClean="0"/>
            </a:br>
            <a:r>
              <a:rPr lang="el-GR" altLang="el-GR" sz="4000" dirty="0" smtClean="0"/>
              <a:t>(Προσοχή: δεν αμφισβητούμε την εγκυρότητα των σωματικών ενοχλήσεων του ατόμου</a:t>
            </a:r>
            <a:r>
              <a:rPr lang="el-GR" altLang="el-GR" sz="35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872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6. Διαταραχή της μετατροπής</a:t>
            </a:r>
            <a:br>
              <a:rPr lang="el-GR" altLang="el-GR" sz="3600" dirty="0" smtClean="0"/>
            </a:br>
            <a:r>
              <a:rPr lang="el-GR" altLang="el-GR" sz="3600" dirty="0" smtClean="0"/>
              <a:t>(1 από 7)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Έχει μακρά ιστορία (από τα πρώτα γραπτά για την αποκλίνουσα συμπεριφορά)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b="1" dirty="0" smtClean="0"/>
              <a:t>Ιστορική αναδρομή:</a:t>
            </a:r>
          </a:p>
          <a:p>
            <a:pPr marL="0" indent="0">
              <a:buNone/>
            </a:pPr>
            <a:r>
              <a:rPr lang="el-GR" sz="2800" dirty="0" smtClean="0"/>
              <a:t>Ο αρχικός όρος ήταν </a:t>
            </a:r>
            <a:r>
              <a:rPr lang="el-GR" sz="2800" i="1" dirty="0" smtClean="0"/>
              <a:t>υστερία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u="sng" dirty="0" smtClean="0"/>
              <a:t>Ιπποκράτης: </a:t>
            </a:r>
            <a:r>
              <a:rPr lang="el-GR" sz="2800" dirty="0" smtClean="0"/>
              <a:t>περιορίζεται στις γυναίκες και προκαλείται από την παραπλάνηση της μήτρας μέσα στο σώμα (υστέρα= μήτρα) </a:t>
            </a:r>
          </a:p>
        </p:txBody>
      </p:sp>
    </p:spTree>
    <p:extLst>
      <p:ext uri="{BB962C8B-B14F-4D97-AF65-F5344CB8AC3E}">
        <p14:creationId xmlns:p14="http://schemas.microsoft.com/office/powerpoint/2010/main" val="3691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6. Διαταραχή της μετατροπής </a:t>
            </a:r>
            <a:br>
              <a:rPr lang="el-GR" altLang="el-GR" sz="3600" dirty="0" smtClean="0"/>
            </a:br>
            <a:r>
              <a:rPr lang="el-GR" altLang="el-GR" sz="3600" dirty="0" smtClean="0"/>
              <a:t>(2 από 7)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Η «περιπλανώμενη μήτρα» συμβόλιζε τη μεγάλη επιθυμία του γυναικείου σώματος για τη γέννηση ενός παιδιού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Freud</a:t>
            </a:r>
            <a:r>
              <a:rPr lang="en-US" sz="2800" dirty="0" smtClean="0"/>
              <a:t> </a:t>
            </a:r>
            <a:r>
              <a:rPr lang="el-GR" sz="2800" dirty="0" smtClean="0"/>
              <a:t>: Όρος «μετατροπή» </a:t>
            </a:r>
            <a:r>
              <a:rPr lang="el-GR" sz="2800" b="1" dirty="0" smtClean="0">
                <a:sym typeface="Wingdings 3"/>
              </a:rPr>
              <a:t></a:t>
            </a:r>
            <a:r>
              <a:rPr lang="el-GR" sz="2800" dirty="0" smtClean="0">
                <a:sym typeface="Wingdings 3"/>
              </a:rPr>
              <a:t> </a:t>
            </a:r>
            <a:r>
              <a:rPr lang="el-GR" sz="2800" dirty="0" smtClean="0"/>
              <a:t>το άγχος και η ψυχική σύγκρουση μετατρέπονται σε σωματικά συμπτώματα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987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</a:t>
            </a:r>
            <a:br>
              <a:rPr lang="el-GR" altLang="el-GR" sz="3600" dirty="0" smtClean="0"/>
            </a:br>
            <a:r>
              <a:rPr lang="el-GR" altLang="el-GR" sz="3600" dirty="0" smtClean="0"/>
              <a:t>(3 από 7)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«Αισθητηριακά ή κινητικά συμπτώματα</a:t>
            </a:r>
            <a:r>
              <a:rPr lang="en-US" sz="2800" dirty="0" smtClean="0"/>
              <a:t> (</a:t>
            </a:r>
            <a:r>
              <a:rPr lang="el-GR" sz="2800" dirty="0" smtClean="0"/>
              <a:t>π.χ. ξαφνική απώλεια όρασης ή η ξαφνική παράλυση), παραπέμπουν σε ασθένειες που σχετίζονται με νευρολογική βλάβη, αλλά οι ιατρικές εξετάσεις και οι έλεγχοι δείχνουν ότι τα σωματικά όργανα και το νευρικό σύστημα λειτουργούν καλά»</a:t>
            </a:r>
          </a:p>
          <a:p>
            <a:pPr marL="0" indent="0"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 marL="0" indent="0">
              <a:buNone/>
            </a:pPr>
            <a:endParaRPr lang="el-GR" sz="2800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1390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</a:t>
            </a:r>
            <a:br>
              <a:rPr lang="el-GR" altLang="el-GR" sz="3600" dirty="0" smtClean="0"/>
            </a:br>
            <a:r>
              <a:rPr lang="el-GR" altLang="el-GR" sz="3600" dirty="0" smtClean="0"/>
              <a:t>(4 από 7)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3300" dirty="0" smtClean="0"/>
              <a:t>Τα άτομα μπορεί να βιώνουν: 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  </a:t>
            </a:r>
            <a:r>
              <a:rPr lang="el-GR" altLang="el-GR" sz="3300" u="sng" dirty="0" smtClean="0"/>
              <a:t>μερική ή ολική παράλυσή </a:t>
            </a:r>
            <a:r>
              <a:rPr lang="el-GR" altLang="el-GR" sz="3300" dirty="0" smtClean="0"/>
              <a:t>των χεριών ή των ποδιών 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  </a:t>
            </a:r>
            <a:r>
              <a:rPr lang="el-GR" altLang="el-GR" sz="3300" dirty="0" smtClean="0"/>
              <a:t>επιληπτικές κρίσεις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αίσθηση τσιμπήματος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300" dirty="0" smtClean="0"/>
              <a:t>μυρμηγκιάσματος στο δέρμα</a:t>
            </a:r>
            <a:br>
              <a:rPr lang="el-GR" altLang="el-GR" sz="3300" dirty="0" smtClean="0"/>
            </a:br>
            <a:r>
              <a:rPr lang="el-GR" altLang="el-GR" sz="3300" dirty="0" smtClean="0"/>
              <a:t> </a:t>
            </a:r>
            <a:r>
              <a:rPr lang="el-GR" altLang="el-GR" sz="33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300" dirty="0" smtClean="0"/>
              <a:t>απώλεια της αισθητικότητας</a:t>
            </a:r>
          </a:p>
          <a:p>
            <a:r>
              <a:rPr lang="el-GR" altLang="el-GR" sz="3300" dirty="0" smtClean="0"/>
              <a:t>Μπορεί να εμφανίσουν </a:t>
            </a:r>
            <a:r>
              <a:rPr lang="el-GR" altLang="el-GR" sz="3300" u="sng" dirty="0" smtClean="0"/>
              <a:t>μερική ή ολική τύφλωση </a:t>
            </a:r>
            <a:r>
              <a:rPr lang="el-GR" altLang="el-GR" sz="3300" dirty="0" smtClean="0"/>
              <a:t>ή να έχουν σωληνοειδή όραση  (το οπτικό πεδίο περιορίζεται, όπως αν κοιτούσε μέσα από ένα σωλήνα)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</a:t>
            </a:r>
            <a:br>
              <a:rPr lang="el-GR" altLang="el-GR" sz="3600" dirty="0" smtClean="0"/>
            </a:br>
            <a:r>
              <a:rPr lang="el-GR" altLang="el-GR" sz="3600" dirty="0" smtClean="0"/>
              <a:t> (5 από 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3000" dirty="0" smtClean="0"/>
              <a:t>Άλλα πιθανά συμπτώματα: </a:t>
            </a:r>
            <a:br>
              <a:rPr lang="el-GR" altLang="el-GR" sz="3000" dirty="0" smtClean="0"/>
            </a:br>
            <a:r>
              <a:rPr lang="el-GR" altLang="el-GR" sz="3000" u="sng" dirty="0" smtClean="0"/>
              <a:t>Αφωνία</a:t>
            </a:r>
            <a:r>
              <a:rPr lang="el-GR" altLang="el-GR" sz="3000" dirty="0" smtClean="0"/>
              <a:t>: απώλεια της φωνής, με εξαίρεση την </a:t>
            </a:r>
            <a:br>
              <a:rPr lang="el-GR" altLang="el-GR" sz="3000" dirty="0" smtClean="0"/>
            </a:br>
            <a:r>
              <a:rPr lang="el-GR" altLang="el-GR" sz="3000" dirty="0" smtClean="0"/>
              <a:t>                ψιθυριστή ομιλία </a:t>
            </a:r>
            <a:br>
              <a:rPr lang="el-GR" altLang="el-GR" sz="3000" dirty="0" smtClean="0"/>
            </a:br>
            <a:r>
              <a:rPr lang="el-GR" altLang="el-GR" sz="3000" u="sng" dirty="0" smtClean="0"/>
              <a:t>Ανοσμία</a:t>
            </a:r>
            <a:r>
              <a:rPr lang="el-GR" altLang="el-GR" sz="3000" dirty="0" smtClean="0"/>
              <a:t>: απώλεια της αίσθησης της όσφρησης</a:t>
            </a:r>
          </a:p>
          <a:p>
            <a:pPr marL="0" indent="0">
              <a:buNone/>
            </a:pPr>
            <a:r>
              <a:rPr lang="el-GR" altLang="el-GR" sz="3000" dirty="0" smtClean="0"/>
              <a:t>Τα άτομα αυτά μπορεί να φαίνονται ικανοποιημένα με τον εαυτό τους, ενώ δε φαίνεται να θέλουν ιδιαίτερα να απαλλαγούν από τα συμπτώματά τους (που δεν τα συνδέουν με </a:t>
            </a:r>
            <a:r>
              <a:rPr lang="el-GR" altLang="el-GR" sz="3000" dirty="0" err="1" smtClean="0"/>
              <a:t>ψυχοπιεστικές</a:t>
            </a:r>
            <a:r>
              <a:rPr lang="el-GR" altLang="el-GR" sz="3000" dirty="0" smtClean="0"/>
              <a:t> καταστάσεις)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99778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</a:t>
            </a:r>
            <a:br>
              <a:rPr lang="el-GR" altLang="el-GR" sz="3600" dirty="0" smtClean="0"/>
            </a:br>
            <a:r>
              <a:rPr lang="el-GR" altLang="el-GR" sz="3600" dirty="0" smtClean="0"/>
              <a:t>(6 από 7)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Πρώτα συμπτώματα : εφηβεία ή πρώιμη ενήλικη ζωή, συνήθως μετά από ένα στρεσσογόνο γεγονός</a:t>
            </a:r>
          </a:p>
          <a:p>
            <a:r>
              <a:rPr lang="el-GR" altLang="el-GR" sz="2800" dirty="0" smtClean="0"/>
              <a:t>Ένα επεισόδιο μπορεί να λήξει ξαφνικά</a:t>
            </a:r>
          </a:p>
          <a:p>
            <a:r>
              <a:rPr lang="el-GR" altLang="el-GR" sz="2800" dirty="0" smtClean="0"/>
              <a:t>Συνήθως, όμως, κάποια στιγμή η διαταραχή επανεμφανίζεται, είτε στην αρχική της εικόνα είτε </a:t>
            </a:r>
            <a:br>
              <a:rPr lang="el-GR" altLang="el-GR" sz="2800" dirty="0" smtClean="0"/>
            </a:br>
            <a:r>
              <a:rPr lang="el-GR" altLang="el-GR" sz="2800" dirty="0" smtClean="0"/>
              <a:t>με διαφορετικό σύμπτωμα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08166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14381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</a:t>
            </a:r>
            <a:br>
              <a:rPr lang="el-GR" altLang="el-GR" sz="3600" dirty="0" smtClean="0"/>
            </a:br>
            <a:r>
              <a:rPr lang="el-GR" altLang="el-GR" sz="3600" dirty="0" smtClean="0"/>
              <a:t> (7 από 7)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Επιπολασμός : &lt;1% </a:t>
            </a:r>
            <a:br>
              <a:rPr lang="el-GR" altLang="el-GR" sz="2800" dirty="0" smtClean="0"/>
            </a:br>
            <a:r>
              <a:rPr lang="el-GR" altLang="el-GR" sz="2800" dirty="0" smtClean="0"/>
              <a:t>Εμφανίζεται συχνότερα σε </a:t>
            </a:r>
            <a:r>
              <a:rPr lang="el-GR" altLang="el-GR" sz="2800" u="sng" dirty="0" smtClean="0"/>
              <a:t>γυναίκες</a:t>
            </a:r>
            <a:br>
              <a:rPr lang="el-GR" altLang="el-GR" sz="2800" u="sng" dirty="0" smtClean="0"/>
            </a:br>
            <a:endParaRPr lang="el-GR" altLang="el-GR" sz="2800" u="sng" dirty="0" smtClean="0"/>
          </a:p>
          <a:p>
            <a:r>
              <a:rPr lang="el-GR" altLang="el-GR" sz="2800" dirty="0" smtClean="0"/>
              <a:t>Παρουσιάζει </a:t>
            </a:r>
            <a:r>
              <a:rPr lang="el-GR" altLang="el-GR" sz="2800" b="1" dirty="0" err="1" smtClean="0"/>
              <a:t>συννοσηρότητα</a:t>
            </a:r>
            <a:r>
              <a:rPr lang="el-GR" altLang="el-GR" sz="2800" dirty="0" smtClean="0"/>
              <a:t> με :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μείζονα καταθλιπτική διαταραχή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κατάχρηση ουσιών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διαταραχές της προσωπικότητας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(κυρίως με τη </a:t>
            </a:r>
            <a:r>
              <a:rPr lang="el-GR" altLang="el-GR" sz="2800" dirty="0" err="1" smtClean="0"/>
              <a:t>μεταιχμιακή</a:t>
            </a:r>
            <a:r>
              <a:rPr lang="el-GR" altLang="el-GR" sz="2800" dirty="0" smtClean="0"/>
              <a:t> και τη  δραματική) </a:t>
            </a:r>
          </a:p>
        </p:txBody>
      </p:sp>
    </p:spTree>
    <p:extLst>
      <p:ext uri="{BB962C8B-B14F-4D97-AF65-F5344CB8AC3E}">
        <p14:creationId xmlns:p14="http://schemas.microsoft.com/office/powerpoint/2010/main" val="129211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 – Αιτιολογία (1 από 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Ψυχαναλυτική θεώρηση</a:t>
            </a:r>
            <a:r>
              <a:rPr lang="el-GR" altLang="el-GR" sz="3000" dirty="0" smtClean="0"/>
              <a:t>: </a:t>
            </a:r>
            <a:br>
              <a:rPr lang="el-GR" altLang="el-GR" sz="3000" dirty="0" smtClean="0"/>
            </a:br>
            <a:r>
              <a:rPr lang="el-GR" altLang="el-GR" sz="3000" dirty="0" smtClean="0"/>
              <a:t>Τα συμπτώματά της αποτελούν ένα σαφές παράδειγμα του ρόλου του ασυνείδητου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Βίωση ενός γεγονότος με συναισθηματική διέγερση </a:t>
            </a:r>
            <a:r>
              <a:rPr lang="el-GR" altLang="el-GR" sz="3000" dirty="0" smtClean="0">
                <a:sym typeface="Wingdings 3"/>
              </a:rPr>
              <a:t> </a:t>
            </a:r>
            <a:r>
              <a:rPr lang="el-GR" altLang="el-GR" sz="3000" dirty="0" smtClean="0"/>
              <a:t>το συναίσθημά δεν εκφράζεται- η ανάμνηση του γεγονότος αποκόπτεται από τη συνείδηση</a:t>
            </a:r>
          </a:p>
          <a:p>
            <a:pPr marL="0" indent="0">
              <a:buNone/>
            </a:pPr>
            <a:endParaRPr lang="el-GR" altLang="el-GR" sz="3000" dirty="0" smtClean="0"/>
          </a:p>
          <a:p>
            <a:pPr marL="0" indent="0">
              <a:buNone/>
            </a:pPr>
            <a:endParaRPr lang="el-GR" altLang="el-GR" sz="3000" dirty="0" smtClean="0"/>
          </a:p>
          <a:p>
            <a:pPr marL="0" indent="0"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028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609880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 – Αιτιολογία (2 από 5)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sz="3500" dirty="0" smtClean="0"/>
              <a:t>Αργότερα, ο </a:t>
            </a:r>
            <a:r>
              <a:rPr lang="en-US" altLang="el-GR" sz="3500" dirty="0" smtClean="0"/>
              <a:t>Freud</a:t>
            </a:r>
            <a:r>
              <a:rPr lang="el-GR" altLang="el-GR" sz="3500" dirty="0" smtClean="0"/>
              <a:t> υποστήριξε ότι η διαταραχή της μετατροπής στις γυναίκες έχει τις ρίζες της σε μη επιλυμένο σύμπλεγμα της Ηλέκτρας</a:t>
            </a:r>
          </a:p>
          <a:p>
            <a:r>
              <a:rPr lang="el-GR" altLang="el-GR" sz="3500" dirty="0" smtClean="0"/>
              <a:t>«Το μικρό κορίτσι έχει σεξουαλικά συναισθήματα προς τον πατέρα της και, αν οι γονείς αντιμετωπίσουν αυτά τα σεξουαλικά συναισθήματα με έντονη αποδοκιμασία, τότε τα συναισθήματα αυτά απωθούνται»</a:t>
            </a:r>
          </a:p>
          <a:p>
            <a:pPr algn="r">
              <a:buNone/>
            </a:pPr>
            <a:r>
              <a:rPr lang="el-GR" sz="2900" dirty="0" smtClean="0"/>
              <a:t>(</a:t>
            </a:r>
            <a:r>
              <a:rPr lang="en-US" sz="2900" dirty="0" err="1" smtClean="0"/>
              <a:t>Kring</a:t>
            </a:r>
            <a:r>
              <a:rPr lang="en-US" sz="2900" dirty="0" smtClean="0"/>
              <a:t> A.M., Davison G.C., Neale J.M., Johnson S.L., 2010)</a:t>
            </a:r>
            <a:endParaRPr lang="el-GR" altLang="el-GR" sz="29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892302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 – Αιτιολογία (3 από 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Αποτέλεσμα</a:t>
            </a:r>
            <a:r>
              <a:rPr lang="el-GR" altLang="el-GR" sz="2800" dirty="0" smtClean="0"/>
              <a:t>: ασυνείδητη έντονη ενασχόληση με το σεξ, ταυτόχρονα με την αποφυγή του σε συνειδητό επίπεδο</a:t>
            </a:r>
          </a:p>
          <a:p>
            <a:pPr marL="0" indent="0">
              <a:buNone/>
            </a:pP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Μετέπειτα ζωή του κοριτσιού: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«Η σεξουαλική διέγερση ή κάποια άλλη συνθήκη «ξυπνά» τις απωθημένες </a:t>
            </a:r>
            <a:r>
              <a:rPr lang="el-GR" altLang="el-GR" sz="2800" dirty="0" err="1" smtClean="0"/>
              <a:t>ενορμήσεις</a:t>
            </a:r>
            <a:r>
              <a:rPr lang="el-GR" altLang="el-GR" sz="2800" dirty="0" smtClean="0"/>
              <a:t> του, προκαλώντας άγχος, που μετατρέπεται σε σωματικά συμπτώματα» </a:t>
            </a: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8044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 – Αιτιολογία (4 από 5)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Πιθανοί γενετικοί παράγοντες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Ερευνητικά δεδομένα: δεν υποστηρίζουν την ύπαρξη κάποιων γενετικών παραγόντων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b="1" dirty="0" smtClean="0"/>
              <a:t>Κοινωνικοί και πολιτισμικοί παράγοντες</a:t>
            </a:r>
            <a:r>
              <a:rPr lang="el-GR" altLang="el-GR" sz="2800" dirty="0" smtClean="0"/>
              <a:t>:</a:t>
            </a:r>
            <a:br>
              <a:rPr lang="el-GR" altLang="el-GR" sz="2800" dirty="0" smtClean="0"/>
            </a:br>
            <a:r>
              <a:rPr lang="el-GR" altLang="el-GR" sz="2800" dirty="0" smtClean="0"/>
              <a:t>Τελευταίος αιώνας: σαφής μείωση της επίπτωσής της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Κοινωνικοί και πολιτισμικοί παράγοντες παίζουν ρόλο</a:t>
            </a:r>
          </a:p>
        </p:txBody>
      </p:sp>
    </p:spTree>
    <p:extLst>
      <p:ext uri="{BB962C8B-B14F-4D97-AF65-F5344CB8AC3E}">
        <p14:creationId xmlns:p14="http://schemas.microsoft.com/office/powerpoint/2010/main" val="202575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5. Διαταραχή της μετατροπής – Αιτιολογία (5 από 5)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Στη μείωση εμφάνισης της διαταραχής μπορεί να συνέβαλε η γενικότερη χαλάρωση των σεξουαλικών ηθών (η στάση απέναντι στη σεξουαλικότητα δεν είναι τόσο καταπιεστική)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Πιο συχνή σε άτομα χαμηλού κοινωνικοοικονομικού επιπέδου και από αγροτικές περιοχές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778964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Θεραπεία της διαταραχής μετατροπής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Δεν  ενδείκνυται η προσπάθεια να πειστούν τα άτομα με διαταραχή μετατροπής ότι τα συμπτώματά τους έχουν σχέση με ψυχολογικούς παράγοντες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Πιο αποτελεσματική η εφαρμογή μιας </a:t>
            </a:r>
            <a:r>
              <a:rPr lang="el-GR" altLang="el-GR" sz="2800" u="sng" dirty="0" smtClean="0"/>
              <a:t>ήπιας υποστηρικτικής προσέγγισης για επίλυση συγκεκριμένων προβλημάτων </a:t>
            </a:r>
            <a:r>
              <a:rPr lang="el-GR" altLang="el-GR" sz="2800" dirty="0" smtClean="0"/>
              <a:t>(π.χ. στις σχέσεις), παρά μια μακροχρόνια ψυχαναλυτικά προσανατολισμένη ψυχοθεραπεία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415005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Λειτουργικές οργανικές διαταραχές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Ορισμένες διαταραχές αναγνωρίζονται ως αυτόνομες διαγνωστικές οντότητες από τους ειδικούς τόσο της ψυχικής, όσο και της σωματικής υγείας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1. Άτυπη στηθάγχη</a:t>
            </a:r>
            <a:br>
              <a:rPr lang="el-GR" altLang="el-GR" sz="2800" dirty="0" smtClean="0"/>
            </a:br>
            <a:r>
              <a:rPr lang="el-GR" altLang="el-GR" sz="2800" dirty="0" smtClean="0"/>
              <a:t>2. Σύνδρομο χρόνιας κόπωσης</a:t>
            </a:r>
          </a:p>
        </p:txBody>
      </p:sp>
    </p:spTree>
    <p:extLst>
      <p:ext uri="{BB962C8B-B14F-4D97-AF65-F5344CB8AC3E}">
        <p14:creationId xmlns:p14="http://schemas.microsoft.com/office/powerpoint/2010/main" val="1320112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1. Άτυπη (ή μη-καρδιακή στηθάγχη) </a:t>
            </a:r>
            <a:br>
              <a:rPr lang="el-GR" altLang="el-GR" sz="3600" dirty="0" smtClean="0"/>
            </a:br>
            <a:r>
              <a:rPr lang="el-GR" altLang="el-GR" sz="3600" dirty="0" smtClean="0"/>
              <a:t>(1 από 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sz="2800" dirty="0" smtClean="0"/>
              <a:t>Συχνό και σημαντικό πρόβλημα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Δεν περιλαμβάνει άλλα συμπτώματα πέρα της στηθάγχης, η οποία </a:t>
            </a:r>
            <a:r>
              <a:rPr lang="el-GR" altLang="el-GR" sz="2800" u="sng" dirty="0" smtClean="0"/>
              <a:t>δεν μπορεί να αποδοθεί </a:t>
            </a:r>
            <a:r>
              <a:rPr lang="el-GR" altLang="el-GR" sz="2800" dirty="0" smtClean="0"/>
              <a:t>σε αναγνωρισμένα καρδιολογικά ή αλλά οργανικά προβλήματα</a:t>
            </a:r>
          </a:p>
          <a:p>
            <a:r>
              <a:rPr lang="el-GR" altLang="el-GR" sz="2800" dirty="0" smtClean="0"/>
              <a:t>Επίμονος πόνος, ταχυκαρδίες, δύσπνοια και πεποίθηση ότι όλα οφείλονται σε μια καρδιακή νόσο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35842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2"/>
            <a:ext cx="8229600" cy="538442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1</a:t>
            </a:r>
            <a:r>
              <a:rPr lang="el-GR" altLang="el-GR" sz="3600" dirty="0" smtClean="0"/>
              <a:t>. Άτυπη (ή μη-καρδιακή στηθάγχη) </a:t>
            </a:r>
            <a:br>
              <a:rPr lang="el-GR" altLang="el-GR" sz="3600" dirty="0" smtClean="0"/>
            </a:br>
            <a:r>
              <a:rPr lang="el-GR" altLang="el-GR" sz="3600" dirty="0" smtClean="0"/>
              <a:t>(2 από 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Συχνά συνυπάρχουν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ψυχολογικά προβλήματα</a:t>
            </a:r>
            <a:r>
              <a:rPr lang="el-GR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 Αγχώδεις Διαταραχές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 Κατάθλιψη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 Σωματόμορφες διαταραχές</a:t>
            </a:r>
          </a:p>
        </p:txBody>
      </p:sp>
    </p:spTree>
    <p:extLst>
      <p:ext uri="{BB962C8B-B14F-4D97-AF65-F5344CB8AC3E}">
        <p14:creationId xmlns:p14="http://schemas.microsoft.com/office/powerpoint/2010/main" val="1912593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1. Άτυπη (ή μη-καρδιακή στηθάγχη) </a:t>
            </a:r>
            <a:br>
              <a:rPr lang="el-GR" altLang="el-GR" sz="3600" dirty="0" smtClean="0"/>
            </a:br>
            <a:r>
              <a:rPr lang="el-GR" altLang="el-GR" sz="3600" dirty="0" smtClean="0"/>
              <a:t>(3 από 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/>
              <a:t>Κύριο ρόλο στην εκδήλωση του προβλήματος </a:t>
            </a:r>
            <a:r>
              <a:rPr lang="el-GR" sz="28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Ανάλογες εμπειρίες (στον ίδιο ή σε μέλος της οικογένειας) </a:t>
            </a:r>
            <a:r>
              <a:rPr lang="el-GR" sz="2800" b="1" dirty="0" smtClean="0">
                <a:sym typeface="Wingdings 3" pitchFamily="18" charset="2"/>
              </a:rPr>
              <a:t> </a:t>
            </a:r>
            <a:r>
              <a:rPr lang="el-GR" sz="2800" dirty="0" smtClean="0">
                <a:sym typeface="Wingdings 3" pitchFamily="18" charset="2"/>
              </a:rPr>
              <a:t>καταστροφική ερμηνεία των οργανικών αισθήσεων</a:t>
            </a:r>
            <a:br>
              <a:rPr lang="el-GR" sz="2800" dirty="0" smtClean="0">
                <a:sym typeface="Wingdings 3" pitchFamily="18" charset="2"/>
              </a:rPr>
            </a:br>
            <a:endParaRPr lang="el-GR" sz="2800" dirty="0" smtClean="0">
              <a:sym typeface="Wingdings 3" pitchFamily="18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>
                <a:sym typeface="Wingdings 3" pitchFamily="18" charset="2"/>
              </a:rPr>
              <a:t>Η ερμηνεία αυτή </a:t>
            </a:r>
            <a:r>
              <a:rPr lang="el-GR" sz="2800" b="1" dirty="0" smtClean="0">
                <a:sym typeface="Wingdings 3"/>
              </a:rPr>
              <a:t></a:t>
            </a:r>
            <a:r>
              <a:rPr lang="el-GR" sz="2800" dirty="0" smtClean="0">
                <a:sym typeface="Wingdings 3"/>
              </a:rPr>
              <a:t> </a:t>
            </a:r>
            <a:r>
              <a:rPr lang="el-GR" sz="2800" dirty="0" smtClean="0">
                <a:sym typeface="Wingdings 3" pitchFamily="18" charset="2"/>
              </a:rPr>
              <a:t>εμφάνιση περαιτέρω ψυχολογικών και σωματικών συμπτωμάτων </a:t>
            </a:r>
          </a:p>
          <a:p>
            <a:pPr algn="r">
              <a:buNone/>
            </a:pPr>
            <a:r>
              <a:rPr lang="el-GR" sz="2000" dirty="0" err="1" smtClean="0">
                <a:sym typeface="Wingdings 3" pitchFamily="18" charset="2"/>
              </a:rPr>
              <a:t>Καραδήμας</a:t>
            </a:r>
            <a:r>
              <a:rPr lang="el-GR" sz="2000" dirty="0" smtClean="0">
                <a:sym typeface="Wingdings 3" pitchFamily="18" charset="2"/>
              </a:rPr>
              <a:t> Ε., 2005 </a:t>
            </a:r>
          </a:p>
          <a:p>
            <a:endParaRPr lang="el-GR" dirty="0" smtClean="0">
              <a:sym typeface="Wingdings 3" pitchFamily="18" charset="2"/>
            </a:endParaRP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98686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1. Άτυπη (ή μη-καρδιακή στηθάγχη) </a:t>
            </a:r>
            <a:br>
              <a:rPr lang="el-GR" altLang="el-GR" sz="3600" dirty="0" smtClean="0"/>
            </a:br>
            <a:r>
              <a:rPr lang="el-GR" altLang="el-GR" sz="3600" dirty="0" smtClean="0"/>
              <a:t>(4 από 4)</a:t>
            </a:r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altLang="el-GR" sz="2800" b="1" dirty="0" smtClean="0">
                <a:sym typeface="Wingdings 3" panose="05040102010807070707" pitchFamily="18" charset="2"/>
              </a:rPr>
              <a:t>Παράγοντες που εδραιώνουν τη δυσκολία</a:t>
            </a:r>
            <a:r>
              <a:rPr lang="el-GR" altLang="el-GR" sz="2800" dirty="0" smtClean="0">
                <a:sym typeface="Wingdings 3" panose="05040102010807070707" pitchFamily="18" charset="2"/>
              </a:rPr>
              <a:t>: </a:t>
            </a:r>
            <a:br>
              <a:rPr lang="el-GR" altLang="el-GR" sz="2800" dirty="0" smtClean="0">
                <a:sym typeface="Wingdings 3" panose="05040102010807070707" pitchFamily="18" charset="2"/>
              </a:rPr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>
                <a:sym typeface="Wingdings 3" panose="05040102010807070707" pitchFamily="18" charset="2"/>
              </a:rPr>
              <a:t>η αντίδραση των άλλων (ενισχυτικές συμπεριφορές)</a:t>
            </a:r>
            <a:br>
              <a:rPr lang="el-GR" altLang="el-GR" sz="2800" dirty="0" smtClean="0">
                <a:sym typeface="Wingdings 3" panose="05040102010807070707" pitchFamily="18" charset="2"/>
              </a:rPr>
            </a:br>
            <a:r>
              <a:rPr lang="el-GR" altLang="el-GR" sz="2800" dirty="0" smtClean="0">
                <a:sym typeface="Wingdings 2" panose="05020102010507070707" pitchFamily="18" charset="2"/>
              </a:rPr>
              <a:t></a:t>
            </a:r>
            <a:r>
              <a:rPr lang="el-GR" altLang="el-GR" sz="2800" dirty="0" smtClean="0">
                <a:sym typeface="Wingdings 3" panose="05040102010807070707" pitchFamily="18" charset="2"/>
              </a:rPr>
              <a:t> δευτερογενή ψυχιατρικά προβλήματα </a:t>
            </a:r>
            <a:br>
              <a:rPr lang="el-GR" altLang="el-GR" sz="2800" dirty="0" smtClean="0">
                <a:sym typeface="Wingdings 3" panose="05040102010807070707" pitchFamily="18" charset="2"/>
              </a:rPr>
            </a:br>
            <a:r>
              <a:rPr lang="el-GR" altLang="el-GR" sz="2800" dirty="0" smtClean="0">
                <a:sym typeface="Wingdings 2" panose="05020102010507070707" pitchFamily="18" charset="2"/>
              </a:rPr>
              <a:t></a:t>
            </a:r>
            <a:r>
              <a:rPr lang="el-GR" altLang="el-GR" sz="2800" dirty="0" smtClean="0">
                <a:sym typeface="Wingdings 3" panose="05040102010807070707" pitchFamily="18" charset="2"/>
              </a:rPr>
              <a:t> </a:t>
            </a:r>
            <a:r>
              <a:rPr lang="el-GR" altLang="el-GR" sz="2800" dirty="0" err="1" smtClean="0">
                <a:sym typeface="Wingdings 3" panose="05040102010807070707" pitchFamily="18" charset="2"/>
              </a:rPr>
              <a:t>ιατρογενείς</a:t>
            </a:r>
            <a:r>
              <a:rPr lang="el-GR" altLang="el-GR" sz="2800" dirty="0" smtClean="0">
                <a:sym typeface="Wingdings 3" panose="05040102010807070707" pitchFamily="18" charset="2"/>
              </a:rPr>
              <a:t> παράγοντες (π.χ. λανθασμένες </a:t>
            </a:r>
            <a:br>
              <a:rPr lang="el-GR" altLang="el-GR" sz="2800" dirty="0" smtClean="0">
                <a:sym typeface="Wingdings 3" panose="05040102010807070707" pitchFamily="18" charset="2"/>
              </a:rPr>
            </a:br>
            <a:r>
              <a:rPr lang="el-GR" altLang="el-GR" sz="2800" dirty="0" smtClean="0">
                <a:sym typeface="Wingdings 3" panose="05040102010807070707" pitchFamily="18" charset="2"/>
              </a:rPr>
              <a:t>    διαγνώσεις, η στάση του προσωπικού υγείας)</a:t>
            </a:r>
          </a:p>
          <a:p>
            <a:pPr marL="0" indent="0"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97885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2. Σύνδρομο χρόνιας κόπωσης </a:t>
            </a:r>
            <a:br>
              <a:rPr lang="el-GR" altLang="el-GR" sz="3600" dirty="0" smtClean="0"/>
            </a:br>
            <a:r>
              <a:rPr lang="el-GR" altLang="el-GR" sz="3600" dirty="0" smtClean="0"/>
              <a:t>(1 από 3)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κόπωση</a:t>
            </a:r>
            <a:r>
              <a:rPr lang="el-GR" altLang="el-GR" sz="2800" dirty="0" smtClean="0"/>
              <a:t>: υποκειμενικό αίσθημα αδυναμίας, έλλειψη ενέργειας και εξάντληση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altLang="el-GR" sz="2800" dirty="0" smtClean="0"/>
              <a:t>Βασικά χαρακτηριστικά: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  <a:r>
              <a:rPr lang="el-GR" altLang="el-GR" sz="2800" dirty="0" smtClean="0">
                <a:sym typeface="Wingdings 2" panose="05020102010507070707" pitchFamily="18" charset="2"/>
              </a:rPr>
              <a:t> κυριαρχεί </a:t>
            </a:r>
            <a:r>
              <a:rPr lang="el-GR" altLang="el-GR" sz="2800" dirty="0" smtClean="0"/>
              <a:t>η κόπωση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διαρκεί για </a:t>
            </a:r>
            <a:r>
              <a:rPr lang="el-GR" altLang="el-GR" sz="2800" u="sng" dirty="0" smtClean="0"/>
              <a:t>τουλάχιστον 6 μήνες</a:t>
            </a:r>
            <a:br>
              <a:rPr lang="el-GR" altLang="el-GR" sz="2800" u="sng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οδηγεί σε σοβαρή αδυναμία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2800" dirty="0" smtClean="0"/>
              <a:t>δεν εξηγείται στη βάση μιας οργανικής ή ψυχολογικής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διαταραχής</a:t>
            </a:r>
          </a:p>
        </p:txBody>
      </p:sp>
    </p:spTree>
    <p:extLst>
      <p:ext uri="{BB962C8B-B14F-4D97-AF65-F5344CB8AC3E}">
        <p14:creationId xmlns:p14="http://schemas.microsoft.com/office/powerpoint/2010/main" val="951616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2. Σύνδρομο χρόνιας κόπωσης </a:t>
            </a:r>
            <a:br>
              <a:rPr lang="el-GR" altLang="el-GR" sz="3600" dirty="0" smtClean="0"/>
            </a:br>
            <a:r>
              <a:rPr lang="el-GR" altLang="el-GR" sz="3600" dirty="0" smtClean="0"/>
              <a:t>(2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3300" dirty="0" smtClean="0"/>
              <a:t>Συνυπάρχουν : 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</a:t>
            </a:r>
            <a:r>
              <a:rPr lang="el-GR" sz="3300" dirty="0" smtClean="0"/>
              <a:t>δυσκολίες στη μνήμη και τη συγκέντρωση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</a:t>
            </a:r>
            <a:r>
              <a:rPr lang="el-GR" sz="3300" dirty="0" smtClean="0"/>
              <a:t>διαταραχές ύπνου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πόνος</a:t>
            </a:r>
            <a:r>
              <a:rPr lang="el-GR" sz="3300" dirty="0" smtClean="0"/>
              <a:t> (π.χ. μυαλγίες, κεφαλαλγία) </a:t>
            </a:r>
            <a:br>
              <a:rPr lang="el-GR" sz="3300" dirty="0" smtClean="0"/>
            </a:br>
            <a:r>
              <a:rPr lang="el-GR" sz="3300" dirty="0" smtClean="0">
                <a:sym typeface="Wingdings 2"/>
              </a:rPr>
              <a:t>  σ</a:t>
            </a:r>
            <a:r>
              <a:rPr lang="el-GR" sz="3300" dirty="0" smtClean="0"/>
              <a:t>οβαρές οικονομικές δυσκολίες, λόγω απόσυρσης </a:t>
            </a:r>
            <a:br>
              <a:rPr lang="el-GR" sz="3300" dirty="0" smtClean="0"/>
            </a:br>
            <a:r>
              <a:rPr lang="el-GR" sz="3300" dirty="0" smtClean="0"/>
              <a:t>     του ατόμου </a:t>
            </a:r>
            <a:br>
              <a:rPr lang="el-GR" sz="3300" dirty="0" smtClean="0"/>
            </a:br>
            <a:endParaRPr lang="el-GR" sz="3300" dirty="0" smtClean="0"/>
          </a:p>
          <a:p>
            <a:r>
              <a:rPr lang="el-GR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Αιτιολογία</a:t>
            </a:r>
            <a:r>
              <a:rPr lang="el-GR" sz="3300" dirty="0" smtClean="0"/>
              <a:t>: </a:t>
            </a:r>
            <a:r>
              <a:rPr lang="el-GR" sz="3300" dirty="0" err="1" smtClean="0"/>
              <a:t>πολυπαραγοντική</a:t>
            </a:r>
            <a:r>
              <a:rPr lang="el-GR" sz="3300" dirty="0" smtClean="0"/>
              <a:t> - βιολογικοί και ψυχοκοινωνικοί παράγοντες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16670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2. Σύνδρομο χρόνιας κόπωσης</a:t>
            </a:r>
            <a:br>
              <a:rPr lang="el-GR" altLang="el-GR" sz="3600" dirty="0" smtClean="0"/>
            </a:br>
            <a:r>
              <a:rPr lang="el-GR" altLang="el-GR" sz="3600" dirty="0" smtClean="0"/>
              <a:t>(3 από 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u="sng" dirty="0" smtClean="0"/>
              <a:t>Αφετηρία του συνδρόμου</a:t>
            </a:r>
            <a:r>
              <a:rPr lang="el-GR" sz="2800" dirty="0" smtClean="0"/>
              <a:t>: </a:t>
            </a:r>
            <a:r>
              <a:rPr lang="en-US" sz="2800" dirty="0" smtClean="0"/>
              <a:t>stress </a:t>
            </a:r>
            <a:r>
              <a:rPr lang="el-GR" sz="2800" dirty="0" smtClean="0"/>
              <a:t>ή ασθένεια </a:t>
            </a:r>
            <a:r>
              <a:rPr lang="el-GR" sz="2800" dirty="0" smtClean="0">
                <a:sym typeface="Wingdings 3"/>
              </a:rPr>
              <a:t> </a:t>
            </a:r>
            <a:r>
              <a:rPr lang="el-GR" sz="2800" dirty="0" smtClean="0"/>
              <a:t>συμπτώματα κόπωσης, πόνου, μείωση λειτουργικότητας κ.ά. </a:t>
            </a:r>
          </a:p>
          <a:p>
            <a:pPr marL="0" indent="0">
              <a:buNone/>
            </a:pPr>
            <a:r>
              <a:rPr lang="el-GR" sz="2800" dirty="0" smtClean="0"/>
              <a:t>Έπονται σκέψεις που ενισχύουν τα συμπτώματα: «</a:t>
            </a:r>
            <a:r>
              <a:rPr lang="el-GR" sz="2800" i="1" dirty="0" smtClean="0"/>
              <a:t>Είμαι ανήμπορος</a:t>
            </a:r>
            <a:r>
              <a:rPr lang="el-GR" sz="2800" dirty="0" smtClean="0"/>
              <a:t>», «</a:t>
            </a:r>
            <a:r>
              <a:rPr lang="el-GR" sz="2800" i="1" dirty="0" smtClean="0"/>
              <a:t>Δεν μπορώ να κάνω τίποτα</a:t>
            </a:r>
            <a:r>
              <a:rPr lang="el-GR" sz="2800" dirty="0" smtClean="0"/>
              <a:t>»</a:t>
            </a:r>
          </a:p>
          <a:p>
            <a:pPr marL="0" indent="0">
              <a:buNone/>
            </a:pPr>
            <a:r>
              <a:rPr lang="el-GR" sz="2800" dirty="0" smtClean="0"/>
              <a:t>Αρνητική διάθεση </a:t>
            </a:r>
            <a:r>
              <a:rPr lang="el-GR" sz="2800" dirty="0" smtClean="0">
                <a:sym typeface="Wingdings 3" pitchFamily="18" charset="2"/>
              </a:rPr>
              <a:t> </a:t>
            </a:r>
            <a:r>
              <a:rPr lang="el-GR" sz="2800" dirty="0" smtClean="0"/>
              <a:t>Συμπεριφορές αποφυγής και οργανικές διεργασίες  </a:t>
            </a:r>
          </a:p>
        </p:txBody>
      </p:sp>
    </p:spTree>
    <p:extLst>
      <p:ext uri="{BB962C8B-B14F-4D97-AF65-F5344CB8AC3E}">
        <p14:creationId xmlns:p14="http://schemas.microsoft.com/office/powerpoint/2010/main" val="2200934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8"/>
            <a:ext cx="8229600" cy="752757"/>
          </a:xfrm>
        </p:spPr>
        <p:txBody>
          <a:bodyPr>
            <a:normAutofit/>
          </a:bodyPr>
          <a:lstStyle/>
          <a:p>
            <a:r>
              <a:rPr lang="el-GR" altLang="el-GR" sz="3600" dirty="0" smtClean="0"/>
              <a:t>Τρόποι παρέμβασης (1 από 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Αποτελεσματική η </a:t>
            </a:r>
            <a:r>
              <a:rPr lang="el-GR" altLang="el-GR" sz="2800" dirty="0" err="1" smtClean="0"/>
              <a:t>γνωστικο</a:t>
            </a:r>
            <a:r>
              <a:rPr lang="el-GR" altLang="el-GR" sz="2800" dirty="0" smtClean="0"/>
              <a:t>-</a:t>
            </a:r>
            <a:r>
              <a:rPr lang="el-GR" altLang="el-GR" sz="2800" dirty="0" err="1" smtClean="0"/>
              <a:t>συμπεριφορική</a:t>
            </a:r>
            <a:r>
              <a:rPr lang="el-GR" altLang="el-GR" sz="2800" dirty="0" smtClean="0"/>
              <a:t> προσέγγιση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b="1" dirty="0" smtClean="0"/>
              <a:t>Στόχος</a:t>
            </a:r>
            <a:r>
              <a:rPr lang="el-GR" altLang="el-GR" sz="2800" dirty="0" smtClean="0"/>
              <a:t>: η αναγνώριση και η κατανόηση από τους ασθενείς της διεργασίας δημιουργίας και διατήρησης των προβλημάτων του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None/>
            </a:pPr>
            <a:r>
              <a:rPr lang="el-GR" altLang="el-GR" sz="2800" b="1" dirty="0" smtClean="0"/>
              <a:t>Αντικαταθλιπτική αγωγή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54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/>
          </a:bodyPr>
          <a:lstStyle/>
          <a:p>
            <a:r>
              <a:rPr lang="el-GR" altLang="el-GR" sz="3600" dirty="0" smtClean="0"/>
              <a:t>Τρόποι παρέμβασης (2 από 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u="sng" dirty="0" smtClean="0"/>
              <a:t>Εκπαίδευση των επαγγελματιών υγείας </a:t>
            </a:r>
            <a:r>
              <a:rPr lang="el-GR" altLang="el-GR" sz="2800" dirty="0" smtClean="0"/>
              <a:t>στην κατανόηση, διάγνωση και αντιμετώπιση  των </a:t>
            </a:r>
            <a:r>
              <a:rPr lang="el-GR" altLang="el-GR" sz="2800" dirty="0" err="1" smtClean="0"/>
              <a:t>σωματόμορφων</a:t>
            </a:r>
            <a:r>
              <a:rPr lang="el-GR" altLang="el-GR" sz="2800" dirty="0" smtClean="0"/>
              <a:t> διαταραχών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Στόχος της εκπαίδευσης </a:t>
            </a:r>
            <a:r>
              <a:rPr lang="el-GR" altLang="el-GR" sz="2800" b="1" dirty="0" smtClean="0">
                <a:sym typeface="Wingdings 3" panose="05040102010807070707" pitchFamily="18" charset="2"/>
              </a:rPr>
              <a:t> </a:t>
            </a:r>
            <a:r>
              <a:rPr lang="el-GR" altLang="el-GR" sz="2800" dirty="0" smtClean="0">
                <a:sym typeface="Wingdings 3" panose="05040102010807070707" pitchFamily="18" charset="2"/>
              </a:rPr>
              <a:t>η</a:t>
            </a:r>
            <a:r>
              <a:rPr lang="el-GR" altLang="el-GR" sz="2800" b="1" dirty="0" smtClean="0">
                <a:sym typeface="Wingdings 3" panose="05040102010807070707" pitchFamily="18" charset="2"/>
              </a:rPr>
              <a:t> </a:t>
            </a:r>
            <a:r>
              <a:rPr lang="el-GR" altLang="el-GR" sz="2800" u="sng" dirty="0" smtClean="0"/>
              <a:t>αλλαγή στάσης </a:t>
            </a:r>
            <a:r>
              <a:rPr lang="el-GR" altLang="el-GR" sz="2800" dirty="0" smtClean="0"/>
              <a:t>απέναντι σε αυτούς τους ασθενείς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Αποτελούν </a:t>
            </a:r>
            <a:r>
              <a:rPr lang="el-GR" altLang="el-GR" sz="2800" u="sng" dirty="0" smtClean="0"/>
              <a:t>στιγματισμένες διαταραχές </a:t>
            </a:r>
            <a:r>
              <a:rPr lang="el-GR" altLang="el-GR" sz="2800" b="1" dirty="0" smtClean="0">
                <a:sym typeface="Wingdings 3" panose="05040102010807070707" pitchFamily="18" charset="2"/>
              </a:rPr>
              <a:t></a:t>
            </a:r>
            <a:r>
              <a:rPr lang="el-GR" altLang="el-GR" sz="2800" dirty="0" smtClean="0">
                <a:sym typeface="Wingdings 3" panose="05040102010807070707" pitchFamily="18" charset="2"/>
              </a:rPr>
              <a:t>  </a:t>
            </a:r>
            <a:r>
              <a:rPr lang="el-GR" altLang="el-GR" sz="2800" dirty="0" smtClean="0"/>
              <a:t>αντιμετωπίζονται με καχυποψία ή και με αδιαφορία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22781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Αγγελόπουλος Ν. (2009). Ιατρική Ψυχολογία και Ψυχοπαθολογία. Αθήνα: ΒΗΤΑ.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</a:t>
            </a:r>
            <a:r>
              <a:rPr lang="el-GR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Μαυροειδή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Α., </a:t>
            </a:r>
            <a:r>
              <a:rPr lang="el-GR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Α. (2006). </a:t>
            </a:r>
            <a: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</a:t>
            </a:r>
            <a:b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</a:br>
            <a: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υγείας. Ένας οδηγός για τις ψυχικές διαταραχές και την αντιμετώπισή τους. 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 Ελληνικά   </a:t>
            </a:r>
            <a:b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</a:b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Γράμματα.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Καραδήμας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(2005). Ψυχολογία της Υγείας. Θεωρία και κλινική πράξη. </a:t>
            </a:r>
            <a:r>
              <a:rPr lang="el-GR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Τυπωθήτω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άνου, Ν. (1998</a:t>
            </a:r>
            <a: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Βασικά Στοιχεία Κλινικής Ψυχιατρικής. 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Θεσσαλονίκη: </a:t>
            </a:r>
            <a:r>
              <a:rPr lang="en-US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University Studio Press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Παπακώστας, Γ. (1994). </a:t>
            </a:r>
            <a:r>
              <a:rPr lang="el-GR" i="1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</a:t>
            </a:r>
            <a: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Ψυχοθεραπεία: Θεωρία και Πράξη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Εκδόσεις Ινστιτούτο </a:t>
            </a:r>
            <a:b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</a:b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 Έρευνας της  Συμπεριφοράς.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Σίμος, Γ. (2010). </a:t>
            </a:r>
            <a: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Γνωστική Συμπεριφοριστική Θεραπεία: Ένας οδηγός για την κλινική πράξη. 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</a:t>
            </a:r>
            <a:b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</a:b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 Εκδόσεις  Πατάκη.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Συλλογικό έργο (2006).  </a:t>
            </a:r>
            <a:r>
              <a:rPr lang="el-GR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Ανθολόγιο ελληνικών ψυχιατρικών κειμένων</a:t>
            </a:r>
            <a:r>
              <a:rPr lang="el-GR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Βήτα Ιατρικές Εκδόσεις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>
              <a:buNone/>
            </a:pPr>
            <a:r>
              <a:rPr lang="en-US" sz="1400" dirty="0" err="1" smtClean="0"/>
              <a:t>Cororve</a:t>
            </a:r>
            <a:r>
              <a:rPr lang="en-US" sz="1400" dirty="0" smtClean="0"/>
              <a:t>, M. B., &amp; </a:t>
            </a:r>
            <a:r>
              <a:rPr lang="en-US" sz="1400" dirty="0" err="1" smtClean="0"/>
              <a:t>Gleaves</a:t>
            </a:r>
            <a:r>
              <a:rPr lang="en-US" sz="1400" dirty="0" smtClean="0"/>
              <a:t>, D. H. (2001). Body </a:t>
            </a:r>
            <a:r>
              <a:rPr lang="en-US" sz="1400" dirty="0" err="1" smtClean="0"/>
              <a:t>dysmorphic</a:t>
            </a:r>
            <a:r>
              <a:rPr lang="en-US" sz="1400" dirty="0" smtClean="0"/>
              <a:t> disorder: a review </a:t>
            </a:r>
            <a:r>
              <a:rPr lang="el-GR" sz="1400" dirty="0" smtClean="0"/>
              <a:t>ο</a:t>
            </a:r>
            <a:r>
              <a:rPr lang="en-US" sz="1400" dirty="0" smtClean="0"/>
              <a:t>f conceptualizations, assessment, </a:t>
            </a:r>
            <a:r>
              <a:rPr lang="el-GR" sz="1400" dirty="0" smtClean="0"/>
              <a:t> </a:t>
            </a:r>
            <a:r>
              <a:rPr lang="en-US" sz="1400" dirty="0" smtClean="0"/>
              <a:t>and treatment strategies. </a:t>
            </a:r>
            <a:r>
              <a:rPr lang="en-US" sz="1400" i="1" dirty="0" smtClean="0"/>
              <a:t>Clinical Psychology Review</a:t>
            </a:r>
            <a:r>
              <a:rPr lang="en-US" sz="1400" dirty="0" smtClean="0"/>
              <a:t>, 21 (6), 949–970. </a:t>
            </a:r>
            <a:endParaRPr lang="el-GR" sz="1400" dirty="0" smtClean="0"/>
          </a:p>
          <a:p>
            <a:pPr marL="182563" indent="-182563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B.J. (2000).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τόμος Β’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Ιατρικές 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</a:p>
          <a:p>
            <a:pPr marL="182563" indent="-182563"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182563" indent="-182563">
              <a:buNone/>
            </a:pPr>
            <a:r>
              <a:rPr lang="en-US" sz="1400" dirty="0" err="1" smtClean="0"/>
              <a:t>Salkovskis</a:t>
            </a:r>
            <a:r>
              <a:rPr lang="en-US" sz="1400" dirty="0" smtClean="0"/>
              <a:t>, P. M. (1997). </a:t>
            </a:r>
            <a:r>
              <a:rPr lang="en-US" sz="1400" dirty="0" err="1" smtClean="0"/>
              <a:t>Hypochondriasis</a:t>
            </a:r>
            <a:r>
              <a:rPr lang="en-US" sz="1400" dirty="0" smtClean="0"/>
              <a:t>. </a:t>
            </a:r>
            <a:r>
              <a:rPr lang="el-GR" sz="1400" dirty="0" smtClean="0"/>
              <a:t>Στο </a:t>
            </a:r>
            <a:r>
              <a:rPr lang="en-US" sz="1400" dirty="0" smtClean="0"/>
              <a:t>D. M. Clark, &amp; C. G. </a:t>
            </a:r>
            <a:r>
              <a:rPr lang="en-US" sz="1400" i="1" dirty="0" smtClean="0"/>
              <a:t>Fairburn</a:t>
            </a:r>
            <a:r>
              <a:rPr lang="el-GR" sz="1400" i="1" dirty="0" smtClean="0"/>
              <a:t>,</a:t>
            </a:r>
            <a:r>
              <a:rPr lang="en-US" sz="1400" i="1" dirty="0" smtClean="0"/>
              <a:t> Science and Practice of Cognitive </a:t>
            </a:r>
            <a:r>
              <a:rPr lang="en-US" sz="1400" i="1" dirty="0" err="1" smtClean="0"/>
              <a:t>Behavioural</a:t>
            </a:r>
            <a:r>
              <a:rPr lang="en-US" sz="1400" i="1" dirty="0" smtClean="0"/>
              <a:t> Therapy</a:t>
            </a:r>
            <a:r>
              <a:rPr lang="el-GR" sz="1400" dirty="0" smtClean="0"/>
              <a:t>, </a:t>
            </a:r>
            <a:r>
              <a:rPr lang="en-US" sz="1400" dirty="0" smtClean="0"/>
              <a:t>p.p. (</a:t>
            </a:r>
            <a:r>
              <a:rPr lang="el-GR" sz="1400" dirty="0" smtClean="0"/>
              <a:t>313-339). </a:t>
            </a:r>
            <a:r>
              <a:rPr lang="en-US" sz="1400" dirty="0" smtClean="0"/>
              <a:t>Oxford: Oxford University Press.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www.helpguide.org/articles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www.ncbi.nlm.nih.gov/pubmed/24049640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cbt.edu.gr/arxeia/swmatomorfes_diataraxes.pdf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www.syggros-hosp.gr/newsite/files/file/27-32%281%29.pdf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2000" dirty="0" smtClean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025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 smtClean="0">
                <a:solidFill>
                  <a:schemeClr val="bg1"/>
                </a:solidFill>
              </a:rPr>
              <a:t>ΣΩΜΑΤΟΜΟΡΦΕΣ ΔΙΑΤΑΡΑΧΕΣ ΙΙ,</a:t>
            </a:r>
            <a:r>
              <a:rPr lang="el-GR" sz="1080" dirty="0" smtClean="0">
                <a:solidFill>
                  <a:schemeClr val="bg1"/>
                </a:solidFill>
              </a:rPr>
              <a:t> </a:t>
            </a:r>
            <a:r>
              <a:rPr lang="el-GR" sz="1080" dirty="0">
                <a:solidFill>
                  <a:schemeClr val="bg1"/>
                </a:solidFill>
              </a:rPr>
              <a:t>Ενότητα </a:t>
            </a:r>
            <a:r>
              <a:rPr lang="el-GR" sz="1080" dirty="0" smtClean="0">
                <a:solidFill>
                  <a:schemeClr val="bg1"/>
                </a:solidFill>
              </a:rPr>
              <a:t> 10.2, </a:t>
            </a:r>
            <a:r>
              <a:rPr lang="el-GR" sz="108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500046"/>
            <a:ext cx="7255823" cy="692356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785930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714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600" dirty="0" smtClean="0"/>
              <a:t>Στο τέλος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 smtClean="0"/>
              <a:t>Την αιτιολογία των </a:t>
            </a:r>
            <a:r>
              <a:rPr lang="el-GR" sz="3600" dirty="0" err="1" smtClean="0"/>
              <a:t>σωματόμορφων</a:t>
            </a:r>
            <a:r>
              <a:rPr lang="el-GR" sz="3600" dirty="0" smtClean="0"/>
              <a:t>  διαταραχών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 smtClean="0"/>
              <a:t>Τις θεραπευτικές προσεγγίσεις για τις </a:t>
            </a:r>
            <a:r>
              <a:rPr lang="el-GR" sz="3600" dirty="0" err="1" smtClean="0"/>
              <a:t>σωματόμορφες</a:t>
            </a:r>
            <a:r>
              <a:rPr lang="el-GR" sz="3600" dirty="0" smtClean="0"/>
              <a:t> διαταραχές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 smtClean="0"/>
              <a:t>Τι είναι η διαταραχή της μετατροπής, ποια η αιτιολογία και η θεραπεία της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 smtClean="0"/>
              <a:t>Ποιες είναι οι λειτουργικές οργανικές διαταραχές και ποιοι οι τρόποι παρέμβασής τους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35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ΔΣΩΜΑΤΟΜΟΡΦΕΣ ΔΙΑΤΑΡΑΧΕΣ ΙΙ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10.2,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ΣΩΜΑΤΟΜΟΡΦΕΣ ΔΙΑΤΑΡΑΧΕΣ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>
                <a:solidFill>
                  <a:schemeClr val="bg1"/>
                </a:solidFill>
              </a:rPr>
              <a:t>Ενότητα </a:t>
            </a:r>
            <a:r>
              <a:rPr lang="el-GR" sz="1200" smtClean="0">
                <a:solidFill>
                  <a:schemeClr val="bg1"/>
                </a:solidFill>
              </a:rPr>
              <a:t>13,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785819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6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5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1"/>
            <a:ext cx="8229600" cy="571503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Αιτιολογία των </a:t>
            </a:r>
            <a:r>
              <a:rPr lang="el-GR" dirty="0" err="1" smtClean="0"/>
              <a:t>σωματόμορφων</a:t>
            </a:r>
            <a:r>
              <a:rPr lang="el-GR" dirty="0" smtClean="0"/>
              <a:t> διαταραχών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Σωματόμορφες διαταραχές και υιοθέτηση συγκεκριμένων </a:t>
            </a:r>
            <a:r>
              <a:rPr lang="el-GR" dirty="0" err="1"/>
              <a:t>γνωστικο</a:t>
            </a:r>
            <a:r>
              <a:rPr lang="el-GR" dirty="0"/>
              <a:t>-</a:t>
            </a:r>
            <a:r>
              <a:rPr lang="el-GR" dirty="0" err="1"/>
              <a:t>συμπεριφορικών</a:t>
            </a:r>
            <a:r>
              <a:rPr lang="el-GR" dirty="0"/>
              <a:t> μοντέλων </a:t>
            </a: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Θεραπεία </a:t>
            </a:r>
            <a:r>
              <a:rPr lang="el-GR" dirty="0"/>
              <a:t>των </a:t>
            </a:r>
            <a:r>
              <a:rPr lang="el-GR" dirty="0" err="1"/>
              <a:t>σωματόμορφων</a:t>
            </a:r>
            <a:r>
              <a:rPr lang="el-GR" dirty="0"/>
              <a:t> </a:t>
            </a:r>
            <a:r>
              <a:rPr lang="el-GR" dirty="0" smtClean="0"/>
              <a:t>διαταραχών</a:t>
            </a:r>
            <a:br>
              <a:rPr lang="el-GR" dirty="0" smtClean="0"/>
            </a:br>
            <a:r>
              <a:rPr lang="el-GR" sz="2800" dirty="0" smtClean="0"/>
              <a:t>3.1. Διαταραχή πόνου</a:t>
            </a:r>
          </a:p>
          <a:p>
            <a:pPr marL="800100" lvl="2" indent="0">
              <a:buNone/>
            </a:pPr>
            <a:r>
              <a:rPr lang="el-GR" sz="2800" dirty="0" smtClean="0"/>
              <a:t> 3.2. </a:t>
            </a:r>
            <a:r>
              <a:rPr lang="el-GR" sz="2800" dirty="0" err="1" smtClean="0"/>
              <a:t>Σωματοδυσμορφική</a:t>
            </a:r>
            <a:r>
              <a:rPr lang="el-GR" sz="2800" dirty="0" smtClean="0"/>
              <a:t> διαταραχή</a:t>
            </a:r>
          </a:p>
          <a:p>
            <a:pPr marL="800100" lvl="2" indent="0">
              <a:buNone/>
            </a:pPr>
            <a:r>
              <a:rPr lang="el-GR" sz="2800" dirty="0" smtClean="0"/>
              <a:t> 3.3. Υποχονδρίαση</a:t>
            </a:r>
          </a:p>
          <a:p>
            <a:pPr marL="800100" lvl="2" indent="0">
              <a:buNone/>
            </a:pPr>
            <a:r>
              <a:rPr lang="el-GR" sz="2800" dirty="0" smtClean="0"/>
              <a:t> 3.4. </a:t>
            </a:r>
            <a:r>
              <a:rPr lang="el-GR" sz="2800" dirty="0" err="1" smtClean="0"/>
              <a:t>Σωματοποιητική</a:t>
            </a:r>
            <a:r>
              <a:rPr lang="el-GR" sz="2800" dirty="0" smtClean="0"/>
              <a:t> διαταραχή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/>
          </a:p>
          <a:p>
            <a:pPr marL="914400" lvl="1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97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l-GR" dirty="0" smtClean="0"/>
              <a:t>4. Διαταραχή της μετατροπής  </a:t>
            </a:r>
          </a:p>
          <a:p>
            <a:pPr marL="800100" lvl="2" indent="0">
              <a:buNone/>
            </a:pPr>
            <a:r>
              <a:rPr lang="el-GR" sz="2800" dirty="0" smtClean="0"/>
              <a:t>4.1. Αιτιολογία</a:t>
            </a:r>
          </a:p>
          <a:p>
            <a:pPr marL="800100" lvl="2" indent="0">
              <a:buNone/>
            </a:pPr>
            <a:r>
              <a:rPr lang="el-GR" sz="2800" dirty="0"/>
              <a:t>4.2. Θεραπεία της διαταραχής </a:t>
            </a:r>
            <a:r>
              <a:rPr lang="el-GR" sz="2800" dirty="0" smtClean="0"/>
              <a:t>μετατροπής</a:t>
            </a:r>
          </a:p>
          <a:p>
            <a:pPr marL="514350" indent="-514350">
              <a:buNone/>
            </a:pPr>
            <a:r>
              <a:rPr lang="el-GR" dirty="0" smtClean="0"/>
              <a:t>     </a:t>
            </a:r>
            <a:r>
              <a:rPr lang="el-GR" sz="2800" dirty="0" smtClean="0"/>
              <a:t>5. Λειτουργικές οργανικές διαταραχές</a:t>
            </a:r>
          </a:p>
          <a:p>
            <a:pPr marL="400050" lvl="1" indent="0">
              <a:buNone/>
            </a:pPr>
            <a:r>
              <a:rPr lang="el-GR" dirty="0" smtClean="0"/>
              <a:t>      5.1. Άτυπη (ή μη-καρδιακή στηθάγχη)</a:t>
            </a:r>
          </a:p>
          <a:p>
            <a:pPr marL="400050" lvl="1" indent="0">
              <a:buNone/>
            </a:pPr>
            <a:r>
              <a:rPr lang="el-GR" dirty="0" smtClean="0"/>
              <a:t>      5.2. Σύνδρομο χρόνιας κόπωσης</a:t>
            </a:r>
          </a:p>
          <a:p>
            <a:pPr marL="400050" lvl="1" indent="0">
              <a:buNone/>
            </a:pPr>
            <a:r>
              <a:rPr lang="el-GR" dirty="0" smtClean="0"/>
              <a:t>      5.3. Τρόποι παρέμβασης</a:t>
            </a:r>
          </a:p>
          <a:p>
            <a:pPr marL="800100" lvl="2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Σωματόμορφες</a:t>
            </a:r>
            <a:r>
              <a:rPr lang="el-GR" dirty="0"/>
              <a:t> </a:t>
            </a:r>
            <a:r>
              <a:rPr lang="el-GR" dirty="0" smtClean="0"/>
              <a:t>Διαταραχές</a:t>
            </a:r>
            <a:r>
              <a:rPr lang="en-US" dirty="0" smtClean="0"/>
              <a:t> II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Αιτιολογία </a:t>
            </a:r>
            <a:r>
              <a:rPr lang="el-GR" altLang="el-GR" sz="3600" dirty="0" err="1" smtClean="0"/>
              <a:t>σωματόμορφων</a:t>
            </a:r>
            <a:r>
              <a:rPr lang="el-GR" altLang="el-GR" sz="3600" dirty="0" smtClean="0"/>
              <a:t> διαταραχών (1 από 4)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2800" dirty="0" smtClean="0"/>
              <a:t>1. </a:t>
            </a:r>
            <a:r>
              <a:rPr lang="el-GR" altLang="el-GR" sz="2800" b="1" dirty="0" smtClean="0"/>
              <a:t>Γενετικοί παράγοντες: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Φαίνεται  να μην έχουν σημαντικό ρόλο στις περισσότερες </a:t>
            </a:r>
            <a:r>
              <a:rPr lang="el-GR" altLang="el-GR" sz="2800" dirty="0" err="1" smtClean="0"/>
              <a:t>σωματόμορφες</a:t>
            </a:r>
            <a:r>
              <a:rPr lang="el-GR" altLang="el-GR" sz="2800" dirty="0" smtClean="0"/>
              <a:t> διαταραχές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Πιθανή εξαίρεση: η </a:t>
            </a:r>
            <a:r>
              <a:rPr lang="el-GR" altLang="el-GR" sz="2800" dirty="0" err="1" smtClean="0"/>
              <a:t>σωματοδυσμορφική</a:t>
            </a:r>
            <a:r>
              <a:rPr lang="el-GR" altLang="el-GR" sz="2800" dirty="0" smtClean="0"/>
              <a:t> διαταραχή, όπου λόγω των κοινών σημείων της με την ψυχαναγκαστική – καταναγκαστική διαταραχή, υπάρχουν δεδομένα ότι συνδέεται με αλλαγές στον όγκο της περιοχής του κερκοφόρου πυρήνα του εγκεφάλου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804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3885</TotalTime>
  <Words>1590</Words>
  <Application>Microsoft Office PowerPoint</Application>
  <PresentationFormat>Προβολή στην οθόνη (16:10)</PresentationFormat>
  <Paragraphs>236</Paragraphs>
  <Slides>53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61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 (1 από 2)</vt:lpstr>
      <vt:lpstr>Περιεχόμενα ενότητας (2 από 2)</vt:lpstr>
      <vt:lpstr>Σωματόμορφες Διαταραχές II</vt:lpstr>
      <vt:lpstr>Αιτιολογία σωματόμορφων διαταραχών (1 από 4)</vt:lpstr>
      <vt:lpstr>Αιτιολογία σωματόμορφων διαταραχών (2 από 4)</vt:lpstr>
      <vt:lpstr>Αιτιολογία σωματόμορφων διαταραχών (3 από 4)</vt:lpstr>
      <vt:lpstr>Αιτιολογία σωματόμορφων διαταραχών (4 από 4)</vt:lpstr>
      <vt:lpstr>Γνωστικο-συμπεριφορικά μοντέλα  (1 από 2)</vt:lpstr>
      <vt:lpstr>Γνωστικο-συμπεριφορικά μοντέλα  (2 από 2) </vt:lpstr>
      <vt:lpstr>Θεραπεία των σωματόμορφων διαταραχών (1 από 7)</vt:lpstr>
      <vt:lpstr>Θεραπεία των σωματόμορφων διαταραχών (2 από 7)</vt:lpstr>
      <vt:lpstr>Θεραπεία των σωματόμορφων διαταραχών (3 από 7)</vt:lpstr>
      <vt:lpstr>Θεραπεία των σωματόμορφων διαταραχών (4 από 7)</vt:lpstr>
      <vt:lpstr>Θεραπεία σωματόμορφων διαταραχών (5 από 7)</vt:lpstr>
      <vt:lpstr>Θεραπεία σωματόμορφων διαταραχών (6 από 7)</vt:lpstr>
      <vt:lpstr>Θεραπεία σωματόμορφων διαταραχών (7 από 7)</vt:lpstr>
      <vt:lpstr>6. Διαταραχή της μετατροπής (1 από 7)</vt:lpstr>
      <vt:lpstr>6. Διαταραχή της μετατροπής  (2 από 7)</vt:lpstr>
      <vt:lpstr>5. Διαταραχή της μετατροπής (3 από 7)</vt:lpstr>
      <vt:lpstr>5. Διαταραχή της μετατροπής (4 από 7)</vt:lpstr>
      <vt:lpstr>5. Διαταραχή της μετατροπής  (5 από 7)</vt:lpstr>
      <vt:lpstr>5. Διαταραχή της μετατροπής (6 από 7)</vt:lpstr>
      <vt:lpstr>5. Διαταραχή της μετατροπής  (7 από 7)</vt:lpstr>
      <vt:lpstr>5. Διαταραχή της μετατροπής – Αιτιολογία (1 από 5)</vt:lpstr>
      <vt:lpstr>5. Διαταραχή της μετατροπής – Αιτιολογία (2 από 5)</vt:lpstr>
      <vt:lpstr>5. Διαταραχή της μετατροπής – Αιτιολογία (3 από 5)</vt:lpstr>
      <vt:lpstr>5. Διαταραχή της μετατροπής – Αιτιολογία (4 από 5)</vt:lpstr>
      <vt:lpstr>5. Διαταραχή της μετατροπής – Αιτιολογία (5 από 5)</vt:lpstr>
      <vt:lpstr>Θεραπεία της διαταραχής μετατροπής</vt:lpstr>
      <vt:lpstr>Λειτουργικές οργανικές διαταραχές</vt:lpstr>
      <vt:lpstr>1. Άτυπη (ή μη-καρδιακή στηθάγχη)  (1 από 4)</vt:lpstr>
      <vt:lpstr>1. Άτυπη (ή μη-καρδιακή στηθάγχη)  (2 από 4)</vt:lpstr>
      <vt:lpstr>1. Άτυπη (ή μη-καρδιακή στηθάγχη)  (3 από 4)</vt:lpstr>
      <vt:lpstr>1. Άτυπη (ή μη-καρδιακή στηθάγχη)  (4 από 4)</vt:lpstr>
      <vt:lpstr>2. Σύνδρομο χρόνιας κόπωσης  (1 από 3)</vt:lpstr>
      <vt:lpstr>2. Σύνδρομο χρόνιας κόπωσης  (2 από 3)</vt:lpstr>
      <vt:lpstr>2. Σύνδρομο χρόνιας κόπωσης (3 από 3)</vt:lpstr>
      <vt:lpstr>Τρόποι παρέμβασης (1 από 2)</vt:lpstr>
      <vt:lpstr>Τρόποι παρέμβασης (2 από 2)</vt:lpstr>
      <vt:lpstr>Βιβλιογραφία (1 από 2)</vt:lpstr>
      <vt:lpstr>Βιβλιογραφία (2 από 2)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468</cp:revision>
  <dcterms:created xsi:type="dcterms:W3CDTF">2012-09-06T09:03:05Z</dcterms:created>
  <dcterms:modified xsi:type="dcterms:W3CDTF">2015-09-29T09:56:22Z</dcterms:modified>
</cp:coreProperties>
</file>