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9" r:id="rId3"/>
    <p:sldId id="257" r:id="rId4"/>
    <p:sldId id="259" r:id="rId5"/>
    <p:sldId id="261" r:id="rId6"/>
    <p:sldId id="262" r:id="rId7"/>
    <p:sldId id="264" r:id="rId8"/>
    <p:sldId id="267" r:id="rId9"/>
    <p:sldId id="288"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290" r:id="rId23"/>
    <p:sldId id="291" r:id="rId24"/>
    <p:sldId id="292" r:id="rId25"/>
    <p:sldId id="293" r:id="rId26"/>
    <p:sldId id="294" r:id="rId27"/>
    <p:sldId id="295" r:id="rId28"/>
    <p:sldId id="280" r:id="rId29"/>
  </p:sldIdLst>
  <p:sldSz cx="9144000" cy="5715000" type="screen16x10"/>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1" autoAdjust="0"/>
    <p:restoredTop sz="84478" autoAdjust="0"/>
  </p:normalViewPr>
  <p:slideViewPr>
    <p:cSldViewPr>
      <p:cViewPr varScale="1">
        <p:scale>
          <a:sx n="90" d="100"/>
          <a:sy n="90" d="100"/>
        </p:scale>
        <p:origin x="1452"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09/10/2015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25023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6404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97079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56380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29141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893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60608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83307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752224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4701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5745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72030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mtClean="0"/>
          </a:p>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63895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smtClean="0">
                <a:solidFill>
                  <a:schemeClr val="bg1"/>
                </a:solidFill>
              </a:rPr>
              <a:t>Μικροοικονομική –κόστος </a:t>
            </a:r>
            <a:r>
              <a:rPr lang="el-GR" sz="1000" b="1" baseline="0" smtClean="0">
                <a:solidFill>
                  <a:schemeClr val="bg1"/>
                </a:solidFill>
              </a:rPr>
              <a:t>παραγωγής </a:t>
            </a:r>
            <a:r>
              <a:rPr lang="el-GR" sz="1000" smtClean="0">
                <a:solidFill>
                  <a:schemeClr val="bg1"/>
                </a:solidFill>
              </a:rPr>
              <a:t>, τμήμα λογιστικής και χρηματοοικονομικής,</a:t>
            </a:r>
            <a:r>
              <a:rPr lang="el-GR" sz="1000" baseline="0" smtClean="0">
                <a:solidFill>
                  <a:schemeClr val="bg1"/>
                </a:solidFill>
              </a:rPr>
              <a:t> </a:t>
            </a:r>
            <a:r>
              <a:rPr lang="el-GR" sz="1000" smtClean="0">
                <a:solidFill>
                  <a:schemeClr val="bg1"/>
                </a:solidFill>
              </a:rPr>
              <a:t>ΤΕΙ </a:t>
            </a:r>
            <a:r>
              <a:rPr lang="el-GR" sz="1000">
                <a:solidFill>
                  <a:schemeClr val="bg1"/>
                </a:solidFill>
              </a:rPr>
              <a:t>ΗΠΕΙΡΟΥ </a:t>
            </a:r>
            <a:r>
              <a:rPr lang="el-GR" sz="1000" b="1">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80360" y="8956"/>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eclass.teiep.gr/OpenClass/courses/ACC140/" TargetMode="Externa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Μικροοικονομική</a:t>
            </a:r>
            <a:endParaRPr lang="el-G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smtClean="0"/>
              <a:t>Ενότητα 11</a:t>
            </a:r>
            <a:r>
              <a:rPr lang="en-US" sz="2800" smtClean="0"/>
              <a:t> </a:t>
            </a:r>
            <a:r>
              <a:rPr lang="el-GR" sz="2800" smtClean="0"/>
              <a:t>:</a:t>
            </a:r>
            <a:r>
              <a:rPr lang="en-US" sz="2800" smtClean="0"/>
              <a:t> </a:t>
            </a:r>
            <a:r>
              <a:rPr lang="el-GR" sz="2800" b="1" smtClean="0"/>
              <a:t>Κόστος παραγωγής</a:t>
            </a:r>
            <a:endParaRPr lang="el-GR" sz="2800" b="1"/>
          </a:p>
          <a:p>
            <a:r>
              <a:rPr lang="el-GR" sz="2800" smtClean="0"/>
              <a:t>Καραμάνης Κωνσταντίνος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smtClean="0"/>
                <a:t>Ελληνική Δημοκρατία</a:t>
              </a:r>
            </a:p>
            <a:p>
              <a:pPr>
                <a:lnSpc>
                  <a:spcPts val="2600"/>
                </a:lnSpc>
              </a:pPr>
              <a:r>
                <a:rPr lang="el-GR" sz="2000" smtClean="0"/>
                <a:t>Τεχνολογικό Εκπαιδευτικό Ίδρυμα Ηπείρου</a:t>
              </a:r>
              <a:endParaRPr lang="en-GB" sz="200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45719"/>
          </a:xfrm>
        </p:spPr>
        <p:txBody>
          <a:bodyPr>
            <a:noAutofit/>
          </a:bodyPr>
          <a:lstStyle/>
          <a:p>
            <a:r>
              <a:rPr lang="el-GR" sz="3600"/>
              <a:t/>
            </a:r>
            <a:br>
              <a:rPr lang="el-GR" sz="3600"/>
            </a:br>
            <a:r>
              <a:rPr lang="el-GR" sz="3600"/>
              <a:t>ΚΑΤΗΓΟΡΙΕΣ ΚΟΣΤΟΥΣ ΠΑΡΑΓΩΓΗΣ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10</a:t>
            </a:fld>
            <a:endParaRPr lang="el-GR"/>
          </a:p>
        </p:txBody>
      </p:sp>
      <p:sp>
        <p:nvSpPr>
          <p:cNvPr id="7" name="Content Placeholder 6"/>
          <p:cNvSpPr>
            <a:spLocks noGrp="1"/>
          </p:cNvSpPr>
          <p:nvPr>
            <p:ph idx="1"/>
          </p:nvPr>
        </p:nvSpPr>
        <p:spPr>
          <a:xfrm>
            <a:off x="179512" y="841276"/>
            <a:ext cx="8291264" cy="4968552"/>
          </a:xfrm>
        </p:spPr>
        <p:txBody>
          <a:bodyPr>
            <a:normAutofit fontScale="85000" lnSpcReduction="10000"/>
          </a:bodyPr>
          <a:lstStyle/>
          <a:p>
            <a:pPr algn="just"/>
            <a:r>
              <a:rPr lang="el-GR" sz="4000" smtClean="0"/>
              <a:t>Άµεσο </a:t>
            </a:r>
            <a:r>
              <a:rPr lang="el-GR" sz="4000"/>
              <a:t>κόστος: συνεπάγεται µια άµεση </a:t>
            </a:r>
            <a:r>
              <a:rPr lang="el-GR" sz="4000" smtClean="0"/>
              <a:t>χρηµατική δαπάνη </a:t>
            </a:r>
            <a:r>
              <a:rPr lang="el-GR" sz="4000"/>
              <a:t>για την παραγωγή του προϊόντος ή της υπηρεσίας (π.χ. οι δαπάνες για την αγορά των πρώτων υλών για του  µισθού   </a:t>
            </a:r>
            <a:r>
              <a:rPr lang="el-GR" sz="4000" smtClean="0"/>
              <a:t>κλπ.</a:t>
            </a:r>
            <a:endParaRPr lang="el-GR" sz="4000"/>
          </a:p>
          <a:p>
            <a:pPr algn="just"/>
            <a:r>
              <a:rPr lang="el-GR" sz="4000" smtClean="0"/>
              <a:t>Έµµεσο </a:t>
            </a:r>
            <a:r>
              <a:rPr lang="el-GR" sz="4000"/>
              <a:t>κόστος: το κόστος που δεν </a:t>
            </a:r>
            <a:r>
              <a:rPr lang="el-GR" sz="4000" smtClean="0"/>
              <a:t>συνεπάγεται χρηµατική </a:t>
            </a:r>
            <a:r>
              <a:rPr lang="el-GR" sz="4000"/>
              <a:t>δαπάνη, καθώς αντιπροσωπεύει την αξία των παραγωγικών συντελεστών που ανήκουν στην ιδιοκτησία της επιχείρησης.</a:t>
            </a:r>
          </a:p>
          <a:p>
            <a:pPr marL="0" indent="0" algn="just">
              <a:buNone/>
            </a:pPr>
            <a:endParaRPr lang="el-GR" sz="4000"/>
          </a:p>
          <a:p>
            <a:pPr marL="0" indent="0" algn="just">
              <a:buNone/>
            </a:pPr>
            <a:endParaRPr lang="el-GR"/>
          </a:p>
          <a:p>
            <a:pPr algn="just"/>
            <a:endParaRPr lang="el-GR"/>
          </a:p>
        </p:txBody>
      </p:sp>
    </p:spTree>
    <p:extLst>
      <p:ext uri="{BB962C8B-B14F-4D97-AF65-F5344CB8AC3E}">
        <p14:creationId xmlns:p14="http://schemas.microsoft.com/office/powerpoint/2010/main" val="1709769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45719"/>
          </a:xfrm>
        </p:spPr>
        <p:txBody>
          <a:bodyPr>
            <a:noAutofit/>
          </a:bodyPr>
          <a:lstStyle/>
          <a:p>
            <a:r>
              <a:rPr lang="el-GR" sz="3600" smtClean="0"/>
              <a:t/>
            </a:r>
            <a:br>
              <a:rPr lang="el-GR" sz="3600" smtClean="0"/>
            </a:br>
            <a:r>
              <a:rPr lang="el-GR" sz="3600"/>
              <a:t/>
            </a:r>
            <a:br>
              <a:rPr lang="el-GR" sz="3600"/>
            </a:br>
            <a:r>
              <a:rPr lang="el-GR" sz="3600" smtClean="0"/>
              <a:t>ΚΑΤΗΓΟΡΙΕΣ </a:t>
            </a:r>
            <a:r>
              <a:rPr lang="el-GR" sz="3600"/>
              <a:t>ΚΟΣΤΟΥΣ ΠΑΡΑΓΩΓΗΣ</a:t>
            </a:r>
            <a:br>
              <a:rPr lang="el-GR" sz="3600"/>
            </a:br>
            <a:endParaRPr lang="el-GR" sz="36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11</a:t>
            </a:fld>
            <a:endParaRPr lang="el-GR"/>
          </a:p>
        </p:txBody>
      </p:sp>
      <p:sp>
        <p:nvSpPr>
          <p:cNvPr id="7" name="Content Placeholder 6"/>
          <p:cNvSpPr>
            <a:spLocks noGrp="1"/>
          </p:cNvSpPr>
          <p:nvPr>
            <p:ph idx="1"/>
          </p:nvPr>
        </p:nvSpPr>
        <p:spPr>
          <a:xfrm>
            <a:off x="179512" y="841276"/>
            <a:ext cx="8291264" cy="4968552"/>
          </a:xfrm>
        </p:spPr>
        <p:txBody>
          <a:bodyPr>
            <a:normAutofit/>
          </a:bodyPr>
          <a:lstStyle/>
          <a:p>
            <a:r>
              <a:rPr lang="el-GR" sz="4000"/>
              <a:t>Οικονοµικό	</a:t>
            </a:r>
            <a:r>
              <a:rPr lang="el-GR" sz="4000" smtClean="0"/>
              <a:t>κόστος: το αθροισµα</a:t>
            </a:r>
            <a:r>
              <a:rPr lang="el-GR" sz="4000"/>
              <a:t>	</a:t>
            </a:r>
            <a:r>
              <a:rPr lang="el-GR" sz="4000" smtClean="0"/>
              <a:t>του</a:t>
            </a:r>
            <a:endParaRPr lang="el-GR" sz="4000"/>
          </a:p>
          <a:p>
            <a:pPr marL="0" indent="0">
              <a:buNone/>
            </a:pPr>
            <a:r>
              <a:rPr lang="el-GR" sz="4000"/>
              <a:t>ά</a:t>
            </a:r>
            <a:r>
              <a:rPr lang="el-GR" sz="4000" smtClean="0"/>
              <a:t>µεσου </a:t>
            </a:r>
            <a:r>
              <a:rPr lang="el-GR" sz="4000"/>
              <a:t>	και	του	</a:t>
            </a:r>
            <a:r>
              <a:rPr lang="el-GR" sz="4000" smtClean="0"/>
              <a:t>έµµεσου </a:t>
            </a:r>
            <a:r>
              <a:rPr lang="el-GR" sz="4000"/>
              <a:t>	κόστους	της επιχείρησης.</a:t>
            </a:r>
          </a:p>
          <a:p>
            <a:r>
              <a:rPr lang="el-GR" sz="4000" smtClean="0"/>
              <a:t>Λογιστικό </a:t>
            </a:r>
            <a:r>
              <a:rPr lang="el-GR" sz="4000"/>
              <a:t>κόστος: το σύνολο του </a:t>
            </a:r>
            <a:r>
              <a:rPr lang="el-GR" sz="4000" smtClean="0"/>
              <a:t>άµεσου κόστους συµπεριλαµβανοµένου</a:t>
            </a:r>
            <a:r>
              <a:rPr lang="el-GR" sz="4000"/>
              <a:t>	και	των αποσβέσεων.</a:t>
            </a:r>
          </a:p>
          <a:p>
            <a:pPr marL="0" indent="0" algn="just">
              <a:buNone/>
            </a:pPr>
            <a:endParaRPr lang="el-GR" sz="4000"/>
          </a:p>
          <a:p>
            <a:pPr marL="0" indent="0" algn="just">
              <a:buNone/>
            </a:pPr>
            <a:endParaRPr lang="el-GR"/>
          </a:p>
          <a:p>
            <a:pPr algn="just"/>
            <a:endParaRPr lang="el-GR"/>
          </a:p>
        </p:txBody>
      </p:sp>
    </p:spTree>
    <p:extLst>
      <p:ext uri="{BB962C8B-B14F-4D97-AF65-F5344CB8AC3E}">
        <p14:creationId xmlns:p14="http://schemas.microsoft.com/office/powerpoint/2010/main" val="3793277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45719"/>
          </a:xfrm>
        </p:spPr>
        <p:txBody>
          <a:bodyPr>
            <a:noAutofit/>
          </a:bodyPr>
          <a:lstStyle/>
          <a:p>
            <a:r>
              <a:rPr lang="el-GR" sz="3600" smtClean="0"/>
              <a:t/>
            </a:r>
            <a:br>
              <a:rPr lang="el-GR" sz="3600" smtClean="0"/>
            </a:br>
            <a:r>
              <a:rPr lang="el-GR" sz="3600"/>
              <a:t/>
            </a:r>
            <a:br>
              <a:rPr lang="el-GR" sz="3600"/>
            </a:br>
            <a:r>
              <a:rPr lang="el-GR" sz="3600"/>
              <a:t>ΔΙΑΚΡΙΣΕΙΣ ΤΟΥ ΚΟΣΤΟΥΣ ΠΑΡΑΓΩΓΗΣ</a:t>
            </a:r>
            <a:br>
              <a:rPr lang="el-GR" sz="3600"/>
            </a:br>
            <a:endParaRPr lang="el-GR" sz="36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12</a:t>
            </a:fld>
            <a:endParaRPr lang="el-GR"/>
          </a:p>
        </p:txBody>
      </p:sp>
      <p:sp>
        <p:nvSpPr>
          <p:cNvPr id="7" name="Content Placeholder 6"/>
          <p:cNvSpPr>
            <a:spLocks noGrp="1"/>
          </p:cNvSpPr>
          <p:nvPr>
            <p:ph idx="1"/>
          </p:nvPr>
        </p:nvSpPr>
        <p:spPr>
          <a:xfrm>
            <a:off x="179512" y="841276"/>
            <a:ext cx="8291264" cy="4968552"/>
          </a:xfrm>
        </p:spPr>
        <p:txBody>
          <a:bodyPr>
            <a:normAutofit fontScale="77500" lnSpcReduction="20000"/>
          </a:bodyPr>
          <a:lstStyle/>
          <a:p>
            <a:pPr algn="just"/>
            <a:r>
              <a:rPr lang="el-GR" sz="4000" smtClean="0"/>
              <a:t>Συνολικό </a:t>
            </a:r>
            <a:r>
              <a:rPr lang="el-GR" sz="4000"/>
              <a:t>κόστος (TC): το σύνολο των δαπανών της επιχείρησης για την παραγωγή του προϊόντος της.</a:t>
            </a:r>
          </a:p>
          <a:p>
            <a:pPr algn="just"/>
            <a:r>
              <a:rPr lang="el-GR" sz="4000" smtClean="0"/>
              <a:t>Συνολικό σταθερό κόστος (</a:t>
            </a:r>
            <a:r>
              <a:rPr lang="el-GR" sz="4000"/>
              <a:t>FC</a:t>
            </a:r>
            <a:r>
              <a:rPr lang="el-GR" sz="4000" smtClean="0"/>
              <a:t>): δεν επηρεάζεται από την µεταβολή της παραγόµενης  </a:t>
            </a:r>
            <a:r>
              <a:rPr lang="el-GR" sz="4000"/>
              <a:t>ποσότητας  του  προϊόντος  (</a:t>
            </a:r>
            <a:r>
              <a:rPr lang="el-GR" sz="4000" smtClean="0"/>
              <a:t>π. χ. δαπάνες </a:t>
            </a:r>
            <a:r>
              <a:rPr lang="el-GR" sz="4000"/>
              <a:t>ενοικίου, µισθοί µόνιµου προσωπικού κ.α.)</a:t>
            </a:r>
          </a:p>
          <a:p>
            <a:pPr algn="just"/>
            <a:r>
              <a:rPr lang="el-GR" sz="4000" smtClean="0"/>
              <a:t>Συνολικό µεταβλητό κόστος (VC): µεταβάλλεται </a:t>
            </a:r>
            <a:r>
              <a:rPr lang="el-GR" sz="4000"/>
              <a:t>όταν αλλάζει η παραγόµενη ποσότητα </a:t>
            </a:r>
            <a:r>
              <a:rPr lang="el-GR" sz="4000" smtClean="0"/>
              <a:t>του προϊόντος </a:t>
            </a:r>
            <a:r>
              <a:rPr lang="el-GR" sz="4000"/>
              <a:t>(π.χ. πρώτες ύλες, αµοιβές εργασίας κ.α</a:t>
            </a:r>
            <a:r>
              <a:rPr lang="el-GR" sz="4000" smtClean="0"/>
              <a:t>.)</a:t>
            </a:r>
            <a:endParaRPr lang="el-GR" sz="4000"/>
          </a:p>
          <a:p>
            <a:pPr marL="0" indent="0" algn="just">
              <a:buNone/>
            </a:pPr>
            <a:endParaRPr lang="el-GR" sz="4000"/>
          </a:p>
          <a:p>
            <a:pPr marL="0" indent="0" algn="just">
              <a:buNone/>
            </a:pPr>
            <a:endParaRPr lang="el-GR"/>
          </a:p>
          <a:p>
            <a:pPr algn="just"/>
            <a:endParaRPr lang="el-GR"/>
          </a:p>
        </p:txBody>
      </p:sp>
    </p:spTree>
    <p:extLst>
      <p:ext uri="{BB962C8B-B14F-4D97-AF65-F5344CB8AC3E}">
        <p14:creationId xmlns:p14="http://schemas.microsoft.com/office/powerpoint/2010/main" val="41890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45719"/>
          </a:xfrm>
        </p:spPr>
        <p:txBody>
          <a:bodyPr>
            <a:noAutofit/>
          </a:bodyPr>
          <a:lstStyle/>
          <a:p>
            <a:r>
              <a:rPr lang="el-GR" sz="3600" smtClean="0"/>
              <a:t/>
            </a:r>
            <a:br>
              <a:rPr lang="el-GR" sz="3600" smtClean="0"/>
            </a:br>
            <a:r>
              <a:rPr lang="el-GR" sz="3600"/>
              <a:t/>
            </a:r>
            <a:br>
              <a:rPr lang="el-GR" sz="3600"/>
            </a:br>
            <a:r>
              <a:rPr lang="el-GR" sz="3600"/>
              <a:t>ΔΙΑΚΡΙΣΕΙΣ ΚΟΣΤΟΥΣ ΓΙΑ ΤΗΝ ΕΠΙΧΕΙΡΗΣΗ</a:t>
            </a:r>
            <a:br>
              <a:rPr lang="el-GR" sz="3600"/>
            </a:br>
            <a:endParaRPr lang="el-GR" sz="36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13</a:t>
            </a:fld>
            <a:endParaRPr lang="el-GR"/>
          </a:p>
        </p:txBody>
      </p:sp>
      <p:sp>
        <p:nvSpPr>
          <p:cNvPr id="7" name="Content Placeholder 6"/>
          <p:cNvSpPr>
            <a:spLocks noGrp="1"/>
          </p:cNvSpPr>
          <p:nvPr>
            <p:ph idx="1"/>
          </p:nvPr>
        </p:nvSpPr>
        <p:spPr>
          <a:xfrm>
            <a:off x="179512" y="841276"/>
            <a:ext cx="8291264" cy="4968552"/>
          </a:xfrm>
        </p:spPr>
        <p:txBody>
          <a:bodyPr>
            <a:normAutofit fontScale="55000" lnSpcReduction="20000"/>
          </a:bodyPr>
          <a:lstStyle/>
          <a:p>
            <a:pPr marL="0" marR="346710" indent="355600" eaLnBrk="0" hangingPunct="0">
              <a:lnSpc>
                <a:spcPts val="3360"/>
              </a:lnSpc>
              <a:spcBef>
                <a:spcPts val="315"/>
              </a:spcBef>
              <a:spcAft>
                <a:spcPts val="0"/>
              </a:spcAft>
            </a:pPr>
            <a:r>
              <a:rPr lang="el-GR" sz="4000" smtClean="0">
                <a:latin typeface="+mj-lt"/>
                <a:ea typeface="Times New Roman" panose="02020603050405020304" pitchFamily="18" charset="0"/>
                <a:cs typeface="Comic Sans MS" panose="030F0702030302020204" pitchFamily="66" charset="0"/>
              </a:rPr>
              <a:t>Μ</a:t>
            </a:r>
            <a:r>
              <a:rPr lang="el-GR" sz="4000" spc="5" smtClean="0">
                <a:latin typeface="+mj-lt"/>
                <a:ea typeface="Times New Roman" panose="02020603050405020304" pitchFamily="18" charset="0"/>
                <a:cs typeface="Comic Sans MS" panose="030F0702030302020204" pitchFamily="66" charset="0"/>
              </a:rPr>
              <a:t>έ</a:t>
            </a:r>
            <a:r>
              <a:rPr lang="el-GR" sz="4000" spc="-5" smtClean="0">
                <a:latin typeface="+mj-lt"/>
                <a:ea typeface="Times New Roman" panose="02020603050405020304" pitchFamily="18" charset="0"/>
                <a:cs typeface="Comic Sans MS" panose="030F0702030302020204" pitchFamily="66" charset="0"/>
              </a:rPr>
              <a:t>σ</a:t>
            </a:r>
            <a:r>
              <a:rPr lang="el-GR" sz="4000" smtClean="0">
                <a:latin typeface="+mj-lt"/>
                <a:ea typeface="Times New Roman" panose="02020603050405020304" pitchFamily="18" charset="0"/>
                <a:cs typeface="Comic Sans MS" panose="030F0702030302020204" pitchFamily="66" charset="0"/>
              </a:rPr>
              <a:t>ο</a:t>
            </a:r>
            <a:r>
              <a:rPr lang="el-GR" sz="4000" spc="510" smtClean="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συνολικό</a:t>
            </a:r>
            <a:r>
              <a:rPr lang="el-GR" sz="4000" spc="51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κόστος</a:t>
            </a:r>
            <a:r>
              <a:rPr lang="el-GR" sz="4000" spc="505">
                <a:latin typeface="+mj-lt"/>
                <a:ea typeface="Times New Roman" panose="02020603050405020304" pitchFamily="18" charset="0"/>
                <a:cs typeface="Comic Sans MS" panose="030F0702030302020204" pitchFamily="66" charset="0"/>
              </a:rPr>
              <a:t> </a:t>
            </a:r>
            <a:r>
              <a:rPr lang="el-GR" sz="3600" spc="-5">
                <a:latin typeface="+mj-lt"/>
                <a:ea typeface="Times New Roman" panose="02020603050405020304" pitchFamily="18" charset="0"/>
                <a:cs typeface="Comic Sans MS" panose="030F0702030302020204" pitchFamily="66" charset="0"/>
              </a:rPr>
              <a:t>(ATC):</a:t>
            </a:r>
            <a:r>
              <a:rPr lang="el-GR" sz="3600" spc="42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το</a:t>
            </a:r>
            <a:r>
              <a:rPr lang="el-GR" sz="4000" spc="51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συνολικό</a:t>
            </a:r>
            <a:r>
              <a:rPr lang="el-GR" sz="4000" spc="51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κόστος</a:t>
            </a:r>
            <a:r>
              <a:rPr lang="el-GR" sz="4000" spc="93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διαιρούµενο</a:t>
            </a:r>
            <a:r>
              <a:rPr lang="el-GR" sz="4000" spc="-105">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µε</a:t>
            </a:r>
            <a:r>
              <a:rPr lang="el-GR" sz="4000" spc="-95">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το</a:t>
            </a:r>
            <a:r>
              <a:rPr lang="el-GR" sz="4000" spc="-95">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συνολικό</a:t>
            </a:r>
            <a:r>
              <a:rPr lang="el-GR" sz="4000" spc="-85">
                <a:latin typeface="+mj-lt"/>
                <a:ea typeface="Times New Roman" panose="02020603050405020304" pitchFamily="18" charset="0"/>
                <a:cs typeface="Comic Sans MS" panose="030F0702030302020204" pitchFamily="66" charset="0"/>
              </a:rPr>
              <a:t> </a:t>
            </a:r>
            <a:r>
              <a:rPr lang="el-GR" sz="4000" smtClean="0">
                <a:latin typeface="+mj-lt"/>
                <a:ea typeface="Times New Roman" panose="02020603050405020304" pitchFamily="18" charset="0"/>
                <a:cs typeface="Comic Sans MS" panose="030F0702030302020204" pitchFamily="66" charset="0"/>
              </a:rPr>
              <a:t>προϊόν.</a:t>
            </a:r>
            <a:endParaRPr lang="el-GR" sz="4000">
              <a:latin typeface="+mj-lt"/>
              <a:ea typeface="Times New Roman" panose="02020603050405020304" pitchFamily="18" charset="0"/>
              <a:cs typeface="Comic Sans MS" panose="030F0702030302020204" pitchFamily="66" charset="0"/>
            </a:endParaRPr>
          </a:p>
          <a:p>
            <a:pPr marL="0" indent="355600" algn="ctr" eaLnBrk="0" hangingPunct="0">
              <a:spcBef>
                <a:spcPts val="275"/>
              </a:spcBef>
              <a:spcAft>
                <a:spcPts val="0"/>
              </a:spcAft>
            </a:pPr>
            <a:r>
              <a:rPr lang="el-GR" sz="4000" u="heavy" spc="-5">
                <a:latin typeface="+mj-lt"/>
                <a:ea typeface="Times New Roman" panose="02020603050405020304" pitchFamily="18" charset="0"/>
                <a:cs typeface="Comic Sans MS" panose="030F0702030302020204" pitchFamily="66" charset="0"/>
              </a:rPr>
              <a:t>ATC=TC/Q</a:t>
            </a:r>
            <a:endParaRPr lang="el-GR" sz="4000">
              <a:latin typeface="+mj-lt"/>
              <a:ea typeface="Times New Roman" panose="02020603050405020304" pitchFamily="18" charset="0"/>
              <a:cs typeface="Comic Sans MS" panose="030F0702030302020204" pitchFamily="66" charset="0"/>
            </a:endParaRPr>
          </a:p>
          <a:p>
            <a:pPr marL="30163" marR="415925" indent="325438" eaLnBrk="0" hangingPunct="0">
              <a:lnSpc>
                <a:spcPts val="3360"/>
              </a:lnSpc>
              <a:spcBef>
                <a:spcPts val="525"/>
              </a:spcBef>
              <a:spcAft>
                <a:spcPts val="0"/>
              </a:spcAft>
            </a:pPr>
            <a:r>
              <a:rPr lang="el-GR" sz="4000" smtClean="0">
                <a:latin typeface="+mj-lt"/>
                <a:ea typeface="Times New Roman" panose="02020603050405020304" pitchFamily="18" charset="0"/>
                <a:cs typeface="Comic Sans MS" panose="030F0702030302020204" pitchFamily="66" charset="0"/>
              </a:rPr>
              <a:t>Μέσο</a:t>
            </a:r>
            <a:r>
              <a:rPr lang="el-GR" sz="4000" spc="425" smtClean="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σταθερό</a:t>
            </a:r>
            <a:r>
              <a:rPr lang="el-GR" sz="4000" spc="43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κόστος</a:t>
            </a:r>
            <a:r>
              <a:rPr lang="el-GR" sz="4000" spc="420">
                <a:latin typeface="+mj-lt"/>
                <a:ea typeface="Times New Roman" panose="02020603050405020304" pitchFamily="18" charset="0"/>
                <a:cs typeface="Comic Sans MS" panose="030F0702030302020204" pitchFamily="66" charset="0"/>
              </a:rPr>
              <a:t> </a:t>
            </a:r>
            <a:r>
              <a:rPr lang="el-GR" sz="3600" spc="-5">
                <a:latin typeface="+mj-lt"/>
                <a:ea typeface="Times New Roman" panose="02020603050405020304" pitchFamily="18" charset="0"/>
                <a:cs typeface="Comic Sans MS" panose="030F0702030302020204" pitchFamily="66" charset="0"/>
              </a:rPr>
              <a:t>(AFC):</a:t>
            </a:r>
            <a:r>
              <a:rPr lang="el-GR" sz="3600" spc="35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το</a:t>
            </a:r>
            <a:r>
              <a:rPr lang="el-GR" sz="4000" spc="425">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σταθερό</a:t>
            </a:r>
            <a:r>
              <a:rPr lang="el-GR" sz="4000" spc="43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κόστος</a:t>
            </a:r>
            <a:r>
              <a:rPr lang="el-GR" sz="4000" spc="145">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διαιρούµενο</a:t>
            </a:r>
            <a:r>
              <a:rPr lang="el-GR" sz="4000" spc="-105">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µε</a:t>
            </a:r>
            <a:r>
              <a:rPr lang="el-GR" sz="4000" spc="-95">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το</a:t>
            </a:r>
            <a:r>
              <a:rPr lang="el-GR" sz="4000" spc="-9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συνολικό</a:t>
            </a:r>
            <a:r>
              <a:rPr lang="el-GR" sz="4000" spc="-8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προϊόν</a:t>
            </a:r>
          </a:p>
          <a:p>
            <a:pPr marL="36830" algn="ctr" eaLnBrk="0" hangingPunct="0">
              <a:spcBef>
                <a:spcPts val="275"/>
              </a:spcBef>
              <a:spcAft>
                <a:spcPts val="0"/>
              </a:spcAft>
            </a:pPr>
            <a:r>
              <a:rPr lang="el-GR" sz="4000" u="heavy" spc="-5">
                <a:latin typeface="+mj-lt"/>
                <a:ea typeface="Times New Roman" panose="02020603050405020304" pitchFamily="18" charset="0"/>
                <a:cs typeface="Comic Sans MS" panose="030F0702030302020204" pitchFamily="66" charset="0"/>
              </a:rPr>
              <a:t>AFC=FC/Q</a:t>
            </a:r>
            <a:endParaRPr lang="el-GR" sz="4000">
              <a:latin typeface="+mj-lt"/>
              <a:ea typeface="Times New Roman" panose="02020603050405020304" pitchFamily="18" charset="0"/>
              <a:cs typeface="Comic Sans MS" panose="030F0702030302020204" pitchFamily="66" charset="0"/>
            </a:endParaRPr>
          </a:p>
          <a:p>
            <a:pPr marL="0" marR="415925" indent="355600" algn="just" eaLnBrk="0" hangingPunct="0">
              <a:lnSpc>
                <a:spcPts val="3360"/>
              </a:lnSpc>
              <a:spcBef>
                <a:spcPts val="525"/>
              </a:spcBef>
              <a:spcAft>
                <a:spcPts val="0"/>
              </a:spcAft>
              <a:tabLst>
                <a:tab pos="2113280" algn="l"/>
                <a:tab pos="4034790" algn="l"/>
                <a:tab pos="5426075" algn="l"/>
                <a:tab pos="6646545" algn="l"/>
                <a:tab pos="7277735" algn="l"/>
              </a:tabLst>
            </a:pPr>
            <a:r>
              <a:rPr lang="el-GR" sz="4000" smtClean="0">
                <a:latin typeface="+mj-lt"/>
                <a:ea typeface="Times New Roman" panose="02020603050405020304" pitchFamily="18" charset="0"/>
                <a:cs typeface="Comic Sans MS" panose="030F0702030302020204" pitchFamily="66" charset="0"/>
              </a:rPr>
              <a:t>Μέσο </a:t>
            </a:r>
            <a:r>
              <a:rPr lang="el-GR" sz="4000" spc="-5" smtClean="0">
                <a:latin typeface="+mj-lt"/>
                <a:ea typeface="Times New Roman" panose="02020603050405020304" pitchFamily="18" charset="0"/>
                <a:cs typeface="Comic Sans MS" panose="030F0702030302020204" pitchFamily="66" charset="0"/>
              </a:rPr>
              <a:t>µεταβλητό </a:t>
            </a:r>
            <a:r>
              <a:rPr lang="el-GR" sz="4000" smtClean="0">
                <a:latin typeface="+mj-lt"/>
                <a:ea typeface="Times New Roman" panose="02020603050405020304" pitchFamily="18" charset="0"/>
                <a:cs typeface="Comic Sans MS" panose="030F0702030302020204" pitchFamily="66" charset="0"/>
              </a:rPr>
              <a:t>κόστος </a:t>
            </a:r>
            <a:r>
              <a:rPr lang="el-GR" sz="3600" spc="-5" smtClean="0">
                <a:latin typeface="+mj-lt"/>
                <a:ea typeface="Times New Roman" panose="02020603050405020304" pitchFamily="18" charset="0"/>
                <a:cs typeface="Comic Sans MS" panose="030F0702030302020204" pitchFamily="66" charset="0"/>
              </a:rPr>
              <a:t>(</a:t>
            </a:r>
            <a:r>
              <a:rPr lang="el-GR" sz="3600" spc="-5">
                <a:latin typeface="+mj-lt"/>
                <a:ea typeface="Times New Roman" panose="02020603050405020304" pitchFamily="18" charset="0"/>
                <a:cs typeface="Comic Sans MS" panose="030F0702030302020204" pitchFamily="66" charset="0"/>
              </a:rPr>
              <a:t>AVC</a:t>
            </a:r>
            <a:r>
              <a:rPr lang="el-GR" sz="3600" spc="-5" smtClean="0">
                <a:latin typeface="+mj-lt"/>
                <a:ea typeface="Times New Roman" panose="02020603050405020304" pitchFamily="18" charset="0"/>
                <a:cs typeface="Comic Sans MS" panose="030F0702030302020204" pitchFamily="66" charset="0"/>
              </a:rPr>
              <a:t>): </a:t>
            </a:r>
            <a:r>
              <a:rPr lang="el-GR" sz="4000" smtClean="0">
                <a:latin typeface="+mj-lt"/>
                <a:ea typeface="Times New Roman" panose="02020603050405020304" pitchFamily="18" charset="0"/>
                <a:cs typeface="Comic Sans MS" panose="030F0702030302020204" pitchFamily="66" charset="0"/>
              </a:rPr>
              <a:t>το </a:t>
            </a:r>
            <a:r>
              <a:rPr lang="el-GR" sz="4000" spc="-5" smtClean="0">
                <a:latin typeface="+mj-lt"/>
                <a:ea typeface="Times New Roman" panose="02020603050405020304" pitchFamily="18" charset="0"/>
                <a:cs typeface="Comic Sans MS" panose="030F0702030302020204" pitchFamily="66" charset="0"/>
              </a:rPr>
              <a:t>µεταβλητό</a:t>
            </a:r>
            <a:r>
              <a:rPr lang="el-GR" sz="4000" spc="115" smtClean="0">
                <a:latin typeface="+mj-lt"/>
                <a:ea typeface="Times New Roman" panose="02020603050405020304" pitchFamily="18" charset="0"/>
                <a:cs typeface="Comic Sans MS" panose="030F0702030302020204" pitchFamily="66" charset="0"/>
              </a:rPr>
              <a:t> </a:t>
            </a:r>
            <a:r>
              <a:rPr lang="el-GR" sz="4000" smtClean="0">
                <a:latin typeface="+mj-lt"/>
                <a:ea typeface="Times New Roman" panose="02020603050405020304" pitchFamily="18" charset="0"/>
                <a:cs typeface="Comic Sans MS" panose="030F0702030302020204" pitchFamily="66" charset="0"/>
              </a:rPr>
              <a:t>κόστος δ</a:t>
            </a:r>
            <a:r>
              <a:rPr lang="el-GR" sz="4000" spc="-5" smtClean="0">
                <a:latin typeface="+mj-lt"/>
                <a:ea typeface="Times New Roman" panose="02020603050405020304" pitchFamily="18" charset="0"/>
                <a:cs typeface="Comic Sans MS" panose="030F0702030302020204" pitchFamily="66" charset="0"/>
              </a:rPr>
              <a:t>ιαιρούµενο</a:t>
            </a:r>
            <a:r>
              <a:rPr lang="el-GR" sz="4000" spc="-95" smtClean="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µε</a:t>
            </a:r>
            <a:r>
              <a:rPr lang="el-GR" sz="4000" spc="-10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το</a:t>
            </a:r>
            <a:r>
              <a:rPr lang="el-GR" sz="4000" spc="-75">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συνολικό</a:t>
            </a:r>
            <a:r>
              <a:rPr lang="el-GR" sz="4000" spc="-8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προϊόν</a:t>
            </a:r>
          </a:p>
          <a:p>
            <a:pPr marL="0" indent="355600" algn="ctr" eaLnBrk="0" hangingPunct="0">
              <a:spcBef>
                <a:spcPts val="275"/>
              </a:spcBef>
              <a:spcAft>
                <a:spcPts val="0"/>
              </a:spcAft>
            </a:pPr>
            <a:r>
              <a:rPr lang="el-GR" sz="4000" u="heavy" spc="-10">
                <a:latin typeface="+mj-lt"/>
                <a:ea typeface="Times New Roman" panose="02020603050405020304" pitchFamily="18" charset="0"/>
                <a:cs typeface="Comic Sans MS" panose="030F0702030302020204" pitchFamily="66" charset="0"/>
              </a:rPr>
              <a:t>A</a:t>
            </a:r>
            <a:r>
              <a:rPr lang="el-GR" sz="4000" u="heavy" spc="-5">
                <a:latin typeface="+mj-lt"/>
                <a:ea typeface="Times New Roman" panose="02020603050405020304" pitchFamily="18" charset="0"/>
                <a:cs typeface="Comic Sans MS" panose="030F0702030302020204" pitchFamily="66" charset="0"/>
              </a:rPr>
              <a:t>V</a:t>
            </a:r>
            <a:r>
              <a:rPr lang="el-GR" sz="4000" u="heavy" spc="-10">
                <a:latin typeface="+mj-lt"/>
                <a:ea typeface="Times New Roman" panose="02020603050405020304" pitchFamily="18" charset="0"/>
                <a:cs typeface="Comic Sans MS" panose="030F0702030302020204" pitchFamily="66" charset="0"/>
              </a:rPr>
              <a:t>C</a:t>
            </a:r>
            <a:r>
              <a:rPr lang="el-GR" sz="4000" u="heavy" spc="-5">
                <a:latin typeface="+mj-lt"/>
                <a:ea typeface="Times New Roman" panose="02020603050405020304" pitchFamily="18" charset="0"/>
                <a:cs typeface="Comic Sans MS" panose="030F0702030302020204" pitchFamily="66" charset="0"/>
              </a:rPr>
              <a:t>=V</a:t>
            </a:r>
            <a:r>
              <a:rPr lang="el-GR" sz="4000" u="heavy" spc="-10">
                <a:latin typeface="+mj-lt"/>
                <a:ea typeface="Times New Roman" panose="02020603050405020304" pitchFamily="18" charset="0"/>
                <a:cs typeface="Comic Sans MS" panose="030F0702030302020204" pitchFamily="66" charset="0"/>
              </a:rPr>
              <a:t>C/Q</a:t>
            </a:r>
            <a:endParaRPr lang="el-GR" sz="4000">
              <a:latin typeface="+mj-lt"/>
              <a:ea typeface="Times New Roman" panose="02020603050405020304" pitchFamily="18" charset="0"/>
              <a:cs typeface="Comic Sans MS" panose="030F0702030302020204" pitchFamily="66" charset="0"/>
            </a:endParaRPr>
          </a:p>
          <a:p>
            <a:pPr marL="0" marR="405130" indent="0" algn="just" eaLnBrk="0" hangingPunct="0">
              <a:lnSpc>
                <a:spcPts val="3360"/>
              </a:lnSpc>
              <a:spcBef>
                <a:spcPts val="525"/>
              </a:spcBef>
            </a:pPr>
            <a:r>
              <a:rPr lang="el-GR" sz="4000" smtClean="0">
                <a:latin typeface="+mj-lt"/>
                <a:ea typeface="Times New Roman" panose="02020603050405020304" pitchFamily="18" charset="0"/>
                <a:cs typeface="Comic Sans MS" panose="030F0702030302020204" pitchFamily="66" charset="0"/>
              </a:rPr>
              <a:t>    Ορ</a:t>
            </a:r>
            <a:r>
              <a:rPr lang="el-GR" sz="4000" spc="-5" smtClean="0">
                <a:latin typeface="+mj-lt"/>
                <a:ea typeface="Times New Roman" panose="02020603050405020304" pitchFamily="18" charset="0"/>
                <a:cs typeface="Comic Sans MS" panose="030F0702030302020204" pitchFamily="66" charset="0"/>
              </a:rPr>
              <a:t>ια</a:t>
            </a:r>
            <a:r>
              <a:rPr lang="el-GR" sz="4000" smtClean="0">
                <a:latin typeface="+mj-lt"/>
                <a:ea typeface="Times New Roman" panose="02020603050405020304" pitchFamily="18" charset="0"/>
                <a:cs typeface="Comic Sans MS" panose="030F0702030302020204" pitchFamily="66" charset="0"/>
              </a:rPr>
              <a:t>κό</a:t>
            </a:r>
            <a:r>
              <a:rPr lang="el-GR" sz="4000" spc="435" smtClean="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κόστος</a:t>
            </a:r>
            <a:r>
              <a:rPr lang="el-GR" sz="4000" spc="430">
                <a:latin typeface="+mj-lt"/>
                <a:ea typeface="Times New Roman" panose="02020603050405020304" pitchFamily="18" charset="0"/>
                <a:cs typeface="Comic Sans MS" panose="030F0702030302020204" pitchFamily="66" charset="0"/>
              </a:rPr>
              <a:t> </a:t>
            </a:r>
            <a:r>
              <a:rPr lang="el-GR" sz="3600" spc="-5">
                <a:latin typeface="+mj-lt"/>
                <a:ea typeface="Times New Roman" panose="02020603050405020304" pitchFamily="18" charset="0"/>
                <a:cs typeface="Comic Sans MS" panose="030F0702030302020204" pitchFamily="66" charset="0"/>
              </a:rPr>
              <a:t>(MC):</a:t>
            </a:r>
            <a:r>
              <a:rPr lang="el-GR" sz="3600" spc="215">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το</a:t>
            </a:r>
            <a:r>
              <a:rPr lang="el-GR" sz="4000" spc="31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κόστος</a:t>
            </a:r>
            <a:r>
              <a:rPr lang="el-GR" sz="4000" spc="285">
                <a:latin typeface="+mj-lt"/>
                <a:ea typeface="Times New Roman" panose="02020603050405020304" pitchFamily="18" charset="0"/>
                <a:cs typeface="Comic Sans MS" panose="030F0702030302020204" pitchFamily="66" charset="0"/>
              </a:rPr>
              <a:t> </a:t>
            </a:r>
            <a:r>
              <a:rPr lang="el-GR" sz="4000" spc="-10">
                <a:latin typeface="+mj-lt"/>
                <a:ea typeface="Times New Roman" panose="02020603050405020304" pitchFamily="18" charset="0"/>
                <a:cs typeface="Comic Sans MS" panose="030F0702030302020204" pitchFamily="66" charset="0"/>
              </a:rPr>
              <a:t>που</a:t>
            </a:r>
            <a:r>
              <a:rPr lang="el-GR" sz="4000" spc="275">
                <a:latin typeface="+mj-lt"/>
                <a:ea typeface="Times New Roman" panose="02020603050405020304" pitchFamily="18" charset="0"/>
                <a:cs typeface="Comic Sans MS" panose="030F0702030302020204" pitchFamily="66" charset="0"/>
              </a:rPr>
              <a:t> </a:t>
            </a:r>
            <a:r>
              <a:rPr lang="el-GR" sz="4000" spc="-15">
                <a:latin typeface="+mj-lt"/>
                <a:ea typeface="Times New Roman" panose="02020603050405020304" pitchFamily="18" charset="0"/>
                <a:cs typeface="Comic Sans MS" panose="030F0702030302020204" pitchFamily="66" charset="0"/>
              </a:rPr>
              <a:t>απαιτείται</a:t>
            </a:r>
            <a:r>
              <a:rPr lang="el-GR" sz="4000" spc="275">
                <a:latin typeface="+mj-lt"/>
                <a:ea typeface="Times New Roman" panose="02020603050405020304" pitchFamily="18" charset="0"/>
                <a:cs typeface="Comic Sans MS" panose="030F0702030302020204" pitchFamily="66" charset="0"/>
              </a:rPr>
              <a:t> </a:t>
            </a:r>
            <a:r>
              <a:rPr lang="el-GR" sz="4000" spc="-15">
                <a:latin typeface="+mj-lt"/>
                <a:ea typeface="Times New Roman" panose="02020603050405020304" pitchFamily="18" charset="0"/>
                <a:cs typeface="Comic Sans MS" panose="030F0702030302020204" pitchFamily="66" charset="0"/>
              </a:rPr>
              <a:t>για</a:t>
            </a:r>
            <a:r>
              <a:rPr lang="el-GR" sz="4000" spc="825">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την</a:t>
            </a:r>
            <a:r>
              <a:rPr lang="el-GR" sz="4000" spc="-12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παραγωγή</a:t>
            </a:r>
            <a:r>
              <a:rPr lang="el-GR" sz="4000" spc="-11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µιας</a:t>
            </a:r>
            <a:r>
              <a:rPr lang="el-GR" sz="4000" spc="-110">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πρόσθετης</a:t>
            </a:r>
            <a:r>
              <a:rPr lang="el-GR" sz="4000" spc="-100">
                <a:latin typeface="+mj-lt"/>
                <a:ea typeface="Times New Roman" panose="02020603050405020304" pitchFamily="18" charset="0"/>
                <a:cs typeface="Comic Sans MS" panose="030F0702030302020204" pitchFamily="66" charset="0"/>
              </a:rPr>
              <a:t> </a:t>
            </a:r>
            <a:r>
              <a:rPr lang="el-GR" sz="4000" spc="-5">
                <a:latin typeface="+mj-lt"/>
                <a:ea typeface="Times New Roman" panose="02020603050405020304" pitchFamily="18" charset="0"/>
                <a:cs typeface="Comic Sans MS" panose="030F0702030302020204" pitchFamily="66" charset="0"/>
              </a:rPr>
              <a:t>µονάδας</a:t>
            </a:r>
            <a:r>
              <a:rPr lang="el-GR" sz="4000" spc="-115">
                <a:latin typeface="+mj-lt"/>
                <a:ea typeface="Times New Roman" panose="02020603050405020304" pitchFamily="18" charset="0"/>
                <a:cs typeface="Comic Sans MS" panose="030F0702030302020204" pitchFamily="66" charset="0"/>
              </a:rPr>
              <a:t> </a:t>
            </a:r>
            <a:r>
              <a:rPr lang="el-GR" sz="4000">
                <a:latin typeface="+mj-lt"/>
                <a:ea typeface="Times New Roman" panose="02020603050405020304" pitchFamily="18" charset="0"/>
                <a:cs typeface="Comic Sans MS" panose="030F0702030302020204" pitchFamily="66" charset="0"/>
              </a:rPr>
              <a:t>προϊόντος</a:t>
            </a:r>
          </a:p>
          <a:p>
            <a:pPr marL="36830" algn="ctr" eaLnBrk="0" hangingPunct="0">
              <a:spcBef>
                <a:spcPts val="275"/>
              </a:spcBef>
              <a:spcAft>
                <a:spcPts val="0"/>
              </a:spcAft>
            </a:pPr>
            <a:r>
              <a:rPr lang="el-GR" sz="4000" u="heavy" spc="-5">
                <a:latin typeface="+mj-lt"/>
                <a:ea typeface="Times New Roman" panose="02020603050405020304" pitchFamily="18" charset="0"/>
                <a:cs typeface="Comic Sans MS" panose="030F0702030302020204" pitchFamily="66" charset="0"/>
              </a:rPr>
              <a:t>MC=ΔTC/ΔQ</a:t>
            </a:r>
            <a:endParaRPr lang="el-GR" sz="4000">
              <a:latin typeface="+mj-lt"/>
              <a:ea typeface="Times New Roman" panose="02020603050405020304" pitchFamily="18" charset="0"/>
              <a:cs typeface="Comic Sans MS" panose="030F0702030302020204" pitchFamily="66" charset="0"/>
            </a:endParaRPr>
          </a:p>
          <a:p>
            <a:pPr marL="0" indent="0" algn="just">
              <a:buNone/>
            </a:pPr>
            <a:endParaRPr lang="el-GR" sz="4000"/>
          </a:p>
          <a:p>
            <a:pPr marL="0" indent="0" algn="just">
              <a:buNone/>
            </a:pPr>
            <a:endParaRPr lang="el-GR"/>
          </a:p>
          <a:p>
            <a:pPr algn="just"/>
            <a:endParaRPr lang="el-GR"/>
          </a:p>
        </p:txBody>
      </p:sp>
    </p:spTree>
    <p:extLst>
      <p:ext uri="{BB962C8B-B14F-4D97-AF65-F5344CB8AC3E}">
        <p14:creationId xmlns:p14="http://schemas.microsoft.com/office/powerpoint/2010/main" val="1549850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45719"/>
          </a:xfrm>
        </p:spPr>
        <p:txBody>
          <a:bodyPr>
            <a:noAutofit/>
          </a:bodyPr>
          <a:lstStyle/>
          <a:p>
            <a:r>
              <a:rPr lang="el-GR" sz="3600" smtClean="0"/>
              <a:t/>
            </a:r>
            <a:br>
              <a:rPr lang="el-GR" sz="3600" smtClean="0"/>
            </a:br>
            <a:r>
              <a:rPr lang="el-GR" sz="3600"/>
              <a:t/>
            </a:r>
            <a:br>
              <a:rPr lang="el-GR" sz="3600"/>
            </a:br>
            <a:r>
              <a:rPr lang="el-GR" sz="3600"/>
              <a:t>ΒΡΑΧΥΧΡΟΝΙΕΣ ΚΑΜΠΥΛΕΣ ΚΟΣΤΟΥΣ</a:t>
            </a:r>
            <a:br>
              <a:rPr lang="el-GR" sz="3600"/>
            </a:br>
            <a:endParaRPr lang="el-GR" sz="36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14</a:t>
            </a:fld>
            <a:endParaRPr lang="el-GR"/>
          </a:p>
        </p:txBody>
      </p:sp>
      <p:sp>
        <p:nvSpPr>
          <p:cNvPr id="7" name="Content Placeholder 6"/>
          <p:cNvSpPr>
            <a:spLocks noGrp="1"/>
          </p:cNvSpPr>
          <p:nvPr>
            <p:ph idx="1"/>
          </p:nvPr>
        </p:nvSpPr>
        <p:spPr>
          <a:xfrm>
            <a:off x="179512" y="841276"/>
            <a:ext cx="8291264" cy="4968552"/>
          </a:xfrm>
        </p:spPr>
        <p:txBody>
          <a:bodyPr>
            <a:normAutofit/>
          </a:bodyPr>
          <a:lstStyle/>
          <a:p>
            <a:pPr marL="0" indent="0" algn="just">
              <a:buNone/>
            </a:pPr>
            <a:endParaRPr lang="el-GR" sz="4000"/>
          </a:p>
          <a:p>
            <a:pPr marL="0" indent="0" algn="just">
              <a:buNone/>
            </a:pPr>
            <a:endParaRPr lang="el-GR"/>
          </a:p>
          <a:p>
            <a:pPr algn="just"/>
            <a:endParaRPr lang="el-GR"/>
          </a:p>
        </p:txBody>
      </p:sp>
      <p:pic>
        <p:nvPicPr>
          <p:cNvPr id="3" name="Picture 2"/>
          <p:cNvPicPr>
            <a:picLocks noChangeAspect="1"/>
          </p:cNvPicPr>
          <p:nvPr/>
        </p:nvPicPr>
        <p:blipFill>
          <a:blip r:embed="rId3"/>
          <a:stretch>
            <a:fillRect/>
          </a:stretch>
        </p:blipFill>
        <p:spPr>
          <a:xfrm>
            <a:off x="1052809" y="841276"/>
            <a:ext cx="6544669" cy="4415680"/>
          </a:xfrm>
          <a:prstGeom prst="rect">
            <a:avLst/>
          </a:prstGeom>
        </p:spPr>
      </p:pic>
      <p:sp>
        <p:nvSpPr>
          <p:cNvPr id="4" name="Rectangle 3"/>
          <p:cNvSpPr/>
          <p:nvPr/>
        </p:nvSpPr>
        <p:spPr>
          <a:xfrm>
            <a:off x="3118461" y="5275832"/>
            <a:ext cx="2907078" cy="369332"/>
          </a:xfrm>
          <a:prstGeom prst="rect">
            <a:avLst/>
          </a:prstGeom>
        </p:spPr>
        <p:txBody>
          <a:bodyPr wrap="none">
            <a:spAutoFit/>
          </a:bodyPr>
          <a:lstStyle/>
          <a:p>
            <a:r>
              <a:rPr lang="el-GR"/>
              <a:t>πηγή: </a:t>
            </a:r>
            <a:r>
              <a:rPr lang="en-US"/>
              <a:t>Mankiw &amp; Taylor, 2010</a:t>
            </a:r>
            <a:endParaRPr lang="el-GR"/>
          </a:p>
        </p:txBody>
      </p:sp>
    </p:spTree>
    <p:extLst>
      <p:ext uri="{BB962C8B-B14F-4D97-AF65-F5344CB8AC3E}">
        <p14:creationId xmlns:p14="http://schemas.microsoft.com/office/powerpoint/2010/main" val="1136677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528" y="121196"/>
            <a:ext cx="8229600" cy="45719"/>
          </a:xfrm>
        </p:spPr>
        <p:txBody>
          <a:bodyPr>
            <a:noAutofit/>
          </a:bodyPr>
          <a:lstStyle/>
          <a:p>
            <a:r>
              <a:rPr lang="el-GR" sz="3600" smtClean="0"/>
              <a:t/>
            </a:r>
            <a:br>
              <a:rPr lang="el-GR" sz="3600" smtClean="0"/>
            </a:br>
            <a:r>
              <a:rPr lang="el-GR" sz="3600"/>
              <a:t/>
            </a:r>
            <a:br>
              <a:rPr lang="el-GR" sz="3600"/>
            </a:br>
            <a:r>
              <a:rPr lang="el-GR" sz="3600" smtClean="0"/>
              <a:t/>
            </a:r>
            <a:br>
              <a:rPr lang="el-GR" sz="3600" smtClean="0"/>
            </a:br>
            <a:r>
              <a:rPr lang="el-GR" sz="3200" smtClean="0"/>
              <a:t>ΒΡΑΧΥΧΡΟΝΙΕΣ </a:t>
            </a:r>
            <a:r>
              <a:rPr lang="el-GR" sz="3200"/>
              <a:t>ΚΑΜΠΥΛΕΣ ΚΟΣΤΟΥΣ:  ΠΑΡΑΤΗΡΗΣΕΙΣ</a:t>
            </a:r>
            <a:br>
              <a:rPr lang="el-GR" sz="3200"/>
            </a:br>
            <a:endParaRPr lang="el-GR" sz="36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15</a:t>
            </a:fld>
            <a:endParaRPr lang="el-GR"/>
          </a:p>
        </p:txBody>
      </p:sp>
      <p:sp>
        <p:nvSpPr>
          <p:cNvPr id="7" name="Content Placeholder 6"/>
          <p:cNvSpPr>
            <a:spLocks noGrp="1"/>
          </p:cNvSpPr>
          <p:nvPr>
            <p:ph idx="1"/>
          </p:nvPr>
        </p:nvSpPr>
        <p:spPr>
          <a:xfrm>
            <a:off x="251520" y="746448"/>
            <a:ext cx="8291264" cy="4968552"/>
          </a:xfrm>
        </p:spPr>
        <p:txBody>
          <a:bodyPr>
            <a:normAutofit fontScale="62500" lnSpcReduction="20000"/>
          </a:bodyPr>
          <a:lstStyle/>
          <a:p>
            <a:pPr marL="0" indent="0" algn="just">
              <a:buNone/>
            </a:pPr>
            <a:endParaRPr lang="el-GR" sz="4000" smtClean="0"/>
          </a:p>
          <a:p>
            <a:pPr marL="355600" indent="447675" algn="just">
              <a:buNone/>
            </a:pPr>
            <a:r>
              <a:rPr lang="el-GR" sz="4000" smtClean="0"/>
              <a:t>Στη </a:t>
            </a:r>
            <a:r>
              <a:rPr lang="el-GR" sz="4000"/>
              <a:t>βραχυχρόνια περίοδο οι συντελεστές παραγωγής δεν είναι εύκολο να µεταβληθούν, εµφανίζουν δηλαδή κάποιο σταθερό κόστος.</a:t>
            </a:r>
          </a:p>
          <a:p>
            <a:pPr algn="just"/>
            <a:r>
              <a:rPr lang="el-GR" sz="4000" smtClean="0"/>
              <a:t>Η </a:t>
            </a:r>
            <a:r>
              <a:rPr lang="el-GR" sz="4000"/>
              <a:t>καµπύλη του συνολικού κόστους αποτελείται από το άθροισµα του σταθερού και µεταβλητού κόστους και ξεκινάει από το σηµείο που σηµειώνεται το συνολικό σταθερό κόστος.</a:t>
            </a:r>
          </a:p>
          <a:p>
            <a:pPr algn="just"/>
            <a:r>
              <a:rPr lang="el-GR" sz="4000" smtClean="0"/>
              <a:t>Η </a:t>
            </a:r>
            <a:r>
              <a:rPr lang="el-GR" sz="4000"/>
              <a:t>καµπύλη του µέσου σταθερού κόστους βαίνει φθίνουσα και έχει τη  µορφή ασυµπτωτικής καµπύλης προς τους άξονες.</a:t>
            </a:r>
          </a:p>
          <a:p>
            <a:pPr algn="just"/>
            <a:r>
              <a:rPr lang="el-GR" sz="4000" smtClean="0"/>
              <a:t>Η  </a:t>
            </a:r>
            <a:r>
              <a:rPr lang="el-GR" sz="4000"/>
              <a:t>καµπύλη  του  µέσου  µεταβλητού  </a:t>
            </a:r>
            <a:r>
              <a:rPr lang="el-GR" sz="4000" smtClean="0"/>
              <a:t>κόστους µειώνεται </a:t>
            </a:r>
            <a:r>
              <a:rPr lang="el-GR" sz="4000"/>
              <a:t>µέχρι ένα ελάχιστο σηµείο και µετά αυξάνεται όσο αυξάνεται η παραγωγή.</a:t>
            </a:r>
          </a:p>
          <a:p>
            <a:pPr marL="0" indent="0" algn="just">
              <a:buNone/>
            </a:pPr>
            <a:endParaRPr lang="el-GR" sz="4000"/>
          </a:p>
          <a:p>
            <a:pPr marL="0" indent="0" algn="just">
              <a:buNone/>
            </a:pPr>
            <a:endParaRPr lang="el-GR"/>
          </a:p>
          <a:p>
            <a:pPr algn="just"/>
            <a:endParaRPr lang="el-GR"/>
          </a:p>
        </p:txBody>
      </p:sp>
    </p:spTree>
    <p:extLst>
      <p:ext uri="{BB962C8B-B14F-4D97-AF65-F5344CB8AC3E}">
        <p14:creationId xmlns:p14="http://schemas.microsoft.com/office/powerpoint/2010/main" val="1721745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528" y="121196"/>
            <a:ext cx="8229600" cy="45719"/>
          </a:xfrm>
        </p:spPr>
        <p:txBody>
          <a:bodyPr>
            <a:noAutofit/>
          </a:bodyPr>
          <a:lstStyle/>
          <a:p>
            <a:r>
              <a:rPr lang="el-GR" sz="3600" smtClean="0"/>
              <a:t/>
            </a:r>
            <a:br>
              <a:rPr lang="el-GR" sz="3600" smtClean="0"/>
            </a:br>
            <a:r>
              <a:rPr lang="el-GR" sz="3600"/>
              <a:t/>
            </a:r>
            <a:br>
              <a:rPr lang="el-GR" sz="3600"/>
            </a:br>
            <a:r>
              <a:rPr lang="el-GR" sz="3600" smtClean="0"/>
              <a:t/>
            </a:r>
            <a:br>
              <a:rPr lang="el-GR" sz="3600" smtClean="0"/>
            </a:br>
            <a:r>
              <a:rPr lang="el-GR" sz="3200" smtClean="0"/>
              <a:t>ΒΡΑΧΥΧΡΟΝΙΕΣ </a:t>
            </a:r>
            <a:r>
              <a:rPr lang="el-GR" sz="3200"/>
              <a:t>ΚΑΜΠΥΛΕΣ ΚΟΣΤΟΥΣ:  ΠΑΡΑΤΗΡΗΣΕΙΣ</a:t>
            </a:r>
            <a:br>
              <a:rPr lang="el-GR" sz="3200"/>
            </a:br>
            <a:endParaRPr lang="el-GR" sz="36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16</a:t>
            </a:fld>
            <a:endParaRPr lang="el-GR"/>
          </a:p>
        </p:txBody>
      </p:sp>
      <p:sp>
        <p:nvSpPr>
          <p:cNvPr id="7" name="Content Placeholder 6"/>
          <p:cNvSpPr>
            <a:spLocks noGrp="1"/>
          </p:cNvSpPr>
          <p:nvPr>
            <p:ph idx="1"/>
          </p:nvPr>
        </p:nvSpPr>
        <p:spPr>
          <a:xfrm>
            <a:off x="251520" y="746448"/>
            <a:ext cx="8291264" cy="4968552"/>
          </a:xfrm>
        </p:spPr>
        <p:txBody>
          <a:bodyPr>
            <a:normAutofit fontScale="85000" lnSpcReduction="20000"/>
          </a:bodyPr>
          <a:lstStyle/>
          <a:p>
            <a:pPr marL="0" indent="0" algn="just">
              <a:buNone/>
            </a:pPr>
            <a:endParaRPr lang="el-GR" sz="4000" smtClean="0"/>
          </a:p>
          <a:p>
            <a:pPr algn="just"/>
            <a:r>
              <a:rPr lang="el-GR" sz="4000" smtClean="0"/>
              <a:t>Η </a:t>
            </a:r>
            <a:r>
              <a:rPr lang="el-GR" sz="4000"/>
              <a:t>καµπύλη του µέσου συνολικού κόστους αποτελείται από το άθροισµα του µέσου σταθερού και µεταβλητού κόστους και έχει σχήµα U.</a:t>
            </a:r>
          </a:p>
          <a:p>
            <a:pPr algn="just"/>
            <a:r>
              <a:rPr lang="el-GR" sz="4000" smtClean="0"/>
              <a:t>Η </a:t>
            </a:r>
            <a:r>
              <a:rPr lang="el-GR" sz="4000"/>
              <a:t>καµπύλη του οριακού κόστους αρχικά ελαττώνεται µε ταχύ ρυθµό φτάνει στο ελάχιστο σηµείο της και κατόπιν ανέρχεται. Τέµνει τη καµπύλη του µέσου µεταβλητού κόστους στο κατώτατο σηµείο αυτής, πέρα από το οποίο βρίσκεται υψηλότερα.</a:t>
            </a:r>
          </a:p>
          <a:p>
            <a:pPr marL="0" indent="0" algn="just">
              <a:buNone/>
            </a:pPr>
            <a:endParaRPr lang="el-GR" sz="4000"/>
          </a:p>
          <a:p>
            <a:pPr marL="0" indent="0" algn="just">
              <a:buNone/>
            </a:pPr>
            <a:endParaRPr lang="el-GR"/>
          </a:p>
          <a:p>
            <a:pPr algn="just"/>
            <a:endParaRPr lang="el-GR"/>
          </a:p>
        </p:txBody>
      </p:sp>
    </p:spTree>
    <p:extLst>
      <p:ext uri="{BB962C8B-B14F-4D97-AF65-F5344CB8AC3E}">
        <p14:creationId xmlns:p14="http://schemas.microsoft.com/office/powerpoint/2010/main" val="318112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528" y="121196"/>
            <a:ext cx="8229600" cy="45719"/>
          </a:xfrm>
        </p:spPr>
        <p:txBody>
          <a:bodyPr>
            <a:noAutofit/>
          </a:bodyPr>
          <a:lstStyle/>
          <a:p>
            <a:r>
              <a:rPr lang="el-GR" sz="3600" smtClean="0"/>
              <a:t/>
            </a:r>
            <a:br>
              <a:rPr lang="el-GR" sz="3600" smtClean="0"/>
            </a:br>
            <a:r>
              <a:rPr lang="el-GR" sz="3600" smtClean="0"/>
              <a:t>Μ</a:t>
            </a:r>
            <a:r>
              <a:rPr lang="el-GR" sz="3200" smtClean="0"/>
              <a:t>ΑΚΡΟΧΡΟΝΙΕΣ </a:t>
            </a:r>
            <a:r>
              <a:rPr lang="el-GR" sz="3200"/>
              <a:t>ΚΑΜΠΥΛΕΣ ΚΟΣΤΟΥΣ</a:t>
            </a:r>
            <a:endParaRPr lang="el-GR" sz="360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17</a:t>
            </a:fld>
            <a:endParaRPr lang="el-GR"/>
          </a:p>
        </p:txBody>
      </p:sp>
      <p:sp>
        <p:nvSpPr>
          <p:cNvPr id="7" name="Content Placeholder 6"/>
          <p:cNvSpPr>
            <a:spLocks noGrp="1"/>
          </p:cNvSpPr>
          <p:nvPr>
            <p:ph idx="1"/>
          </p:nvPr>
        </p:nvSpPr>
        <p:spPr>
          <a:xfrm>
            <a:off x="251519" y="741056"/>
            <a:ext cx="8291264" cy="4968552"/>
          </a:xfrm>
        </p:spPr>
        <p:txBody>
          <a:bodyPr>
            <a:normAutofit/>
          </a:bodyPr>
          <a:lstStyle/>
          <a:p>
            <a:pPr marL="0" indent="0" algn="just">
              <a:buNone/>
            </a:pPr>
            <a:endParaRPr lang="el-GR" sz="4000"/>
          </a:p>
          <a:p>
            <a:pPr marL="0" indent="0" algn="just">
              <a:buNone/>
            </a:pPr>
            <a:endParaRPr lang="el-GR"/>
          </a:p>
          <a:p>
            <a:pPr algn="just"/>
            <a:endParaRPr lang="el-GR"/>
          </a:p>
        </p:txBody>
      </p:sp>
      <p:pic>
        <p:nvPicPr>
          <p:cNvPr id="3" name="Picture 2"/>
          <p:cNvPicPr>
            <a:picLocks noChangeAspect="1"/>
          </p:cNvPicPr>
          <p:nvPr/>
        </p:nvPicPr>
        <p:blipFill>
          <a:blip r:embed="rId3"/>
          <a:stretch>
            <a:fillRect/>
          </a:stretch>
        </p:blipFill>
        <p:spPr>
          <a:xfrm>
            <a:off x="1026504" y="667051"/>
            <a:ext cx="7115647" cy="4586591"/>
          </a:xfrm>
          <a:prstGeom prst="rect">
            <a:avLst/>
          </a:prstGeom>
        </p:spPr>
      </p:pic>
      <p:sp>
        <p:nvSpPr>
          <p:cNvPr id="4" name="Rectangle 3"/>
          <p:cNvSpPr/>
          <p:nvPr/>
        </p:nvSpPr>
        <p:spPr>
          <a:xfrm>
            <a:off x="2931809" y="5296959"/>
            <a:ext cx="3120278" cy="369332"/>
          </a:xfrm>
          <a:prstGeom prst="rect">
            <a:avLst/>
          </a:prstGeom>
        </p:spPr>
        <p:txBody>
          <a:bodyPr wrap="none">
            <a:spAutoFit/>
          </a:bodyPr>
          <a:lstStyle/>
          <a:p>
            <a:r>
              <a:rPr lang="en-US"/>
              <a:t>Πηγή: Mankiw and Taylor, 2010</a:t>
            </a:r>
            <a:endParaRPr lang="el-GR"/>
          </a:p>
        </p:txBody>
      </p:sp>
    </p:spTree>
    <p:extLst>
      <p:ext uri="{BB962C8B-B14F-4D97-AF65-F5344CB8AC3E}">
        <p14:creationId xmlns:p14="http://schemas.microsoft.com/office/powerpoint/2010/main" val="2876081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528" y="121196"/>
            <a:ext cx="8229600" cy="45719"/>
          </a:xfrm>
        </p:spPr>
        <p:txBody>
          <a:bodyPr>
            <a:noAutofit/>
          </a:bodyPr>
          <a:lstStyle/>
          <a:p>
            <a:r>
              <a:rPr lang="el-GR" sz="3600"/>
              <a:t/>
            </a:r>
            <a:br>
              <a:rPr lang="el-GR" sz="3600"/>
            </a:br>
            <a:r>
              <a:rPr lang="el-GR" sz="3600" smtClean="0"/>
              <a:t/>
            </a:r>
            <a:br>
              <a:rPr lang="el-GR" sz="3600" smtClean="0"/>
            </a:br>
            <a:r>
              <a:rPr lang="el-GR" sz="3600" smtClean="0"/>
              <a:t>ΜΑΚΡΟΧΡΟΝΙΕΣ </a:t>
            </a:r>
            <a:r>
              <a:rPr lang="el-GR" sz="3600"/>
              <a:t>ΚΑΜΠΥΛΕΣ ΚΟΣΤΟΥΣ:  ΠΑΡΑΤΗΡΗΣΕΙΣ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18</a:t>
            </a:fld>
            <a:endParaRPr lang="el-GR"/>
          </a:p>
        </p:txBody>
      </p:sp>
      <p:sp>
        <p:nvSpPr>
          <p:cNvPr id="7" name="Content Placeholder 6"/>
          <p:cNvSpPr>
            <a:spLocks noGrp="1"/>
          </p:cNvSpPr>
          <p:nvPr>
            <p:ph idx="1"/>
          </p:nvPr>
        </p:nvSpPr>
        <p:spPr>
          <a:xfrm>
            <a:off x="251519" y="741056"/>
            <a:ext cx="8291264" cy="4968552"/>
          </a:xfrm>
        </p:spPr>
        <p:txBody>
          <a:bodyPr>
            <a:normAutofit lnSpcReduction="10000"/>
          </a:bodyPr>
          <a:lstStyle/>
          <a:p>
            <a:pPr marL="0" indent="0" algn="just">
              <a:buNone/>
            </a:pPr>
            <a:endParaRPr lang="el-GR" sz="4000"/>
          </a:p>
          <a:p>
            <a:pPr algn="just"/>
            <a:r>
              <a:rPr lang="el-GR" smtClean="0"/>
              <a:t>Στη </a:t>
            </a:r>
            <a:r>
              <a:rPr lang="el-GR"/>
              <a:t>µακροχρόνια περίοδο δεν υπάρχουν σταθεροί συντελεστές παραγωγής ούτε σταθερό κόστος.</a:t>
            </a:r>
          </a:p>
          <a:p>
            <a:pPr algn="just"/>
            <a:r>
              <a:rPr lang="el-GR" smtClean="0"/>
              <a:t>Η </a:t>
            </a:r>
            <a:r>
              <a:rPr lang="el-GR"/>
              <a:t>µακροχρόνια καµπύλη µέσου συνολικού κόστους βρίσκεται κάτω από τις βραχυχρόνιες καµπύλες κόστους και ενώνει τα κατώτερα σηµεία του µέσου βραχυχρόνιου κόστους των διαφόρων επεκτατικών σταδίων της επιχείρησης.</a:t>
            </a:r>
          </a:p>
          <a:p>
            <a:pPr marL="0" indent="0" algn="just">
              <a:buNone/>
            </a:pPr>
            <a:endParaRPr lang="el-GR"/>
          </a:p>
          <a:p>
            <a:pPr algn="just"/>
            <a:endParaRPr lang="el-GR"/>
          </a:p>
        </p:txBody>
      </p:sp>
    </p:spTree>
    <p:extLst>
      <p:ext uri="{BB962C8B-B14F-4D97-AF65-F5344CB8AC3E}">
        <p14:creationId xmlns:p14="http://schemas.microsoft.com/office/powerpoint/2010/main" val="374642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528" y="121196"/>
            <a:ext cx="8229600" cy="45719"/>
          </a:xfrm>
        </p:spPr>
        <p:txBody>
          <a:bodyPr>
            <a:noAutofit/>
          </a:bodyPr>
          <a:lstStyle/>
          <a:p>
            <a:r>
              <a:rPr lang="el-GR" sz="3600"/>
              <a:t/>
            </a:r>
            <a:br>
              <a:rPr lang="el-GR" sz="3600"/>
            </a:br>
            <a:r>
              <a:rPr lang="el-GR" sz="3600" smtClean="0"/>
              <a:t/>
            </a:r>
            <a:br>
              <a:rPr lang="el-GR" sz="3600" smtClean="0"/>
            </a:br>
            <a:r>
              <a:rPr lang="el-GR" sz="3600" smtClean="0"/>
              <a:t>ΜΑΚΡΟΧΡΟΝΙΕΣ </a:t>
            </a:r>
            <a:r>
              <a:rPr lang="el-GR" sz="3600"/>
              <a:t>ΚΑΜΠΥΛΕΣ ΚΟΣΤΟΥΣ:  ΠΑΡΑΤΗΡΗΣΕΙΣ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19</a:t>
            </a:fld>
            <a:endParaRPr lang="el-GR"/>
          </a:p>
        </p:txBody>
      </p:sp>
      <p:sp>
        <p:nvSpPr>
          <p:cNvPr id="7" name="Content Placeholder 6"/>
          <p:cNvSpPr>
            <a:spLocks noGrp="1"/>
          </p:cNvSpPr>
          <p:nvPr>
            <p:ph idx="1"/>
          </p:nvPr>
        </p:nvSpPr>
        <p:spPr>
          <a:xfrm>
            <a:off x="251519" y="741056"/>
            <a:ext cx="8291264" cy="4968552"/>
          </a:xfrm>
        </p:spPr>
        <p:txBody>
          <a:bodyPr>
            <a:normAutofit/>
          </a:bodyPr>
          <a:lstStyle/>
          <a:p>
            <a:pPr marL="0" indent="0" algn="just">
              <a:buNone/>
            </a:pPr>
            <a:endParaRPr lang="el-GR" sz="4000"/>
          </a:p>
          <a:p>
            <a:pPr algn="just"/>
            <a:r>
              <a:rPr lang="el-GR" smtClean="0"/>
              <a:t>Στη </a:t>
            </a:r>
            <a:r>
              <a:rPr lang="el-GR"/>
              <a:t>µακροχρόνια περίοδο η επιχείρηση </a:t>
            </a:r>
            <a:r>
              <a:rPr lang="el-GR" smtClean="0"/>
              <a:t>µπορεί να µεταβληθεί </a:t>
            </a:r>
            <a:r>
              <a:rPr lang="el-GR"/>
              <a:t>σηµαντικά και να επιλέξει πια βραχυχρόνια καµπύλη θέλει να </a:t>
            </a:r>
            <a:r>
              <a:rPr lang="el-GR" smtClean="0"/>
              <a:t>χρησιµοποιήσει.Αντίθετα </a:t>
            </a:r>
            <a:r>
              <a:rPr lang="el-GR"/>
              <a:t>στη βραχυχρόνια </a:t>
            </a:r>
            <a:r>
              <a:rPr lang="el-GR" smtClean="0"/>
              <a:t>περίοδο πρέπει </a:t>
            </a:r>
            <a:r>
              <a:rPr lang="el-GR"/>
              <a:t>να χρησιµοποιήσει την καµπύλη που επέλεξε στο παρελθόν.</a:t>
            </a:r>
          </a:p>
          <a:p>
            <a:pPr marL="0" indent="0" algn="just">
              <a:buNone/>
            </a:pPr>
            <a:endParaRPr lang="el-GR"/>
          </a:p>
          <a:p>
            <a:pPr algn="just"/>
            <a:endParaRPr lang="el-GR"/>
          </a:p>
        </p:txBody>
      </p:sp>
    </p:spTree>
    <p:extLst>
      <p:ext uri="{BB962C8B-B14F-4D97-AF65-F5344CB8AC3E}">
        <p14:creationId xmlns:p14="http://schemas.microsoft.com/office/powerpoint/2010/main" val="619899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280920" cy="2702345"/>
          </a:xfrm>
        </p:spPr>
        <p:txBody>
          <a:bodyPr>
            <a:noAutofit/>
          </a:bodyPr>
          <a:lstStyle/>
          <a:p>
            <a:pPr algn="l"/>
            <a:r>
              <a:rPr lang="el-GR" sz="2800" smtClean="0"/>
              <a:t>Λογιστικής και χρηματοοικονομικής</a:t>
            </a:r>
          </a:p>
          <a:p>
            <a:pPr algn="l"/>
            <a:r>
              <a:rPr lang="el-GR" b="1" smtClean="0"/>
              <a:t>Μικροοικονομική</a:t>
            </a:r>
            <a:endParaRPr lang="el-GR" b="1"/>
          </a:p>
          <a:p>
            <a:pPr algn="l"/>
            <a:r>
              <a:rPr lang="el-GR" sz="2800" b="1" smtClean="0"/>
              <a:t>Ενότητα 11:</a:t>
            </a:r>
            <a:r>
              <a:rPr lang="en-US" sz="2800" smtClean="0"/>
              <a:t> </a:t>
            </a:r>
            <a:r>
              <a:rPr lang="el-GR" sz="2800" smtClean="0"/>
              <a:t>Κόστος παραγωγής</a:t>
            </a:r>
            <a:endParaRPr lang="el-GR" sz="2800"/>
          </a:p>
          <a:p>
            <a:pPr algn="l"/>
            <a:r>
              <a:rPr lang="el-GR" sz="2800" smtClean="0">
                <a:solidFill>
                  <a:schemeClr val="tx2">
                    <a:lumMod val="50000"/>
                  </a:schemeClr>
                </a:solidFill>
              </a:rPr>
              <a:t>Καραμάνης Κωνσταντίνος</a:t>
            </a:r>
          </a:p>
          <a:p>
            <a:pPr algn="l">
              <a:lnSpc>
                <a:spcPts val="2600"/>
              </a:lnSpc>
            </a:pPr>
            <a:r>
              <a:rPr lang="el-GR" sz="2400" smtClean="0">
                <a:solidFill>
                  <a:schemeClr val="tx2">
                    <a:lumMod val="50000"/>
                  </a:schemeClr>
                </a:solidFill>
              </a:rPr>
              <a:t>Επίκουρος Καθηγητής</a:t>
            </a:r>
          </a:p>
          <a:p>
            <a:pPr algn="l">
              <a:lnSpc>
                <a:spcPts val="2600"/>
              </a:lnSpc>
            </a:pPr>
            <a:r>
              <a:rPr lang="el-GR" sz="2400" smtClean="0">
                <a:solidFill>
                  <a:schemeClr val="tx2">
                    <a:lumMod val="50000"/>
                  </a:schemeClr>
                </a:solidFill>
              </a:rPr>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smtClean="0">
                <a:solidFill>
                  <a:schemeClr val="bg1"/>
                </a:solidFill>
              </a:rPr>
              <a:t>Ανοιχτά Ακαδημαϊκά Μαθήματα στο ΤΕΙ Ηπείρου</a:t>
            </a:r>
            <a:endParaRPr lang="el-GR" sz="240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528" y="121196"/>
            <a:ext cx="8229600" cy="45719"/>
          </a:xfrm>
        </p:spPr>
        <p:txBody>
          <a:bodyPr>
            <a:noAutofit/>
          </a:bodyPr>
          <a:lstStyle/>
          <a:p>
            <a:r>
              <a:rPr lang="el-GR" sz="3600"/>
              <a:t/>
            </a:r>
            <a:br>
              <a:rPr lang="el-GR" sz="3600"/>
            </a:br>
            <a:r>
              <a:rPr lang="el-GR" sz="3600"/>
              <a:t/>
            </a:r>
            <a:br>
              <a:rPr lang="el-GR" sz="3600"/>
            </a:br>
            <a:r>
              <a:rPr lang="el-GR" sz="3600"/>
              <a:t>ΟΙΚΟΝΟΜΙΕΣ ΚΛΙΜΑΚΑΣ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20</a:t>
            </a:fld>
            <a:endParaRPr lang="el-GR"/>
          </a:p>
        </p:txBody>
      </p:sp>
      <p:sp>
        <p:nvSpPr>
          <p:cNvPr id="7" name="Content Placeholder 6"/>
          <p:cNvSpPr>
            <a:spLocks noGrp="1"/>
          </p:cNvSpPr>
          <p:nvPr>
            <p:ph idx="1"/>
          </p:nvPr>
        </p:nvSpPr>
        <p:spPr>
          <a:xfrm>
            <a:off x="251519" y="741056"/>
            <a:ext cx="8291264" cy="4968552"/>
          </a:xfrm>
        </p:spPr>
        <p:txBody>
          <a:bodyPr>
            <a:normAutofit fontScale="92500"/>
          </a:bodyPr>
          <a:lstStyle/>
          <a:p>
            <a:pPr marL="0" indent="0" algn="just">
              <a:buNone/>
            </a:pPr>
            <a:endParaRPr lang="el-GR" sz="4000"/>
          </a:p>
          <a:p>
            <a:pPr algn="just"/>
            <a:r>
              <a:rPr lang="el-GR" smtClean="0"/>
              <a:t>Όταν το µακροχρόνιο µέσο</a:t>
            </a:r>
            <a:r>
              <a:rPr lang="el-GR"/>
              <a:t>	συνολικό κόστος:</a:t>
            </a:r>
          </a:p>
          <a:p>
            <a:pPr algn="just"/>
            <a:r>
              <a:rPr lang="el-GR" smtClean="0"/>
              <a:t>↓</a:t>
            </a:r>
            <a:r>
              <a:rPr lang="el-GR"/>
              <a:t>	</a:t>
            </a:r>
            <a:r>
              <a:rPr lang="el-GR" smtClean="0"/>
              <a:t>όσο αυξάνεται η παραγωγή, τότε</a:t>
            </a:r>
            <a:r>
              <a:rPr lang="el-GR"/>
              <a:t>	έχουµε οικονοµίες κλίµακας.</a:t>
            </a:r>
          </a:p>
          <a:p>
            <a:pPr algn="just"/>
            <a:r>
              <a:rPr lang="el-GR" smtClean="0"/>
              <a:t>↑</a:t>
            </a:r>
            <a:r>
              <a:rPr lang="el-GR"/>
              <a:t>	</a:t>
            </a:r>
            <a:r>
              <a:rPr lang="el-GR" smtClean="0"/>
              <a:t>όσο αυξάνεται η παραγωγή, τότε υπάρχουν αρνητικές οικονοµίες κλίµακας. </a:t>
            </a:r>
          </a:p>
          <a:p>
            <a:pPr algn="just"/>
            <a:r>
              <a:rPr lang="el-GR" smtClean="0"/>
              <a:t>Μένει αµετάβλητο όταν µεταβάλλεται</a:t>
            </a:r>
            <a:r>
              <a:rPr lang="el-GR"/>
              <a:t>	</a:t>
            </a:r>
            <a:r>
              <a:rPr lang="el-GR" smtClean="0"/>
              <a:t>το επίπεδο παραγωγής, τότε υπάρχουν σταθερές </a:t>
            </a:r>
            <a:r>
              <a:rPr lang="el-GR"/>
              <a:t>αποδόσεις κλίµακας.</a:t>
            </a:r>
          </a:p>
          <a:p>
            <a:pPr marL="0" indent="0" algn="just">
              <a:buNone/>
            </a:pPr>
            <a:endParaRPr lang="el-GR"/>
          </a:p>
          <a:p>
            <a:pPr algn="just"/>
            <a:endParaRPr lang="el-GR"/>
          </a:p>
        </p:txBody>
      </p:sp>
    </p:spTree>
    <p:extLst>
      <p:ext uri="{BB962C8B-B14F-4D97-AF65-F5344CB8AC3E}">
        <p14:creationId xmlns:p14="http://schemas.microsoft.com/office/powerpoint/2010/main" val="3897140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9528" y="121196"/>
            <a:ext cx="8229600" cy="45719"/>
          </a:xfrm>
        </p:spPr>
        <p:txBody>
          <a:bodyPr>
            <a:noAutofit/>
          </a:bodyPr>
          <a:lstStyle/>
          <a:p>
            <a:r>
              <a:rPr lang="el-GR" sz="3600"/>
              <a:t/>
            </a:r>
            <a:br>
              <a:rPr lang="el-GR" sz="3600"/>
            </a:br>
            <a:r>
              <a:rPr lang="el-GR" sz="3600"/>
              <a:t/>
            </a:r>
            <a:br>
              <a:rPr lang="el-GR" sz="3600"/>
            </a:br>
            <a:r>
              <a:rPr lang="el-GR" sz="3600"/>
              <a:t>ΟΙΚΟΝΟΜΙΕΣ ΚΛΙΜΑΚΑΣ: ΔΙΑΓΡΑΜΜΑ</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21</a:t>
            </a:fld>
            <a:endParaRPr lang="el-GR"/>
          </a:p>
        </p:txBody>
      </p:sp>
      <p:sp>
        <p:nvSpPr>
          <p:cNvPr id="7" name="Content Placeholder 6"/>
          <p:cNvSpPr>
            <a:spLocks noGrp="1"/>
          </p:cNvSpPr>
          <p:nvPr>
            <p:ph idx="1"/>
          </p:nvPr>
        </p:nvSpPr>
        <p:spPr>
          <a:xfrm>
            <a:off x="251519" y="741056"/>
            <a:ext cx="8291264" cy="4968552"/>
          </a:xfrm>
        </p:spPr>
        <p:txBody>
          <a:bodyPr>
            <a:normAutofit/>
          </a:bodyPr>
          <a:lstStyle/>
          <a:p>
            <a:pPr marL="0" indent="0" algn="just">
              <a:buNone/>
            </a:pPr>
            <a:endParaRPr lang="el-GR"/>
          </a:p>
          <a:p>
            <a:pPr algn="just"/>
            <a:endParaRPr lang="el-GR"/>
          </a:p>
        </p:txBody>
      </p:sp>
      <p:pic>
        <p:nvPicPr>
          <p:cNvPr id="3" name="Picture 2"/>
          <p:cNvPicPr>
            <a:picLocks noChangeAspect="1"/>
          </p:cNvPicPr>
          <p:nvPr/>
        </p:nvPicPr>
        <p:blipFill>
          <a:blip r:embed="rId3"/>
          <a:stretch>
            <a:fillRect/>
          </a:stretch>
        </p:blipFill>
        <p:spPr>
          <a:xfrm>
            <a:off x="1043608" y="1082129"/>
            <a:ext cx="6392867" cy="4286405"/>
          </a:xfrm>
          <a:prstGeom prst="rect">
            <a:avLst/>
          </a:prstGeom>
        </p:spPr>
      </p:pic>
      <p:sp>
        <p:nvSpPr>
          <p:cNvPr id="4" name="Rectangle 3"/>
          <p:cNvSpPr/>
          <p:nvPr/>
        </p:nvSpPr>
        <p:spPr>
          <a:xfrm>
            <a:off x="3584214" y="5319831"/>
            <a:ext cx="2000228" cy="369332"/>
          </a:xfrm>
          <a:prstGeom prst="rect">
            <a:avLst/>
          </a:prstGeom>
        </p:spPr>
        <p:txBody>
          <a:bodyPr wrap="none">
            <a:spAutoFit/>
          </a:bodyPr>
          <a:lstStyle/>
          <a:p>
            <a:r>
              <a:rPr lang="el-GR"/>
              <a:t>Πηγή: </a:t>
            </a:r>
            <a:r>
              <a:rPr lang="en-US"/>
              <a:t>Arnold, 2013</a:t>
            </a:r>
            <a:endParaRPr lang="el-GR"/>
          </a:p>
        </p:txBody>
      </p:sp>
    </p:spTree>
    <p:extLst>
      <p:ext uri="{BB962C8B-B14F-4D97-AF65-F5344CB8AC3E}">
        <p14:creationId xmlns:p14="http://schemas.microsoft.com/office/powerpoint/2010/main" val="1544407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Βιβλιογραφία</a:t>
            </a:r>
            <a:endParaRPr lang="el-G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Σύγχρονη </a:t>
            </a:r>
            <a:r>
              <a:rPr lang="el-GR" sz="1400">
                <a:solidFill>
                  <a:srgbClr val="000000"/>
                </a:solidFill>
                <a:ea typeface="Arial Unicode MS"/>
                <a:cs typeface="Times New Roman" pitchFamily="18" charset="0"/>
              </a:rPr>
              <a:t>Μικροοικονοµική Ανάλυση (2013), Κιόχος Π., Παπανικολάου Γ. και Κιόχος Α. </a:t>
            </a:r>
            <a:endParaRPr lang="el-GR" sz="140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Αρχές </a:t>
            </a:r>
            <a:r>
              <a:rPr lang="el-GR" sz="1400">
                <a:solidFill>
                  <a:srgbClr val="000000"/>
                </a:solidFill>
                <a:ea typeface="Arial Unicode MS"/>
                <a:cs typeface="Times New Roman" pitchFamily="18" charset="0"/>
              </a:rPr>
              <a:t>οικονοµικής θεωρίας (2010), Mankiw G.N. and Taylor M.P</a:t>
            </a:r>
            <a:r>
              <a:rPr lang="el-GR" sz="1400" smtClean="0">
                <a:solidFill>
                  <a:srgbClr val="000000"/>
                </a:solidFill>
                <a:ea typeface="Arial Unicode MS"/>
                <a:cs typeface="Times New Roman" pitchFamily="18" charset="0"/>
              </a:rPr>
              <a:t>.</a:t>
            </a:r>
            <a:endParaRPr lang="en-US" sz="140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Μικροοικονομική (2013), </a:t>
            </a:r>
            <a:r>
              <a:rPr lang="en-US" sz="1400" smtClean="0">
                <a:solidFill>
                  <a:srgbClr val="000000"/>
                </a:solidFill>
                <a:ea typeface="Arial Unicode MS"/>
                <a:cs typeface="Times New Roman" pitchFamily="18" charset="0"/>
              </a:rPr>
              <a:t>Arnold R. </a:t>
            </a:r>
            <a:endParaRPr lang="el-GR" sz="140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5123" y="4908246"/>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ΔΙΑΤΑΡΑΧΕΣ ΦΩΝΗΣ</a:t>
            </a:r>
            <a:r>
              <a:rPr lang="el-GR" sz="1200">
                <a:solidFill>
                  <a:schemeClr val="bg1"/>
                </a:solidFill>
              </a:rPr>
              <a:t>, Ενότητα 0, ΤΜΗΜΑ ΛΟΓΟΘΕΡΑΠΕΙΑΣ, ΤΕΙ ΗΠΕΙΡΟΥ </a:t>
            </a:r>
            <a:r>
              <a:rPr lang="el-GR" sz="1200" b="1">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lstStyle/>
          <a:p>
            <a:r>
              <a:rPr lang="el-GR"/>
              <a:t>Σημείωμα </a:t>
            </a:r>
            <a:r>
              <a:rPr lang="el-GR" smtClean="0"/>
              <a:t>Αναφοράς</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23</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2" name="Rectangle 1"/>
          <p:cNvSpPr/>
          <p:nvPr/>
        </p:nvSpPr>
        <p:spPr>
          <a:xfrm>
            <a:off x="348176" y="2259034"/>
            <a:ext cx="7938137" cy="3416318"/>
          </a:xfrm>
          <a:prstGeom prst="rect">
            <a:avLst/>
          </a:prstGeom>
        </p:spPr>
        <p:txBody>
          <a:bodyPr wrap="square" lIns="91436" tIns="45719" rIns="91436" bIns="45719">
            <a:spAutoFit/>
          </a:bodyPr>
          <a:lstStyle/>
          <a:p>
            <a:pPr algn="just"/>
            <a:r>
              <a:rPr lang="el-GR" sz="2400">
                <a:solidFill>
                  <a:schemeClr val="bg1">
                    <a:lumMod val="50000"/>
                  </a:schemeClr>
                </a:solidFill>
              </a:rPr>
              <a:t>Copyright Τεχνολογικό Ίδρυμα Ηπείρου. </a:t>
            </a:r>
            <a:r>
              <a:rPr lang="el-GR" sz="2400" smtClean="0">
                <a:solidFill>
                  <a:schemeClr val="bg1">
                    <a:lumMod val="50000"/>
                  </a:schemeClr>
                </a:solidFill>
              </a:rPr>
              <a:t>Καραμάνης Κωνσταντίνος</a:t>
            </a:r>
            <a:endParaRPr lang="el-GR" sz="2400">
              <a:solidFill>
                <a:schemeClr val="bg1">
                  <a:lumMod val="50000"/>
                </a:schemeClr>
              </a:solidFill>
            </a:endParaRPr>
          </a:p>
          <a:p>
            <a:pPr algn="just"/>
            <a:r>
              <a:rPr lang="el-GR" sz="2400">
                <a:solidFill>
                  <a:schemeClr val="bg1">
                    <a:lumMod val="50000"/>
                  </a:schemeClr>
                </a:solidFill>
              </a:rPr>
              <a:t> </a:t>
            </a:r>
            <a:r>
              <a:rPr lang="el-GR" sz="2400" smtClean="0">
                <a:solidFill>
                  <a:schemeClr val="bg1">
                    <a:lumMod val="50000"/>
                  </a:schemeClr>
                </a:solidFill>
              </a:rPr>
              <a:t>Μικροοικονομική</a:t>
            </a:r>
            <a:endParaRPr lang="el-GR" sz="2400">
              <a:solidFill>
                <a:schemeClr val="bg1">
                  <a:lumMod val="50000"/>
                </a:schemeClr>
              </a:solidFill>
            </a:endParaRPr>
          </a:p>
          <a:p>
            <a:pPr algn="just"/>
            <a:r>
              <a:rPr lang="el-GR" sz="2400">
                <a:solidFill>
                  <a:schemeClr val="bg1">
                    <a:lumMod val="50000"/>
                  </a:schemeClr>
                </a:solidFill>
              </a:rPr>
              <a:t>Έκδοση: 1.0 </a:t>
            </a:r>
            <a:r>
              <a:rPr lang="el-GR" sz="2400" smtClean="0">
                <a:solidFill>
                  <a:schemeClr val="bg1">
                    <a:lumMod val="50000"/>
                  </a:schemeClr>
                </a:solidFill>
              </a:rPr>
              <a:t>Πρέβεζα,2015. </a:t>
            </a:r>
            <a:endParaRPr lang="el-GR" sz="2400" smtClean="0">
              <a:solidFill>
                <a:schemeClr val="bg1">
                  <a:lumMod val="50000"/>
                </a:schemeClr>
              </a:solidFill>
            </a:endParaRPr>
          </a:p>
          <a:p>
            <a:pPr algn="just"/>
            <a:r>
              <a:rPr lang="el-GR" sz="2400">
                <a:solidFill>
                  <a:schemeClr val="bg1">
                    <a:lumMod val="50000"/>
                  </a:schemeClr>
                </a:solidFill>
              </a:rPr>
              <a:t>Καραμάνης, Κ. (2015). Μικροοοικονομική. ΤΕΙ Ηπείρου</a:t>
            </a:r>
            <a:endParaRPr lang="el-GR" sz="2400" smtClean="0">
              <a:solidFill>
                <a:schemeClr val="bg1">
                  <a:lumMod val="50000"/>
                </a:schemeClr>
              </a:solidFill>
            </a:endParaRPr>
          </a:p>
          <a:p>
            <a:pPr algn="just"/>
            <a:r>
              <a:rPr lang="el-GR" sz="2400" smtClean="0">
                <a:solidFill>
                  <a:schemeClr val="bg1">
                    <a:lumMod val="50000"/>
                  </a:schemeClr>
                </a:solidFill>
              </a:rPr>
              <a:t>Διαθέσιμο </a:t>
            </a:r>
            <a:r>
              <a:rPr lang="el-GR" sz="2400">
                <a:solidFill>
                  <a:schemeClr val="bg1">
                    <a:lumMod val="50000"/>
                  </a:schemeClr>
                </a:solidFill>
              </a:rPr>
              <a:t>από τη δικτυακή διεύθυνση:</a:t>
            </a:r>
          </a:p>
          <a:p>
            <a:pPr lvl="0" algn="just"/>
            <a:r>
              <a:rPr lang="en-US" sz="2400">
                <a:solidFill>
                  <a:prstClr val="white">
                    <a:lumMod val="50000"/>
                  </a:prstClr>
                </a:solidFill>
                <a:hlinkClick r:id="rId5"/>
              </a:rPr>
              <a:t>http://eclass.teiep.gr/OpenClass/courses/ACC140/</a:t>
            </a:r>
            <a:endParaRPr lang="el-GR" sz="2400">
              <a:solidFill>
                <a:prstClr val="white">
                  <a:lumMod val="50000"/>
                </a:prstClr>
              </a:solidFill>
            </a:endParaRPr>
          </a:p>
          <a:p>
            <a:pPr algn="just"/>
            <a:endParaRPr lang="el-GR" sz="2400">
              <a:solidFill>
                <a:schemeClr val="bg1">
                  <a:lumMod val="50000"/>
                </a:schemeClr>
              </a:solidFill>
            </a:endParaRPr>
          </a:p>
          <a:p>
            <a:pPr algn="just"/>
            <a:endParaRPr lang="el-GR" sz="240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a:t>Σημείωμα </a:t>
            </a:r>
            <a:r>
              <a:rPr lang="el-GR" err="1"/>
              <a:t>Αδειοδότησης</a:t>
            </a:r>
            <a:endParaRPr lang="el-GR"/>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a:solidFill>
                  <a:schemeClr val="bg1">
                    <a:lumMod val="50000"/>
                  </a:schemeClr>
                </a:solidFill>
              </a:rPr>
              <a:t>Το</a:t>
            </a:r>
            <a:r>
              <a:rPr lang="en-US" sz="2000">
                <a:solidFill>
                  <a:schemeClr val="bg1">
                    <a:lumMod val="50000"/>
                  </a:schemeClr>
                </a:solidFill>
              </a:rPr>
              <a:t> </a:t>
            </a:r>
            <a:r>
              <a:rPr lang="el-GR" sz="2000">
                <a:solidFill>
                  <a:schemeClr val="bg1">
                    <a:lumMod val="50000"/>
                  </a:schemeClr>
                </a:solidFill>
              </a:rPr>
              <a:t>παρόν υλικό διατίθεται με τους όρους της άδειας χρήσης Creative</a:t>
            </a:r>
            <a:r>
              <a:rPr lang="en-US" sz="2000">
                <a:solidFill>
                  <a:schemeClr val="bg1">
                    <a:lumMod val="50000"/>
                  </a:schemeClr>
                </a:solidFill>
              </a:rPr>
              <a:t> </a:t>
            </a:r>
            <a:r>
              <a:rPr lang="el-GR" sz="2000">
                <a:solidFill>
                  <a:schemeClr val="bg1">
                    <a:lumMod val="50000"/>
                  </a:schemeClr>
                </a:solidFill>
              </a:rPr>
              <a:t>Commons</a:t>
            </a:r>
            <a:r>
              <a:rPr lang="en-US" sz="2000">
                <a:solidFill>
                  <a:schemeClr val="bg1">
                    <a:lumMod val="50000"/>
                  </a:schemeClr>
                </a:solidFill>
              </a:rPr>
              <a:t> </a:t>
            </a:r>
            <a:r>
              <a:rPr lang="el-GR" sz="2000">
                <a:solidFill>
                  <a:schemeClr val="bg1">
                    <a:lumMod val="50000"/>
                  </a:schemeClr>
                </a:solidFill>
              </a:rPr>
              <a:t>Αναφορά Δημιουργού-Μη Εμπορική Χρήση-Όχι Παράγωγα Έργα 4.0 Διεθνές [1] ή </a:t>
            </a:r>
            <a:r>
              <a:rPr lang="el-GR" sz="2000" smtClean="0">
                <a:solidFill>
                  <a:schemeClr val="bg1">
                    <a:lumMod val="50000"/>
                  </a:schemeClr>
                </a:solidFill>
              </a:rPr>
              <a:t>μεταγενέστερη.</a:t>
            </a:r>
            <a:r>
              <a:rPr lang="en-US" sz="2000" smtClean="0">
                <a:solidFill>
                  <a:schemeClr val="bg1">
                    <a:lumMod val="50000"/>
                  </a:schemeClr>
                </a:solidFill>
              </a:rPr>
              <a:t> </a:t>
            </a:r>
            <a:r>
              <a:rPr lang="el-GR" sz="2000">
                <a:solidFill>
                  <a:schemeClr val="bg1">
                    <a:lumMod val="50000"/>
                  </a:schemeClr>
                </a:solidFill>
              </a:rPr>
              <a:t>Εξαιρούνται</a:t>
            </a:r>
            <a:r>
              <a:rPr lang="en-US" sz="2000">
                <a:solidFill>
                  <a:schemeClr val="bg1">
                    <a:lumMod val="50000"/>
                  </a:schemeClr>
                </a:solidFill>
              </a:rPr>
              <a:t> </a:t>
            </a:r>
            <a:r>
              <a:rPr lang="el-GR" sz="2000">
                <a:solidFill>
                  <a:schemeClr val="bg1">
                    <a:lumMod val="50000"/>
                  </a:schemeClr>
                </a:solidFill>
              </a:rPr>
              <a:t>τα αυτοτελή έργα τρίτων π.χ. φωτογραφίες,</a:t>
            </a:r>
            <a:r>
              <a:rPr lang="en-US" sz="2000">
                <a:solidFill>
                  <a:schemeClr val="bg1">
                    <a:lumMod val="50000"/>
                  </a:schemeClr>
                </a:solidFill>
              </a:rPr>
              <a:t> </a:t>
            </a:r>
            <a:r>
              <a:rPr lang="el-GR" sz="2000">
                <a:solidFill>
                  <a:schemeClr val="bg1">
                    <a:lumMod val="50000"/>
                  </a:schemeClr>
                </a:solidFill>
              </a:rPr>
              <a:t>Διαγράμματα</a:t>
            </a:r>
            <a:r>
              <a:rPr lang="en-US" sz="2000">
                <a:solidFill>
                  <a:schemeClr val="bg1">
                    <a:lumMod val="50000"/>
                  </a:schemeClr>
                </a:solidFill>
              </a:rPr>
              <a:t> </a:t>
            </a:r>
            <a:r>
              <a:rPr lang="el-GR" sz="2000" err="1">
                <a:solidFill>
                  <a:schemeClr val="bg1">
                    <a:lumMod val="50000"/>
                  </a:schemeClr>
                </a:solidFill>
              </a:rPr>
              <a:t>κ.λ.π</a:t>
            </a:r>
            <a:r>
              <a:rPr lang="el-GR" sz="2000">
                <a:solidFill>
                  <a:schemeClr val="bg1">
                    <a:lumMod val="50000"/>
                  </a:schemeClr>
                </a:solidFill>
              </a:rPr>
              <a:t>.,</a:t>
            </a:r>
            <a:r>
              <a:rPr lang="en-US" sz="2000">
                <a:solidFill>
                  <a:schemeClr val="bg1">
                    <a:lumMod val="50000"/>
                  </a:schemeClr>
                </a:solidFill>
              </a:rPr>
              <a:t> </a:t>
            </a:r>
            <a:r>
              <a:rPr lang="el-GR" sz="2000">
                <a:solidFill>
                  <a:schemeClr val="bg1">
                    <a:lumMod val="50000"/>
                  </a:schemeClr>
                </a:solidFill>
              </a:rPr>
              <a:t>τα</a:t>
            </a:r>
            <a:r>
              <a:rPr lang="en-US" sz="2000">
                <a:solidFill>
                  <a:schemeClr val="bg1">
                    <a:lumMod val="50000"/>
                  </a:schemeClr>
                </a:solidFill>
              </a:rPr>
              <a:t> </a:t>
            </a:r>
            <a:r>
              <a:rPr lang="el-GR" sz="2000">
                <a:solidFill>
                  <a:schemeClr val="bg1">
                    <a:lumMod val="50000"/>
                  </a:schemeClr>
                </a:solidFill>
              </a:rPr>
              <a:t>οποία εμπεριέχονται σε αυτό και τα οποία</a:t>
            </a:r>
            <a:r>
              <a:rPr lang="en-US" sz="2000">
                <a:solidFill>
                  <a:schemeClr val="bg1">
                    <a:lumMod val="50000"/>
                  </a:schemeClr>
                </a:solidFill>
              </a:rPr>
              <a:t> </a:t>
            </a:r>
            <a:r>
              <a:rPr lang="el-GR" sz="2000">
                <a:solidFill>
                  <a:schemeClr val="bg1">
                    <a:lumMod val="50000"/>
                  </a:schemeClr>
                </a:solidFill>
              </a:rPr>
              <a:t>αναφέρονται μαζί με τους όρους χρήσης τους στο «Σημείωμα Χρήσης</a:t>
            </a:r>
            <a:r>
              <a:rPr lang="en-US" sz="2000">
                <a:solidFill>
                  <a:schemeClr val="bg1">
                    <a:lumMod val="50000"/>
                  </a:schemeClr>
                </a:solidFill>
              </a:rPr>
              <a:t> </a:t>
            </a:r>
            <a:r>
              <a:rPr lang="el-GR" sz="2000">
                <a:solidFill>
                  <a:schemeClr val="bg1">
                    <a:lumMod val="50000"/>
                  </a:schemeClr>
                </a:solidFill>
              </a:rPr>
              <a:t>Έργων</a:t>
            </a:r>
            <a:r>
              <a:rPr lang="en-US" sz="2000">
                <a:solidFill>
                  <a:schemeClr val="bg1">
                    <a:lumMod val="50000"/>
                  </a:schemeClr>
                </a:solidFill>
              </a:rPr>
              <a:t> </a:t>
            </a:r>
            <a:r>
              <a:rPr lang="el-GR" sz="200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a:hlinkClick r:id="rId3"/>
              </a:rPr>
              <a:t>http://</a:t>
            </a:r>
            <a:r>
              <a:rPr lang="en-US" smtClean="0">
                <a:hlinkClick r:id="rId3"/>
              </a:rPr>
              <a:t>creativecommons.org/licenses/by-nc-nd/4.0/deed.el</a:t>
            </a:r>
            <a:r>
              <a:rPr lang="el-GR"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a:solidFill>
                  <a:prstClr val="white">
                    <a:lumMod val="50000"/>
                  </a:prstClr>
                </a:solidFill>
              </a:rPr>
              <a:t>[1] </a:t>
            </a:r>
            <a:endParaRPr lang="en-US"/>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a:solidFill>
                  <a:schemeClr val="bg1">
                    <a:lumMod val="50000"/>
                  </a:schemeClr>
                </a:solidFill>
              </a:rPr>
              <a:t>Ο δικαιούχος μπορεί να παρέχει στον </a:t>
            </a:r>
            <a:r>
              <a:rPr lang="el-GR" sz="2000" err="1">
                <a:solidFill>
                  <a:schemeClr val="bg1">
                    <a:lumMod val="50000"/>
                  </a:schemeClr>
                </a:solidFill>
              </a:rPr>
              <a:t>αδειοδόχο</a:t>
            </a:r>
            <a:r>
              <a:rPr lang="en-US" sz="2000">
                <a:solidFill>
                  <a:schemeClr val="bg1">
                    <a:lumMod val="50000"/>
                  </a:schemeClr>
                </a:solidFill>
              </a:rPr>
              <a:t> </a:t>
            </a:r>
            <a:r>
              <a:rPr lang="el-GR" sz="2000">
                <a:solidFill>
                  <a:schemeClr val="bg1">
                    <a:lumMod val="50000"/>
                  </a:schemeClr>
                </a:solidFill>
              </a:rPr>
              <a:t>ξεχωριστή άδεια να </a:t>
            </a:r>
            <a:r>
              <a:rPr lang="en-US" sz="2000">
                <a:solidFill>
                  <a:schemeClr val="bg1">
                    <a:lumMod val="50000"/>
                  </a:schemeClr>
                </a:solidFill>
              </a:rPr>
              <a:t> </a:t>
            </a:r>
            <a:r>
              <a:rPr lang="el-GR" sz="2000">
                <a:solidFill>
                  <a:schemeClr val="bg1">
                    <a:lumMod val="50000"/>
                  </a:schemeClr>
                </a:solidFill>
              </a:rPr>
              <a:t>χρησιμοποιεί το έργο για εμπορική χρήση, εφόσον αυτό του </a:t>
            </a:r>
            <a:r>
              <a:rPr lang="en-US" sz="2000">
                <a:solidFill>
                  <a:schemeClr val="bg1">
                    <a:lumMod val="50000"/>
                  </a:schemeClr>
                </a:solidFill>
              </a:rPr>
              <a:t> </a:t>
            </a:r>
            <a:r>
              <a:rPr lang="el-GR" sz="200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a:t>Επεξεργασία: </a:t>
            </a:r>
            <a:r>
              <a:rPr lang="el-GR" sz="2900" b="1" smtClean="0"/>
              <a:t>Δαπόντας Δημήτριος </a:t>
            </a:r>
          </a:p>
          <a:p>
            <a:pPr algn="r"/>
            <a:r>
              <a:rPr lang="el-GR" sz="2900" b="1" smtClean="0"/>
              <a:t>Πρέβεζα</a:t>
            </a:r>
            <a:r>
              <a:rPr lang="el-GR" sz="2900" smtClean="0"/>
              <a:t>,2015</a:t>
            </a:r>
            <a:endParaRPr lang="el-GR" sz="29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51520" y="5447257"/>
            <a:ext cx="8972930" cy="346247"/>
          </a:xfrm>
          <a:prstGeom prst="rect">
            <a:avLst/>
          </a:prstGeom>
          <a:noFill/>
        </p:spPr>
        <p:txBody>
          <a:bodyPr wrap="square" lIns="91436" tIns="45719" rIns="91436" bIns="45719" rtlCol="0">
            <a:spAutoFit/>
          </a:bodyPr>
          <a:lstStyle/>
          <a:p>
            <a:pPr>
              <a:lnSpc>
                <a:spcPct val="150000"/>
              </a:lnSpc>
              <a:spcBef>
                <a:spcPts val="500"/>
              </a:spcBef>
              <a:defRPr/>
            </a:pPr>
            <a:r>
              <a:rPr lang="el-GR" sz="1100" b="1" smtClean="0">
                <a:solidFill>
                  <a:schemeClr val="bg1"/>
                </a:solidFill>
              </a:rPr>
              <a:t>Μικροοικονομική</a:t>
            </a:r>
            <a:r>
              <a:rPr lang="el-GR" sz="1100" smtClean="0">
                <a:solidFill>
                  <a:schemeClr val="bg1"/>
                </a:solidFill>
              </a:rPr>
              <a:t>, Ενότητα 1</a:t>
            </a:r>
            <a:r>
              <a:rPr lang="en-US" sz="1100" smtClean="0">
                <a:solidFill>
                  <a:schemeClr val="bg1"/>
                </a:solidFill>
              </a:rPr>
              <a:t>1</a:t>
            </a:r>
            <a:r>
              <a:rPr lang="el-GR" sz="1100" smtClean="0">
                <a:solidFill>
                  <a:schemeClr val="bg1"/>
                </a:solidFill>
              </a:rPr>
              <a:t> ΤΜΗΜΑ ΛΟΓΙΣΤΙΚΗΣ ΚΑΙ ΧΡΗΜΑΤΟΙΚΟΝΟΜΙΚΗΣ , ΤΕΙ ΗΠΕΙΡΟΥ </a:t>
            </a:r>
            <a:r>
              <a:rPr lang="el-GR" sz="1100" b="1" smtClean="0">
                <a:solidFill>
                  <a:schemeClr val="bg1"/>
                </a:solidFill>
              </a:rPr>
              <a:t>- Ανοιχτά Ακαδημαϊκά Μαθήματα στο ΤΕΙ Ηπείρου</a:t>
            </a:r>
            <a:endParaRPr lang="el-GR" sz="1100" b="1">
              <a:solidFill>
                <a:schemeClr val="bg1"/>
              </a:solidFill>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26</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086" y="5250793"/>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a:t>Σημειώματα</a:t>
            </a:r>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0" y="5474677"/>
            <a:ext cx="9144000"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 Ενότητα </a:t>
            </a:r>
            <a:r>
              <a:rPr lang="el-GR" sz="1200" b="1" smtClean="0">
                <a:solidFill>
                  <a:schemeClr val="bg1"/>
                </a:solidFill>
              </a:rPr>
              <a:t>1</a:t>
            </a:r>
            <a:r>
              <a:rPr lang="en-US" sz="1200" b="1" smtClean="0">
                <a:solidFill>
                  <a:schemeClr val="bg1"/>
                </a:solidFill>
              </a:rPr>
              <a:t>1</a:t>
            </a:r>
            <a:r>
              <a:rPr lang="el-GR" sz="1200" b="1" smtClean="0">
                <a:solidFill>
                  <a:schemeClr val="bg1"/>
                </a:solidFill>
              </a:rPr>
              <a:t> </a:t>
            </a:r>
            <a:r>
              <a:rPr lang="el-GR" sz="1200" b="1">
                <a:solidFill>
                  <a:schemeClr val="bg1"/>
                </a:solidFill>
              </a:rPr>
              <a:t>ΤΜΗΜΑ ΛΟΓΙΣΤΙΚΗΣ ΚΑΙ ΧΡΗΜΑΤΟΙΚΟΝΟΜΙΚΗΣ , ΤΕΙ ΗΠΕΙΡΟΥ -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smtClean="0"/>
              <a:t>Διατήρηση Σημειωμάτων</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27</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50" y="5128276"/>
            <a:ext cx="364880" cy="317287"/>
          </a:xfrm>
          <a:prstGeom prst="rect">
            <a:avLst/>
          </a:prstGeom>
        </p:spPr>
      </p:pic>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a:solidFill>
                  <a:schemeClr val="bg1">
                    <a:lumMod val="50000"/>
                  </a:schemeClr>
                </a:solidFill>
              </a:rPr>
              <a:t>Οποιαδήποτε  αναπαραγωγή ή διασκευή του υλικού θα πρέπει  να συμπεριλαμβάνει:</a:t>
            </a:r>
          </a:p>
          <a:p>
            <a:pPr algn="just"/>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το Σημείωμα Αναφοράς</a:t>
            </a:r>
          </a:p>
          <a:p>
            <a:pPr marL="342886" indent="-342886" algn="just">
              <a:buFont typeface="Arial" pitchFamily="34" charset="0"/>
              <a:buChar char="•"/>
            </a:pPr>
            <a:r>
              <a:rPr lang="el-GR" sz="2600">
                <a:solidFill>
                  <a:schemeClr val="bg1">
                    <a:lumMod val="50000"/>
                  </a:schemeClr>
                </a:solidFill>
              </a:rPr>
              <a:t>το  Σημείωμα </a:t>
            </a:r>
            <a:r>
              <a:rPr lang="el-GR" sz="2600" err="1">
                <a:solidFill>
                  <a:schemeClr val="bg1">
                    <a:lumMod val="50000"/>
                  </a:schemeClr>
                </a:solidFill>
              </a:rPr>
              <a:t>Αδειοδότησης</a:t>
            </a:r>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τη Δήλωση Διατήρησης Σημειωμάτων</a:t>
            </a:r>
          </a:p>
          <a:p>
            <a:pPr marL="342886" indent="-342886" algn="just">
              <a:buFont typeface="Arial" pitchFamily="34" charset="0"/>
              <a:buChar char="•"/>
            </a:pPr>
            <a:r>
              <a:rPr lang="el-GR" sz="2600">
                <a:solidFill>
                  <a:schemeClr val="bg1">
                    <a:lumMod val="50000"/>
                  </a:schemeClr>
                </a:solidFill>
              </a:rPr>
              <a:t>το Σημείωμα Χρήσης Έργων Τρίτων (εφόσον υπάρχει) </a:t>
            </a:r>
          </a:p>
          <a:p>
            <a:pPr algn="just"/>
            <a:endParaRPr lang="el-GR" sz="2600">
              <a:solidFill>
                <a:schemeClr val="bg1">
                  <a:lumMod val="50000"/>
                </a:schemeClr>
              </a:solidFill>
            </a:endParaRPr>
          </a:p>
          <a:p>
            <a:pPr algn="just"/>
            <a:r>
              <a:rPr lang="el-GR" sz="2600">
                <a:solidFill>
                  <a:schemeClr val="bg1">
                    <a:lumMod val="50000"/>
                  </a:schemeClr>
                </a:solidFill>
              </a:rPr>
              <a:t>μαζί με τους συνοδευόμενους </a:t>
            </a:r>
            <a:r>
              <a:rPr lang="el-GR" sz="2600" err="1">
                <a:solidFill>
                  <a:schemeClr val="bg1">
                    <a:lumMod val="50000"/>
                  </a:schemeClr>
                </a:solidFill>
              </a:rPr>
              <a:t>υπερσυνδέσμους</a:t>
            </a:r>
            <a:r>
              <a:rPr lang="el-GR" sz="260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 Ενότητας</a:t>
            </a:r>
            <a:endParaRPr lang="el-G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Άδειες Χρήσης</a:t>
            </a:r>
            <a:endParaRPr lang="el-G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9" name="Subtitle 8"/>
          <p:cNvSpPr>
            <a:spLocks noGrp="1"/>
          </p:cNvSpPr>
          <p:nvPr>
            <p:ph idx="1"/>
          </p:nvPr>
        </p:nvSpPr>
        <p:spPr/>
        <p:txBody>
          <a:bodyPr>
            <a:normAutofit/>
          </a:bodyPr>
          <a:lstStyle/>
          <a:p>
            <a:r>
              <a:rPr lang="el-GR" sz="2800"/>
              <a:t>Το παρόν εκπαιδευτικό υλικό υπόκειται σε άδειες χρήσης Creative Commons. </a:t>
            </a:r>
          </a:p>
          <a:p>
            <a:r>
              <a:rPr lang="el-GR" sz="2800"/>
              <a:t>Για εκπαιδευτικό υλικό, όπως εικόνες, που υπόκειται σε άλλου τύπου άδειας χρήσης, η άδεια χρήσης αναφέρεται ρητώς. </a:t>
            </a:r>
            <a:endParaRPr lang="el-GR" sz="280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Χρηματοδότηση</a:t>
            </a:r>
            <a:endParaRPr lang="el-GR"/>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a:t>Το έργο υλοποιείται στο πλαίσιο του Επιχειρησιακού Προγράμματος «</a:t>
            </a:r>
            <a:r>
              <a:rPr lang="el-GR" altLang="el-GR" sz="2000" b="1"/>
              <a:t>Εκπαίδευση και Δια Βίου Μάθηση</a:t>
            </a:r>
            <a:r>
              <a:rPr lang="el-GR" altLang="el-GR" sz="2000"/>
              <a:t>» και συγχρηματοδοτείται από την Ευρωπαϊκή Ένωση (Ευρωπαϊκό Κοινωνικό Ταμείο) και από εθνικούς πόρους.</a:t>
            </a:r>
          </a:p>
          <a:p>
            <a:pPr marL="342886" indent="-342886" algn="just"/>
            <a:r>
              <a:rPr lang="el-GR" altLang="el-GR" sz="2000"/>
              <a:t>Το έργο «</a:t>
            </a:r>
            <a:r>
              <a:rPr lang="el-GR" altLang="el-GR" sz="2000" b="1"/>
              <a:t>Ανοικτά Ακαδημαϊκά Μαθήματα στο TEI Ηπείρου</a:t>
            </a:r>
            <a:r>
              <a:rPr lang="el-GR" altLang="el-GR" sz="2000"/>
              <a:t>» έχει χρηματοδοτήσει μόνο τη αναδιαμόρφωση του εκπαιδευτικού υλικού.</a:t>
            </a:r>
          </a:p>
          <a:p>
            <a:pPr marL="342886" indent="-342886" algn="just"/>
            <a:r>
              <a:rPr lang="el-GR" altLang="el-GR" sz="200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a:p>
        </p:txBody>
      </p:sp>
      <p:sp>
        <p:nvSpPr>
          <p:cNvPr id="3" name="Content Placeholder 2"/>
          <p:cNvSpPr>
            <a:spLocks noGrp="1"/>
          </p:cNvSpPr>
          <p:nvPr>
            <p:ph idx="1"/>
          </p:nvPr>
        </p:nvSpPr>
        <p:spPr>
          <a:xfrm>
            <a:off x="457200" y="1333500"/>
            <a:ext cx="8435280" cy="3771636"/>
          </a:xfrm>
        </p:spPr>
        <p:txBody>
          <a:bodyPr>
            <a:normAutofit lnSpcReduction="10000"/>
          </a:bodyPr>
          <a:lstStyle/>
          <a:p>
            <a:r>
              <a:rPr lang="el-GR"/>
              <a:t>Ολοκληρώνοντας την ενότητα θα πρέπει να είστε σε θέση να </a:t>
            </a:r>
            <a:r>
              <a:rPr lang="el-GR" smtClean="0"/>
              <a:t>:</a:t>
            </a:r>
          </a:p>
          <a:p>
            <a:r>
              <a:rPr lang="el-GR" smtClean="0"/>
              <a:t>Ορίζετε και διακρίνετε το κόστος παραγωγής</a:t>
            </a:r>
          </a:p>
          <a:p>
            <a:r>
              <a:rPr lang="el-GR" smtClean="0"/>
              <a:t>Διακρίνετε το βραχυχρόνιο και μακροχρόνιο κόστος </a:t>
            </a:r>
          </a:p>
          <a:p>
            <a:r>
              <a:rPr lang="el-GR" smtClean="0"/>
              <a:t>Παρουσιάζετε τις κατηγορίες των οικονομιών κλίμακας</a:t>
            </a:r>
          </a:p>
          <a:p>
            <a:endParaRPr lang="el-GR"/>
          </a:p>
          <a:p>
            <a:endParaRPr lang="el-GR" smtClean="0"/>
          </a:p>
          <a:p>
            <a:endParaRPr lang="el-GR" smtClean="0"/>
          </a:p>
          <a:p>
            <a:pPr marL="0"/>
            <a:endParaRPr lang="el-GR" smtClean="0"/>
          </a:p>
          <a:p>
            <a:pPr marL="0"/>
            <a:endParaRPr lang="el-GR"/>
          </a:p>
          <a:p>
            <a:pPr marL="0"/>
            <a:endParaRPr lang="el-GR" smtClean="0"/>
          </a:p>
          <a:p>
            <a:pPr marL="0"/>
            <a:endParaRPr lang="el-GR"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a:p>
        </p:txBody>
      </p:sp>
      <p:sp>
        <p:nvSpPr>
          <p:cNvPr id="3" name="Content Placeholder 2"/>
          <p:cNvSpPr>
            <a:spLocks noGrp="1"/>
          </p:cNvSpPr>
          <p:nvPr>
            <p:ph idx="1"/>
          </p:nvPr>
        </p:nvSpPr>
        <p:spPr>
          <a:xfrm>
            <a:off x="457200" y="1333500"/>
            <a:ext cx="8507288" cy="3771636"/>
          </a:xfrm>
        </p:spPr>
        <p:txBody>
          <a:bodyPr/>
          <a:lstStyle/>
          <a:p>
            <a:r>
              <a:rPr lang="el-GR" smtClean="0"/>
              <a:t>Κόστος </a:t>
            </a:r>
          </a:p>
          <a:p>
            <a:r>
              <a:rPr lang="el-GR" smtClean="0"/>
              <a:t>Διακρίσεις κόστους </a:t>
            </a:r>
          </a:p>
          <a:p>
            <a:r>
              <a:rPr lang="el-GR" smtClean="0"/>
              <a:t>Βραχυχρόνιο και μακροχρόνιο κόστος</a:t>
            </a:r>
          </a:p>
          <a:p>
            <a:r>
              <a:rPr lang="el-GR" smtClean="0"/>
              <a:t>Οικονομίες κλίμακας</a:t>
            </a:r>
          </a:p>
          <a:p>
            <a:pPr marL="0" indent="0">
              <a:buNone/>
            </a:pPr>
            <a:endParaRPr lang="el-GR"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4400" smtClean="0"/>
              <a:t>Χρήση Διατάξεων</a:t>
            </a:r>
            <a:endParaRPr lang="el-GR" sz="440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44017" y="3672417"/>
            <a:ext cx="8999983" cy="1135063"/>
          </a:xfrm>
        </p:spPr>
        <p:txBody>
          <a:bodyPr>
            <a:noAutofit/>
          </a:bodyPr>
          <a:lstStyle/>
          <a:p>
            <a:r>
              <a:rPr lang="el-GR" sz="3600" smtClean="0"/>
              <a:t>Ενότητα 11 : Κόστος παραγωγής</a:t>
            </a:r>
            <a:endParaRPr lang="el-GR" sz="3600"/>
          </a:p>
        </p:txBody>
      </p:sp>
      <p:sp>
        <p:nvSpPr>
          <p:cNvPr id="10" name="Θέση κειμένου 9"/>
          <p:cNvSpPr>
            <a:spLocks noGrp="1"/>
          </p:cNvSpPr>
          <p:nvPr>
            <p:ph type="body" idx="1"/>
          </p:nvPr>
        </p:nvSpPr>
        <p:spPr/>
        <p:txBody>
          <a:bodyPr/>
          <a:lstStyle/>
          <a:p>
            <a:r>
              <a:rPr lang="el-GR" smtClean="0"/>
              <a:t>Μικροοικονομική</a:t>
            </a:r>
            <a:endParaRPr lang="en-GB"/>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45719"/>
          </a:xfrm>
        </p:spPr>
        <p:txBody>
          <a:bodyPr>
            <a:noAutofit/>
          </a:bodyPr>
          <a:lstStyle/>
          <a:p>
            <a:r>
              <a:rPr lang="el-GR" sz="3600"/>
              <a:t/>
            </a:r>
            <a:br>
              <a:rPr lang="el-GR" sz="3600"/>
            </a:br>
            <a:r>
              <a:rPr lang="el-GR" sz="3600"/>
              <a:t>ΚΟΣΤΟΣ ΠΑΡΑΓΩΓΗΣ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9</a:t>
            </a:fld>
            <a:endParaRPr lang="el-GR"/>
          </a:p>
        </p:txBody>
      </p:sp>
      <p:sp>
        <p:nvSpPr>
          <p:cNvPr id="7" name="Content Placeholder 6"/>
          <p:cNvSpPr>
            <a:spLocks noGrp="1"/>
          </p:cNvSpPr>
          <p:nvPr>
            <p:ph idx="1"/>
          </p:nvPr>
        </p:nvSpPr>
        <p:spPr>
          <a:xfrm>
            <a:off x="179512" y="841276"/>
            <a:ext cx="8291264" cy="4968552"/>
          </a:xfrm>
        </p:spPr>
        <p:txBody>
          <a:bodyPr>
            <a:normAutofit fontScale="92500" lnSpcReduction="20000"/>
          </a:bodyPr>
          <a:lstStyle/>
          <a:p>
            <a:pPr algn="just"/>
            <a:r>
              <a:rPr lang="el-GR" sz="4000" smtClean="0"/>
              <a:t>Κόστος </a:t>
            </a:r>
            <a:r>
              <a:rPr lang="el-GR" sz="4000"/>
              <a:t>παραγωγής: το σύνολο των </a:t>
            </a:r>
            <a:r>
              <a:rPr lang="el-GR" sz="4000" smtClean="0"/>
              <a:t>δαπανών για την αγορά των συντελεστών παραγωγής που </a:t>
            </a:r>
            <a:r>
              <a:rPr lang="el-GR" sz="4000"/>
              <a:t>χρησιµοποιούνται για την παραγωγή ενός αγαθού</a:t>
            </a:r>
            <a:r>
              <a:rPr lang="el-GR" sz="4000" smtClean="0"/>
              <a:t>. </a:t>
            </a:r>
            <a:endParaRPr lang="el-GR" sz="4000"/>
          </a:p>
          <a:p>
            <a:pPr algn="just"/>
            <a:r>
              <a:rPr lang="el-GR" sz="4000" smtClean="0"/>
              <a:t>Κόστος</a:t>
            </a:r>
            <a:r>
              <a:rPr lang="el-GR" sz="4000"/>
              <a:t>	</a:t>
            </a:r>
            <a:r>
              <a:rPr lang="el-GR" sz="4000" smtClean="0"/>
              <a:t>ευκαιρίας: η αξία της καλύτερης εναλλακτικής λύσης που </a:t>
            </a:r>
            <a:r>
              <a:rPr lang="el-GR" sz="4000"/>
              <a:t>εγκαταλείφθηκε γιατί επιλέχθηκε µια άλλη λύση (π.χ. παραγωγή του αγαθού Α αντί της παραγωγής του αγαθού Β</a:t>
            </a:r>
            <a:r>
              <a:rPr lang="el-GR" sz="4000" smtClean="0"/>
              <a:t>).</a:t>
            </a:r>
          </a:p>
          <a:p>
            <a:pPr marL="0" indent="0" algn="just">
              <a:buNone/>
            </a:pPr>
            <a:endParaRPr lang="el-GR" sz="4000"/>
          </a:p>
          <a:p>
            <a:pPr marL="0" indent="0" algn="just">
              <a:buNone/>
            </a:pPr>
            <a:endParaRPr lang="el-GR"/>
          </a:p>
          <a:p>
            <a:pPr algn="just"/>
            <a:endParaRPr lang="el-GR"/>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1675</TotalTime>
  <Words>953</Words>
  <Application>Microsoft Office PowerPoint</Application>
  <PresentationFormat>On-screen Show (16:10)</PresentationFormat>
  <Paragraphs>181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 Unicode MS</vt:lpstr>
      <vt:lpstr>Arial</vt:lpstr>
      <vt:lpstr>Calibri</vt:lpstr>
      <vt:lpstr>Comic Sans MS</vt:lpstr>
      <vt:lpstr>Times New Roman</vt:lpstr>
      <vt:lpstr>Θέμα του Office</vt:lpstr>
      <vt:lpstr>Μικροοικονομική</vt:lpstr>
      <vt:lpstr>PowerPoint Presentation</vt:lpstr>
      <vt:lpstr>Άδειες Χρήσης</vt:lpstr>
      <vt:lpstr>Χρηματοδότηση</vt:lpstr>
      <vt:lpstr>Σκοποί  ενότητας</vt:lpstr>
      <vt:lpstr>Περιεχόμενα ενότητας</vt:lpstr>
      <vt:lpstr>Χρήση Διατάξεων</vt:lpstr>
      <vt:lpstr>Ενότητα 11 : Κόστος παραγωγής</vt:lpstr>
      <vt:lpstr> ΚΟΣΤΟΣ ΠΑΡΑΓΩΓΗΣ</vt:lpstr>
      <vt:lpstr> ΚΑΤΗΓΟΡΙΕΣ ΚΟΣΤΟΥΣ ΠΑΡΑΓΩΓΗΣ</vt:lpstr>
      <vt:lpstr>  ΚΑΤΗΓΟΡΙΕΣ ΚΟΣΤΟΥΣ ΠΑΡΑΓΩΓΗΣ </vt:lpstr>
      <vt:lpstr>  ΔΙΑΚΡΙΣΕΙΣ ΤΟΥ ΚΟΣΤΟΥΣ ΠΑΡΑΓΩΓΗΣ </vt:lpstr>
      <vt:lpstr>  ΔΙΑΚΡΙΣΕΙΣ ΚΟΣΤΟΥΣ ΓΙΑ ΤΗΝ ΕΠΙΧΕΙΡΗΣΗ </vt:lpstr>
      <vt:lpstr>  ΒΡΑΧΥΧΡΟΝΙΕΣ ΚΑΜΠΥΛΕΣ ΚΟΣΤΟΥΣ </vt:lpstr>
      <vt:lpstr>   ΒΡΑΧΥΧΡΟΝΙΕΣ ΚΑΜΠΥΛΕΣ ΚΟΣΤΟΥΣ:  ΠΑΡΑΤΗΡΗΣΕΙΣ </vt:lpstr>
      <vt:lpstr>   ΒΡΑΧΥΧΡΟΝΙΕΣ ΚΑΜΠΥΛΕΣ ΚΟΣΤΟΥΣ:  ΠΑΡΑΤΗΡΗΣΕΙΣ </vt:lpstr>
      <vt:lpstr> ΜΑΚΡΟΧΡΟΝΙΕΣ ΚΑΜΠΥΛΕΣ ΚΟΣΤΟΥΣ</vt:lpstr>
      <vt:lpstr>  ΜΑΚΡΟΧΡΟΝΙΕΣ ΚΑΜΠΥΛΕΣ ΚΟΣΤΟΥΣ:  ΠΑΡΑΤΗΡΗΣΕΙΣ</vt:lpstr>
      <vt:lpstr>  ΜΑΚΡΟΧΡΟΝΙΕΣ ΚΑΜΠΥΛΕΣ ΚΟΣΤΟΥΣ:  ΠΑΡΑΤΗΡΗΣΕΙΣ</vt:lpstr>
      <vt:lpstr>  ΟΙΚΟΝΟΜΙΕΣ ΚΛΙΜΑΚΑΣ</vt:lpstr>
      <vt:lpstr>  ΟΙΚΟΝΟΜΙΕΣ ΚΛΙΜΑΚΑΣ: ΔΙΑΓΡΑΜΜΑ</vt:lpstr>
      <vt:lpstr>Βιβλιογραφία</vt:lpstr>
      <vt:lpstr>Σημείωμα Αναφοράς</vt:lpstr>
      <vt:lpstr>Σημείωμα Αδειοδότησης</vt:lpstr>
      <vt:lpstr>PowerPoint Presentation</vt:lpstr>
      <vt:lpstr>PowerPoint Presentation</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mimis mimopoulos</cp:lastModifiedBy>
  <cp:revision>217</cp:revision>
  <dcterms:created xsi:type="dcterms:W3CDTF">2012-09-06T09:03:05Z</dcterms:created>
  <dcterms:modified xsi:type="dcterms:W3CDTF">2015-10-09T13:19:00Z</dcterms:modified>
</cp:coreProperties>
</file>