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slides/slide47.xml" ContentType="application/vnd.openxmlformats-officedocument.presentationml.slide+xml"/>
  <Override PartName="/ppt/theme/theme5.xml" ContentType="application/vnd.openxmlformats-officedocument.them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7.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slideLayouts/slideLayout25.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53"/>
  </p:notesMasterIdLst>
  <p:handoutMasterIdLst>
    <p:handoutMasterId r:id="rId54"/>
  </p:handoutMasterIdLst>
  <p:sldIdLst>
    <p:sldId id="257" r:id="rId4"/>
    <p:sldId id="258" r:id="rId5"/>
    <p:sldId id="320" r:id="rId6"/>
    <p:sldId id="321" r:id="rId7"/>
    <p:sldId id="259" r:id="rId8"/>
    <p:sldId id="292" r:id="rId9"/>
    <p:sldId id="261" r:id="rId10"/>
    <p:sldId id="262" r:id="rId11"/>
    <p:sldId id="334" r:id="rId12"/>
    <p:sldId id="341" r:id="rId13"/>
    <p:sldId id="342" r:id="rId14"/>
    <p:sldId id="343" r:id="rId15"/>
    <p:sldId id="344" r:id="rId16"/>
    <p:sldId id="345" r:id="rId17"/>
    <p:sldId id="335" r:id="rId18"/>
    <p:sldId id="346" r:id="rId19"/>
    <p:sldId id="347" r:id="rId20"/>
    <p:sldId id="348" r:id="rId21"/>
    <p:sldId id="349" r:id="rId22"/>
    <p:sldId id="350" r:id="rId23"/>
    <p:sldId id="298" r:id="rId24"/>
    <p:sldId id="351" r:id="rId25"/>
    <p:sldId id="352" r:id="rId26"/>
    <p:sldId id="353" r:id="rId27"/>
    <p:sldId id="354" r:id="rId28"/>
    <p:sldId id="299" r:id="rId29"/>
    <p:sldId id="355" r:id="rId30"/>
    <p:sldId id="356" r:id="rId31"/>
    <p:sldId id="357" r:id="rId32"/>
    <p:sldId id="358" r:id="rId33"/>
    <p:sldId id="359" r:id="rId34"/>
    <p:sldId id="360" r:id="rId35"/>
    <p:sldId id="361" r:id="rId36"/>
    <p:sldId id="362" r:id="rId37"/>
    <p:sldId id="363" r:id="rId38"/>
    <p:sldId id="364" r:id="rId39"/>
    <p:sldId id="365" r:id="rId40"/>
    <p:sldId id="366" r:id="rId41"/>
    <p:sldId id="367" r:id="rId42"/>
    <p:sldId id="336" r:id="rId43"/>
    <p:sldId id="368" r:id="rId44"/>
    <p:sldId id="369" r:id="rId45"/>
    <p:sldId id="322" r:id="rId46"/>
    <p:sldId id="323" r:id="rId47"/>
    <p:sldId id="324" r:id="rId48"/>
    <p:sldId id="277" r:id="rId49"/>
    <p:sldId id="278" r:id="rId50"/>
    <p:sldId id="291" r:id="rId51"/>
    <p:sldId id="279" r:id="rId52"/>
  </p:sldIdLst>
  <p:sldSz cx="10440988"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212" y="-102"/>
      </p:cViewPr>
      <p:guideLst>
        <p:guide orient="horz" pos="2160"/>
        <p:guide pos="3289"/>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viewProps" Target="viewProp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B789827-6C06-4BD1-B55F-86A2C5969071}" type="datetimeFigureOut">
              <a:rPr lang="el-GR" smtClean="0"/>
              <a:pPr/>
              <a:t>17/9/2015</a:t>
            </a:fld>
            <a:endParaRPr lang="el-GR"/>
          </a:p>
        </p:txBody>
      </p:sp>
      <p:sp>
        <p:nvSpPr>
          <p:cNvPr id="4" name="3 - Θέση υποσέλιδου"/>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5" name="4 - Θέση αριθμού διαφάνειας"/>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B5E89B2-8E2F-43E0-BFBF-68F7DF157761}" type="slidenum">
              <a:rPr lang="el-GR" smtClean="0"/>
              <a:pPr/>
              <a:t>‹#›</a:t>
            </a:fld>
            <a:endParaRPr lang="el-G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BCA5786-E1D3-43BB-A164-76932D4FA798}" type="datetimeFigureOut">
              <a:rPr lang="el-GR" smtClean="0"/>
              <a:pPr/>
              <a:t>17/9/2015</a:t>
            </a:fld>
            <a:endParaRPr lang="el-GR"/>
          </a:p>
        </p:txBody>
      </p:sp>
      <p:sp>
        <p:nvSpPr>
          <p:cNvPr id="4" name="3 - Θέση εικόνας διαφάνειας"/>
          <p:cNvSpPr>
            <a:spLocks noGrp="1" noRot="1" noChangeAspect="1"/>
          </p:cNvSpPr>
          <p:nvPr>
            <p:ph type="sldImg" idx="2"/>
          </p:nvPr>
        </p:nvSpPr>
        <p:spPr>
          <a:xfrm>
            <a:off x="819150" y="685800"/>
            <a:ext cx="52197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067683A-0688-4998-9883-723935D5165D}"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819150" y="685800"/>
            <a:ext cx="52197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819150" y="685800"/>
            <a:ext cx="52197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819150" y="685800"/>
            <a:ext cx="52197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7</a:t>
            </a:fld>
            <a:endParaRPr lang="el-GR">
              <a:solidFill>
                <a:prstClr val="black"/>
              </a:solidFill>
            </a:endParaRPr>
          </a:p>
        </p:txBody>
      </p:sp>
    </p:spTree>
    <p:extLst>
      <p:ext uri="{BB962C8B-B14F-4D97-AF65-F5344CB8AC3E}">
        <p14:creationId xmlns:p14="http://schemas.microsoft.com/office/powerpoint/2010/main" xmlns="" val="14062154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819150" y="685800"/>
            <a:ext cx="52197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8</a:t>
            </a:fld>
            <a:endParaRPr lang="el-GR">
              <a:solidFill>
                <a:prstClr val="black"/>
              </a:solidFill>
            </a:endParaRPr>
          </a:p>
        </p:txBody>
      </p:sp>
    </p:spTree>
    <p:extLst>
      <p:ext uri="{BB962C8B-B14F-4D97-AF65-F5344CB8AC3E}">
        <p14:creationId xmlns:p14="http://schemas.microsoft.com/office/powerpoint/2010/main" xmlns="" val="36299682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Θέση εικόνας διαφάνειας 1"/>
          <p:cNvSpPr>
            <a:spLocks noGrp="1" noRot="1" noChangeAspect="1" noTextEdit="1"/>
          </p:cNvSpPr>
          <p:nvPr>
            <p:ph type="sldImg"/>
          </p:nvPr>
        </p:nvSpPr>
        <p:spPr>
          <a:xfrm>
            <a:off x="1081088" y="1143000"/>
            <a:ext cx="4695825" cy="3086100"/>
          </a:xfrm>
          <a:ln/>
        </p:spPr>
      </p:sp>
      <p:sp>
        <p:nvSpPr>
          <p:cNvPr id="132099" name="Θέση σημειώσεων 2"/>
          <p:cNvSpPr>
            <a:spLocks noGrp="1"/>
          </p:cNvSpPr>
          <p:nvPr>
            <p:ph type="body" idx="1"/>
          </p:nvPr>
        </p:nvSpPr>
        <p:spPr>
          <a:noFill/>
          <a:ln/>
        </p:spPr>
        <p:txBody>
          <a:bodyPr/>
          <a:lstStyle/>
          <a:p>
            <a:endParaRPr lang="el-GR" smtClean="0">
              <a:latin typeface="Times New Roman" pitchFamily="18" charset="0"/>
            </a:endParaRPr>
          </a:p>
        </p:txBody>
      </p:sp>
      <p:sp>
        <p:nvSpPr>
          <p:cNvPr id="132100" name="Θέση αριθμού διαφάνειας 3"/>
          <p:cNvSpPr>
            <a:spLocks noGrp="1"/>
          </p:cNvSpPr>
          <p:nvPr>
            <p:ph type="sldNum" sz="quarter" idx="5"/>
          </p:nvPr>
        </p:nvSpPr>
        <p:spPr>
          <a:noFill/>
        </p:spPr>
        <p:txBody>
          <a:bodyPr/>
          <a:lstStyle/>
          <a:p>
            <a:fld id="{C8CA011D-E0FE-4C2A-A0D8-25CA04DE8D21}" type="slidenum">
              <a:rPr lang="el-GR" smtClean="0">
                <a:latin typeface="Times New Roman" pitchFamily="18" charset="0"/>
              </a:rPr>
              <a:pPr/>
              <a:t>43</a:t>
            </a:fld>
            <a:endParaRPr lang="el-GR" smtClean="0">
              <a:latin typeface="Times New Roman"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Slide Image Placeholder 1"/>
          <p:cNvSpPr>
            <a:spLocks noGrp="1" noRot="1" noChangeAspect="1" noTextEdit="1"/>
          </p:cNvSpPr>
          <p:nvPr>
            <p:ph type="sldImg"/>
          </p:nvPr>
        </p:nvSpPr>
        <p:spPr>
          <a:xfrm>
            <a:off x="819150" y="685800"/>
            <a:ext cx="5219700" cy="3429000"/>
          </a:xfrm>
          <a:ln/>
        </p:spPr>
      </p:sp>
      <p:sp>
        <p:nvSpPr>
          <p:cNvPr id="172035" name="Notes Placeholder 2"/>
          <p:cNvSpPr>
            <a:spLocks noGrp="1"/>
          </p:cNvSpPr>
          <p:nvPr>
            <p:ph type="body" idx="1"/>
          </p:nvPr>
        </p:nvSpPr>
        <p:spPr>
          <a:noFill/>
          <a:ln/>
        </p:spPr>
        <p:txBody>
          <a:bodyPr/>
          <a:lstStyle/>
          <a:p>
            <a:pPr eaLnBrk="1" hangingPunct="1"/>
            <a:endParaRPr lang="el-GR" smtClean="0"/>
          </a:p>
        </p:txBody>
      </p:sp>
      <p:sp>
        <p:nvSpPr>
          <p:cNvPr id="172036" name="Slide Number Placeholder 3"/>
          <p:cNvSpPr>
            <a:spLocks noGrp="1"/>
          </p:cNvSpPr>
          <p:nvPr>
            <p:ph type="sldNum" sz="quarter" idx="5"/>
          </p:nvPr>
        </p:nvSpPr>
        <p:spPr>
          <a:noFill/>
        </p:spPr>
        <p:txBody>
          <a:bodyPr/>
          <a:lstStyle/>
          <a:p>
            <a:fld id="{D427468A-08F5-4F99-BFD4-DA6474915FF3}" type="slidenum">
              <a:rPr lang="en-US" smtClean="0">
                <a:solidFill>
                  <a:srgbClr val="000000"/>
                </a:solidFill>
              </a:rPr>
              <a:pPr/>
              <a:t>48</a:t>
            </a:fld>
            <a:endParaRPr lang="en-US" smtClean="0">
              <a:solidFill>
                <a:srgbClr val="000000"/>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819150" y="685800"/>
            <a:ext cx="52197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49</a:t>
            </a:fld>
            <a:endParaRPr lang="el-GR"/>
          </a:p>
        </p:txBody>
      </p:sp>
    </p:spTree>
    <p:extLst>
      <p:ext uri="{BB962C8B-B14F-4D97-AF65-F5344CB8AC3E}">
        <p14:creationId xmlns:p14="http://schemas.microsoft.com/office/powerpoint/2010/main" xmlns="" val="301794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3075" y="2130432"/>
            <a:ext cx="8874840" cy="1470025"/>
          </a:xfrm>
        </p:spPr>
        <p:txBody>
          <a:bodyPr/>
          <a:lstStyle/>
          <a:p>
            <a:r>
              <a:rPr lang="el-GR" smtClean="0"/>
              <a:t>Κάντε κλικ για επεξεργασία του τίτλου</a:t>
            </a:r>
            <a:endParaRPr lang="el-GR"/>
          </a:p>
        </p:txBody>
      </p:sp>
      <p:sp>
        <p:nvSpPr>
          <p:cNvPr id="3" name="2 - Υπότιτλος"/>
          <p:cNvSpPr>
            <a:spLocks noGrp="1"/>
          </p:cNvSpPr>
          <p:nvPr>
            <p:ph type="subTitle" idx="1"/>
          </p:nvPr>
        </p:nvSpPr>
        <p:spPr>
          <a:xfrm>
            <a:off x="1566149" y="3886200"/>
            <a:ext cx="7308692"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17/9/2015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17/9/2015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7569716" y="274644"/>
            <a:ext cx="2349222" cy="5851525"/>
          </a:xfrm>
        </p:spPr>
        <p:txBody>
          <a:bodyPr vert="eaVert"/>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a:xfrm>
            <a:off x="522049" y="274644"/>
            <a:ext cx="6873651" cy="5851525"/>
          </a:xfrm>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17/9/2015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783075" y="2130434"/>
            <a:ext cx="887484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780527" y="3886200"/>
            <a:ext cx="8879937"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solidFill>
                  <a:prstClr val="black"/>
                </a:solidFill>
              </a:rPr>
              <a:pPr/>
              <a:t>‹#›</a:t>
            </a:fld>
            <a:endParaRPr lang="el-GR" dirty="0">
              <a:solidFill>
                <a:prstClr val="black"/>
              </a:solidFill>
            </a:endParaRPr>
          </a:p>
        </p:txBody>
      </p:sp>
      <p:sp>
        <p:nvSpPr>
          <p:cNvPr id="5" name="Ορθογώνιο 4"/>
          <p:cNvSpPr/>
          <p:nvPr userDrawn="1"/>
        </p:nvSpPr>
        <p:spPr>
          <a:xfrm>
            <a:off x="0" y="9998"/>
            <a:ext cx="10440988"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7" name="TextBox 6"/>
          <p:cNvSpPr txBox="1"/>
          <p:nvPr userDrawn="1"/>
        </p:nvSpPr>
        <p:spPr>
          <a:xfrm>
            <a:off x="3995" y="-69541"/>
            <a:ext cx="10436994"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43461" y="-17"/>
            <a:ext cx="243735" cy="3888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9989350" y="3"/>
            <a:ext cx="416634" cy="380744"/>
          </a:xfrm>
          <a:prstGeom prst="rect">
            <a:avLst/>
          </a:prstGeom>
        </p:spPr>
      </p:pic>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24767" y="4406903"/>
            <a:ext cx="8874840" cy="1362076"/>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824767" y="2906713"/>
            <a:ext cx="887484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956113" y="1095941"/>
            <a:ext cx="2528765" cy="1237790"/>
          </a:xfrm>
          <a:prstGeom prst="rect">
            <a:avLst/>
          </a:prstGeom>
        </p:spPr>
      </p:pic>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522051" y="1600202"/>
            <a:ext cx="461143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5307502" y="1600202"/>
            <a:ext cx="461143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11" name="Ορθογώνιο 10"/>
          <p:cNvSpPr/>
          <p:nvPr userDrawn="1"/>
        </p:nvSpPr>
        <p:spPr>
          <a:xfrm>
            <a:off x="0" y="9998"/>
            <a:ext cx="10440988"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12" name="TextBox 11"/>
          <p:cNvSpPr txBox="1"/>
          <p:nvPr userDrawn="1"/>
        </p:nvSpPr>
        <p:spPr>
          <a:xfrm>
            <a:off x="3995" y="-69541"/>
            <a:ext cx="10436994"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43461" y="-17"/>
            <a:ext cx="243735" cy="3888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9989350" y="3"/>
            <a:ext cx="416634" cy="380744"/>
          </a:xfrm>
          <a:prstGeom prst="rect">
            <a:avLst/>
          </a:prstGeom>
        </p:spPr>
      </p:pic>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522051" y="1574254"/>
            <a:ext cx="4613249"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522051" y="2214017"/>
            <a:ext cx="4613249"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5303887" y="1574254"/>
            <a:ext cx="46150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5303887" y="2214017"/>
            <a:ext cx="4615062"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13" name="Ορθογώνιο 12"/>
          <p:cNvSpPr/>
          <p:nvPr userDrawn="1"/>
        </p:nvSpPr>
        <p:spPr>
          <a:xfrm>
            <a:off x="0" y="9998"/>
            <a:ext cx="10440988"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14" name="TextBox 13"/>
          <p:cNvSpPr txBox="1"/>
          <p:nvPr userDrawn="1"/>
        </p:nvSpPr>
        <p:spPr>
          <a:xfrm>
            <a:off x="3995" y="-69541"/>
            <a:ext cx="10436994"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43461" y="-17"/>
            <a:ext cx="243735" cy="3888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9989350" y="3"/>
            <a:ext cx="416634" cy="380744"/>
          </a:xfrm>
          <a:prstGeom prst="rect">
            <a:avLst/>
          </a:prstGeom>
        </p:spPr>
      </p:pic>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9" name="Ορθογώνιο 8"/>
          <p:cNvSpPr/>
          <p:nvPr userDrawn="1"/>
        </p:nvSpPr>
        <p:spPr>
          <a:xfrm>
            <a:off x="0" y="9998"/>
            <a:ext cx="10440988"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10" name="TextBox 9"/>
          <p:cNvSpPr txBox="1"/>
          <p:nvPr userDrawn="1"/>
        </p:nvSpPr>
        <p:spPr>
          <a:xfrm>
            <a:off x="3995" y="-69541"/>
            <a:ext cx="10436994"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43461" y="-17"/>
            <a:ext cx="243735" cy="3888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9989350" y="3"/>
            <a:ext cx="416634" cy="380744"/>
          </a:xfrm>
          <a:prstGeom prst="rect">
            <a:avLst/>
          </a:prstGeom>
        </p:spPr>
      </p:pic>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8" name="Ορθογώνιο 7"/>
          <p:cNvSpPr/>
          <p:nvPr userDrawn="1"/>
        </p:nvSpPr>
        <p:spPr>
          <a:xfrm>
            <a:off x="0" y="9998"/>
            <a:ext cx="10440988"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9" name="TextBox 8"/>
          <p:cNvSpPr txBox="1"/>
          <p:nvPr userDrawn="1"/>
        </p:nvSpPr>
        <p:spPr>
          <a:xfrm>
            <a:off x="3995" y="-69541"/>
            <a:ext cx="10436994"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43461" y="-17"/>
            <a:ext cx="243735" cy="3888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9989350" y="3"/>
            <a:ext cx="416634" cy="380744"/>
          </a:xfrm>
          <a:prstGeom prst="rect">
            <a:avLst/>
          </a:prstGeom>
        </p:spPr>
      </p:pic>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082136" y="1556793"/>
            <a:ext cx="5836802"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522061" y="1556793"/>
            <a:ext cx="34350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6" name="Τίτλος 1"/>
          <p:cNvSpPr>
            <a:spLocks noGrp="1"/>
          </p:cNvSpPr>
          <p:nvPr>
            <p:ph type="title"/>
          </p:nvPr>
        </p:nvSpPr>
        <p:spPr>
          <a:xfrm>
            <a:off x="522051" y="273600"/>
            <a:ext cx="9396889"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9998"/>
            <a:ext cx="10440988"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13" name="TextBox 12"/>
          <p:cNvSpPr txBox="1"/>
          <p:nvPr userDrawn="1"/>
        </p:nvSpPr>
        <p:spPr>
          <a:xfrm>
            <a:off x="3995" y="-69541"/>
            <a:ext cx="10436994"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43461" y="-17"/>
            <a:ext cx="243735" cy="3888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9989350" y="3"/>
            <a:ext cx="416634" cy="380744"/>
          </a:xfrm>
          <a:prstGeom prst="rect">
            <a:avLst/>
          </a:prstGeom>
        </p:spPr>
      </p:pic>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17/9/2015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2046507" y="1556792"/>
            <a:ext cx="6264593"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2046507" y="5157192"/>
            <a:ext cx="6264593"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9" name="Τίτλος 1"/>
          <p:cNvSpPr>
            <a:spLocks noGrp="1"/>
          </p:cNvSpPr>
          <p:nvPr>
            <p:ph type="title"/>
          </p:nvPr>
        </p:nvSpPr>
        <p:spPr>
          <a:xfrm>
            <a:off x="522051" y="273600"/>
            <a:ext cx="9396889"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9998"/>
            <a:ext cx="10440988"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13" name="TextBox 12"/>
          <p:cNvSpPr txBox="1"/>
          <p:nvPr userDrawn="1"/>
        </p:nvSpPr>
        <p:spPr>
          <a:xfrm>
            <a:off x="3995" y="-69541"/>
            <a:ext cx="10436994"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43461" y="-17"/>
            <a:ext cx="243735" cy="3888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9989350" y="3"/>
            <a:ext cx="416634" cy="380744"/>
          </a:xfrm>
          <a:prstGeom prst="rect">
            <a:avLst/>
          </a:prstGeom>
        </p:spPr>
      </p:pic>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7569716" y="274646"/>
            <a:ext cx="2349222"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522049" y="274646"/>
            <a:ext cx="6873651"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Tree>
    <p:extLst>
      <p:ext uri="{BB962C8B-B14F-4D97-AF65-F5344CB8AC3E}">
        <p14:creationId xmlns:p14="http://schemas.microsoft.com/office/powerpoint/2010/main" xmlns="" val="42386126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783075" y="2130430"/>
            <a:ext cx="887484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780527" y="3886200"/>
            <a:ext cx="8879937"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solidFill>
                  <a:prstClr val="black"/>
                </a:solidFill>
              </a:rPr>
              <a:pPr/>
              <a:t>‹#›</a:t>
            </a:fld>
            <a:endParaRPr lang="el-GR" dirty="0">
              <a:solidFill>
                <a:prstClr val="black"/>
              </a:solidFill>
            </a:endParaRPr>
          </a:p>
        </p:txBody>
      </p:sp>
      <p:sp>
        <p:nvSpPr>
          <p:cNvPr id="5" name="Ορθογώνιο 4"/>
          <p:cNvSpPr/>
          <p:nvPr userDrawn="1"/>
        </p:nvSpPr>
        <p:spPr>
          <a:xfrm>
            <a:off x="0" y="9994"/>
            <a:ext cx="10440988"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7" name="TextBox 6"/>
          <p:cNvSpPr txBox="1"/>
          <p:nvPr userDrawn="1"/>
        </p:nvSpPr>
        <p:spPr>
          <a:xfrm>
            <a:off x="3995" y="-69541"/>
            <a:ext cx="10436994"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43461" y="-17"/>
            <a:ext cx="243735" cy="3888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9989350" y="2"/>
            <a:ext cx="416634" cy="380744"/>
          </a:xfrm>
          <a:prstGeom prst="rect">
            <a:avLst/>
          </a:prstGeom>
        </p:spPr>
      </p:pic>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24767" y="4406902"/>
            <a:ext cx="8874840" cy="1362076"/>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824767" y="2906713"/>
            <a:ext cx="887484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956113" y="1095941"/>
            <a:ext cx="2528765" cy="1237790"/>
          </a:xfrm>
          <a:prstGeom prst="rect">
            <a:avLst/>
          </a:prstGeom>
        </p:spPr>
      </p:pic>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522051" y="1600202"/>
            <a:ext cx="461143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5307502" y="1600202"/>
            <a:ext cx="461143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11" name="Ορθογώνιο 10"/>
          <p:cNvSpPr/>
          <p:nvPr userDrawn="1"/>
        </p:nvSpPr>
        <p:spPr>
          <a:xfrm>
            <a:off x="0" y="9994"/>
            <a:ext cx="10440988"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12" name="TextBox 11"/>
          <p:cNvSpPr txBox="1"/>
          <p:nvPr userDrawn="1"/>
        </p:nvSpPr>
        <p:spPr>
          <a:xfrm>
            <a:off x="3995" y="-69541"/>
            <a:ext cx="10436994"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43461" y="-17"/>
            <a:ext cx="243735" cy="3888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9989350" y="2"/>
            <a:ext cx="416634" cy="380744"/>
          </a:xfrm>
          <a:prstGeom prst="rect">
            <a:avLst/>
          </a:prstGeom>
        </p:spPr>
      </p:pic>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522051" y="1574254"/>
            <a:ext cx="4613249"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522051" y="2214017"/>
            <a:ext cx="4613249"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5303882" y="1574254"/>
            <a:ext cx="46150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5303882" y="2214017"/>
            <a:ext cx="4615062"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13" name="Ορθογώνιο 12"/>
          <p:cNvSpPr/>
          <p:nvPr userDrawn="1"/>
        </p:nvSpPr>
        <p:spPr>
          <a:xfrm>
            <a:off x="0" y="9994"/>
            <a:ext cx="10440988"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14" name="TextBox 13"/>
          <p:cNvSpPr txBox="1"/>
          <p:nvPr userDrawn="1"/>
        </p:nvSpPr>
        <p:spPr>
          <a:xfrm>
            <a:off x="3995" y="-69541"/>
            <a:ext cx="10436994"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43461" y="-17"/>
            <a:ext cx="243735" cy="3888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9989350" y="2"/>
            <a:ext cx="416634" cy="380744"/>
          </a:xfrm>
          <a:prstGeom prst="rect">
            <a:avLst/>
          </a:prstGeom>
        </p:spPr>
      </p:pic>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9" name="Ορθογώνιο 8"/>
          <p:cNvSpPr/>
          <p:nvPr userDrawn="1"/>
        </p:nvSpPr>
        <p:spPr>
          <a:xfrm>
            <a:off x="0" y="9994"/>
            <a:ext cx="10440988"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10" name="TextBox 9"/>
          <p:cNvSpPr txBox="1"/>
          <p:nvPr userDrawn="1"/>
        </p:nvSpPr>
        <p:spPr>
          <a:xfrm>
            <a:off x="3995" y="-69541"/>
            <a:ext cx="10436994"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43461" y="-17"/>
            <a:ext cx="243735" cy="3888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9989350" y="2"/>
            <a:ext cx="416634" cy="380744"/>
          </a:xfrm>
          <a:prstGeom prst="rect">
            <a:avLst/>
          </a:prstGeom>
        </p:spPr>
      </p:pic>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8" name="Ορθογώνιο 7"/>
          <p:cNvSpPr/>
          <p:nvPr userDrawn="1"/>
        </p:nvSpPr>
        <p:spPr>
          <a:xfrm>
            <a:off x="0" y="9994"/>
            <a:ext cx="10440988"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9" name="TextBox 8"/>
          <p:cNvSpPr txBox="1"/>
          <p:nvPr userDrawn="1"/>
        </p:nvSpPr>
        <p:spPr>
          <a:xfrm>
            <a:off x="3995" y="-69541"/>
            <a:ext cx="10436994"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43461" y="-17"/>
            <a:ext cx="243735" cy="3888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9989350" y="2"/>
            <a:ext cx="416634" cy="380744"/>
          </a:xfrm>
          <a:prstGeom prst="rect">
            <a:avLst/>
          </a:prstGeom>
        </p:spPr>
      </p:pic>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824767" y="4406903"/>
            <a:ext cx="8874840" cy="1362076"/>
          </a:xfrm>
        </p:spPr>
        <p:txBody>
          <a:bodyPr anchor="t"/>
          <a:lstStyle>
            <a:lvl1pPr algn="l">
              <a:defRPr sz="4000" b="1" cap="all"/>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824767" y="2906713"/>
            <a:ext cx="887484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Κάντε κλικ για να επεξεργαστείτε τα στυλ κειμένου του υποδείγματος</a:t>
            </a: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17/9/2015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082136" y="1556793"/>
            <a:ext cx="5836802"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522054" y="1556793"/>
            <a:ext cx="34350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6" name="Τίτλος 1"/>
          <p:cNvSpPr>
            <a:spLocks noGrp="1"/>
          </p:cNvSpPr>
          <p:nvPr>
            <p:ph type="title"/>
          </p:nvPr>
        </p:nvSpPr>
        <p:spPr>
          <a:xfrm>
            <a:off x="522051" y="273600"/>
            <a:ext cx="9396889"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9994"/>
            <a:ext cx="10440988"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13" name="TextBox 12"/>
          <p:cNvSpPr txBox="1"/>
          <p:nvPr userDrawn="1"/>
        </p:nvSpPr>
        <p:spPr>
          <a:xfrm>
            <a:off x="3995" y="-69541"/>
            <a:ext cx="10436994"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43461" y="-17"/>
            <a:ext cx="243735" cy="3888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9989350" y="2"/>
            <a:ext cx="416634" cy="380744"/>
          </a:xfrm>
          <a:prstGeom prst="rect">
            <a:avLst/>
          </a:prstGeom>
        </p:spPr>
      </p:pic>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2046507" y="1556792"/>
            <a:ext cx="6264593"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2046507" y="5157192"/>
            <a:ext cx="6264593"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9" name="Τίτλος 1"/>
          <p:cNvSpPr>
            <a:spLocks noGrp="1"/>
          </p:cNvSpPr>
          <p:nvPr>
            <p:ph type="title"/>
          </p:nvPr>
        </p:nvSpPr>
        <p:spPr>
          <a:xfrm>
            <a:off x="522051" y="273600"/>
            <a:ext cx="9396889"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9994"/>
            <a:ext cx="10440988"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13" name="TextBox 12"/>
          <p:cNvSpPr txBox="1"/>
          <p:nvPr userDrawn="1"/>
        </p:nvSpPr>
        <p:spPr>
          <a:xfrm>
            <a:off x="3995" y="-69541"/>
            <a:ext cx="10436994"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43461" y="-17"/>
            <a:ext cx="243735" cy="3888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9989350" y="2"/>
            <a:ext cx="416634" cy="380744"/>
          </a:xfrm>
          <a:prstGeom prst="rect">
            <a:avLst/>
          </a:prstGeom>
        </p:spPr>
      </p:pic>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7569716" y="274642"/>
            <a:ext cx="2349222"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522049" y="274642"/>
            <a:ext cx="6873651"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Tree>
    <p:extLst>
      <p:ext uri="{BB962C8B-B14F-4D97-AF65-F5344CB8AC3E}">
        <p14:creationId xmlns:p14="http://schemas.microsoft.com/office/powerpoint/2010/main" xmlns="" val="4238612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sz="half" idx="1"/>
          </p:nvPr>
        </p:nvSpPr>
        <p:spPr>
          <a:xfrm>
            <a:off x="522051" y="1600202"/>
            <a:ext cx="461143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5307502" y="1600202"/>
            <a:ext cx="461143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17/9/2015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522051" y="1535116"/>
            <a:ext cx="4613249"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4" name="3 - Θέση περιεχομένου"/>
          <p:cNvSpPr>
            <a:spLocks noGrp="1"/>
          </p:cNvSpPr>
          <p:nvPr>
            <p:ph sz="half" idx="2"/>
          </p:nvPr>
        </p:nvSpPr>
        <p:spPr>
          <a:xfrm>
            <a:off x="522051" y="2174875"/>
            <a:ext cx="4613249"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5303887" y="1535116"/>
            <a:ext cx="46150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6" name="5 - Θέση περιεχομένου"/>
          <p:cNvSpPr>
            <a:spLocks noGrp="1"/>
          </p:cNvSpPr>
          <p:nvPr>
            <p:ph sz="quarter" idx="4"/>
          </p:nvPr>
        </p:nvSpPr>
        <p:spPr>
          <a:xfrm>
            <a:off x="5303887" y="2174875"/>
            <a:ext cx="46150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2342CEA3-3058-4D43-AE35-B3DA76CB4003}" type="datetimeFigureOut">
              <a:rPr lang="el-GR" smtClean="0"/>
              <a:pPr/>
              <a:t>17/9/2015</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2342CEA3-3058-4D43-AE35-B3DA76CB4003}" type="datetimeFigureOut">
              <a:rPr lang="el-GR" smtClean="0"/>
              <a:pPr/>
              <a:t>17/9/2015</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342CEA3-3058-4D43-AE35-B3DA76CB4003}" type="datetimeFigureOut">
              <a:rPr lang="el-GR" smtClean="0"/>
              <a:pPr/>
              <a:t>17/9/2015</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522059" y="273052"/>
            <a:ext cx="3435013" cy="1162050"/>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a:xfrm>
            <a:off x="4082136" y="273052"/>
            <a:ext cx="583680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522059" y="1435104"/>
            <a:ext cx="34350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17/9/2015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2046507" y="4800600"/>
            <a:ext cx="6264593" cy="566738"/>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εικόνας"/>
          <p:cNvSpPr>
            <a:spLocks noGrp="1"/>
          </p:cNvSpPr>
          <p:nvPr>
            <p:ph type="pic" idx="1"/>
          </p:nvPr>
        </p:nvSpPr>
        <p:spPr>
          <a:xfrm>
            <a:off x="2046507" y="612775"/>
            <a:ext cx="6264593"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2046507" y="5367338"/>
            <a:ext cx="6264593"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17/9/2015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522051" y="274638"/>
            <a:ext cx="9396889" cy="1143000"/>
          </a:xfrm>
          <a:prstGeom prst="rect">
            <a:avLst/>
          </a:prstGeom>
        </p:spPr>
        <p:txBody>
          <a:bodyPr vert="horz" lIns="91440" tIns="45720" rIns="91440" bIns="45720" rtlCol="0" anchor="ctr">
            <a:normAutofit/>
          </a:body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522051" y="1600202"/>
            <a:ext cx="9396889" cy="4525963"/>
          </a:xfrm>
          <a:prstGeom prst="rect">
            <a:avLst/>
          </a:prstGeom>
        </p:spPr>
        <p:txBody>
          <a:bodyPr vert="horz" lIns="91440" tIns="45720" rIns="91440" bIns="45720" rtlCol="0">
            <a:normAutofit/>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522049" y="6356357"/>
            <a:ext cx="2436231"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42CEA3-3058-4D43-AE35-B3DA76CB4003}" type="datetimeFigureOut">
              <a:rPr lang="el-GR" smtClean="0"/>
              <a:pPr/>
              <a:t>17/9/2015</a:t>
            </a:fld>
            <a:endParaRPr lang="el-GR"/>
          </a:p>
        </p:txBody>
      </p:sp>
      <p:sp>
        <p:nvSpPr>
          <p:cNvPr id="5" name="4 - Θέση υποσέλιδου"/>
          <p:cNvSpPr>
            <a:spLocks noGrp="1"/>
          </p:cNvSpPr>
          <p:nvPr>
            <p:ph type="ftr" sz="quarter" idx="3"/>
          </p:nvPr>
        </p:nvSpPr>
        <p:spPr>
          <a:xfrm>
            <a:off x="3567338" y="6356357"/>
            <a:ext cx="3306313"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7482708" y="6356357"/>
            <a:ext cx="2436231"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F1D1C4-C2D9-4231-9FB2-B2D9D97AA41D}"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522051" y="274638"/>
            <a:ext cx="9396889"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522051" y="1600202"/>
            <a:ext cx="9396889"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7482708" y="6356358"/>
            <a:ext cx="2436231"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solidFill>
                  <a:prstClr val="black"/>
                </a:solidFill>
              </a:rPr>
              <a:pPr/>
              <a:t>‹#›</a:t>
            </a:fld>
            <a:endParaRPr lang="el-GR" dirty="0">
              <a:solidFill>
                <a:prstClr val="black"/>
              </a:solidFill>
            </a:endParaRPr>
          </a:p>
        </p:txBody>
      </p:sp>
      <p:sp>
        <p:nvSpPr>
          <p:cNvPr id="9" name="Θέση αριθμού διαφάνειας 3"/>
          <p:cNvSpPr txBox="1">
            <a:spLocks/>
          </p:cNvSpPr>
          <p:nvPr userDrawn="1"/>
        </p:nvSpPr>
        <p:spPr bwMode="auto">
          <a:xfrm>
            <a:off x="9967429" y="6559389"/>
            <a:ext cx="380352" cy="365125"/>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prstClr val="white"/>
                </a:solidFill>
              </a:rPr>
              <a:pPr algn="r"/>
              <a:t>‹#›</a:t>
            </a:fld>
            <a:endParaRPr lang="el-GR" altLang="el-GR" sz="1600" dirty="0" smtClean="0">
              <a:solidFill>
                <a:prstClr val="white"/>
              </a:solidFill>
            </a:endParaRPr>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522051" y="274638"/>
            <a:ext cx="9396889"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522051" y="1600202"/>
            <a:ext cx="9396889"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7482708" y="6356355"/>
            <a:ext cx="2436231"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solidFill>
                  <a:prstClr val="black"/>
                </a:solidFill>
              </a:rPr>
              <a:pPr/>
              <a:t>‹#›</a:t>
            </a:fld>
            <a:endParaRPr lang="el-GR" dirty="0">
              <a:solidFill>
                <a:prstClr val="black"/>
              </a:solidFill>
            </a:endParaRPr>
          </a:p>
        </p:txBody>
      </p:sp>
      <p:sp>
        <p:nvSpPr>
          <p:cNvPr id="9" name="Θέση αριθμού διαφάνειας 3"/>
          <p:cNvSpPr txBox="1">
            <a:spLocks/>
          </p:cNvSpPr>
          <p:nvPr userDrawn="1"/>
        </p:nvSpPr>
        <p:spPr bwMode="auto">
          <a:xfrm>
            <a:off x="9967421" y="6559385"/>
            <a:ext cx="380352" cy="365125"/>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prstClr val="white"/>
                </a:solidFill>
              </a:rPr>
              <a:pPr algn="r"/>
              <a:t>‹#›</a:t>
            </a:fld>
            <a:endParaRPr lang="el-GR" altLang="el-GR" sz="1600" dirty="0" smtClean="0">
              <a:solidFill>
                <a:prstClr val="white"/>
              </a:solidFill>
            </a:endParaRPr>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 Id="rId5" Type="http://schemas.openxmlformats.org/officeDocument/2006/relationships/hyperlink" Target="http://www.teiep.gr/~user/first.php" TargetMode="External"/><Relationship Id="rId4" Type="http://schemas.openxmlformats.org/officeDocument/2006/relationships/hyperlink" Target="http://www.teiep.gr/"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 Id="rId4" Type="http://schemas.openxmlformats.org/officeDocument/2006/relationships/hyperlink" Target="http://localhost/~user/first.php"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 Id="rId4" Type="http://schemas.openxmlformats.org/officeDocument/2006/relationships/image" Target="../media/image11.png"/></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 Id="rId5" Type="http://schemas.openxmlformats.org/officeDocument/2006/relationships/hyperlink" Target="http://localhost/~user/page1.php?a=1&amp;b=2" TargetMode="External"/><Relationship Id="rId4" Type="http://schemas.openxmlformats.org/officeDocument/2006/relationships/hyperlink" Target="http://localhost/~user/page1.php?a=1"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 Id="rId4" Type="http://schemas.openxmlformats.org/officeDocument/2006/relationships/hyperlink" Target="http://localhost/~user/page1.php?a=1&amp;b=2"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 Id="rId4" Type="http://schemas.openxmlformats.org/officeDocument/2006/relationships/image" Target="../media/image12.png"/></Relationships>
</file>

<file path=ppt/slides/_rels/slide3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3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3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 Id="rId5" Type="http://schemas.openxmlformats.org/officeDocument/2006/relationships/image" Target="../media/image14.png"/><Relationship Id="rId4" Type="http://schemas.openxmlformats.org/officeDocument/2006/relationships/image" Target="../media/image13.png"/></Relationships>
</file>

<file path=ppt/slides/_rels/slide3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 Id="rId4" Type="http://schemas.openxmlformats.org/officeDocument/2006/relationships/image" Target="../media/image15.png"/></Relationships>
</file>

<file path=ppt/slides/_rels/slide3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 Id="rId5" Type="http://schemas.openxmlformats.org/officeDocument/2006/relationships/image" Target="../media/image17.png"/><Relationship Id="rId4" Type="http://schemas.openxmlformats.org/officeDocument/2006/relationships/image" Target="../media/image16.png"/></Relationships>
</file>

<file path=ppt/slides/_rels/slide4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4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 Id="rId4" Type="http://schemas.openxmlformats.org/officeDocument/2006/relationships/image" Target="../media/image18.png"/></Relationships>
</file>

<file path=ppt/slides/_rels/slide4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4.xml"/><Relationship Id="rId4" Type="http://schemas.openxmlformats.org/officeDocument/2006/relationships/image" Target="../media/image8.png"/></Relationships>
</file>

<file path=ppt/slides/_rels/slide4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 Id="rId5" Type="http://schemas.openxmlformats.org/officeDocument/2006/relationships/hyperlink" Target="http://creativecommons.org/licenses/by-nc-nd/4.0/deed.el" TargetMode="External"/><Relationship Id="rId4" Type="http://schemas.openxmlformats.org/officeDocument/2006/relationships/image" Target="../media/image4.png"/></Relationships>
</file>

<file path=ppt/slides/_rels/slide4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 Id="rId4" Type="http://schemas.openxmlformats.org/officeDocument/2006/relationships/hyperlink" Target="http://eclass.teiep.gr/courses/COMP100/"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 Id="rId5" Type="http://schemas.openxmlformats.org/officeDocument/2006/relationships/image" Target="../media/image4.png"/><Relationship Id="rId4" Type="http://schemas.openxmlformats.org/officeDocument/2006/relationships/image" Target="../media/image19.png"/></Relationships>
</file>

<file path=ppt/slides/_rels/slide4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48.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hyperlink" Target="http://www.php.net/" TargetMode="External"/><Relationship Id="rId2" Type="http://schemas.openxmlformats.org/officeDocument/2006/relationships/notesSlide" Target="../notesSlides/notesSlide6.xml"/><Relationship Id="rId1" Type="http://schemas.openxmlformats.org/officeDocument/2006/relationships/slideLayout" Target="../slideLayouts/slideLayout29.xml"/><Relationship Id="rId6" Type="http://schemas.openxmlformats.org/officeDocument/2006/relationships/hyperlink" Target="http://www.mysql.com/" TargetMode="External"/><Relationship Id="rId5" Type="http://schemas.openxmlformats.org/officeDocument/2006/relationships/hyperlink" Target="http://www.apache.org/" TargetMode="External"/><Relationship Id="rId4" Type="http://schemas.openxmlformats.org/officeDocument/2006/relationships/image" Target="../media/image8.png"/></Relationships>
</file>

<file path=ppt/slides/_rels/slide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3.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l-GR" b="1" dirty="0" smtClean="0"/>
              <a:t>ΗΛΕΚΤΡΟΝΙΚΟ ΕΜΠΟΡΙΟ</a:t>
            </a:r>
            <a:endParaRPr lang="el-GR" b="1" dirty="0"/>
          </a:p>
        </p:txBody>
      </p:sp>
      <p:sp>
        <p:nvSpPr>
          <p:cNvPr id="3" name="Υπότιτλος 2"/>
          <p:cNvSpPr>
            <a:spLocks noGrp="1"/>
          </p:cNvSpPr>
          <p:nvPr>
            <p:ph type="subTitle" idx="1"/>
          </p:nvPr>
        </p:nvSpPr>
        <p:spPr>
          <a:xfrm>
            <a:off x="451639" y="3476600"/>
            <a:ext cx="9455488" cy="1752600"/>
          </a:xfrm>
        </p:spPr>
        <p:txBody>
          <a:bodyPr>
            <a:noAutofit/>
          </a:bodyPr>
          <a:lstStyle/>
          <a:p>
            <a:r>
              <a:rPr lang="el-GR" sz="2800" dirty="0" smtClean="0">
                <a:solidFill>
                  <a:schemeClr val="tx1"/>
                </a:solidFill>
              </a:rPr>
              <a:t>Ενότητα 3</a:t>
            </a:r>
            <a:r>
              <a:rPr lang="en-US" sz="2800" dirty="0" smtClean="0">
                <a:solidFill>
                  <a:schemeClr val="tx1"/>
                </a:solidFill>
              </a:rPr>
              <a:t> </a:t>
            </a:r>
            <a:r>
              <a:rPr lang="el-GR" sz="2800" dirty="0" smtClean="0">
                <a:solidFill>
                  <a:schemeClr val="tx1"/>
                </a:solidFill>
              </a:rPr>
              <a:t>:</a:t>
            </a:r>
            <a:r>
              <a:rPr lang="en-US" sz="2800" dirty="0" smtClean="0">
                <a:solidFill>
                  <a:schemeClr val="tx1"/>
                </a:solidFill>
              </a:rPr>
              <a:t> </a:t>
            </a:r>
            <a:r>
              <a:rPr lang="el-GR" sz="2800" b="1" dirty="0" smtClean="0">
                <a:solidFill>
                  <a:schemeClr val="tx1"/>
                </a:solidFill>
              </a:rPr>
              <a:t>Βασικά στοιχεία της γλώσσας </a:t>
            </a:r>
            <a:r>
              <a:rPr lang="en-US" sz="2800" b="1" dirty="0" smtClean="0">
                <a:solidFill>
                  <a:schemeClr val="tx1"/>
                </a:solidFill>
              </a:rPr>
              <a:t>PHP</a:t>
            </a:r>
            <a:endParaRPr lang="el-GR" sz="2800" b="1" dirty="0" smtClean="0">
              <a:solidFill>
                <a:schemeClr val="tx1"/>
              </a:solidFill>
            </a:endParaRPr>
          </a:p>
          <a:p>
            <a:endParaRPr lang="el-GR" sz="2800" dirty="0" smtClean="0">
              <a:solidFill>
                <a:schemeClr val="tx1"/>
              </a:solidFill>
            </a:endParaRPr>
          </a:p>
          <a:p>
            <a:r>
              <a:rPr lang="el-GR" sz="2800" dirty="0" smtClean="0">
                <a:solidFill>
                  <a:schemeClr val="tx1"/>
                </a:solidFill>
              </a:rPr>
              <a:t>Ιωάννης </a:t>
            </a:r>
            <a:r>
              <a:rPr lang="el-GR" sz="2800" dirty="0" err="1" smtClean="0">
                <a:solidFill>
                  <a:schemeClr val="tx1"/>
                </a:solidFill>
              </a:rPr>
              <a:t>Τσούλος</a:t>
            </a:r>
            <a:endParaRPr lang="el-GR" sz="2800" dirty="0" smtClean="0">
              <a:solidFill>
                <a:schemeClr val="tx1"/>
              </a:solidFill>
            </a:endParaRP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376042" y="5827943"/>
            <a:ext cx="1806032" cy="553393"/>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4100515" y="5591697"/>
            <a:ext cx="4921661" cy="1025873"/>
          </a:xfrm>
          <a:prstGeom prst="rect">
            <a:avLst/>
          </a:prstGeom>
          <a:noFill/>
        </p:spPr>
      </p:pic>
      <p:grpSp>
        <p:nvGrpSpPr>
          <p:cNvPr id="6" name="Ομάδα 9"/>
          <p:cNvGrpSpPr/>
          <p:nvPr/>
        </p:nvGrpSpPr>
        <p:grpSpPr>
          <a:xfrm>
            <a:off x="733242" y="252000"/>
            <a:ext cx="4816138" cy="1376800"/>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xmlns=""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3861" y="476672"/>
            <a:ext cx="9396889" cy="1143000"/>
          </a:xfrm>
        </p:spPr>
        <p:txBody>
          <a:bodyPr>
            <a:normAutofit/>
          </a:bodyPr>
          <a:lstStyle/>
          <a:p>
            <a:r>
              <a:rPr lang="el-GR" dirty="0" smtClean="0"/>
              <a:t>Εισαγωγή</a:t>
            </a:r>
            <a:endParaRPr lang="el-GR" b="1" dirty="0"/>
          </a:p>
        </p:txBody>
      </p:sp>
      <p:sp>
        <p:nvSpPr>
          <p:cNvPr id="4" name="3 - TextBox"/>
          <p:cNvSpPr txBox="1"/>
          <p:nvPr/>
        </p:nvSpPr>
        <p:spPr>
          <a:xfrm>
            <a:off x="0" y="2"/>
            <a:ext cx="10440988" cy="461665"/>
          </a:xfrm>
          <a:prstGeom prst="rect">
            <a:avLst/>
          </a:prstGeom>
          <a:solidFill>
            <a:schemeClr val="tx2"/>
          </a:solidFill>
        </p:spPr>
        <p:txBody>
          <a:bodyPr wrap="square" rtlCol="0">
            <a:spAutoFit/>
          </a:bodyPr>
          <a:lstStyle/>
          <a:p>
            <a:pPr algn="ctr"/>
            <a:r>
              <a:rPr lang="el-GR" sz="1200" b="1" dirty="0" smtClean="0">
                <a:solidFill>
                  <a:schemeClr val="bg1"/>
                </a:solidFill>
              </a:rPr>
              <a:t>ΗΛΕΚΤΡΟΝΙΚΟ ΕΜΠΟΡΙΟ</a:t>
            </a:r>
            <a:r>
              <a:rPr lang="el-GR" sz="1200" dirty="0" smtClean="0">
                <a:solidFill>
                  <a:schemeClr val="bg1"/>
                </a:solidFill>
              </a:rPr>
              <a:t>, Ενότητα 3, ΤΜΗΜΑ ΜΗΧΑΝΙΚΩΝ ΠΛΗΡΟΦΟΡΙΚΗΣ ΤΕ,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2" y="3"/>
            <a:ext cx="698303"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9578241" y="3"/>
            <a:ext cx="862747" cy="692696"/>
          </a:xfrm>
          <a:prstGeom prst="rect">
            <a:avLst/>
          </a:prstGeom>
          <a:noFill/>
          <a:ln w="9525">
            <a:noFill/>
            <a:miter lim="800000"/>
            <a:headEnd/>
            <a:tailEnd/>
          </a:ln>
        </p:spPr>
      </p:pic>
      <p:sp>
        <p:nvSpPr>
          <p:cNvPr id="7" name="Content Placeholder 2"/>
          <p:cNvSpPr txBox="1">
            <a:spLocks/>
          </p:cNvSpPr>
          <p:nvPr/>
        </p:nvSpPr>
        <p:spPr>
          <a:xfrm>
            <a:off x="287197" y="1412776"/>
            <a:ext cx="9866597" cy="3771636"/>
          </a:xfrm>
          <a:prstGeom prst="rect">
            <a:avLst/>
          </a:prstGeom>
        </p:spPr>
        <p:txBody>
          <a:bodyPr vert="horz" lIns="91440" tIns="45720" rIns="91440" bIns="45720" rtlCol="0">
            <a:noAutofit/>
          </a:bodyPr>
          <a:lstStyle/>
          <a:p>
            <a:r>
              <a:rPr lang="el-GR" sz="3200" dirty="0" smtClean="0"/>
              <a:t>Για να δούμε με τι μοιάζει μπορούμε να μελετήσουμε το επόμενο παράδειγμα:</a:t>
            </a:r>
            <a:endParaRPr kumimoji="0" lang="el-GR" sz="3200" b="1" i="1" u="none" strike="noStrike" kern="1200" cap="none" spc="0" normalizeH="0" baseline="0" noProof="0" dirty="0">
              <a:ln>
                <a:noFill/>
              </a:ln>
              <a:solidFill>
                <a:srgbClr val="FF0000"/>
              </a:solidFill>
              <a:effectLst/>
              <a:uLnTx/>
              <a:uFillTx/>
              <a:latin typeface="+mn-lt"/>
              <a:ea typeface="+mn-ea"/>
              <a:cs typeface="+mn-cs"/>
            </a:endParaRPr>
          </a:p>
        </p:txBody>
      </p:sp>
      <p:pic>
        <p:nvPicPr>
          <p:cNvPr id="3" name="Picture 2"/>
          <p:cNvPicPr>
            <a:picLocks noChangeAspect="1" noChangeArrowheads="1"/>
          </p:cNvPicPr>
          <p:nvPr/>
        </p:nvPicPr>
        <p:blipFill>
          <a:blip r:embed="rId4" cstate="print"/>
          <a:srcRect/>
          <a:stretch>
            <a:fillRect/>
          </a:stretch>
        </p:blipFill>
        <p:spPr bwMode="auto">
          <a:xfrm>
            <a:off x="425666" y="2570377"/>
            <a:ext cx="9152575" cy="385557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3861" y="476672"/>
            <a:ext cx="9396889" cy="1143000"/>
          </a:xfrm>
        </p:spPr>
        <p:txBody>
          <a:bodyPr>
            <a:normAutofit/>
          </a:bodyPr>
          <a:lstStyle/>
          <a:p>
            <a:r>
              <a:rPr lang="el-GR" dirty="0" smtClean="0"/>
              <a:t>Εισαγωγή</a:t>
            </a:r>
            <a:endParaRPr lang="el-GR" b="1" dirty="0"/>
          </a:p>
        </p:txBody>
      </p:sp>
      <p:sp>
        <p:nvSpPr>
          <p:cNvPr id="4" name="3 - TextBox"/>
          <p:cNvSpPr txBox="1"/>
          <p:nvPr/>
        </p:nvSpPr>
        <p:spPr>
          <a:xfrm>
            <a:off x="0" y="2"/>
            <a:ext cx="10440988" cy="461665"/>
          </a:xfrm>
          <a:prstGeom prst="rect">
            <a:avLst/>
          </a:prstGeom>
          <a:solidFill>
            <a:schemeClr val="tx2"/>
          </a:solidFill>
        </p:spPr>
        <p:txBody>
          <a:bodyPr wrap="square" rtlCol="0">
            <a:spAutoFit/>
          </a:bodyPr>
          <a:lstStyle/>
          <a:p>
            <a:pPr algn="ctr"/>
            <a:r>
              <a:rPr lang="el-GR" sz="1200" b="1" dirty="0" smtClean="0">
                <a:solidFill>
                  <a:schemeClr val="bg1"/>
                </a:solidFill>
              </a:rPr>
              <a:t>ΗΛΕΚΤΡΟΝΙΚΟ ΕΜΠΟΡΙΟ</a:t>
            </a:r>
            <a:r>
              <a:rPr lang="el-GR" sz="1200" dirty="0" smtClean="0">
                <a:solidFill>
                  <a:schemeClr val="bg1"/>
                </a:solidFill>
              </a:rPr>
              <a:t>, Ενότητα 3, ΤΜΗΜΑ ΜΗΧΑΝΙΚΩΝ ΠΛΗΡΟΦΟΡΙΚΗΣ ΤΕ,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2" y="3"/>
            <a:ext cx="698303"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9578241" y="3"/>
            <a:ext cx="862747" cy="692696"/>
          </a:xfrm>
          <a:prstGeom prst="rect">
            <a:avLst/>
          </a:prstGeom>
          <a:noFill/>
          <a:ln w="9525">
            <a:noFill/>
            <a:miter lim="800000"/>
            <a:headEnd/>
            <a:tailEnd/>
          </a:ln>
        </p:spPr>
      </p:pic>
      <p:sp>
        <p:nvSpPr>
          <p:cNvPr id="7" name="Content Placeholder 2"/>
          <p:cNvSpPr txBox="1">
            <a:spLocks/>
          </p:cNvSpPr>
          <p:nvPr/>
        </p:nvSpPr>
        <p:spPr>
          <a:xfrm>
            <a:off x="287197" y="1412776"/>
            <a:ext cx="9866597" cy="3771636"/>
          </a:xfrm>
          <a:prstGeom prst="rect">
            <a:avLst/>
          </a:prstGeom>
        </p:spPr>
        <p:txBody>
          <a:bodyPr vert="horz" lIns="91440" tIns="45720" rIns="91440" bIns="45720" rtlCol="0">
            <a:noAutofit/>
          </a:bodyPr>
          <a:lstStyle/>
          <a:p>
            <a:pPr>
              <a:buFont typeface="Arial" pitchFamily="34" charset="0"/>
              <a:buChar char="•"/>
            </a:pPr>
            <a:r>
              <a:rPr lang="el-GR" sz="3200" dirty="0" smtClean="0"/>
              <a:t>Με μία πρώτη ανάγνωση του κώδικα η </a:t>
            </a:r>
            <a:r>
              <a:rPr lang="el-GR" sz="3200" b="1" dirty="0" smtClean="0"/>
              <a:t>PHP</a:t>
            </a:r>
            <a:r>
              <a:rPr lang="en-US" sz="3200" b="1" dirty="0" smtClean="0"/>
              <a:t> </a:t>
            </a:r>
            <a:r>
              <a:rPr lang="el-GR" sz="3200" dirty="0" smtClean="0"/>
              <a:t>περικλείεται μέσα σε κώδικα </a:t>
            </a:r>
            <a:r>
              <a:rPr lang="el-GR" sz="3200" b="1" dirty="0" smtClean="0"/>
              <a:t>HTML</a:t>
            </a:r>
            <a:r>
              <a:rPr lang="el-GR" sz="3200" dirty="0" smtClean="0"/>
              <a:t> με την χρήση των</a:t>
            </a:r>
            <a:r>
              <a:rPr lang="el-GR" sz="3200" b="1" dirty="0" smtClean="0"/>
              <a:t> TAGS &lt;? ?&gt;. </a:t>
            </a:r>
          </a:p>
          <a:p>
            <a:endParaRPr lang="el-GR" sz="3200" b="1" dirty="0" smtClean="0"/>
          </a:p>
          <a:p>
            <a:pPr>
              <a:buFont typeface="Arial" pitchFamily="34" charset="0"/>
              <a:buChar char="•"/>
            </a:pPr>
            <a:r>
              <a:rPr lang="el-GR" sz="3200" dirty="0" smtClean="0"/>
              <a:t>Σκοπός της </a:t>
            </a:r>
            <a:r>
              <a:rPr lang="el-GR" sz="3200" b="1" dirty="0" smtClean="0"/>
              <a:t>PHP</a:t>
            </a:r>
            <a:r>
              <a:rPr lang="el-GR" sz="3200" dirty="0" smtClean="0"/>
              <a:t> είναι να δώσει ζωντάνια σε έναν στατικό κώδικα </a:t>
            </a:r>
            <a:r>
              <a:rPr lang="el-GR" sz="3200" b="1" dirty="0" smtClean="0"/>
              <a:t>HTML,</a:t>
            </a:r>
            <a:r>
              <a:rPr lang="el-GR" sz="3200" dirty="0" smtClean="0"/>
              <a:t> ώστε μέσα από απλές σελίδες να εκτελούμε και κώδικα που να προσαρμόζεται στις απαιτήσεις του χρήστη. </a:t>
            </a:r>
            <a:endParaRPr kumimoji="0" lang="el-GR" sz="3200" b="1" i="1" u="none" strike="noStrike" kern="1200" cap="none" spc="0" normalizeH="0" baseline="0" noProof="0" dirty="0">
              <a:ln>
                <a:noFill/>
              </a:ln>
              <a:solidFill>
                <a:srgbClr val="FF0000"/>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3861" y="476672"/>
            <a:ext cx="9396889" cy="1143000"/>
          </a:xfrm>
        </p:spPr>
        <p:txBody>
          <a:bodyPr>
            <a:normAutofit/>
          </a:bodyPr>
          <a:lstStyle/>
          <a:p>
            <a:r>
              <a:rPr lang="el-GR" dirty="0" smtClean="0"/>
              <a:t>Εισαγωγή</a:t>
            </a:r>
            <a:endParaRPr lang="el-GR" b="1" dirty="0"/>
          </a:p>
        </p:txBody>
      </p:sp>
      <p:sp>
        <p:nvSpPr>
          <p:cNvPr id="4" name="3 - TextBox"/>
          <p:cNvSpPr txBox="1"/>
          <p:nvPr/>
        </p:nvSpPr>
        <p:spPr>
          <a:xfrm>
            <a:off x="0" y="2"/>
            <a:ext cx="10440988" cy="461665"/>
          </a:xfrm>
          <a:prstGeom prst="rect">
            <a:avLst/>
          </a:prstGeom>
          <a:solidFill>
            <a:schemeClr val="tx2"/>
          </a:solidFill>
        </p:spPr>
        <p:txBody>
          <a:bodyPr wrap="square" rtlCol="0">
            <a:spAutoFit/>
          </a:bodyPr>
          <a:lstStyle/>
          <a:p>
            <a:pPr algn="ctr"/>
            <a:r>
              <a:rPr lang="el-GR" sz="1200" b="1" dirty="0" smtClean="0">
                <a:solidFill>
                  <a:schemeClr val="bg1"/>
                </a:solidFill>
              </a:rPr>
              <a:t>ΗΛΕΚΤΡΟΝΙΚΟ ΕΜΠΟΡΙΟ</a:t>
            </a:r>
            <a:r>
              <a:rPr lang="el-GR" sz="1200" dirty="0" smtClean="0">
                <a:solidFill>
                  <a:schemeClr val="bg1"/>
                </a:solidFill>
              </a:rPr>
              <a:t>, Ενότητα 3, ΤΜΗΜΑ ΜΗΧΑΝΙΚΩΝ ΠΛΗΡΟΦΟΡΙΚΗΣ ΤΕ,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2" y="3"/>
            <a:ext cx="698303"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9578241" y="3"/>
            <a:ext cx="862747" cy="692696"/>
          </a:xfrm>
          <a:prstGeom prst="rect">
            <a:avLst/>
          </a:prstGeom>
          <a:noFill/>
          <a:ln w="9525">
            <a:noFill/>
            <a:miter lim="800000"/>
            <a:headEnd/>
            <a:tailEnd/>
          </a:ln>
        </p:spPr>
      </p:pic>
      <p:sp>
        <p:nvSpPr>
          <p:cNvPr id="7" name="Content Placeholder 2"/>
          <p:cNvSpPr txBox="1">
            <a:spLocks/>
          </p:cNvSpPr>
          <p:nvPr/>
        </p:nvSpPr>
        <p:spPr>
          <a:xfrm>
            <a:off x="287197" y="1529572"/>
            <a:ext cx="9866597" cy="3771636"/>
          </a:xfrm>
          <a:prstGeom prst="rect">
            <a:avLst/>
          </a:prstGeom>
        </p:spPr>
        <p:txBody>
          <a:bodyPr vert="horz" lIns="91440" tIns="45720" rIns="91440" bIns="45720" rtlCol="0">
            <a:noAutofit/>
          </a:bodyPr>
          <a:lstStyle/>
          <a:p>
            <a:r>
              <a:rPr lang="el-GR" sz="3200" dirty="0" smtClean="0"/>
              <a:t>Οι σελίδες </a:t>
            </a:r>
            <a:r>
              <a:rPr lang="el-GR" sz="3200" b="1" dirty="0" smtClean="0"/>
              <a:t>PHP</a:t>
            </a:r>
            <a:r>
              <a:rPr lang="el-GR" sz="3200" dirty="0" smtClean="0"/>
              <a:t> επειδή εκτελούνται από τον </a:t>
            </a:r>
            <a:r>
              <a:rPr lang="el-GR" sz="3200" dirty="0" err="1" smtClean="0"/>
              <a:t>server</a:t>
            </a:r>
            <a:r>
              <a:rPr lang="el-GR" sz="3200" dirty="0" smtClean="0"/>
              <a:t> δεν τις ανοίγουμε ποτέ σαν απλά έγγραφα από τον </a:t>
            </a:r>
            <a:r>
              <a:rPr lang="el-GR" sz="3200" dirty="0" err="1" smtClean="0"/>
              <a:t>φυλλομετρητή</a:t>
            </a:r>
            <a:r>
              <a:rPr lang="el-GR" sz="3200" dirty="0" smtClean="0"/>
              <a:t> που χρησιμοποιούμε, αλλά πρέπει να συνδεθούμε μέσω του </a:t>
            </a:r>
            <a:r>
              <a:rPr lang="el-GR" sz="3200" dirty="0" err="1" smtClean="0"/>
              <a:t>φυλλομετρητή</a:t>
            </a:r>
            <a:r>
              <a:rPr lang="el-GR" sz="3200" dirty="0" smtClean="0"/>
              <a:t> στον απομακρυσμένο </a:t>
            </a:r>
            <a:r>
              <a:rPr lang="el-GR" sz="3200" dirty="0" err="1" smtClean="0"/>
              <a:t>διακομιστή</a:t>
            </a:r>
            <a:r>
              <a:rPr lang="el-GR" sz="3200" dirty="0" smtClean="0"/>
              <a:t> </a:t>
            </a:r>
            <a:r>
              <a:rPr lang="el-GR" sz="3200" dirty="0" err="1" smtClean="0"/>
              <a:t>σελιδών</a:t>
            </a:r>
            <a:r>
              <a:rPr lang="el-GR" sz="3200" dirty="0" smtClean="0"/>
              <a:t> και να ζητήσουμε την εκτέλεση της σελίδας. </a:t>
            </a:r>
            <a:endParaRPr kumimoji="0" lang="el-GR" sz="3200" b="1" i="1" u="none" strike="noStrike" kern="1200" cap="none" spc="0" normalizeH="0" baseline="0" noProof="0" dirty="0">
              <a:ln>
                <a:noFill/>
              </a:ln>
              <a:solidFill>
                <a:srgbClr val="FF0000"/>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3861" y="476672"/>
            <a:ext cx="9396889" cy="1143000"/>
          </a:xfrm>
        </p:spPr>
        <p:txBody>
          <a:bodyPr>
            <a:normAutofit/>
          </a:bodyPr>
          <a:lstStyle/>
          <a:p>
            <a:r>
              <a:rPr lang="el-GR" dirty="0" smtClean="0"/>
              <a:t>Εισαγωγή</a:t>
            </a:r>
            <a:endParaRPr lang="el-GR" b="1" dirty="0"/>
          </a:p>
        </p:txBody>
      </p:sp>
      <p:sp>
        <p:nvSpPr>
          <p:cNvPr id="4" name="3 - TextBox"/>
          <p:cNvSpPr txBox="1"/>
          <p:nvPr/>
        </p:nvSpPr>
        <p:spPr>
          <a:xfrm>
            <a:off x="0" y="2"/>
            <a:ext cx="10440988" cy="461665"/>
          </a:xfrm>
          <a:prstGeom prst="rect">
            <a:avLst/>
          </a:prstGeom>
          <a:solidFill>
            <a:schemeClr val="tx2"/>
          </a:solidFill>
        </p:spPr>
        <p:txBody>
          <a:bodyPr wrap="square" rtlCol="0">
            <a:spAutoFit/>
          </a:bodyPr>
          <a:lstStyle/>
          <a:p>
            <a:pPr algn="ctr"/>
            <a:r>
              <a:rPr lang="el-GR" sz="1200" b="1" dirty="0" smtClean="0">
                <a:solidFill>
                  <a:schemeClr val="bg1"/>
                </a:solidFill>
              </a:rPr>
              <a:t>ΗΛΕΚΤΡΟΝΙΚΟ ΕΜΠΟΡΙΟ</a:t>
            </a:r>
            <a:r>
              <a:rPr lang="el-GR" sz="1200" dirty="0" smtClean="0">
                <a:solidFill>
                  <a:schemeClr val="bg1"/>
                </a:solidFill>
              </a:rPr>
              <a:t>, Ενότητα 3, ΤΜΗΜΑ ΜΗΧΑΝΙΚΩΝ ΠΛΗΡΟΦΟΡΙΚΗΣ ΤΕ,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2" y="3"/>
            <a:ext cx="698303"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9578241" y="3"/>
            <a:ext cx="862747" cy="692696"/>
          </a:xfrm>
          <a:prstGeom prst="rect">
            <a:avLst/>
          </a:prstGeom>
          <a:noFill/>
          <a:ln w="9525">
            <a:noFill/>
            <a:miter lim="800000"/>
            <a:headEnd/>
            <a:tailEnd/>
          </a:ln>
        </p:spPr>
      </p:pic>
      <p:sp>
        <p:nvSpPr>
          <p:cNvPr id="7" name="Content Placeholder 2"/>
          <p:cNvSpPr txBox="1">
            <a:spLocks/>
          </p:cNvSpPr>
          <p:nvPr/>
        </p:nvSpPr>
        <p:spPr>
          <a:xfrm>
            <a:off x="287197" y="1412776"/>
            <a:ext cx="9866597" cy="3771636"/>
          </a:xfrm>
          <a:prstGeom prst="rect">
            <a:avLst/>
          </a:prstGeom>
        </p:spPr>
        <p:txBody>
          <a:bodyPr vert="horz" lIns="91440" tIns="45720" rIns="91440" bIns="45720" rtlCol="0">
            <a:noAutofit/>
          </a:bodyPr>
          <a:lstStyle/>
          <a:p>
            <a:pPr>
              <a:buFont typeface="Arial" pitchFamily="34" charset="0"/>
              <a:buChar char="•"/>
            </a:pPr>
            <a:r>
              <a:rPr lang="el-GR" sz="3200" dirty="0" smtClean="0"/>
              <a:t>Αν  ο χρήστης </a:t>
            </a:r>
            <a:r>
              <a:rPr lang="el-GR" sz="3200" dirty="0" err="1" smtClean="0"/>
              <a:t>user</a:t>
            </a:r>
            <a:r>
              <a:rPr lang="el-GR" sz="3200" dirty="0" smtClean="0"/>
              <a:t> έχει στον φάκελο </a:t>
            </a:r>
            <a:r>
              <a:rPr lang="el-GR" sz="3200" b="1" dirty="0" err="1" smtClean="0"/>
              <a:t>public_html</a:t>
            </a:r>
            <a:r>
              <a:rPr lang="el-GR" sz="3200" dirty="0" smtClean="0"/>
              <a:t> στον κόμβο </a:t>
            </a:r>
            <a:r>
              <a:rPr lang="el-GR" sz="3200" dirty="0" err="1" smtClean="0">
                <a:hlinkClick r:id="rId4"/>
              </a:rPr>
              <a:t>www.teiep.gr</a:t>
            </a:r>
            <a:endParaRPr lang="el-GR" sz="3200" dirty="0" smtClean="0"/>
          </a:p>
          <a:p>
            <a:r>
              <a:rPr lang="el-GR" sz="3200" dirty="0" smtClean="0"/>
              <a:t> την σελίδα </a:t>
            </a:r>
            <a:r>
              <a:rPr lang="el-GR" sz="3200" b="1" dirty="0" err="1" smtClean="0"/>
              <a:t>first.php</a:t>
            </a:r>
            <a:r>
              <a:rPr lang="el-GR" sz="3200" dirty="0" smtClean="0"/>
              <a:t> για να την δούμε θα πρέπει να δώσουμε στο πεδίο διευθύνσεως του </a:t>
            </a:r>
            <a:r>
              <a:rPr lang="el-GR" sz="3200" dirty="0" err="1" smtClean="0"/>
              <a:t>φυλλομετρητή</a:t>
            </a:r>
            <a:r>
              <a:rPr lang="el-GR" sz="3200" dirty="0" smtClean="0"/>
              <a:t> μας </a:t>
            </a:r>
          </a:p>
          <a:p>
            <a:endParaRPr lang="el-GR" sz="3200" dirty="0" smtClean="0">
              <a:hlinkClick r:id="rId5"/>
            </a:endParaRPr>
          </a:p>
          <a:p>
            <a:pPr algn="ctr"/>
            <a:r>
              <a:rPr lang="el-GR" sz="3200" dirty="0" smtClean="0">
                <a:hlinkClick r:id="rId5"/>
              </a:rPr>
              <a:t>http://www.teiep.gr/~user/first.php</a:t>
            </a:r>
            <a:r>
              <a:rPr lang="el-GR" sz="3200" dirty="0" smtClean="0"/>
              <a:t>.</a:t>
            </a:r>
          </a:p>
          <a:p>
            <a:r>
              <a:rPr lang="el-GR" sz="3200" dirty="0" smtClean="0"/>
              <a:t> </a:t>
            </a:r>
            <a:endParaRPr kumimoji="0" lang="el-GR" sz="3200" b="1" i="1" u="none" strike="noStrike" kern="1200" cap="none" spc="0" normalizeH="0" baseline="0" noProof="0" dirty="0">
              <a:ln>
                <a:noFill/>
              </a:ln>
              <a:solidFill>
                <a:srgbClr val="FF0000"/>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3861" y="476672"/>
            <a:ext cx="9396889" cy="1143000"/>
          </a:xfrm>
        </p:spPr>
        <p:txBody>
          <a:bodyPr>
            <a:normAutofit/>
          </a:bodyPr>
          <a:lstStyle/>
          <a:p>
            <a:r>
              <a:rPr lang="el-GR" dirty="0" smtClean="0"/>
              <a:t>Εισαγωγή</a:t>
            </a:r>
            <a:endParaRPr lang="el-GR" b="1" dirty="0"/>
          </a:p>
        </p:txBody>
      </p:sp>
      <p:sp>
        <p:nvSpPr>
          <p:cNvPr id="4" name="3 - TextBox"/>
          <p:cNvSpPr txBox="1"/>
          <p:nvPr/>
        </p:nvSpPr>
        <p:spPr>
          <a:xfrm>
            <a:off x="0" y="2"/>
            <a:ext cx="10440988" cy="461665"/>
          </a:xfrm>
          <a:prstGeom prst="rect">
            <a:avLst/>
          </a:prstGeom>
          <a:solidFill>
            <a:schemeClr val="tx2"/>
          </a:solidFill>
        </p:spPr>
        <p:txBody>
          <a:bodyPr wrap="square" rtlCol="0">
            <a:spAutoFit/>
          </a:bodyPr>
          <a:lstStyle/>
          <a:p>
            <a:pPr algn="ctr"/>
            <a:r>
              <a:rPr lang="el-GR" sz="1200" b="1" dirty="0" smtClean="0">
                <a:solidFill>
                  <a:schemeClr val="bg1"/>
                </a:solidFill>
              </a:rPr>
              <a:t>ΗΛΕΚΤΡΟΝΙΚΟ ΕΜΠΟΡΙΟ</a:t>
            </a:r>
            <a:r>
              <a:rPr lang="el-GR" sz="1200" dirty="0" smtClean="0">
                <a:solidFill>
                  <a:schemeClr val="bg1"/>
                </a:solidFill>
              </a:rPr>
              <a:t>, Ενότητα 3, ΤΜΗΜΑ ΜΗΧΑΝΙΚΩΝ ΠΛΗΡΟΦΟΡΙΚΗΣ ΤΕ,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2" y="3"/>
            <a:ext cx="698303"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9578241" y="3"/>
            <a:ext cx="862747" cy="692696"/>
          </a:xfrm>
          <a:prstGeom prst="rect">
            <a:avLst/>
          </a:prstGeom>
          <a:noFill/>
          <a:ln w="9525">
            <a:noFill/>
            <a:miter lim="800000"/>
            <a:headEnd/>
            <a:tailEnd/>
          </a:ln>
        </p:spPr>
      </p:pic>
      <p:sp>
        <p:nvSpPr>
          <p:cNvPr id="7" name="Content Placeholder 2"/>
          <p:cNvSpPr txBox="1">
            <a:spLocks/>
          </p:cNvSpPr>
          <p:nvPr/>
        </p:nvSpPr>
        <p:spPr>
          <a:xfrm>
            <a:off x="287197" y="1412776"/>
            <a:ext cx="9866597" cy="3771636"/>
          </a:xfrm>
          <a:prstGeom prst="rect">
            <a:avLst/>
          </a:prstGeom>
        </p:spPr>
        <p:txBody>
          <a:bodyPr vert="horz" lIns="91440" tIns="45720" rIns="91440" bIns="45720" rtlCol="0">
            <a:noAutofit/>
          </a:bodyPr>
          <a:lstStyle/>
          <a:p>
            <a:pPr>
              <a:buFont typeface="Arial" pitchFamily="34" charset="0"/>
              <a:buChar char="•"/>
            </a:pPr>
            <a:r>
              <a:rPr lang="el-GR" sz="3200" dirty="0" smtClean="0"/>
              <a:t>Αν από την άλλη δεν έχουμε μόνιμη</a:t>
            </a:r>
          </a:p>
          <a:p>
            <a:r>
              <a:rPr lang="el-GR" sz="3200" dirty="0" smtClean="0"/>
              <a:t>σύνδεση στο INTERNET (</a:t>
            </a:r>
            <a:r>
              <a:rPr lang="el-GR" sz="3200" b="1" dirty="0" smtClean="0"/>
              <a:t>μόνιμο ΙΡ</a:t>
            </a:r>
            <a:r>
              <a:rPr lang="el-GR" sz="3200" dirty="0" smtClean="0"/>
              <a:t>) και θέλουμε απλώς να δοκιμάσουμε μία σελίδα στο μηχάνημα που βρισκόμαστε, τότε πολύ απλά δίνουμε στο πεδίο διευθύνσεως του </a:t>
            </a:r>
            <a:r>
              <a:rPr lang="el-GR" sz="3200" dirty="0" err="1" smtClean="0"/>
              <a:t>φυλλομετρητή</a:t>
            </a:r>
            <a:r>
              <a:rPr lang="el-GR" sz="3200" dirty="0" smtClean="0"/>
              <a:t> </a:t>
            </a:r>
          </a:p>
          <a:p>
            <a:endParaRPr lang="el-GR" sz="3200" dirty="0" smtClean="0">
              <a:hlinkClick r:id="rId4"/>
            </a:endParaRPr>
          </a:p>
          <a:p>
            <a:pPr algn="ctr"/>
            <a:r>
              <a:rPr lang="el-GR" sz="3200" dirty="0" smtClean="0">
                <a:hlinkClick r:id="rId4"/>
              </a:rPr>
              <a:t>http://localhost/~user/first.php</a:t>
            </a:r>
            <a:endParaRPr lang="el-GR" sz="3200" dirty="0" smtClean="0"/>
          </a:p>
          <a:p>
            <a:endParaRPr kumimoji="0" lang="el-GR" sz="3200" b="1" i="1" u="none" strike="noStrike" kern="1200" cap="none" spc="0" normalizeH="0" baseline="0" noProof="0" dirty="0">
              <a:ln>
                <a:noFill/>
              </a:ln>
              <a:solidFill>
                <a:srgbClr val="FF0000"/>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3861" y="476672"/>
            <a:ext cx="9396889" cy="1143000"/>
          </a:xfrm>
        </p:spPr>
        <p:txBody>
          <a:bodyPr>
            <a:normAutofit/>
          </a:bodyPr>
          <a:lstStyle/>
          <a:p>
            <a:r>
              <a:rPr lang="el-GR" dirty="0" smtClean="0"/>
              <a:t>Βασική Σύνταξη</a:t>
            </a:r>
            <a:endParaRPr lang="el-GR" b="1" dirty="0"/>
          </a:p>
        </p:txBody>
      </p:sp>
      <p:sp>
        <p:nvSpPr>
          <p:cNvPr id="4" name="3 - TextBox"/>
          <p:cNvSpPr txBox="1"/>
          <p:nvPr/>
        </p:nvSpPr>
        <p:spPr>
          <a:xfrm>
            <a:off x="0" y="2"/>
            <a:ext cx="10440988" cy="461665"/>
          </a:xfrm>
          <a:prstGeom prst="rect">
            <a:avLst/>
          </a:prstGeom>
          <a:solidFill>
            <a:schemeClr val="tx2"/>
          </a:solidFill>
        </p:spPr>
        <p:txBody>
          <a:bodyPr wrap="square" rtlCol="0">
            <a:spAutoFit/>
          </a:bodyPr>
          <a:lstStyle/>
          <a:p>
            <a:pPr algn="ctr"/>
            <a:r>
              <a:rPr lang="el-GR" sz="1200" b="1" dirty="0" smtClean="0">
                <a:solidFill>
                  <a:schemeClr val="bg1"/>
                </a:solidFill>
              </a:rPr>
              <a:t>ΗΛΕΚΤΡΟΝΙΚΟ ΕΜΠΟΡΙΟ</a:t>
            </a:r>
            <a:r>
              <a:rPr lang="el-GR" sz="1200" dirty="0" smtClean="0">
                <a:solidFill>
                  <a:schemeClr val="bg1"/>
                </a:solidFill>
              </a:rPr>
              <a:t>, Ενότητα 3, ΤΜΗΜΑ ΜΗΧΑΝΙΚΩΝ ΠΛΗΡΟΦΟΡΙΚΗΣ ΤΕ,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2" y="3"/>
            <a:ext cx="698303"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9578241" y="3"/>
            <a:ext cx="862747" cy="692696"/>
          </a:xfrm>
          <a:prstGeom prst="rect">
            <a:avLst/>
          </a:prstGeom>
          <a:noFill/>
          <a:ln w="9525">
            <a:noFill/>
            <a:miter lim="800000"/>
            <a:headEnd/>
            <a:tailEnd/>
          </a:ln>
        </p:spPr>
      </p:pic>
      <p:sp>
        <p:nvSpPr>
          <p:cNvPr id="7" name="Content Placeholder 2"/>
          <p:cNvSpPr txBox="1">
            <a:spLocks/>
          </p:cNvSpPr>
          <p:nvPr/>
        </p:nvSpPr>
        <p:spPr>
          <a:xfrm>
            <a:off x="287197" y="1745596"/>
            <a:ext cx="9866597" cy="3771636"/>
          </a:xfrm>
          <a:prstGeom prst="rect">
            <a:avLst/>
          </a:prstGeom>
        </p:spPr>
        <p:txBody>
          <a:bodyPr vert="horz" lIns="91440" tIns="45720" rIns="91440" bIns="45720" rtlCol="0">
            <a:noAutofit/>
          </a:bodyPr>
          <a:lstStyle/>
          <a:p>
            <a:r>
              <a:rPr lang="el-GR" sz="3200" dirty="0" smtClean="0"/>
              <a:t>Για να μπορέσουμε να γράψουμε κώδικα PHP που να εκτελείται θα πρέπει να περικλείεται στα TAGS που είδαμε στην προηγούμενη ενότητα. Επιπλέον οι εντολές που υπάρχουν σε μία ενότητα PHP διαχωρίζονται μεταξύ τους με το</a:t>
            </a:r>
          </a:p>
          <a:p>
            <a:r>
              <a:rPr lang="el-GR" sz="3200" dirty="0" smtClean="0"/>
              <a:t>Ελληνικό ερωτηματικό </a:t>
            </a:r>
            <a:r>
              <a:rPr lang="el-GR" sz="3200" b="1" i="1" dirty="0" smtClean="0">
                <a:solidFill>
                  <a:srgbClr val="FF0000"/>
                </a:solidFill>
              </a:rPr>
              <a:t>(;)</a:t>
            </a:r>
            <a:r>
              <a:rPr lang="el-GR" sz="3200" dirty="0" smtClean="0"/>
              <a:t> ακριβώς όπως θα κάναμε και στην </a:t>
            </a:r>
            <a:r>
              <a:rPr lang="el-GR" sz="3200" b="1" dirty="0" smtClean="0"/>
              <a:t>γλώσσα C.</a:t>
            </a:r>
            <a:r>
              <a:rPr lang="el-GR" sz="3200" dirty="0" smtClean="0"/>
              <a:t> </a:t>
            </a:r>
            <a:endParaRPr kumimoji="0" lang="el-GR" sz="3200" b="1" i="1" u="none" strike="noStrike" kern="1200" cap="none" spc="0" normalizeH="0" baseline="0" noProof="0" dirty="0">
              <a:ln>
                <a:noFill/>
              </a:ln>
              <a:solidFill>
                <a:srgbClr val="FF0000"/>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3861" y="476672"/>
            <a:ext cx="9396889" cy="1143000"/>
          </a:xfrm>
        </p:spPr>
        <p:txBody>
          <a:bodyPr>
            <a:normAutofit/>
          </a:bodyPr>
          <a:lstStyle/>
          <a:p>
            <a:r>
              <a:rPr lang="el-GR" dirty="0" smtClean="0"/>
              <a:t>Βασική Σύνταξη</a:t>
            </a:r>
            <a:endParaRPr lang="el-GR" b="1" dirty="0"/>
          </a:p>
        </p:txBody>
      </p:sp>
      <p:sp>
        <p:nvSpPr>
          <p:cNvPr id="4" name="3 - TextBox"/>
          <p:cNvSpPr txBox="1"/>
          <p:nvPr/>
        </p:nvSpPr>
        <p:spPr>
          <a:xfrm>
            <a:off x="0" y="2"/>
            <a:ext cx="10440988" cy="461665"/>
          </a:xfrm>
          <a:prstGeom prst="rect">
            <a:avLst/>
          </a:prstGeom>
          <a:solidFill>
            <a:schemeClr val="tx2"/>
          </a:solidFill>
        </p:spPr>
        <p:txBody>
          <a:bodyPr wrap="square" rtlCol="0">
            <a:spAutoFit/>
          </a:bodyPr>
          <a:lstStyle/>
          <a:p>
            <a:pPr algn="ctr"/>
            <a:r>
              <a:rPr lang="el-GR" sz="1200" b="1" dirty="0" smtClean="0">
                <a:solidFill>
                  <a:schemeClr val="bg1"/>
                </a:solidFill>
              </a:rPr>
              <a:t>ΗΛΕΚΤΡΟΝΙΚΟ ΕΜΠΟΡΙΟ</a:t>
            </a:r>
            <a:r>
              <a:rPr lang="el-GR" sz="1200" dirty="0" smtClean="0">
                <a:solidFill>
                  <a:schemeClr val="bg1"/>
                </a:solidFill>
              </a:rPr>
              <a:t>, Ενότητα 3, ΤΜΗΜΑ ΜΗΧΑΝΙΚΩΝ ΠΛΗΡΟΦΟΡΙΚΗΣ ΤΕ,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2" y="3"/>
            <a:ext cx="698303"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9578241" y="3"/>
            <a:ext cx="862747" cy="692696"/>
          </a:xfrm>
          <a:prstGeom prst="rect">
            <a:avLst/>
          </a:prstGeom>
          <a:noFill/>
          <a:ln w="9525">
            <a:noFill/>
            <a:miter lim="800000"/>
            <a:headEnd/>
            <a:tailEnd/>
          </a:ln>
        </p:spPr>
      </p:pic>
      <p:sp>
        <p:nvSpPr>
          <p:cNvPr id="7" name="Content Placeholder 2"/>
          <p:cNvSpPr txBox="1">
            <a:spLocks/>
          </p:cNvSpPr>
          <p:nvPr/>
        </p:nvSpPr>
        <p:spPr>
          <a:xfrm>
            <a:off x="1" y="1268760"/>
            <a:ext cx="9866597" cy="603284"/>
          </a:xfrm>
          <a:prstGeom prst="rect">
            <a:avLst/>
          </a:prstGeom>
        </p:spPr>
        <p:txBody>
          <a:bodyPr vert="horz" lIns="91440" tIns="45720" rIns="91440" bIns="45720" rtlCol="0">
            <a:noAutofit/>
          </a:bodyPr>
          <a:lstStyle/>
          <a:p>
            <a:r>
              <a:rPr lang="el-GR" sz="3200" u="sng" dirty="0" smtClean="0"/>
              <a:t>Το παράδειγμα</a:t>
            </a:r>
            <a:endParaRPr kumimoji="0" lang="el-GR" sz="3200" b="1" i="1" u="sng" strike="noStrike" kern="1200" cap="none" spc="0" normalizeH="0" baseline="0" noProof="0" dirty="0">
              <a:ln>
                <a:noFill/>
              </a:ln>
              <a:solidFill>
                <a:srgbClr val="FF0000"/>
              </a:solidFill>
              <a:effectLst/>
              <a:uLnTx/>
              <a:uFillTx/>
              <a:latin typeface="+mn-lt"/>
              <a:ea typeface="+mn-ea"/>
              <a:cs typeface="+mn-cs"/>
            </a:endParaRPr>
          </a:p>
        </p:txBody>
      </p:sp>
      <p:pic>
        <p:nvPicPr>
          <p:cNvPr id="2050" name="Picture 2"/>
          <p:cNvPicPr>
            <a:picLocks noChangeAspect="1" noChangeArrowheads="1"/>
          </p:cNvPicPr>
          <p:nvPr/>
        </p:nvPicPr>
        <p:blipFill>
          <a:blip r:embed="rId4" cstate="print"/>
          <a:srcRect/>
          <a:stretch>
            <a:fillRect/>
          </a:stretch>
        </p:blipFill>
        <p:spPr bwMode="auto">
          <a:xfrm>
            <a:off x="204974" y="1844824"/>
            <a:ext cx="9784375" cy="4248472"/>
          </a:xfrm>
          <a:prstGeom prst="rect">
            <a:avLst/>
          </a:prstGeom>
          <a:noFill/>
          <a:ln w="9525">
            <a:noFill/>
            <a:miter lim="800000"/>
            <a:headEnd/>
            <a:tailEnd/>
          </a:ln>
        </p:spPr>
      </p:pic>
      <p:sp>
        <p:nvSpPr>
          <p:cNvPr id="8" name="7 - Ορθογώνιο"/>
          <p:cNvSpPr/>
          <p:nvPr/>
        </p:nvSpPr>
        <p:spPr>
          <a:xfrm>
            <a:off x="287197" y="6084587"/>
            <a:ext cx="10153792" cy="584775"/>
          </a:xfrm>
          <a:prstGeom prst="rect">
            <a:avLst/>
          </a:prstGeom>
        </p:spPr>
        <p:txBody>
          <a:bodyPr wrap="square">
            <a:spAutoFit/>
          </a:bodyPr>
          <a:lstStyle/>
          <a:p>
            <a:r>
              <a:rPr lang="el-GR" sz="3200" dirty="0" smtClean="0"/>
              <a:t>περιέχει μία ενότητα PHP με 2 εντολές σε αυτήν. </a:t>
            </a:r>
            <a:endParaRPr lang="el-GR" sz="32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3861" y="476672"/>
            <a:ext cx="9396889" cy="1143000"/>
          </a:xfrm>
        </p:spPr>
        <p:txBody>
          <a:bodyPr>
            <a:normAutofit/>
          </a:bodyPr>
          <a:lstStyle/>
          <a:p>
            <a:r>
              <a:rPr lang="el-GR" dirty="0" smtClean="0"/>
              <a:t>Βασική Σύνταξη</a:t>
            </a:r>
            <a:endParaRPr lang="el-GR" b="1" dirty="0"/>
          </a:p>
        </p:txBody>
      </p:sp>
      <p:sp>
        <p:nvSpPr>
          <p:cNvPr id="4" name="3 - TextBox"/>
          <p:cNvSpPr txBox="1"/>
          <p:nvPr/>
        </p:nvSpPr>
        <p:spPr>
          <a:xfrm>
            <a:off x="0" y="2"/>
            <a:ext cx="10440988" cy="461665"/>
          </a:xfrm>
          <a:prstGeom prst="rect">
            <a:avLst/>
          </a:prstGeom>
          <a:solidFill>
            <a:schemeClr val="tx2"/>
          </a:solidFill>
        </p:spPr>
        <p:txBody>
          <a:bodyPr wrap="square" rtlCol="0">
            <a:spAutoFit/>
          </a:bodyPr>
          <a:lstStyle/>
          <a:p>
            <a:pPr algn="ctr"/>
            <a:r>
              <a:rPr lang="el-GR" sz="1200" b="1" dirty="0" smtClean="0">
                <a:solidFill>
                  <a:schemeClr val="bg1"/>
                </a:solidFill>
              </a:rPr>
              <a:t>ΗΛΕΚΤΡΟΝΙΚΟ ΕΜΠΟΡΙΟ</a:t>
            </a:r>
            <a:r>
              <a:rPr lang="el-GR" sz="1200" dirty="0" smtClean="0">
                <a:solidFill>
                  <a:schemeClr val="bg1"/>
                </a:solidFill>
              </a:rPr>
              <a:t>, Ενότητα 3, ΤΜΗΜΑ ΜΗΧΑΝΙΚΩΝ ΠΛΗΡΟΦΟΡΙΚΗΣ ΤΕ,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2" y="3"/>
            <a:ext cx="698303"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9578241" y="3"/>
            <a:ext cx="862747" cy="692696"/>
          </a:xfrm>
          <a:prstGeom prst="rect">
            <a:avLst/>
          </a:prstGeom>
          <a:noFill/>
          <a:ln w="9525">
            <a:noFill/>
            <a:miter lim="800000"/>
            <a:headEnd/>
            <a:tailEnd/>
          </a:ln>
        </p:spPr>
      </p:pic>
      <p:sp>
        <p:nvSpPr>
          <p:cNvPr id="7" name="Content Placeholder 2"/>
          <p:cNvSpPr txBox="1">
            <a:spLocks/>
          </p:cNvSpPr>
          <p:nvPr/>
        </p:nvSpPr>
        <p:spPr>
          <a:xfrm>
            <a:off x="1" y="1268760"/>
            <a:ext cx="9866597" cy="603284"/>
          </a:xfrm>
          <a:prstGeom prst="rect">
            <a:avLst/>
          </a:prstGeom>
        </p:spPr>
        <p:txBody>
          <a:bodyPr vert="horz" lIns="91440" tIns="45720" rIns="91440" bIns="45720" rtlCol="0">
            <a:noAutofit/>
          </a:bodyPr>
          <a:lstStyle/>
          <a:p>
            <a:pPr>
              <a:buFont typeface="Arial" pitchFamily="34" charset="0"/>
              <a:buChar char="•"/>
            </a:pPr>
            <a:r>
              <a:rPr lang="el-GR" sz="3200" dirty="0" smtClean="0"/>
              <a:t>Εδώ θα πρέπει να πούμε πως η εντολή </a:t>
            </a:r>
            <a:r>
              <a:rPr lang="el-GR" sz="3200" b="1" i="1" dirty="0" err="1" smtClean="0">
                <a:solidFill>
                  <a:srgbClr val="FF0000"/>
                </a:solidFill>
              </a:rPr>
              <a:t>echo</a:t>
            </a:r>
            <a:r>
              <a:rPr lang="el-GR" sz="3200" b="1" i="1" dirty="0" smtClean="0">
                <a:solidFill>
                  <a:srgbClr val="FF0000"/>
                </a:solidFill>
              </a:rPr>
              <a:t> </a:t>
            </a:r>
            <a:r>
              <a:rPr lang="el-GR" sz="3200" dirty="0" smtClean="0"/>
              <a:t>τυπώνει στην σελίδα HTML στην θέση που βρισκόμαστε το κείμενο που υπάρχει μέσα στα διπλά εισαγωγικά. </a:t>
            </a:r>
          </a:p>
          <a:p>
            <a:pPr lvl="1">
              <a:buFont typeface="Wingdings" pitchFamily="2" charset="2"/>
              <a:buChar char="ü"/>
            </a:pPr>
            <a:r>
              <a:rPr lang="el-GR" sz="2800" dirty="0" smtClean="0"/>
              <a:t>Αν λοιπόν ανοίξουμε την παραπάνω σελίδα θα δούμε στην οθόνη το κείμενο</a:t>
            </a:r>
          </a:p>
          <a:p>
            <a:pPr lvl="1"/>
            <a:endParaRPr lang="el-GR" sz="2800" dirty="0" smtClean="0"/>
          </a:p>
          <a:p>
            <a:pPr algn="ctr"/>
            <a:r>
              <a:rPr lang="el-GR" sz="3200" b="1" i="1" dirty="0" smtClean="0">
                <a:solidFill>
                  <a:srgbClr val="FF0000"/>
                </a:solidFill>
              </a:rPr>
              <a:t>ΓΕΙΑ ΣΑΣ ΑΠΟ ΤΗΝ ΡΗΡ</a:t>
            </a:r>
          </a:p>
          <a:p>
            <a:endParaRPr lang="el-GR" sz="3200" dirty="0" smtClean="0"/>
          </a:p>
          <a:p>
            <a:pPr lvl="1">
              <a:buFont typeface="Wingdings" pitchFamily="2" charset="2"/>
              <a:buChar char="ü"/>
            </a:pPr>
            <a:r>
              <a:rPr lang="el-GR" sz="2800" dirty="0" smtClean="0"/>
              <a:t>Αυτό είναι το δεύτερο μήνυμα.</a:t>
            </a:r>
          </a:p>
          <a:p>
            <a:pPr lvl="1">
              <a:buFont typeface="Wingdings" pitchFamily="2" charset="2"/>
              <a:buChar char="ü"/>
            </a:pPr>
            <a:r>
              <a:rPr lang="el-GR" sz="2800" dirty="0" smtClean="0"/>
              <a:t>Στην παραπάνω έξοδο δεν υπάρχει κανένα λάθος.</a:t>
            </a:r>
            <a:endParaRPr kumimoji="0" lang="el-GR" sz="2800" b="1" i="1" u="sng" strike="noStrike" kern="1200" cap="none" spc="0" normalizeH="0" baseline="0" noProof="0" dirty="0">
              <a:ln>
                <a:noFill/>
              </a:ln>
              <a:solidFill>
                <a:srgbClr val="FF0000"/>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3861" y="476672"/>
            <a:ext cx="9396889" cy="1143000"/>
          </a:xfrm>
        </p:spPr>
        <p:txBody>
          <a:bodyPr>
            <a:normAutofit/>
          </a:bodyPr>
          <a:lstStyle/>
          <a:p>
            <a:r>
              <a:rPr lang="el-GR" dirty="0" smtClean="0"/>
              <a:t>Βασική Σύνταξη</a:t>
            </a:r>
            <a:endParaRPr lang="el-GR" b="1" dirty="0"/>
          </a:p>
        </p:txBody>
      </p:sp>
      <p:sp>
        <p:nvSpPr>
          <p:cNvPr id="4" name="3 - TextBox"/>
          <p:cNvSpPr txBox="1"/>
          <p:nvPr/>
        </p:nvSpPr>
        <p:spPr>
          <a:xfrm>
            <a:off x="0" y="2"/>
            <a:ext cx="10440988" cy="461665"/>
          </a:xfrm>
          <a:prstGeom prst="rect">
            <a:avLst/>
          </a:prstGeom>
          <a:solidFill>
            <a:schemeClr val="tx2"/>
          </a:solidFill>
        </p:spPr>
        <p:txBody>
          <a:bodyPr wrap="square" rtlCol="0">
            <a:spAutoFit/>
          </a:bodyPr>
          <a:lstStyle/>
          <a:p>
            <a:pPr algn="ctr"/>
            <a:r>
              <a:rPr lang="el-GR" sz="1200" b="1" dirty="0" smtClean="0">
                <a:solidFill>
                  <a:schemeClr val="bg1"/>
                </a:solidFill>
              </a:rPr>
              <a:t>ΗΛΕΚΤΡΟΝΙΚΟ ΕΜΠΟΡΙΟ</a:t>
            </a:r>
            <a:r>
              <a:rPr lang="el-GR" sz="1200" dirty="0" smtClean="0">
                <a:solidFill>
                  <a:schemeClr val="bg1"/>
                </a:solidFill>
              </a:rPr>
              <a:t>, Ενότητα 3, ΤΜΗΜΑ ΜΗΧΑΝΙΚΩΝ ΠΛΗΡΟΦΟΡΙΚΗΣ ΤΕ,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2" y="3"/>
            <a:ext cx="698303"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9578241" y="3"/>
            <a:ext cx="862747" cy="692696"/>
          </a:xfrm>
          <a:prstGeom prst="rect">
            <a:avLst/>
          </a:prstGeom>
          <a:noFill/>
          <a:ln w="9525">
            <a:noFill/>
            <a:miter lim="800000"/>
            <a:headEnd/>
            <a:tailEnd/>
          </a:ln>
        </p:spPr>
      </p:pic>
      <p:sp>
        <p:nvSpPr>
          <p:cNvPr id="7" name="Content Placeholder 2"/>
          <p:cNvSpPr txBox="1">
            <a:spLocks/>
          </p:cNvSpPr>
          <p:nvPr/>
        </p:nvSpPr>
        <p:spPr>
          <a:xfrm>
            <a:off x="1" y="1268760"/>
            <a:ext cx="9866597" cy="603284"/>
          </a:xfrm>
          <a:prstGeom prst="rect">
            <a:avLst/>
          </a:prstGeom>
        </p:spPr>
        <p:txBody>
          <a:bodyPr vert="horz" lIns="91440" tIns="45720" rIns="91440" bIns="45720" rtlCol="0">
            <a:noAutofit/>
          </a:bodyPr>
          <a:lstStyle/>
          <a:p>
            <a:r>
              <a:rPr lang="el-GR" sz="3200" dirty="0" smtClean="0"/>
              <a:t>Και τα δύο μηνύματα</a:t>
            </a:r>
            <a:r>
              <a:rPr lang="en-US" sz="3200" dirty="0" smtClean="0"/>
              <a:t> </a:t>
            </a:r>
            <a:r>
              <a:rPr lang="el-GR" sz="3200" dirty="0" smtClean="0"/>
              <a:t>εμφανίστηκαν το ένα μετά το άλλο και δεν υπήρξε αλλαγή γραμμής ανάμεσά</a:t>
            </a:r>
          </a:p>
          <a:p>
            <a:r>
              <a:rPr lang="el-GR" sz="3200" dirty="0" smtClean="0"/>
              <a:t>τους. </a:t>
            </a:r>
          </a:p>
          <a:p>
            <a:pPr lvl="1">
              <a:buFont typeface="Wingdings" pitchFamily="2" charset="2"/>
              <a:buChar char="ü"/>
            </a:pPr>
            <a:r>
              <a:rPr lang="el-GR" sz="2800" dirty="0" smtClean="0"/>
              <a:t>Αν θέλουμε να γίνει κάτι τέτοιο, τότε θα πρέπει να ενσωματώσουμε το </a:t>
            </a:r>
            <a:r>
              <a:rPr lang="el-GR" sz="2800" b="1" dirty="0" smtClean="0"/>
              <a:t>TAG &lt;BR&gt; </a:t>
            </a:r>
            <a:r>
              <a:rPr lang="el-GR" sz="2800" dirty="0" smtClean="0"/>
              <a:t>μέσα στο κείμενο που θα εκτυπώσουμε. Έτσι λοιπόν η ενότητα κώδικα</a:t>
            </a:r>
            <a:endParaRPr kumimoji="0" lang="el-GR" sz="2800" b="1" i="1" u="sng" strike="noStrike" kern="1200" cap="none" spc="0" normalizeH="0" baseline="0" noProof="0" dirty="0">
              <a:ln>
                <a:noFill/>
              </a:ln>
              <a:solidFill>
                <a:srgbClr val="FF0000"/>
              </a:solidFill>
              <a:effectLst/>
              <a:uLnTx/>
              <a:uFillTx/>
              <a:latin typeface="+mn-lt"/>
              <a:ea typeface="+mn-ea"/>
              <a:cs typeface="+mn-cs"/>
            </a:endParaRPr>
          </a:p>
        </p:txBody>
      </p:sp>
      <p:sp>
        <p:nvSpPr>
          <p:cNvPr id="8" name="7 - Ορθογώνιο"/>
          <p:cNvSpPr/>
          <p:nvPr/>
        </p:nvSpPr>
        <p:spPr>
          <a:xfrm>
            <a:off x="944968" y="4149082"/>
            <a:ext cx="8386608" cy="2554545"/>
          </a:xfrm>
          <a:prstGeom prst="rect">
            <a:avLst/>
          </a:prstGeom>
        </p:spPr>
        <p:txBody>
          <a:bodyPr wrap="square">
            <a:spAutoFit/>
          </a:bodyPr>
          <a:lstStyle/>
          <a:p>
            <a:pPr algn="ctr"/>
            <a:r>
              <a:rPr lang="en-US" sz="3200" b="1" i="1" dirty="0" smtClean="0">
                <a:solidFill>
                  <a:srgbClr val="FF0000"/>
                </a:solidFill>
              </a:rPr>
              <a:t>echo “MHNYMA1&lt;BR&gt;”;</a:t>
            </a:r>
          </a:p>
          <a:p>
            <a:pPr algn="ctr"/>
            <a:r>
              <a:rPr lang="en-US" sz="3200" b="1" i="1" dirty="0" smtClean="0">
                <a:solidFill>
                  <a:srgbClr val="FF0000"/>
                </a:solidFill>
              </a:rPr>
              <a:t>echo “MHNYMA2”;</a:t>
            </a:r>
          </a:p>
          <a:p>
            <a:r>
              <a:rPr lang="el-GR" sz="3200" dirty="0" smtClean="0"/>
              <a:t>θα τυπώσει</a:t>
            </a:r>
          </a:p>
          <a:p>
            <a:pPr algn="ctr"/>
            <a:r>
              <a:rPr lang="en-US" sz="3200" b="1" i="1" dirty="0" smtClean="0">
                <a:solidFill>
                  <a:srgbClr val="FF0000"/>
                </a:solidFill>
              </a:rPr>
              <a:t>MHNYMA1</a:t>
            </a:r>
          </a:p>
          <a:p>
            <a:pPr algn="ctr"/>
            <a:r>
              <a:rPr lang="en-US" sz="3200" b="1" i="1" dirty="0" smtClean="0">
                <a:solidFill>
                  <a:srgbClr val="FF0000"/>
                </a:solidFill>
              </a:rPr>
              <a:t>MHNYMA2</a:t>
            </a:r>
            <a:endParaRPr lang="el-GR" sz="3200" b="1" i="1" dirty="0">
              <a:solidFill>
                <a:srgbClr val="FF0000"/>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3861" y="476672"/>
            <a:ext cx="9396889" cy="1143000"/>
          </a:xfrm>
        </p:spPr>
        <p:txBody>
          <a:bodyPr>
            <a:normAutofit/>
          </a:bodyPr>
          <a:lstStyle/>
          <a:p>
            <a:r>
              <a:rPr lang="el-GR" dirty="0" smtClean="0"/>
              <a:t>Βασική Σύνταξη</a:t>
            </a:r>
            <a:endParaRPr lang="el-GR" b="1" dirty="0"/>
          </a:p>
        </p:txBody>
      </p:sp>
      <p:sp>
        <p:nvSpPr>
          <p:cNvPr id="4" name="3 - TextBox"/>
          <p:cNvSpPr txBox="1"/>
          <p:nvPr/>
        </p:nvSpPr>
        <p:spPr>
          <a:xfrm>
            <a:off x="0" y="2"/>
            <a:ext cx="10440988" cy="461665"/>
          </a:xfrm>
          <a:prstGeom prst="rect">
            <a:avLst/>
          </a:prstGeom>
          <a:solidFill>
            <a:schemeClr val="tx2"/>
          </a:solidFill>
        </p:spPr>
        <p:txBody>
          <a:bodyPr wrap="square" rtlCol="0">
            <a:spAutoFit/>
          </a:bodyPr>
          <a:lstStyle/>
          <a:p>
            <a:pPr algn="ctr"/>
            <a:r>
              <a:rPr lang="el-GR" sz="1200" b="1" dirty="0" smtClean="0">
                <a:solidFill>
                  <a:schemeClr val="bg1"/>
                </a:solidFill>
              </a:rPr>
              <a:t>ΗΛΕΚΤΡΟΝΙΚΟ ΕΜΠΟΡΙΟ</a:t>
            </a:r>
            <a:r>
              <a:rPr lang="el-GR" sz="1200" dirty="0" smtClean="0">
                <a:solidFill>
                  <a:schemeClr val="bg1"/>
                </a:solidFill>
              </a:rPr>
              <a:t>, Ενότητα 3, ΤΜΗΜΑ ΜΗΧΑΝΙΚΩΝ ΠΛΗΡΟΦΟΡΙΚΗΣ ΤΕ,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2" y="3"/>
            <a:ext cx="698303"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9578241" y="3"/>
            <a:ext cx="862747" cy="692696"/>
          </a:xfrm>
          <a:prstGeom prst="rect">
            <a:avLst/>
          </a:prstGeom>
          <a:noFill/>
          <a:ln w="9525">
            <a:noFill/>
            <a:miter lim="800000"/>
            <a:headEnd/>
            <a:tailEnd/>
          </a:ln>
        </p:spPr>
      </p:pic>
      <p:sp>
        <p:nvSpPr>
          <p:cNvPr id="7" name="Content Placeholder 2"/>
          <p:cNvSpPr txBox="1">
            <a:spLocks/>
          </p:cNvSpPr>
          <p:nvPr/>
        </p:nvSpPr>
        <p:spPr>
          <a:xfrm>
            <a:off x="1" y="1268760"/>
            <a:ext cx="9866597" cy="603284"/>
          </a:xfrm>
          <a:prstGeom prst="rect">
            <a:avLst/>
          </a:prstGeom>
        </p:spPr>
        <p:txBody>
          <a:bodyPr vert="horz" lIns="91440" tIns="45720" rIns="91440" bIns="45720" rtlCol="0">
            <a:noAutofit/>
          </a:bodyPr>
          <a:lstStyle/>
          <a:p>
            <a:r>
              <a:rPr lang="el-GR" sz="3200" dirty="0" smtClean="0"/>
              <a:t>Φυσικά από την στιγμή που μπορούμε να ενσωματώσουμε ένα TAG μπορούμε να ενσωματώσουμε οποιοδήποτε άλλο. </a:t>
            </a:r>
          </a:p>
          <a:p>
            <a:r>
              <a:rPr lang="el-GR" sz="3200" dirty="0" smtClean="0"/>
              <a:t>Η επόμενη ενότητα κώδικα</a:t>
            </a:r>
          </a:p>
          <a:p>
            <a:endParaRPr lang="el-GR" sz="3200" dirty="0" smtClean="0"/>
          </a:p>
          <a:p>
            <a:pPr algn="ctr"/>
            <a:r>
              <a:rPr lang="en-US" sz="3200" b="1" i="1" dirty="0" smtClean="0">
                <a:solidFill>
                  <a:srgbClr val="FF0000"/>
                </a:solidFill>
              </a:rPr>
              <a:t>echo “MHNYMA1&lt;BR&gt;”;</a:t>
            </a:r>
          </a:p>
          <a:p>
            <a:pPr algn="ctr"/>
            <a:r>
              <a:rPr lang="en-US" sz="3200" b="1" i="1" dirty="0" smtClean="0">
                <a:solidFill>
                  <a:srgbClr val="FF0000"/>
                </a:solidFill>
              </a:rPr>
              <a:t>echo “&lt;B&gt;MHNYMA2&lt;/B&gt;;</a:t>
            </a:r>
          </a:p>
          <a:p>
            <a:endParaRPr lang="el-GR" sz="3200" dirty="0" smtClean="0"/>
          </a:p>
          <a:p>
            <a:r>
              <a:rPr lang="el-GR" sz="3200" dirty="0" smtClean="0"/>
              <a:t>θα τυπώσει</a:t>
            </a:r>
          </a:p>
          <a:p>
            <a:pPr algn="ctr"/>
            <a:r>
              <a:rPr lang="el-GR" sz="3200" dirty="0" smtClean="0">
                <a:solidFill>
                  <a:srgbClr val="FF0000"/>
                </a:solidFill>
              </a:rPr>
              <a:t>ΜΗΝΥΜΑ1</a:t>
            </a:r>
          </a:p>
          <a:p>
            <a:pPr algn="ctr"/>
            <a:r>
              <a:rPr lang="el-GR" sz="3200" b="1" dirty="0" smtClean="0">
                <a:solidFill>
                  <a:srgbClr val="FF0000"/>
                </a:solidFill>
              </a:rPr>
              <a:t>ΜΗΝΥΜΑ2</a:t>
            </a:r>
            <a:endParaRPr kumimoji="0" lang="el-GR" sz="2800" b="1" i="1" u="sng" strike="noStrike" kern="1200" cap="none" spc="0" normalizeH="0" baseline="0" noProof="0" dirty="0">
              <a:ln>
                <a:noFill/>
              </a:ln>
              <a:solidFill>
                <a:srgbClr val="FF0000"/>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533861" y="1614400"/>
            <a:ext cx="9373267" cy="3242814"/>
          </a:xfrm>
        </p:spPr>
        <p:txBody>
          <a:bodyPr>
            <a:noAutofit/>
          </a:bodyPr>
          <a:lstStyle/>
          <a:p>
            <a:pPr algn="l"/>
            <a:r>
              <a:rPr lang="el-GR" sz="2800" dirty="0" smtClean="0">
                <a:solidFill>
                  <a:schemeClr val="tx1"/>
                </a:solidFill>
              </a:rPr>
              <a:t>Τμήμα Μηχανικών Πληροφορικής ΤΕ</a:t>
            </a:r>
          </a:p>
          <a:p>
            <a:pPr algn="l"/>
            <a:r>
              <a:rPr lang="el-GR" b="1" dirty="0" smtClean="0">
                <a:solidFill>
                  <a:schemeClr val="tx1"/>
                </a:solidFill>
              </a:rPr>
              <a:t>Ηλεκτρονικό εμπόριο</a:t>
            </a:r>
            <a:endParaRPr lang="el-GR" b="1" dirty="0">
              <a:solidFill>
                <a:schemeClr val="tx1"/>
              </a:solidFill>
            </a:endParaRPr>
          </a:p>
          <a:p>
            <a:pPr algn="l"/>
            <a:r>
              <a:rPr lang="el-GR" sz="2800" b="1" dirty="0" smtClean="0">
                <a:solidFill>
                  <a:schemeClr val="tx1"/>
                </a:solidFill>
              </a:rPr>
              <a:t>Ενότητα 3</a:t>
            </a:r>
            <a:r>
              <a:rPr lang="en-US" sz="2800" b="1" dirty="0" smtClean="0">
                <a:solidFill>
                  <a:schemeClr val="tx1"/>
                </a:solidFill>
              </a:rPr>
              <a:t> </a:t>
            </a:r>
            <a:r>
              <a:rPr lang="el-GR" sz="2800" b="1" dirty="0" smtClean="0">
                <a:solidFill>
                  <a:schemeClr val="tx1"/>
                </a:solidFill>
              </a:rPr>
              <a:t>:</a:t>
            </a:r>
            <a:r>
              <a:rPr lang="en-US" sz="2800" dirty="0" smtClean="0">
                <a:solidFill>
                  <a:schemeClr val="tx1"/>
                </a:solidFill>
              </a:rPr>
              <a:t> </a:t>
            </a:r>
            <a:r>
              <a:rPr lang="el-GR" sz="2800" dirty="0" smtClean="0">
                <a:solidFill>
                  <a:schemeClr val="tx1"/>
                </a:solidFill>
              </a:rPr>
              <a:t>Βασικά στοιχεία της γλώσσας </a:t>
            </a:r>
            <a:r>
              <a:rPr lang="en-US" sz="2800" dirty="0" smtClean="0">
                <a:solidFill>
                  <a:schemeClr val="tx1"/>
                </a:solidFill>
              </a:rPr>
              <a:t>PHP</a:t>
            </a:r>
          </a:p>
          <a:p>
            <a:pPr algn="l">
              <a:lnSpc>
                <a:spcPts val="2600"/>
              </a:lnSpc>
            </a:pPr>
            <a:endParaRPr lang="el-GR" sz="2800" dirty="0" smtClean="0">
              <a:solidFill>
                <a:schemeClr val="tx2">
                  <a:lumMod val="50000"/>
                </a:schemeClr>
              </a:solidFill>
            </a:endParaRPr>
          </a:p>
          <a:p>
            <a:pPr algn="l">
              <a:lnSpc>
                <a:spcPts val="2600"/>
              </a:lnSpc>
            </a:pPr>
            <a:r>
              <a:rPr lang="el-GR" sz="2800" dirty="0" smtClean="0">
                <a:solidFill>
                  <a:schemeClr val="tx2">
                    <a:lumMod val="50000"/>
                  </a:schemeClr>
                </a:solidFill>
              </a:rPr>
              <a:t>Ιωάννης </a:t>
            </a:r>
            <a:r>
              <a:rPr lang="el-GR" sz="2800" dirty="0" err="1" smtClean="0">
                <a:solidFill>
                  <a:schemeClr val="tx2">
                    <a:lumMod val="50000"/>
                  </a:schemeClr>
                </a:solidFill>
              </a:rPr>
              <a:t>Τσούλος</a:t>
            </a:r>
            <a:endParaRPr lang="el-GR" sz="2800" dirty="0" smtClean="0">
              <a:solidFill>
                <a:schemeClr val="tx2">
                  <a:lumMod val="50000"/>
                </a:schemeClr>
              </a:solidFill>
            </a:endParaRPr>
          </a:p>
          <a:p>
            <a:pPr algn="l">
              <a:lnSpc>
                <a:spcPts val="2600"/>
              </a:lnSpc>
            </a:pPr>
            <a:r>
              <a:rPr lang="el-GR" sz="2400" dirty="0" smtClean="0">
                <a:solidFill>
                  <a:schemeClr val="tx2">
                    <a:lumMod val="50000"/>
                  </a:schemeClr>
                </a:solidFill>
              </a:rPr>
              <a:t>Επίκουρος Καθηγητής</a:t>
            </a:r>
          </a:p>
          <a:p>
            <a:pPr algn="l">
              <a:lnSpc>
                <a:spcPts val="2600"/>
              </a:lnSpc>
            </a:pPr>
            <a:r>
              <a:rPr lang="el-GR" sz="2400" dirty="0" smtClean="0">
                <a:solidFill>
                  <a:schemeClr val="tx2">
                    <a:lumMod val="50000"/>
                  </a:schemeClr>
                </a:solidFill>
              </a:rPr>
              <a:t>Άρτα,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376042" y="5827943"/>
            <a:ext cx="1806032" cy="553393"/>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4100515" y="5591697"/>
            <a:ext cx="4921661" cy="1025873"/>
          </a:xfrm>
          <a:prstGeom prst="rect">
            <a:avLst/>
          </a:prstGeom>
          <a:noFill/>
        </p:spPr>
      </p:pic>
      <p:sp>
        <p:nvSpPr>
          <p:cNvPr id="10" name="Τίτλος 1"/>
          <p:cNvSpPr txBox="1">
            <a:spLocks/>
          </p:cNvSpPr>
          <p:nvPr/>
        </p:nvSpPr>
        <p:spPr>
          <a:xfrm>
            <a:off x="1" y="4257"/>
            <a:ext cx="8509359" cy="1228436"/>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7933809" y="4257"/>
            <a:ext cx="2528765" cy="1237790"/>
          </a:xfrm>
          <a:prstGeom prst="rect">
            <a:avLst/>
          </a:prstGeom>
        </p:spPr>
      </p:pic>
    </p:spTree>
    <p:extLst>
      <p:ext uri="{BB962C8B-B14F-4D97-AF65-F5344CB8AC3E}">
        <p14:creationId xmlns:p14="http://schemas.microsoft.com/office/powerpoint/2010/main" xmlns=""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3861" y="476672"/>
            <a:ext cx="9396889" cy="1143000"/>
          </a:xfrm>
        </p:spPr>
        <p:txBody>
          <a:bodyPr>
            <a:normAutofit/>
          </a:bodyPr>
          <a:lstStyle/>
          <a:p>
            <a:r>
              <a:rPr lang="el-GR" dirty="0" smtClean="0"/>
              <a:t>Βασική Σύνταξη</a:t>
            </a:r>
            <a:endParaRPr lang="el-GR" b="1" dirty="0"/>
          </a:p>
        </p:txBody>
      </p:sp>
      <p:sp>
        <p:nvSpPr>
          <p:cNvPr id="4" name="3 - TextBox"/>
          <p:cNvSpPr txBox="1"/>
          <p:nvPr/>
        </p:nvSpPr>
        <p:spPr>
          <a:xfrm>
            <a:off x="0" y="2"/>
            <a:ext cx="10440988" cy="461665"/>
          </a:xfrm>
          <a:prstGeom prst="rect">
            <a:avLst/>
          </a:prstGeom>
          <a:solidFill>
            <a:schemeClr val="tx2"/>
          </a:solidFill>
        </p:spPr>
        <p:txBody>
          <a:bodyPr wrap="square" rtlCol="0">
            <a:spAutoFit/>
          </a:bodyPr>
          <a:lstStyle/>
          <a:p>
            <a:pPr algn="ctr"/>
            <a:r>
              <a:rPr lang="el-GR" sz="1200" b="1" dirty="0" smtClean="0">
                <a:solidFill>
                  <a:schemeClr val="bg1"/>
                </a:solidFill>
              </a:rPr>
              <a:t>ΗΛΕΚΤΡΟΝΙΚΟ ΕΜΠΟΡΙΟ</a:t>
            </a:r>
            <a:r>
              <a:rPr lang="el-GR" sz="1200" dirty="0" smtClean="0">
                <a:solidFill>
                  <a:schemeClr val="bg1"/>
                </a:solidFill>
              </a:rPr>
              <a:t>, Ενότητα 3, ΤΜΗΜΑ ΜΗΧΑΝΙΚΩΝ ΠΛΗΡΟΦΟΡΙΚΗΣ ΤΕ,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2" y="3"/>
            <a:ext cx="698303"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9578241" y="3"/>
            <a:ext cx="862747" cy="692696"/>
          </a:xfrm>
          <a:prstGeom prst="rect">
            <a:avLst/>
          </a:prstGeom>
          <a:noFill/>
          <a:ln w="9525">
            <a:noFill/>
            <a:miter lim="800000"/>
            <a:headEnd/>
            <a:tailEnd/>
          </a:ln>
        </p:spPr>
      </p:pic>
      <p:sp>
        <p:nvSpPr>
          <p:cNvPr id="7" name="Content Placeholder 2"/>
          <p:cNvSpPr txBox="1">
            <a:spLocks/>
          </p:cNvSpPr>
          <p:nvPr/>
        </p:nvSpPr>
        <p:spPr>
          <a:xfrm>
            <a:off x="204974" y="1628800"/>
            <a:ext cx="9866597" cy="3672408"/>
          </a:xfrm>
          <a:prstGeom prst="rect">
            <a:avLst/>
          </a:prstGeom>
        </p:spPr>
        <p:txBody>
          <a:bodyPr vert="horz" lIns="91440" tIns="45720" rIns="91440" bIns="45720" rtlCol="0">
            <a:noAutofit/>
          </a:bodyPr>
          <a:lstStyle/>
          <a:p>
            <a:pPr>
              <a:buFont typeface="Arial" pitchFamily="34" charset="0"/>
              <a:buChar char="•"/>
            </a:pPr>
            <a:r>
              <a:rPr lang="el-GR" sz="3200" dirty="0" smtClean="0"/>
              <a:t>Ένα άλλο βασικό στοιχείο σε γλώσσες προγραμματισμού είναι ο σχολιασμός</a:t>
            </a:r>
          </a:p>
          <a:p>
            <a:r>
              <a:rPr lang="el-GR" sz="3200" dirty="0" smtClean="0"/>
              <a:t>κώδικα. </a:t>
            </a:r>
          </a:p>
          <a:p>
            <a:pPr lvl="1">
              <a:buFont typeface="Wingdings" pitchFamily="2" charset="2"/>
              <a:buChar char="ü"/>
            </a:pPr>
            <a:r>
              <a:rPr lang="el-GR" sz="3200" dirty="0" smtClean="0"/>
              <a:t>Στην </a:t>
            </a:r>
            <a:r>
              <a:rPr lang="el-GR" sz="3200" b="1" dirty="0" smtClean="0"/>
              <a:t>PHP</a:t>
            </a:r>
            <a:r>
              <a:rPr lang="el-GR" sz="3200" dirty="0" smtClean="0"/>
              <a:t> αυτό γίνεται με την χρήση των σχολίων που συναντάμε στην </a:t>
            </a:r>
            <a:r>
              <a:rPr lang="el-GR" sz="3200" b="1" dirty="0" smtClean="0"/>
              <a:t>C++.</a:t>
            </a:r>
          </a:p>
          <a:p>
            <a:endParaRPr lang="el-GR" sz="3200" dirty="0" smtClean="0"/>
          </a:p>
          <a:p>
            <a:pPr>
              <a:buFont typeface="Arial" pitchFamily="34" charset="0"/>
              <a:buChar char="•"/>
            </a:pPr>
            <a:r>
              <a:rPr lang="el-GR" sz="3200" dirty="0" smtClean="0"/>
              <a:t> Έτσι, τα σχόλια μπορούν να βρίσκονται μετά από </a:t>
            </a:r>
            <a:r>
              <a:rPr lang="el-GR" sz="3200" b="1" dirty="0" smtClean="0"/>
              <a:t>//</a:t>
            </a:r>
            <a:r>
              <a:rPr lang="el-GR" sz="3200" dirty="0" smtClean="0"/>
              <a:t> ή ακόμα και να περικλείονται μέσα σε </a:t>
            </a:r>
            <a:r>
              <a:rPr lang="el-GR" sz="3200" b="1" dirty="0" smtClean="0"/>
              <a:t>/* */.</a:t>
            </a:r>
            <a:endParaRPr kumimoji="0" lang="el-GR" sz="2800" b="1" i="1" u="sng" strike="noStrike" kern="1200" cap="none" spc="0" normalizeH="0" baseline="0" noProof="0" dirty="0">
              <a:ln>
                <a:noFill/>
              </a:ln>
              <a:solidFill>
                <a:srgbClr val="FF0000"/>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3861" y="476672"/>
            <a:ext cx="9396889" cy="1143000"/>
          </a:xfrm>
        </p:spPr>
        <p:txBody>
          <a:bodyPr>
            <a:normAutofit/>
          </a:bodyPr>
          <a:lstStyle/>
          <a:p>
            <a:r>
              <a:rPr lang="el-GR" dirty="0" smtClean="0"/>
              <a:t>Μεταβλητές-Ονοματολογία</a:t>
            </a:r>
            <a:endParaRPr lang="el-GR" b="1" dirty="0"/>
          </a:p>
        </p:txBody>
      </p:sp>
      <p:sp>
        <p:nvSpPr>
          <p:cNvPr id="4" name="3 - TextBox"/>
          <p:cNvSpPr txBox="1"/>
          <p:nvPr/>
        </p:nvSpPr>
        <p:spPr>
          <a:xfrm>
            <a:off x="0" y="2"/>
            <a:ext cx="10440988" cy="461665"/>
          </a:xfrm>
          <a:prstGeom prst="rect">
            <a:avLst/>
          </a:prstGeom>
          <a:solidFill>
            <a:schemeClr val="tx2"/>
          </a:solidFill>
        </p:spPr>
        <p:txBody>
          <a:bodyPr wrap="square" rtlCol="0">
            <a:spAutoFit/>
          </a:bodyPr>
          <a:lstStyle/>
          <a:p>
            <a:pPr algn="ctr"/>
            <a:r>
              <a:rPr lang="el-GR" sz="1200" b="1" dirty="0" smtClean="0">
                <a:solidFill>
                  <a:schemeClr val="bg1"/>
                </a:solidFill>
              </a:rPr>
              <a:t>ΗΛΕΚΤΡΟΝΙΚΟ ΕΜΠΟΡΙΟ</a:t>
            </a:r>
            <a:r>
              <a:rPr lang="el-GR" sz="1200" dirty="0" smtClean="0">
                <a:solidFill>
                  <a:schemeClr val="bg1"/>
                </a:solidFill>
              </a:rPr>
              <a:t>, Ενότητα 3, ΤΜΗΜΑ ΜΗΧΑΝΙΚΩΝ ΠΛΗΡΟΦΟΡΙΚΗΣ ΤΕ,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2" y="3"/>
            <a:ext cx="698303"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9578241" y="3"/>
            <a:ext cx="862747" cy="692696"/>
          </a:xfrm>
          <a:prstGeom prst="rect">
            <a:avLst/>
          </a:prstGeom>
          <a:noFill/>
          <a:ln w="9525">
            <a:noFill/>
            <a:miter lim="800000"/>
            <a:headEnd/>
            <a:tailEnd/>
          </a:ln>
        </p:spPr>
      </p:pic>
      <p:sp>
        <p:nvSpPr>
          <p:cNvPr id="7" name="Content Placeholder 2"/>
          <p:cNvSpPr txBox="1">
            <a:spLocks/>
          </p:cNvSpPr>
          <p:nvPr/>
        </p:nvSpPr>
        <p:spPr>
          <a:xfrm>
            <a:off x="287197" y="1601580"/>
            <a:ext cx="9866597" cy="3771636"/>
          </a:xfrm>
          <a:prstGeom prst="rect">
            <a:avLst/>
          </a:prstGeom>
        </p:spPr>
        <p:txBody>
          <a:bodyPr vert="horz" lIns="91440" tIns="45720" rIns="91440" bIns="45720" rtlCol="0">
            <a:noAutofit/>
          </a:bodyPr>
          <a:lstStyle/>
          <a:p>
            <a:pPr>
              <a:buFont typeface="Arial" pitchFamily="34" charset="0"/>
              <a:buChar char="•"/>
            </a:pPr>
            <a:r>
              <a:rPr lang="el-GR" sz="3200" dirty="0" smtClean="0"/>
              <a:t>Αν οι δυνατότητες της </a:t>
            </a:r>
            <a:r>
              <a:rPr lang="el-GR" sz="3200" b="1" dirty="0" smtClean="0"/>
              <a:t>PHP</a:t>
            </a:r>
            <a:r>
              <a:rPr lang="el-GR" sz="3200" dirty="0" smtClean="0"/>
              <a:t> περιορίζονταν στο να γράφει απλώς κείμενο επί της</a:t>
            </a:r>
          </a:p>
          <a:p>
            <a:r>
              <a:rPr lang="el-GR" sz="3200" dirty="0" smtClean="0"/>
              <a:t>οθόνης , τότε δεν θα ήταν περισσότερο χρήσιμη από ότι η απλή </a:t>
            </a:r>
            <a:r>
              <a:rPr lang="el-GR" sz="3200" b="1" dirty="0" smtClean="0"/>
              <a:t>HTML.</a:t>
            </a:r>
            <a:r>
              <a:rPr lang="el-GR" sz="3200" dirty="0" smtClean="0"/>
              <a:t> </a:t>
            </a:r>
          </a:p>
          <a:p>
            <a:endParaRPr lang="el-GR" sz="3200" dirty="0" smtClean="0"/>
          </a:p>
          <a:p>
            <a:pPr>
              <a:buFont typeface="Arial" pitchFamily="34" charset="0"/>
              <a:buChar char="•"/>
            </a:pPr>
            <a:r>
              <a:rPr lang="el-GR" sz="3200" dirty="0" smtClean="0"/>
              <a:t>Ωστόσο, πρόκειται για μία γλώσσα προγραμματισμού και σαν τέτοια έχει και μεταβλητές και τελεστές αλλά και δομές ελέγχου. </a:t>
            </a: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3861" y="476672"/>
            <a:ext cx="9396889" cy="1143000"/>
          </a:xfrm>
        </p:spPr>
        <p:txBody>
          <a:bodyPr>
            <a:normAutofit/>
          </a:bodyPr>
          <a:lstStyle/>
          <a:p>
            <a:r>
              <a:rPr lang="el-GR" dirty="0" smtClean="0"/>
              <a:t>Μεταβλητές-Ονοματολογία</a:t>
            </a:r>
            <a:endParaRPr lang="el-GR" b="1" dirty="0"/>
          </a:p>
        </p:txBody>
      </p:sp>
      <p:sp>
        <p:nvSpPr>
          <p:cNvPr id="4" name="3 - TextBox"/>
          <p:cNvSpPr txBox="1"/>
          <p:nvPr/>
        </p:nvSpPr>
        <p:spPr>
          <a:xfrm>
            <a:off x="0" y="2"/>
            <a:ext cx="10440988" cy="461665"/>
          </a:xfrm>
          <a:prstGeom prst="rect">
            <a:avLst/>
          </a:prstGeom>
          <a:solidFill>
            <a:schemeClr val="tx2"/>
          </a:solidFill>
        </p:spPr>
        <p:txBody>
          <a:bodyPr wrap="square" rtlCol="0">
            <a:spAutoFit/>
          </a:bodyPr>
          <a:lstStyle/>
          <a:p>
            <a:pPr algn="ctr"/>
            <a:r>
              <a:rPr lang="el-GR" sz="1200" b="1" dirty="0" smtClean="0">
                <a:solidFill>
                  <a:schemeClr val="bg1"/>
                </a:solidFill>
              </a:rPr>
              <a:t>ΗΛΕΚΤΡΟΝΙΚΟ ΕΜΠΟΡΙΟ</a:t>
            </a:r>
            <a:r>
              <a:rPr lang="el-GR" sz="1200" dirty="0" smtClean="0">
                <a:solidFill>
                  <a:schemeClr val="bg1"/>
                </a:solidFill>
              </a:rPr>
              <a:t>, Ενότητα 3, ΤΜΗΜΑ ΜΗΧΑΝΙΚΩΝ ΠΛΗΡΟΦΟΡΙΚΗΣ ΤΕ,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2" y="3"/>
            <a:ext cx="698303"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9578241" y="3"/>
            <a:ext cx="862747" cy="692696"/>
          </a:xfrm>
          <a:prstGeom prst="rect">
            <a:avLst/>
          </a:prstGeom>
          <a:noFill/>
          <a:ln w="9525">
            <a:noFill/>
            <a:miter lim="800000"/>
            <a:headEnd/>
            <a:tailEnd/>
          </a:ln>
        </p:spPr>
      </p:pic>
      <p:sp>
        <p:nvSpPr>
          <p:cNvPr id="7" name="Content Placeholder 2"/>
          <p:cNvSpPr txBox="1">
            <a:spLocks/>
          </p:cNvSpPr>
          <p:nvPr/>
        </p:nvSpPr>
        <p:spPr>
          <a:xfrm>
            <a:off x="287197" y="1601580"/>
            <a:ext cx="9866597" cy="3771636"/>
          </a:xfrm>
          <a:prstGeom prst="rect">
            <a:avLst/>
          </a:prstGeom>
        </p:spPr>
        <p:txBody>
          <a:bodyPr vert="horz" lIns="91440" tIns="45720" rIns="91440" bIns="45720" rtlCol="0">
            <a:noAutofit/>
          </a:bodyPr>
          <a:lstStyle/>
          <a:p>
            <a:pPr>
              <a:buFont typeface="Arial" pitchFamily="34" charset="0"/>
              <a:buChar char="•"/>
            </a:pPr>
            <a:r>
              <a:rPr lang="el-GR" sz="3200" dirty="0" smtClean="0"/>
              <a:t>Οι μεταβλητές στην </a:t>
            </a:r>
            <a:r>
              <a:rPr lang="el-GR" sz="3200" b="1" dirty="0" smtClean="0"/>
              <a:t>PHP</a:t>
            </a:r>
            <a:r>
              <a:rPr lang="el-GR" sz="3200" dirty="0" smtClean="0"/>
              <a:t> ξεκινούν πάντα</a:t>
            </a:r>
          </a:p>
          <a:p>
            <a:r>
              <a:rPr lang="el-GR" sz="3200" dirty="0" smtClean="0"/>
              <a:t>με το </a:t>
            </a:r>
            <a:r>
              <a:rPr lang="el-GR" sz="3200" b="1" dirty="0" smtClean="0"/>
              <a:t>σύμβολο $</a:t>
            </a:r>
            <a:r>
              <a:rPr lang="el-GR" sz="3200" dirty="0" smtClean="0"/>
              <a:t> ακολουθούμενο από ένα όνομα με λατινικά γράμματα, αριθμούς και </a:t>
            </a:r>
            <a:r>
              <a:rPr lang="el-GR" sz="3200" b="1" dirty="0" smtClean="0"/>
              <a:t>_ </a:t>
            </a:r>
            <a:r>
              <a:rPr lang="el-GR" sz="3200" dirty="0" smtClean="0"/>
              <a:t>που πρέπει να ξεκινά με γράμμα ή κάτω παύλα. </a:t>
            </a:r>
          </a:p>
          <a:p>
            <a:pPr lvl="1">
              <a:buFont typeface="Wingdings" pitchFamily="2" charset="2"/>
              <a:buChar char="ü"/>
            </a:pPr>
            <a:r>
              <a:rPr lang="el-GR" sz="2800" dirty="0" smtClean="0"/>
              <a:t>Έτσι, έγκυρα ονόματα είναι </a:t>
            </a:r>
            <a:r>
              <a:rPr lang="el-GR" sz="2800" b="1" i="1" dirty="0" smtClean="0">
                <a:solidFill>
                  <a:srgbClr val="FF0000"/>
                </a:solidFill>
              </a:rPr>
              <a:t>$i, $</a:t>
            </a:r>
            <a:r>
              <a:rPr lang="el-GR" sz="2800" b="1" i="1" dirty="0" err="1" smtClean="0">
                <a:solidFill>
                  <a:srgbClr val="FF0000"/>
                </a:solidFill>
              </a:rPr>
              <a:t>kala</a:t>
            </a:r>
            <a:r>
              <a:rPr lang="el-GR" sz="2800" dirty="0" smtClean="0"/>
              <a:t>, </a:t>
            </a:r>
            <a:r>
              <a:rPr lang="el-GR" sz="2800" b="1" i="1" dirty="0" smtClean="0">
                <a:solidFill>
                  <a:srgbClr val="FF0000"/>
                </a:solidFill>
              </a:rPr>
              <a:t>$var11, $_ab, </a:t>
            </a:r>
            <a:r>
              <a:rPr lang="el-GR" sz="2800" dirty="0" smtClean="0"/>
              <a:t>κλπ.</a:t>
            </a:r>
          </a:p>
          <a:p>
            <a:r>
              <a:rPr lang="el-GR" sz="2800" dirty="0" smtClean="0"/>
              <a:t> </a:t>
            </a:r>
            <a:r>
              <a:rPr lang="el-GR" sz="3200" dirty="0" smtClean="0"/>
              <a:t>Τέλος, πρέπει να επισημανθεί πως η γλώσσα θεωρεί διαφορετικές μεταβλητές αυτές που γράφονται με πεζά ή κεφαλαία γράμματα. </a:t>
            </a:r>
          </a:p>
          <a:p>
            <a:pPr lvl="1">
              <a:buFont typeface="Wingdings" pitchFamily="2" charset="2"/>
              <a:buChar char="ü"/>
            </a:pPr>
            <a:r>
              <a:rPr lang="el-GR" sz="2800" dirty="0" smtClean="0"/>
              <a:t>Έτσι, οι μεταβλητές </a:t>
            </a:r>
            <a:r>
              <a:rPr lang="el-GR" sz="2800" b="1" i="1" dirty="0" smtClean="0">
                <a:solidFill>
                  <a:srgbClr val="FF0000"/>
                </a:solidFill>
              </a:rPr>
              <a:t>$a</a:t>
            </a:r>
            <a:r>
              <a:rPr lang="el-GR" sz="2800" dirty="0" smtClean="0"/>
              <a:t> και </a:t>
            </a:r>
            <a:r>
              <a:rPr lang="el-GR" sz="2800" b="1" i="1" dirty="0" smtClean="0">
                <a:solidFill>
                  <a:srgbClr val="FF0000"/>
                </a:solidFill>
              </a:rPr>
              <a:t>$Α</a:t>
            </a:r>
            <a:r>
              <a:rPr lang="el-GR" sz="2800" dirty="0" smtClean="0"/>
              <a:t> δεν είναι ίδιες.</a:t>
            </a:r>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3861" y="476672"/>
            <a:ext cx="9396889" cy="1143000"/>
          </a:xfrm>
        </p:spPr>
        <p:txBody>
          <a:bodyPr>
            <a:normAutofit/>
          </a:bodyPr>
          <a:lstStyle/>
          <a:p>
            <a:r>
              <a:rPr lang="el-GR" dirty="0" smtClean="0"/>
              <a:t>Τύποι δεδομένων</a:t>
            </a:r>
            <a:endParaRPr lang="el-GR" b="1" dirty="0"/>
          </a:p>
        </p:txBody>
      </p:sp>
      <p:sp>
        <p:nvSpPr>
          <p:cNvPr id="4" name="3 - TextBox"/>
          <p:cNvSpPr txBox="1"/>
          <p:nvPr/>
        </p:nvSpPr>
        <p:spPr>
          <a:xfrm>
            <a:off x="0" y="2"/>
            <a:ext cx="10440988" cy="461665"/>
          </a:xfrm>
          <a:prstGeom prst="rect">
            <a:avLst/>
          </a:prstGeom>
          <a:solidFill>
            <a:schemeClr val="tx2"/>
          </a:solidFill>
        </p:spPr>
        <p:txBody>
          <a:bodyPr wrap="square" rtlCol="0">
            <a:spAutoFit/>
          </a:bodyPr>
          <a:lstStyle/>
          <a:p>
            <a:pPr algn="ctr"/>
            <a:r>
              <a:rPr lang="el-GR" sz="1200" b="1" dirty="0" smtClean="0">
                <a:solidFill>
                  <a:schemeClr val="bg1"/>
                </a:solidFill>
              </a:rPr>
              <a:t>ΗΛΕΚΤΡΟΝΙΚΟ ΕΜΠΟΡΙΟ</a:t>
            </a:r>
            <a:r>
              <a:rPr lang="el-GR" sz="1200" dirty="0" smtClean="0">
                <a:solidFill>
                  <a:schemeClr val="bg1"/>
                </a:solidFill>
              </a:rPr>
              <a:t>, Ενότητα 3, ΤΜΗΜΑ ΜΗΧΑΝΙΚΩΝ ΠΛΗΡΟΦΟΡΙΚΗΣ ΤΕ,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2" y="3"/>
            <a:ext cx="698303"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9578241" y="3"/>
            <a:ext cx="862747" cy="692696"/>
          </a:xfrm>
          <a:prstGeom prst="rect">
            <a:avLst/>
          </a:prstGeom>
          <a:noFill/>
          <a:ln w="9525">
            <a:noFill/>
            <a:miter lim="800000"/>
            <a:headEnd/>
            <a:tailEnd/>
          </a:ln>
        </p:spPr>
      </p:pic>
      <p:sp>
        <p:nvSpPr>
          <p:cNvPr id="7" name="Content Placeholder 2"/>
          <p:cNvSpPr txBox="1">
            <a:spLocks/>
          </p:cNvSpPr>
          <p:nvPr/>
        </p:nvSpPr>
        <p:spPr>
          <a:xfrm>
            <a:off x="287197" y="1412776"/>
            <a:ext cx="9866597" cy="3771636"/>
          </a:xfrm>
          <a:prstGeom prst="rect">
            <a:avLst/>
          </a:prstGeom>
        </p:spPr>
        <p:txBody>
          <a:bodyPr vert="horz" lIns="91440" tIns="45720" rIns="91440" bIns="45720" rtlCol="0">
            <a:noAutofit/>
          </a:bodyPr>
          <a:lstStyle/>
          <a:p>
            <a:r>
              <a:rPr lang="el-GR" sz="3200" dirty="0" smtClean="0"/>
              <a:t>Τυπικά, η γλώσσα έχει τους ακόλουθους τύπους δεδομένων</a:t>
            </a:r>
          </a:p>
          <a:p>
            <a:r>
              <a:rPr lang="en-US" sz="3200" b="1" dirty="0" smtClean="0">
                <a:solidFill>
                  <a:srgbClr val="FF0000"/>
                </a:solidFill>
              </a:rPr>
              <a:t>1. Boolean</a:t>
            </a:r>
          </a:p>
          <a:p>
            <a:r>
              <a:rPr lang="en-US" sz="3200" b="1" dirty="0" smtClean="0">
                <a:solidFill>
                  <a:srgbClr val="FF0000"/>
                </a:solidFill>
              </a:rPr>
              <a:t>2. Integer</a:t>
            </a:r>
          </a:p>
          <a:p>
            <a:r>
              <a:rPr lang="en-US" sz="3200" b="1" dirty="0" smtClean="0">
                <a:solidFill>
                  <a:srgbClr val="FF0000"/>
                </a:solidFill>
              </a:rPr>
              <a:t>3. Double</a:t>
            </a:r>
          </a:p>
          <a:p>
            <a:r>
              <a:rPr lang="en-US" sz="3200" b="1" dirty="0" smtClean="0">
                <a:solidFill>
                  <a:srgbClr val="FF0000"/>
                </a:solidFill>
              </a:rPr>
              <a:t>4. String</a:t>
            </a:r>
          </a:p>
          <a:p>
            <a:endParaRPr lang="el-GR" sz="3200" dirty="0" smtClean="0"/>
          </a:p>
          <a:p>
            <a:r>
              <a:rPr lang="el-GR" sz="3200" dirty="0" smtClean="0"/>
              <a:t>Ωστόσο,  δεν παρέχεται στον προγραμματιστή κάποιος άμεσος τρόπος ώστε να</a:t>
            </a:r>
          </a:p>
          <a:p>
            <a:r>
              <a:rPr lang="el-GR" sz="3200" dirty="0" smtClean="0"/>
              <a:t>δηλώσει μία μεταβλητή με κάποιον από τους παραπάνω τύπους. </a:t>
            </a: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3861" y="476672"/>
            <a:ext cx="9396889" cy="1143000"/>
          </a:xfrm>
        </p:spPr>
        <p:txBody>
          <a:bodyPr>
            <a:normAutofit/>
          </a:bodyPr>
          <a:lstStyle/>
          <a:p>
            <a:r>
              <a:rPr lang="el-GR" dirty="0" smtClean="0"/>
              <a:t>Τύποι δεδομένων</a:t>
            </a:r>
            <a:endParaRPr lang="el-GR" b="1" dirty="0"/>
          </a:p>
        </p:txBody>
      </p:sp>
      <p:sp>
        <p:nvSpPr>
          <p:cNvPr id="4" name="3 - TextBox"/>
          <p:cNvSpPr txBox="1"/>
          <p:nvPr/>
        </p:nvSpPr>
        <p:spPr>
          <a:xfrm>
            <a:off x="0" y="2"/>
            <a:ext cx="10440988" cy="461665"/>
          </a:xfrm>
          <a:prstGeom prst="rect">
            <a:avLst/>
          </a:prstGeom>
          <a:solidFill>
            <a:schemeClr val="tx2"/>
          </a:solidFill>
        </p:spPr>
        <p:txBody>
          <a:bodyPr wrap="square" rtlCol="0">
            <a:spAutoFit/>
          </a:bodyPr>
          <a:lstStyle/>
          <a:p>
            <a:pPr algn="ctr"/>
            <a:r>
              <a:rPr lang="el-GR" sz="1200" b="1" dirty="0" smtClean="0">
                <a:solidFill>
                  <a:schemeClr val="bg1"/>
                </a:solidFill>
              </a:rPr>
              <a:t>ΗΛΕΚΤΡΟΝΙΚΟ ΕΜΠΟΡΙΟ</a:t>
            </a:r>
            <a:r>
              <a:rPr lang="el-GR" sz="1200" dirty="0" smtClean="0">
                <a:solidFill>
                  <a:schemeClr val="bg1"/>
                </a:solidFill>
              </a:rPr>
              <a:t>, Ενότητα 3, ΤΜΗΜΑ ΜΗΧΑΝΙΚΩΝ ΠΛΗΡΟΦΟΡΙΚΗΣ ΤΕ,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2" y="3"/>
            <a:ext cx="698303"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9578241" y="3"/>
            <a:ext cx="862747" cy="692696"/>
          </a:xfrm>
          <a:prstGeom prst="rect">
            <a:avLst/>
          </a:prstGeom>
          <a:noFill/>
          <a:ln w="9525">
            <a:noFill/>
            <a:miter lim="800000"/>
            <a:headEnd/>
            <a:tailEnd/>
          </a:ln>
        </p:spPr>
      </p:pic>
      <p:sp>
        <p:nvSpPr>
          <p:cNvPr id="7" name="Content Placeholder 2"/>
          <p:cNvSpPr txBox="1">
            <a:spLocks/>
          </p:cNvSpPr>
          <p:nvPr/>
        </p:nvSpPr>
        <p:spPr>
          <a:xfrm>
            <a:off x="287197" y="1412776"/>
            <a:ext cx="9866597" cy="576064"/>
          </a:xfrm>
          <a:prstGeom prst="rect">
            <a:avLst/>
          </a:prstGeom>
        </p:spPr>
        <p:txBody>
          <a:bodyPr vert="horz" lIns="91440" tIns="45720" rIns="91440" bIns="45720" rtlCol="0">
            <a:noAutofit/>
          </a:bodyPr>
          <a:lstStyle/>
          <a:p>
            <a:r>
              <a:rPr lang="el-GR" sz="3200" dirty="0" smtClean="0"/>
              <a:t>Έστω η επόμενη ενότητα κώδικα</a:t>
            </a: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pic>
        <p:nvPicPr>
          <p:cNvPr id="3074" name="Picture 2"/>
          <p:cNvPicPr>
            <a:picLocks noChangeAspect="1" noChangeArrowheads="1"/>
          </p:cNvPicPr>
          <p:nvPr/>
        </p:nvPicPr>
        <p:blipFill>
          <a:blip r:embed="rId4" cstate="print"/>
          <a:srcRect/>
          <a:stretch>
            <a:fillRect/>
          </a:stretch>
        </p:blipFill>
        <p:spPr bwMode="auto">
          <a:xfrm>
            <a:off x="1520520" y="1902976"/>
            <a:ext cx="7811056" cy="2915436"/>
          </a:xfrm>
          <a:prstGeom prst="rect">
            <a:avLst/>
          </a:prstGeom>
          <a:noFill/>
          <a:ln w="9525">
            <a:noFill/>
            <a:miter lim="800000"/>
            <a:headEnd/>
            <a:tailEnd/>
          </a:ln>
        </p:spPr>
      </p:pic>
      <p:sp>
        <p:nvSpPr>
          <p:cNvPr id="8" name="Content Placeholder 2"/>
          <p:cNvSpPr txBox="1">
            <a:spLocks/>
          </p:cNvSpPr>
          <p:nvPr/>
        </p:nvSpPr>
        <p:spPr>
          <a:xfrm>
            <a:off x="204974" y="4797152"/>
            <a:ext cx="9866597" cy="576064"/>
          </a:xfrm>
          <a:prstGeom prst="rect">
            <a:avLst/>
          </a:prstGeom>
        </p:spPr>
        <p:txBody>
          <a:bodyPr vert="horz" lIns="91440" tIns="45720" rIns="91440" bIns="45720" rtlCol="0">
            <a:noAutofit/>
          </a:bodyPr>
          <a:lstStyle/>
          <a:p>
            <a:r>
              <a:rPr lang="el-GR" sz="3200" dirty="0" smtClean="0"/>
              <a:t>Δημιουργεί τέσσερις μεταβλητές, την </a:t>
            </a:r>
            <a:r>
              <a:rPr lang="el-GR" sz="3200" b="1" dirty="0" smtClean="0"/>
              <a:t>a</a:t>
            </a:r>
            <a:r>
              <a:rPr lang="el-GR" sz="3200" dirty="0" smtClean="0"/>
              <a:t> με </a:t>
            </a:r>
            <a:r>
              <a:rPr lang="el-GR" sz="3200" b="1" dirty="0" smtClean="0"/>
              <a:t>ακέραιο</a:t>
            </a:r>
            <a:r>
              <a:rPr lang="el-GR" sz="3200" dirty="0" smtClean="0"/>
              <a:t> τύπο, την </a:t>
            </a:r>
            <a:r>
              <a:rPr lang="el-GR" sz="3200" b="1" dirty="0" smtClean="0"/>
              <a:t>b </a:t>
            </a:r>
            <a:r>
              <a:rPr lang="el-GR" sz="3200" dirty="0" smtClean="0"/>
              <a:t>με </a:t>
            </a:r>
            <a:r>
              <a:rPr lang="el-GR" sz="3200" b="1" dirty="0" err="1" smtClean="0"/>
              <a:t>boolean</a:t>
            </a:r>
            <a:r>
              <a:rPr lang="el-GR" sz="3200" dirty="0" smtClean="0"/>
              <a:t> τύπο,</a:t>
            </a:r>
          </a:p>
          <a:p>
            <a:r>
              <a:rPr lang="el-GR" sz="3200" dirty="0" smtClean="0"/>
              <a:t>την </a:t>
            </a:r>
            <a:r>
              <a:rPr lang="el-GR" sz="3200" b="1" dirty="0" smtClean="0"/>
              <a:t>c</a:t>
            </a:r>
            <a:r>
              <a:rPr lang="el-GR" sz="3200" dirty="0" smtClean="0"/>
              <a:t> με τύπο </a:t>
            </a:r>
            <a:r>
              <a:rPr lang="el-GR" sz="3200" b="1" dirty="0" smtClean="0"/>
              <a:t>πραγματικών αριθμών </a:t>
            </a:r>
            <a:r>
              <a:rPr lang="el-GR" sz="3200" dirty="0" smtClean="0"/>
              <a:t>και τέλος την </a:t>
            </a:r>
            <a:r>
              <a:rPr lang="el-GR" sz="3200" b="1" dirty="0" smtClean="0"/>
              <a:t>d</a:t>
            </a:r>
            <a:r>
              <a:rPr lang="el-GR" sz="3200" dirty="0" smtClean="0"/>
              <a:t> με τύπο </a:t>
            </a:r>
            <a:r>
              <a:rPr lang="el-GR" sz="3200" b="1" dirty="0" smtClean="0"/>
              <a:t>αλφαριθμητικού</a:t>
            </a:r>
            <a:r>
              <a:rPr lang="el-GR" sz="3200" dirty="0" smtClean="0"/>
              <a:t>.</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3861" y="476672"/>
            <a:ext cx="9396889" cy="1143000"/>
          </a:xfrm>
        </p:spPr>
        <p:txBody>
          <a:bodyPr>
            <a:normAutofit/>
          </a:bodyPr>
          <a:lstStyle/>
          <a:p>
            <a:r>
              <a:rPr lang="el-GR" dirty="0" smtClean="0"/>
              <a:t>Τύποι δεδομένων</a:t>
            </a:r>
            <a:endParaRPr lang="el-GR" b="1" dirty="0"/>
          </a:p>
        </p:txBody>
      </p:sp>
      <p:sp>
        <p:nvSpPr>
          <p:cNvPr id="4" name="3 - TextBox"/>
          <p:cNvSpPr txBox="1"/>
          <p:nvPr/>
        </p:nvSpPr>
        <p:spPr>
          <a:xfrm>
            <a:off x="0" y="2"/>
            <a:ext cx="10440988" cy="461665"/>
          </a:xfrm>
          <a:prstGeom prst="rect">
            <a:avLst/>
          </a:prstGeom>
          <a:solidFill>
            <a:schemeClr val="tx2"/>
          </a:solidFill>
        </p:spPr>
        <p:txBody>
          <a:bodyPr wrap="square" rtlCol="0">
            <a:spAutoFit/>
          </a:bodyPr>
          <a:lstStyle/>
          <a:p>
            <a:pPr algn="ctr"/>
            <a:r>
              <a:rPr lang="el-GR" sz="1200" b="1" dirty="0" smtClean="0">
                <a:solidFill>
                  <a:schemeClr val="bg1"/>
                </a:solidFill>
              </a:rPr>
              <a:t>ΗΛΕΚΤΡΟΝΙΚΟ ΕΜΠΟΡΙΟ</a:t>
            </a:r>
            <a:r>
              <a:rPr lang="el-GR" sz="1200" dirty="0" smtClean="0">
                <a:solidFill>
                  <a:schemeClr val="bg1"/>
                </a:solidFill>
              </a:rPr>
              <a:t>, Ενότητα 3, ΤΜΗΜΑ ΜΗΧΑΝΙΚΩΝ ΠΛΗΡΟΦΟΡΙΚΗΣ ΤΕ,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2" y="3"/>
            <a:ext cx="698303"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9578241" y="3"/>
            <a:ext cx="862747" cy="692696"/>
          </a:xfrm>
          <a:prstGeom prst="rect">
            <a:avLst/>
          </a:prstGeom>
          <a:noFill/>
          <a:ln w="9525">
            <a:noFill/>
            <a:miter lim="800000"/>
            <a:headEnd/>
            <a:tailEnd/>
          </a:ln>
        </p:spPr>
      </p:pic>
      <p:sp>
        <p:nvSpPr>
          <p:cNvPr id="8" name="Content Placeholder 2"/>
          <p:cNvSpPr txBox="1">
            <a:spLocks/>
          </p:cNvSpPr>
          <p:nvPr/>
        </p:nvSpPr>
        <p:spPr>
          <a:xfrm>
            <a:off x="1" y="1628800"/>
            <a:ext cx="9866597" cy="576064"/>
          </a:xfrm>
          <a:prstGeom prst="rect">
            <a:avLst/>
          </a:prstGeom>
        </p:spPr>
        <p:txBody>
          <a:bodyPr vert="horz" lIns="91440" tIns="45720" rIns="91440" bIns="45720" rtlCol="0">
            <a:noAutofit/>
          </a:bodyPr>
          <a:lstStyle/>
          <a:p>
            <a:r>
              <a:rPr lang="el-GR" sz="3200" dirty="0" smtClean="0"/>
              <a:t>Ωστόσο,  καμία μεταβλητή δεν δεσμεύεται στατικά με έναν τύπο παρά μόνον</a:t>
            </a:r>
          </a:p>
          <a:p>
            <a:r>
              <a:rPr lang="el-GR" sz="3200" dirty="0" smtClean="0"/>
              <a:t>στην ανάθεση.</a:t>
            </a:r>
          </a:p>
          <a:p>
            <a:pPr lvl="1">
              <a:buFont typeface="Wingdings" pitchFamily="2" charset="2"/>
              <a:buChar char="ü"/>
            </a:pPr>
            <a:r>
              <a:rPr lang="el-GR" sz="3200" dirty="0" smtClean="0"/>
              <a:t> </a:t>
            </a:r>
            <a:r>
              <a:rPr lang="el-GR" sz="2800" dirty="0" smtClean="0"/>
              <a:t>Έτσι, αν στην ίδια ενότητα κώδικα με την προηγούμενη ή σε κάποια άλλη υπάρχει η ανάθεση </a:t>
            </a:r>
            <a:r>
              <a:rPr lang="el-GR" sz="2800" b="1" dirty="0" smtClean="0">
                <a:solidFill>
                  <a:srgbClr val="FF0000"/>
                </a:solidFill>
              </a:rPr>
              <a:t>$d=-1.7</a:t>
            </a:r>
            <a:r>
              <a:rPr lang="el-GR" sz="2800" dirty="0" smtClean="0"/>
              <a:t>, τότε δεν θα προκληθεί κάποιο λάθος και απλά ο νέος τύπος για την μεταβλητή </a:t>
            </a:r>
            <a:r>
              <a:rPr lang="el-GR" sz="2800" b="1" dirty="0" smtClean="0">
                <a:solidFill>
                  <a:srgbClr val="FF0000"/>
                </a:solidFill>
              </a:rPr>
              <a:t>$d</a:t>
            </a:r>
            <a:r>
              <a:rPr lang="el-GR" sz="2800" dirty="0" smtClean="0"/>
              <a:t> είναι </a:t>
            </a:r>
            <a:r>
              <a:rPr lang="el-GR" sz="2800" dirty="0" err="1" smtClean="0"/>
              <a:t>double</a:t>
            </a:r>
            <a:r>
              <a:rPr lang="el-GR" sz="2800" dirty="0" smtClean="0"/>
              <a:t>.</a:t>
            </a:r>
            <a:endParaRPr kumimoji="0" lang="el-GR" sz="2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3861" y="476672"/>
            <a:ext cx="9396889" cy="1143000"/>
          </a:xfrm>
        </p:spPr>
        <p:txBody>
          <a:bodyPr>
            <a:normAutofit/>
          </a:bodyPr>
          <a:lstStyle/>
          <a:p>
            <a:r>
              <a:rPr lang="el-GR" dirty="0" smtClean="0"/>
              <a:t>Μεταβλητές του </a:t>
            </a:r>
            <a:r>
              <a:rPr lang="en-US" dirty="0" smtClean="0"/>
              <a:t>Apache</a:t>
            </a:r>
            <a:endParaRPr lang="el-GR" b="1" dirty="0"/>
          </a:p>
        </p:txBody>
      </p:sp>
      <p:sp>
        <p:nvSpPr>
          <p:cNvPr id="4" name="3 - TextBox"/>
          <p:cNvSpPr txBox="1"/>
          <p:nvPr/>
        </p:nvSpPr>
        <p:spPr>
          <a:xfrm>
            <a:off x="0" y="2"/>
            <a:ext cx="10440988" cy="461665"/>
          </a:xfrm>
          <a:prstGeom prst="rect">
            <a:avLst/>
          </a:prstGeom>
          <a:solidFill>
            <a:schemeClr val="tx2"/>
          </a:solidFill>
        </p:spPr>
        <p:txBody>
          <a:bodyPr wrap="square" rtlCol="0">
            <a:spAutoFit/>
          </a:bodyPr>
          <a:lstStyle/>
          <a:p>
            <a:pPr algn="ctr"/>
            <a:r>
              <a:rPr lang="el-GR" sz="1200" b="1" dirty="0" smtClean="0">
                <a:solidFill>
                  <a:schemeClr val="bg1"/>
                </a:solidFill>
              </a:rPr>
              <a:t>ΗΛΕΚΤΡΟΝΙΚΟ ΕΜΠΟΡΙΟ</a:t>
            </a:r>
            <a:r>
              <a:rPr lang="el-GR" sz="1200" dirty="0" smtClean="0">
                <a:solidFill>
                  <a:schemeClr val="bg1"/>
                </a:solidFill>
              </a:rPr>
              <a:t>, Ενότητα 3, ΤΜΗΜΑ ΜΗΧΑΝΙΚΩΝ ΠΛΗΡΟΦΟΡΙΚΗΣ ΤΕ,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2" y="3"/>
            <a:ext cx="698303"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9578241" y="3"/>
            <a:ext cx="862747" cy="692696"/>
          </a:xfrm>
          <a:prstGeom prst="rect">
            <a:avLst/>
          </a:prstGeom>
          <a:noFill/>
          <a:ln w="9525">
            <a:noFill/>
            <a:miter lim="800000"/>
            <a:headEnd/>
            <a:tailEnd/>
          </a:ln>
        </p:spPr>
      </p:pic>
      <p:sp>
        <p:nvSpPr>
          <p:cNvPr id="7" name="Content Placeholder 2"/>
          <p:cNvSpPr txBox="1">
            <a:spLocks/>
          </p:cNvSpPr>
          <p:nvPr/>
        </p:nvSpPr>
        <p:spPr>
          <a:xfrm>
            <a:off x="287197" y="1601580"/>
            <a:ext cx="9866597" cy="3771636"/>
          </a:xfrm>
          <a:prstGeom prst="rect">
            <a:avLst/>
          </a:prstGeom>
        </p:spPr>
        <p:txBody>
          <a:bodyPr vert="horz" lIns="91440" tIns="45720" rIns="91440" bIns="45720" rtlCol="0">
            <a:noAutofit/>
          </a:bodyPr>
          <a:lstStyle/>
          <a:p>
            <a:r>
              <a:rPr lang="el-GR" sz="3200" dirty="0" smtClean="0"/>
              <a:t>Πέρα από τις μεταβλητές που μπορούμε να φτιάξουμε στο δικό μας πρόγραμμα,</a:t>
            </a:r>
          </a:p>
          <a:p>
            <a:r>
              <a:rPr lang="el-GR" sz="3200" dirty="0" smtClean="0"/>
              <a:t>υπάρχουν και κάποιες μεταβλητές που παρέχονται από τον </a:t>
            </a:r>
            <a:r>
              <a:rPr lang="el-GR" sz="3200" dirty="0" err="1" smtClean="0"/>
              <a:t>διακομιστή</a:t>
            </a:r>
            <a:r>
              <a:rPr lang="el-GR" sz="3200" dirty="0" smtClean="0"/>
              <a:t> </a:t>
            </a:r>
            <a:r>
              <a:rPr lang="el-GR" sz="3200" dirty="0" err="1" smtClean="0"/>
              <a:t>σελιδών</a:t>
            </a:r>
            <a:r>
              <a:rPr lang="el-GR" sz="3200" dirty="0" smtClean="0"/>
              <a:t> και έχουν ειδική σημασία για το πρόγραμμά μας. </a:t>
            </a:r>
          </a:p>
          <a:p>
            <a:pPr marL="0" marR="0" lvl="0" indent="-342900" algn="l" defTabSz="914400" rtl="0" eaLnBrk="1" fontAlgn="auto" latinLnBrk="0" hangingPunct="1">
              <a:lnSpc>
                <a:spcPct val="100000"/>
              </a:lnSpc>
              <a:spcBef>
                <a:spcPct val="20000"/>
              </a:spcBef>
              <a:spcAft>
                <a:spcPts val="0"/>
              </a:spcAft>
              <a:buClrTx/>
              <a:buSzTx/>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3861" y="476672"/>
            <a:ext cx="9396889" cy="1143000"/>
          </a:xfrm>
        </p:spPr>
        <p:txBody>
          <a:bodyPr>
            <a:normAutofit/>
          </a:bodyPr>
          <a:lstStyle/>
          <a:p>
            <a:r>
              <a:rPr lang="el-GR" dirty="0" smtClean="0"/>
              <a:t>Μεταβλητές του </a:t>
            </a:r>
            <a:r>
              <a:rPr lang="en-US" dirty="0" smtClean="0"/>
              <a:t>Apache</a:t>
            </a:r>
            <a:endParaRPr lang="el-GR" b="1" dirty="0"/>
          </a:p>
        </p:txBody>
      </p:sp>
      <p:sp>
        <p:nvSpPr>
          <p:cNvPr id="4" name="3 - TextBox"/>
          <p:cNvSpPr txBox="1"/>
          <p:nvPr/>
        </p:nvSpPr>
        <p:spPr>
          <a:xfrm>
            <a:off x="0" y="2"/>
            <a:ext cx="10440988" cy="461665"/>
          </a:xfrm>
          <a:prstGeom prst="rect">
            <a:avLst/>
          </a:prstGeom>
          <a:solidFill>
            <a:schemeClr val="tx2"/>
          </a:solidFill>
        </p:spPr>
        <p:txBody>
          <a:bodyPr wrap="square" rtlCol="0">
            <a:spAutoFit/>
          </a:bodyPr>
          <a:lstStyle/>
          <a:p>
            <a:pPr algn="ctr"/>
            <a:r>
              <a:rPr lang="el-GR" sz="1200" b="1" dirty="0" smtClean="0">
                <a:solidFill>
                  <a:schemeClr val="bg1"/>
                </a:solidFill>
              </a:rPr>
              <a:t>ΗΛΕΚΤΡΟΝΙΚΟ ΕΜΠΟΡΙΟ</a:t>
            </a:r>
            <a:r>
              <a:rPr lang="el-GR" sz="1200" dirty="0" smtClean="0">
                <a:solidFill>
                  <a:schemeClr val="bg1"/>
                </a:solidFill>
              </a:rPr>
              <a:t>, Ενότητα 3, ΤΜΗΜΑ ΜΗΧΑΝΙΚΩΝ ΠΛΗΡΟΦΟΡΙΚΗΣ ΤΕ,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2" y="3"/>
            <a:ext cx="698303"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9578241" y="3"/>
            <a:ext cx="862747" cy="692696"/>
          </a:xfrm>
          <a:prstGeom prst="rect">
            <a:avLst/>
          </a:prstGeom>
          <a:noFill/>
          <a:ln w="9525">
            <a:noFill/>
            <a:miter lim="800000"/>
            <a:headEnd/>
            <a:tailEnd/>
          </a:ln>
        </p:spPr>
      </p:pic>
      <p:sp>
        <p:nvSpPr>
          <p:cNvPr id="7" name="Content Placeholder 2"/>
          <p:cNvSpPr txBox="1">
            <a:spLocks/>
          </p:cNvSpPr>
          <p:nvPr/>
        </p:nvSpPr>
        <p:spPr>
          <a:xfrm>
            <a:off x="287197" y="1412776"/>
            <a:ext cx="9866597" cy="3771636"/>
          </a:xfrm>
          <a:prstGeom prst="rect">
            <a:avLst/>
          </a:prstGeom>
        </p:spPr>
        <p:txBody>
          <a:bodyPr vert="horz" lIns="91440" tIns="45720" rIns="91440" bIns="45720" rtlCol="0">
            <a:noAutofit/>
          </a:bodyPr>
          <a:lstStyle/>
          <a:p>
            <a:r>
              <a:rPr lang="el-GR" sz="3200" dirty="0" smtClean="0"/>
              <a:t>Οι σημαντικότερες από αυτές είναι:</a:t>
            </a:r>
          </a:p>
          <a:p>
            <a:r>
              <a:rPr lang="el-GR" sz="3200" b="1" dirty="0" smtClean="0">
                <a:solidFill>
                  <a:srgbClr val="FF0000"/>
                </a:solidFill>
              </a:rPr>
              <a:t>1. $SERVER_NAME</a:t>
            </a:r>
            <a:r>
              <a:rPr lang="en-US" sz="3200" b="1" dirty="0" smtClean="0">
                <a:solidFill>
                  <a:srgbClr val="FF0000"/>
                </a:solidFill>
              </a:rPr>
              <a:t>:</a:t>
            </a:r>
            <a:r>
              <a:rPr lang="el-GR" sz="3200" b="1" dirty="0" smtClean="0">
                <a:solidFill>
                  <a:srgbClr val="FF0000"/>
                </a:solidFill>
              </a:rPr>
              <a:t> </a:t>
            </a:r>
            <a:r>
              <a:rPr lang="el-GR" sz="3200" dirty="0" smtClean="0"/>
              <a:t>Είναι το όνομα του </a:t>
            </a:r>
            <a:r>
              <a:rPr lang="el-GR" sz="3200" dirty="0" err="1" smtClean="0"/>
              <a:t>διακομιστή</a:t>
            </a:r>
            <a:r>
              <a:rPr lang="el-GR" sz="3200" dirty="0" smtClean="0"/>
              <a:t> </a:t>
            </a:r>
            <a:r>
              <a:rPr lang="el-GR" sz="3200" dirty="0" err="1" smtClean="0"/>
              <a:t>σελιδών</a:t>
            </a:r>
            <a:r>
              <a:rPr lang="el-GR" sz="3200" dirty="0" smtClean="0"/>
              <a:t> που μας διερμηνεύει</a:t>
            </a:r>
          </a:p>
          <a:p>
            <a:r>
              <a:rPr lang="el-GR" sz="3200" dirty="0" smtClean="0"/>
              <a:t>τις σελίδες. Σε μηχάνημα χωρίς δίκτυο επιστρέφει</a:t>
            </a:r>
          </a:p>
          <a:p>
            <a:r>
              <a:rPr lang="en-US" sz="3200" dirty="0" err="1" smtClean="0"/>
              <a:t>l</a:t>
            </a:r>
            <a:r>
              <a:rPr lang="en-US" sz="3200" b="1" i="1" dirty="0" err="1" smtClean="0">
                <a:solidFill>
                  <a:srgbClr val="FF0000"/>
                </a:solidFill>
              </a:rPr>
              <a:t>ocalhost.localdomain</a:t>
            </a:r>
            <a:r>
              <a:rPr lang="en-US" sz="3200" b="1" i="1" dirty="0" smtClean="0">
                <a:solidFill>
                  <a:srgbClr val="FF0000"/>
                </a:solidFill>
              </a:rPr>
              <a:t>.</a:t>
            </a:r>
          </a:p>
          <a:p>
            <a:endParaRPr lang="en-US" sz="3200" b="1" i="1" dirty="0" smtClean="0">
              <a:solidFill>
                <a:srgbClr val="FF0000"/>
              </a:solidFill>
            </a:endParaRPr>
          </a:p>
          <a:p>
            <a:r>
              <a:rPr lang="el-GR" sz="3200" b="1" dirty="0" smtClean="0">
                <a:solidFill>
                  <a:srgbClr val="FF0000"/>
                </a:solidFill>
              </a:rPr>
              <a:t>2. $REQUEST_METHOD</a:t>
            </a:r>
            <a:r>
              <a:rPr lang="en-US" sz="3200" b="1" dirty="0" smtClean="0">
                <a:solidFill>
                  <a:srgbClr val="FF0000"/>
                </a:solidFill>
              </a:rPr>
              <a:t>:</a:t>
            </a:r>
            <a:r>
              <a:rPr lang="el-GR" sz="3200" b="1" dirty="0" smtClean="0">
                <a:solidFill>
                  <a:srgbClr val="FF0000"/>
                </a:solidFill>
              </a:rPr>
              <a:t> </a:t>
            </a:r>
            <a:r>
              <a:rPr lang="el-GR" sz="3200" dirty="0" smtClean="0"/>
              <a:t>Επιστρέφει την μέθοδο που χρησιμοποιήθηκε για την</a:t>
            </a:r>
          </a:p>
          <a:p>
            <a:r>
              <a:rPr lang="el-GR" sz="3200" dirty="0" smtClean="0"/>
              <a:t>πρόσβαση στην σελίδα, αν αυτό έγινε με την χρήση κάποιας φόρμας.</a:t>
            </a:r>
            <a:r>
              <a:rPr lang="en-US" sz="3200" dirty="0" smtClean="0"/>
              <a:t> </a:t>
            </a:r>
            <a:r>
              <a:rPr lang="el-GR" sz="3200" dirty="0" smtClean="0"/>
              <a:t>Πιθανές τιμές αυτής της μεταβλητής είναι </a:t>
            </a:r>
            <a:r>
              <a:rPr lang="el-GR" sz="3200" b="1" i="1" dirty="0" smtClean="0">
                <a:solidFill>
                  <a:srgbClr val="FF0000"/>
                </a:solidFill>
              </a:rPr>
              <a:t>GET, HEAD, POST, PUT</a:t>
            </a:r>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3861" y="476672"/>
            <a:ext cx="9396889" cy="1143000"/>
          </a:xfrm>
        </p:spPr>
        <p:txBody>
          <a:bodyPr>
            <a:normAutofit/>
          </a:bodyPr>
          <a:lstStyle/>
          <a:p>
            <a:r>
              <a:rPr lang="el-GR" dirty="0" smtClean="0"/>
              <a:t>Μεταβλητές του </a:t>
            </a:r>
            <a:r>
              <a:rPr lang="en-US" dirty="0" smtClean="0"/>
              <a:t>Apache</a:t>
            </a:r>
            <a:endParaRPr lang="el-GR" b="1" dirty="0"/>
          </a:p>
        </p:txBody>
      </p:sp>
      <p:sp>
        <p:nvSpPr>
          <p:cNvPr id="4" name="3 - TextBox"/>
          <p:cNvSpPr txBox="1"/>
          <p:nvPr/>
        </p:nvSpPr>
        <p:spPr>
          <a:xfrm>
            <a:off x="0" y="2"/>
            <a:ext cx="10440988" cy="461665"/>
          </a:xfrm>
          <a:prstGeom prst="rect">
            <a:avLst/>
          </a:prstGeom>
          <a:solidFill>
            <a:schemeClr val="tx2"/>
          </a:solidFill>
        </p:spPr>
        <p:txBody>
          <a:bodyPr wrap="square" rtlCol="0">
            <a:spAutoFit/>
          </a:bodyPr>
          <a:lstStyle/>
          <a:p>
            <a:pPr algn="ctr"/>
            <a:r>
              <a:rPr lang="el-GR" sz="1200" b="1" dirty="0" smtClean="0">
                <a:solidFill>
                  <a:schemeClr val="bg1"/>
                </a:solidFill>
              </a:rPr>
              <a:t>ΗΛΕΚΤΡΟΝΙΚΟ ΕΜΠΟΡΙΟ</a:t>
            </a:r>
            <a:r>
              <a:rPr lang="el-GR" sz="1200" dirty="0" smtClean="0">
                <a:solidFill>
                  <a:schemeClr val="bg1"/>
                </a:solidFill>
              </a:rPr>
              <a:t>, Ενότητα 3, ΤΜΗΜΑ ΜΗΧΑΝΙΚΩΝ ΠΛΗΡΟΦΟΡΙΚΗΣ ΤΕ,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2" y="3"/>
            <a:ext cx="698303"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9578241" y="3"/>
            <a:ext cx="862747" cy="692696"/>
          </a:xfrm>
          <a:prstGeom prst="rect">
            <a:avLst/>
          </a:prstGeom>
          <a:noFill/>
          <a:ln w="9525">
            <a:noFill/>
            <a:miter lim="800000"/>
            <a:headEnd/>
            <a:tailEnd/>
          </a:ln>
        </p:spPr>
      </p:pic>
      <p:sp>
        <p:nvSpPr>
          <p:cNvPr id="7" name="Content Placeholder 2"/>
          <p:cNvSpPr txBox="1">
            <a:spLocks/>
          </p:cNvSpPr>
          <p:nvPr/>
        </p:nvSpPr>
        <p:spPr>
          <a:xfrm>
            <a:off x="287197" y="1412776"/>
            <a:ext cx="9866597" cy="3771636"/>
          </a:xfrm>
          <a:prstGeom prst="rect">
            <a:avLst/>
          </a:prstGeom>
        </p:spPr>
        <p:txBody>
          <a:bodyPr vert="horz" lIns="91440" tIns="45720" rIns="91440" bIns="45720" rtlCol="0">
            <a:noAutofit/>
          </a:bodyPr>
          <a:lstStyle/>
          <a:p>
            <a:r>
              <a:rPr lang="el-GR" sz="3200" b="1" dirty="0" smtClean="0">
                <a:solidFill>
                  <a:srgbClr val="FF0000"/>
                </a:solidFill>
              </a:rPr>
              <a:t>3. $QUERY_STRING</a:t>
            </a:r>
            <a:r>
              <a:rPr lang="en-US" sz="3200" b="1" dirty="0" smtClean="0">
                <a:solidFill>
                  <a:srgbClr val="FF0000"/>
                </a:solidFill>
              </a:rPr>
              <a:t>:</a:t>
            </a:r>
            <a:r>
              <a:rPr lang="el-GR" sz="3200" b="1" dirty="0" smtClean="0">
                <a:solidFill>
                  <a:srgbClr val="FF0000"/>
                </a:solidFill>
              </a:rPr>
              <a:t> </a:t>
            </a:r>
            <a:r>
              <a:rPr lang="el-GR" sz="3200" dirty="0" smtClean="0"/>
              <a:t>Επιστρέφει τα </a:t>
            </a:r>
            <a:r>
              <a:rPr lang="el-GR" sz="3200" b="1" i="1" dirty="0" smtClean="0">
                <a:solidFill>
                  <a:srgbClr val="FF0000"/>
                </a:solidFill>
              </a:rPr>
              <a:t>QUERY_STRINGS</a:t>
            </a:r>
            <a:r>
              <a:rPr lang="el-GR" sz="3200" dirty="0" smtClean="0"/>
              <a:t> που βρίσκονται στην</a:t>
            </a:r>
          </a:p>
          <a:p>
            <a:r>
              <a:rPr lang="el-GR" sz="3200" dirty="0" smtClean="0"/>
              <a:t>γραμμή διευθύνσεων του </a:t>
            </a:r>
            <a:r>
              <a:rPr lang="el-GR" sz="3200" dirty="0" err="1" smtClean="0"/>
              <a:t>φυλλομετρητή</a:t>
            </a:r>
            <a:r>
              <a:rPr lang="el-GR" sz="3200" dirty="0" smtClean="0"/>
              <a:t>. </a:t>
            </a:r>
            <a:endParaRPr lang="en-US" sz="3200" dirty="0" smtClean="0"/>
          </a:p>
          <a:p>
            <a:pPr lvl="1">
              <a:buFont typeface="Wingdings" pitchFamily="2" charset="2"/>
              <a:buChar char="ü"/>
            </a:pPr>
            <a:r>
              <a:rPr lang="el-GR" sz="2800" dirty="0" smtClean="0"/>
              <a:t>Αν για παράδειγμα έχουμε γράψει</a:t>
            </a:r>
          </a:p>
          <a:p>
            <a:r>
              <a:rPr lang="en-US" sz="2800" dirty="0" smtClean="0">
                <a:hlinkClick r:id="rId4"/>
              </a:rPr>
              <a:t>http://localhost/~user/page1.php?a=1</a:t>
            </a:r>
            <a:endParaRPr lang="en-US" sz="2800" dirty="0" smtClean="0"/>
          </a:p>
          <a:p>
            <a:endParaRPr lang="en-US" sz="2800" dirty="0" smtClean="0"/>
          </a:p>
          <a:p>
            <a:r>
              <a:rPr lang="el-GR" sz="2800" dirty="0" smtClean="0"/>
              <a:t>τότε </a:t>
            </a:r>
            <a:r>
              <a:rPr lang="el-GR" sz="2800" b="1" i="1" dirty="0" smtClean="0">
                <a:solidFill>
                  <a:srgbClr val="FF0000"/>
                </a:solidFill>
              </a:rPr>
              <a:t>$</a:t>
            </a:r>
            <a:r>
              <a:rPr lang="el-GR" sz="2800" b="1" i="1" dirty="0" err="1" smtClean="0">
                <a:solidFill>
                  <a:srgbClr val="FF0000"/>
                </a:solidFill>
              </a:rPr>
              <a:t>QUERY_STRING=”a=1</a:t>
            </a:r>
            <a:r>
              <a:rPr lang="el-GR" sz="2800" b="1" i="1" dirty="0" smtClean="0">
                <a:solidFill>
                  <a:srgbClr val="FF0000"/>
                </a:solidFill>
              </a:rPr>
              <a:t>”</a:t>
            </a:r>
            <a:r>
              <a:rPr lang="en-US" sz="2800" b="1" i="1" dirty="0" smtClean="0">
                <a:solidFill>
                  <a:srgbClr val="FF0000"/>
                </a:solidFill>
              </a:rPr>
              <a:t>.</a:t>
            </a:r>
          </a:p>
          <a:p>
            <a:endParaRPr lang="en-US" sz="2800" b="1" i="1" dirty="0" smtClean="0">
              <a:solidFill>
                <a:srgbClr val="FF0000"/>
              </a:solidFill>
            </a:endParaRPr>
          </a:p>
          <a:p>
            <a:pPr lvl="1">
              <a:buClr>
                <a:schemeClr val="tx1"/>
              </a:buClr>
              <a:buFont typeface="Wingdings" pitchFamily="2" charset="2"/>
              <a:buChar char="ü"/>
            </a:pPr>
            <a:r>
              <a:rPr lang="el-GR" sz="2800" b="1" i="1" dirty="0" smtClean="0">
                <a:solidFill>
                  <a:srgbClr val="FF0000"/>
                </a:solidFill>
              </a:rPr>
              <a:t> </a:t>
            </a:r>
            <a:r>
              <a:rPr lang="el-GR" sz="2800" dirty="0" smtClean="0"/>
              <a:t>Από την άλλη αν έχουμε δώσει την διεύθυνση</a:t>
            </a:r>
          </a:p>
          <a:p>
            <a:r>
              <a:rPr lang="en-US" sz="2800" dirty="0" smtClean="0">
                <a:hlinkClick r:id="rId5"/>
              </a:rPr>
              <a:t>http://localhost/~user/page1.php?a=1&amp;b=2</a:t>
            </a:r>
            <a:endParaRPr lang="en-US" sz="2800" dirty="0" smtClean="0"/>
          </a:p>
          <a:p>
            <a:endParaRPr lang="en-US" sz="2800" dirty="0" smtClean="0"/>
          </a:p>
          <a:p>
            <a:r>
              <a:rPr lang="el-GR" sz="2800" dirty="0" smtClean="0"/>
              <a:t>τότε </a:t>
            </a:r>
            <a:r>
              <a:rPr lang="el-GR" sz="2800" b="1" i="1" dirty="0" smtClean="0">
                <a:solidFill>
                  <a:srgbClr val="FF0000"/>
                </a:solidFill>
              </a:rPr>
              <a:t>$</a:t>
            </a:r>
            <a:r>
              <a:rPr lang="en-US" sz="2800" b="1" i="1" dirty="0" smtClean="0">
                <a:solidFill>
                  <a:srgbClr val="FF0000"/>
                </a:solidFill>
              </a:rPr>
              <a:t>QUERY_STRING=”a=1&amp;b=2”.</a:t>
            </a:r>
            <a:endParaRPr kumimoji="0" lang="el-GR" sz="2800" b="1" i="1" u="none" strike="noStrike" kern="1200" cap="none" spc="0" normalizeH="0" baseline="0" noProof="0" dirty="0">
              <a:ln>
                <a:noFill/>
              </a:ln>
              <a:solidFill>
                <a:srgbClr val="FF0000"/>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3861" y="476672"/>
            <a:ext cx="9396889" cy="1143000"/>
          </a:xfrm>
        </p:spPr>
        <p:txBody>
          <a:bodyPr>
            <a:normAutofit/>
          </a:bodyPr>
          <a:lstStyle/>
          <a:p>
            <a:r>
              <a:rPr lang="el-GR" dirty="0" smtClean="0"/>
              <a:t>Μεταβλητές του </a:t>
            </a:r>
            <a:r>
              <a:rPr lang="en-US" dirty="0" smtClean="0"/>
              <a:t>Apache</a:t>
            </a:r>
            <a:endParaRPr lang="el-GR" b="1" dirty="0"/>
          </a:p>
        </p:txBody>
      </p:sp>
      <p:sp>
        <p:nvSpPr>
          <p:cNvPr id="4" name="3 - TextBox"/>
          <p:cNvSpPr txBox="1"/>
          <p:nvPr/>
        </p:nvSpPr>
        <p:spPr>
          <a:xfrm>
            <a:off x="0" y="2"/>
            <a:ext cx="10440988" cy="461665"/>
          </a:xfrm>
          <a:prstGeom prst="rect">
            <a:avLst/>
          </a:prstGeom>
          <a:solidFill>
            <a:schemeClr val="tx2"/>
          </a:solidFill>
        </p:spPr>
        <p:txBody>
          <a:bodyPr wrap="square" rtlCol="0">
            <a:spAutoFit/>
          </a:bodyPr>
          <a:lstStyle/>
          <a:p>
            <a:pPr algn="ctr"/>
            <a:r>
              <a:rPr lang="el-GR" sz="1200" b="1" dirty="0" smtClean="0">
                <a:solidFill>
                  <a:schemeClr val="bg1"/>
                </a:solidFill>
              </a:rPr>
              <a:t>ΗΛΕΚΤΡΟΝΙΚΟ ΕΜΠΟΡΙΟ</a:t>
            </a:r>
            <a:r>
              <a:rPr lang="el-GR" sz="1200" dirty="0" smtClean="0">
                <a:solidFill>
                  <a:schemeClr val="bg1"/>
                </a:solidFill>
              </a:rPr>
              <a:t>, Ενότητα 3, ΤΜΗΜΑ ΜΗΧΑΝΙΚΩΝ ΠΛΗΡΟΦΟΡΙΚΗΣ ΤΕ,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2" y="3"/>
            <a:ext cx="698303"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9578241" y="3"/>
            <a:ext cx="862747" cy="692696"/>
          </a:xfrm>
          <a:prstGeom prst="rect">
            <a:avLst/>
          </a:prstGeom>
          <a:noFill/>
          <a:ln w="9525">
            <a:noFill/>
            <a:miter lim="800000"/>
            <a:headEnd/>
            <a:tailEnd/>
          </a:ln>
        </p:spPr>
      </p:pic>
      <p:sp>
        <p:nvSpPr>
          <p:cNvPr id="7" name="Content Placeholder 2"/>
          <p:cNvSpPr txBox="1">
            <a:spLocks/>
          </p:cNvSpPr>
          <p:nvPr/>
        </p:nvSpPr>
        <p:spPr>
          <a:xfrm>
            <a:off x="287197" y="1529572"/>
            <a:ext cx="9866597" cy="3771636"/>
          </a:xfrm>
          <a:prstGeom prst="rect">
            <a:avLst/>
          </a:prstGeom>
        </p:spPr>
        <p:txBody>
          <a:bodyPr vert="horz" lIns="91440" tIns="45720" rIns="91440" bIns="45720" rtlCol="0">
            <a:noAutofit/>
          </a:bodyPr>
          <a:lstStyle/>
          <a:p>
            <a:r>
              <a:rPr lang="en-US" sz="3200" b="1" dirty="0" smtClean="0">
                <a:solidFill>
                  <a:srgbClr val="FF0000"/>
                </a:solidFill>
              </a:rPr>
              <a:t>4. </a:t>
            </a:r>
            <a:r>
              <a:rPr lang="el-GR" sz="3200" b="1" dirty="0" smtClean="0">
                <a:solidFill>
                  <a:srgbClr val="FF0000"/>
                </a:solidFill>
              </a:rPr>
              <a:t>$HTTP_USER_AGENT</a:t>
            </a:r>
            <a:r>
              <a:rPr lang="en-US" sz="3200" b="1" dirty="0" smtClean="0">
                <a:solidFill>
                  <a:srgbClr val="FF0000"/>
                </a:solidFill>
              </a:rPr>
              <a:t>:</a:t>
            </a:r>
            <a:r>
              <a:rPr lang="el-GR" sz="3200" b="1" dirty="0" smtClean="0">
                <a:solidFill>
                  <a:srgbClr val="FF0000"/>
                </a:solidFill>
              </a:rPr>
              <a:t> </a:t>
            </a:r>
            <a:r>
              <a:rPr lang="el-GR" sz="3200" dirty="0" smtClean="0"/>
              <a:t>Επιστρέφει σε μορφή αλφαριθμητικού πληροφορία για</a:t>
            </a:r>
            <a:r>
              <a:rPr lang="en-US" sz="3200" dirty="0" smtClean="0"/>
              <a:t> </a:t>
            </a:r>
            <a:r>
              <a:rPr lang="el-GR" sz="3200" dirty="0" smtClean="0"/>
              <a:t>τον </a:t>
            </a:r>
            <a:r>
              <a:rPr lang="el-GR" sz="3200" dirty="0" err="1" smtClean="0"/>
              <a:t>φυλλομετρητή</a:t>
            </a:r>
            <a:r>
              <a:rPr lang="el-GR" sz="3200" dirty="0" smtClean="0"/>
              <a:t> που χρησιμοποιούμε για να δούμε την συγκεκριμένη</a:t>
            </a:r>
            <a:r>
              <a:rPr lang="en-US" sz="3200" dirty="0" smtClean="0"/>
              <a:t> </a:t>
            </a:r>
            <a:r>
              <a:rPr lang="el-GR" sz="3200" dirty="0" smtClean="0"/>
              <a:t>σελίδα. </a:t>
            </a:r>
            <a:endParaRPr lang="en-US" sz="3200" dirty="0" smtClean="0"/>
          </a:p>
          <a:p>
            <a:pPr lvl="1">
              <a:buFont typeface="Wingdings" pitchFamily="2" charset="2"/>
              <a:buChar char="ü"/>
            </a:pPr>
            <a:r>
              <a:rPr lang="el-GR" sz="2800" dirty="0" smtClean="0"/>
              <a:t>Για παράδειγμα σε PC με </a:t>
            </a:r>
            <a:r>
              <a:rPr lang="el-GR" sz="2800" dirty="0" err="1" smtClean="0"/>
              <a:t>Linux</a:t>
            </a:r>
            <a:r>
              <a:rPr lang="el-GR" sz="2800" dirty="0" smtClean="0"/>
              <a:t> και </a:t>
            </a:r>
            <a:r>
              <a:rPr lang="el-GR" sz="2800" dirty="0" err="1" smtClean="0"/>
              <a:t>φυλλομετρητή</a:t>
            </a:r>
            <a:r>
              <a:rPr lang="el-GR" sz="2800" dirty="0" smtClean="0"/>
              <a:t> </a:t>
            </a:r>
            <a:r>
              <a:rPr lang="el-GR" sz="2800" b="1" dirty="0" err="1" smtClean="0"/>
              <a:t>Konqueror</a:t>
            </a:r>
            <a:r>
              <a:rPr lang="en-US" sz="2800" dirty="0" smtClean="0"/>
              <a:t> </a:t>
            </a:r>
            <a:r>
              <a:rPr lang="el-GR" sz="2800" dirty="0" smtClean="0"/>
              <a:t>επεστράφη η ακόλουθη πληροφορία</a:t>
            </a:r>
            <a:r>
              <a:rPr lang="en-US" sz="2800" dirty="0" smtClean="0"/>
              <a:t> </a:t>
            </a:r>
            <a:r>
              <a:rPr lang="en-US" sz="2800" b="1" dirty="0" smtClean="0">
                <a:solidFill>
                  <a:srgbClr val="FF0000"/>
                </a:solidFill>
              </a:rPr>
              <a:t>Mozilla/5.0 (compatible; </a:t>
            </a:r>
            <a:r>
              <a:rPr lang="en-US" sz="2800" b="1" dirty="0" err="1" smtClean="0">
                <a:solidFill>
                  <a:srgbClr val="FF0000"/>
                </a:solidFill>
              </a:rPr>
              <a:t>Konqueror</a:t>
            </a:r>
            <a:r>
              <a:rPr lang="en-US" sz="2800" b="1" dirty="0" smtClean="0">
                <a:solidFill>
                  <a:srgbClr val="FF0000"/>
                </a:solidFill>
              </a:rPr>
              <a:t>/3.0.0; Linux)</a:t>
            </a:r>
            <a:endParaRPr kumimoji="0" lang="el-GR" sz="2800" b="1" i="1" u="none" strike="noStrike" kern="1200" cap="none" spc="0" normalizeH="0" baseline="0" noProof="0" dirty="0">
              <a:ln>
                <a:noFill/>
              </a:ln>
              <a:solidFill>
                <a:srgbClr val="FF0000"/>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1 - Τίτλος"/>
          <p:cNvSpPr>
            <a:spLocks noGrp="1"/>
          </p:cNvSpPr>
          <p:nvPr>
            <p:ph type="title"/>
          </p:nvPr>
        </p:nvSpPr>
        <p:spPr>
          <a:xfrm>
            <a:off x="534740" y="476250"/>
            <a:ext cx="9396889" cy="1143000"/>
          </a:xfrm>
        </p:spPr>
        <p:txBody>
          <a:bodyPr/>
          <a:lstStyle/>
          <a:p>
            <a:pPr eaLnBrk="1" hangingPunct="1"/>
            <a:r>
              <a:rPr lang="el-GR" b="1" smtClean="0"/>
              <a:t>Άδειες Χρήσης</a:t>
            </a:r>
          </a:p>
        </p:txBody>
      </p:sp>
      <p:sp>
        <p:nvSpPr>
          <p:cNvPr id="28678" name="Subtitle 8"/>
          <p:cNvSpPr txBox="1">
            <a:spLocks/>
          </p:cNvSpPr>
          <p:nvPr/>
        </p:nvSpPr>
        <p:spPr bwMode="auto">
          <a:xfrm>
            <a:off x="522051" y="1333500"/>
            <a:ext cx="9396889" cy="3771900"/>
          </a:xfrm>
          <a:prstGeom prst="rect">
            <a:avLst/>
          </a:prstGeom>
          <a:noFill/>
          <a:ln w="9525">
            <a:noFill/>
            <a:miter lim="800000"/>
            <a:headEnd/>
            <a:tailEnd/>
          </a:ln>
        </p:spPr>
        <p:txBody>
          <a:bodyPr/>
          <a:lstStyle/>
          <a:p>
            <a:pPr marL="342900" indent="-342900">
              <a:spcBef>
                <a:spcPct val="20000"/>
              </a:spcBef>
              <a:buFont typeface="Arial" charset="0"/>
              <a:buChar char="•"/>
            </a:pPr>
            <a:r>
              <a:rPr lang="el-GR" sz="2800">
                <a:solidFill>
                  <a:srgbClr val="000000"/>
                </a:solidFill>
                <a:latin typeface="Calibri" pitchFamily="34" charset="0"/>
              </a:rPr>
              <a:t>Το παρόν εκπαιδευτικό υλικό υπόκειται σε άδειες χρήσης Creative Commons. </a:t>
            </a:r>
          </a:p>
          <a:p>
            <a:pPr marL="342900" indent="-342900">
              <a:spcBef>
                <a:spcPct val="20000"/>
              </a:spcBef>
              <a:buFont typeface="Arial" charset="0"/>
              <a:buChar char="•"/>
            </a:pPr>
            <a:r>
              <a:rPr lang="el-GR" sz="2800">
                <a:solidFill>
                  <a:srgbClr val="000000"/>
                </a:solidFill>
                <a:latin typeface="Calibri" pitchFamily="34" charset="0"/>
              </a:rPr>
              <a:t>Για εκπαιδευτικό υλικό, όπως εικόνες, που υπόκειται σε άλλου τύπου άδειας χρήσης, η άδεια χρήσης αναφέρεται ρητώς. </a:t>
            </a:r>
          </a:p>
        </p:txBody>
      </p:sp>
      <p:pic>
        <p:nvPicPr>
          <p:cNvPr id="28679" name="7 - Εικόνα" descr="Λογότυπο για Άδειες χρήσης Creative Commons BY-NC-ND"/>
          <p:cNvPicPr>
            <a:picLocks noChangeAspect="1"/>
          </p:cNvPicPr>
          <p:nvPr/>
        </p:nvPicPr>
        <p:blipFill>
          <a:blip r:embed="rId2" cstate="print"/>
          <a:srcRect/>
          <a:stretch>
            <a:fillRect/>
          </a:stretch>
        </p:blipFill>
        <p:spPr bwMode="auto">
          <a:xfrm>
            <a:off x="4234400" y="4117977"/>
            <a:ext cx="1805421" cy="460375"/>
          </a:xfrm>
          <a:prstGeom prst="rect">
            <a:avLst/>
          </a:prstGeom>
          <a:noFill/>
          <a:ln w="9525">
            <a:noFill/>
            <a:miter lim="800000"/>
            <a:headEnd/>
            <a:tailEnd/>
          </a:ln>
        </p:spPr>
      </p:pic>
      <p:sp>
        <p:nvSpPr>
          <p:cNvPr id="9" name="8 - TextBox"/>
          <p:cNvSpPr txBox="1"/>
          <p:nvPr/>
        </p:nvSpPr>
        <p:spPr>
          <a:xfrm>
            <a:off x="0" y="2"/>
            <a:ext cx="10440988" cy="461665"/>
          </a:xfrm>
          <a:prstGeom prst="rect">
            <a:avLst/>
          </a:prstGeom>
          <a:solidFill>
            <a:schemeClr val="tx2"/>
          </a:solidFill>
        </p:spPr>
        <p:txBody>
          <a:bodyPr wrap="square" rtlCol="0">
            <a:spAutoFit/>
          </a:bodyPr>
          <a:lstStyle/>
          <a:p>
            <a:pPr algn="ctr"/>
            <a:r>
              <a:rPr lang="el-GR" sz="1200" dirty="0" smtClean="0">
                <a:solidFill>
                  <a:schemeClr val="bg1"/>
                </a:solidFill>
              </a:rPr>
              <a:t>ΗΛΕΚΤΡΟΝΙΚΟ ΕΜΠΟΡΙΟ, Ενότητα 3, ΤΜΗΜΑ ΜΗΧΑΝΙΚΩΝ ΠΛΗΡΟΦΟΡΙΚΗΣ ΤΕ,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 name="Picture 2"/>
          <p:cNvPicPr>
            <a:picLocks noChangeAspect="1" noChangeArrowheads="1"/>
          </p:cNvPicPr>
          <p:nvPr/>
        </p:nvPicPr>
        <p:blipFill>
          <a:blip r:embed="rId3" cstate="print"/>
          <a:srcRect/>
          <a:stretch>
            <a:fillRect/>
          </a:stretch>
        </p:blipFill>
        <p:spPr bwMode="auto">
          <a:xfrm>
            <a:off x="2" y="3"/>
            <a:ext cx="698303" cy="692695"/>
          </a:xfrm>
          <a:prstGeom prst="rect">
            <a:avLst/>
          </a:prstGeom>
          <a:noFill/>
          <a:ln w="9525">
            <a:noFill/>
            <a:miter lim="800000"/>
            <a:headEnd/>
            <a:tailEnd/>
          </a:ln>
        </p:spPr>
      </p:pic>
      <p:pic>
        <p:nvPicPr>
          <p:cNvPr id="11" name="Picture 3"/>
          <p:cNvPicPr>
            <a:picLocks noChangeAspect="1" noChangeArrowheads="1"/>
          </p:cNvPicPr>
          <p:nvPr/>
        </p:nvPicPr>
        <p:blipFill>
          <a:blip r:embed="rId4" cstate="print"/>
          <a:srcRect/>
          <a:stretch>
            <a:fillRect/>
          </a:stretch>
        </p:blipFill>
        <p:spPr bwMode="auto">
          <a:xfrm>
            <a:off x="9578241" y="3"/>
            <a:ext cx="862747" cy="6926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3861" y="476672"/>
            <a:ext cx="9396889" cy="1143000"/>
          </a:xfrm>
        </p:spPr>
        <p:txBody>
          <a:bodyPr>
            <a:normAutofit/>
          </a:bodyPr>
          <a:lstStyle/>
          <a:p>
            <a:r>
              <a:rPr lang="el-GR" dirty="0" smtClean="0"/>
              <a:t>Μεταβλητές του </a:t>
            </a:r>
            <a:r>
              <a:rPr lang="en-US" dirty="0" smtClean="0"/>
              <a:t>Apache</a:t>
            </a:r>
            <a:endParaRPr lang="el-GR" b="1" dirty="0"/>
          </a:p>
        </p:txBody>
      </p:sp>
      <p:sp>
        <p:nvSpPr>
          <p:cNvPr id="4" name="3 - TextBox"/>
          <p:cNvSpPr txBox="1"/>
          <p:nvPr/>
        </p:nvSpPr>
        <p:spPr>
          <a:xfrm>
            <a:off x="0" y="2"/>
            <a:ext cx="10440988" cy="461665"/>
          </a:xfrm>
          <a:prstGeom prst="rect">
            <a:avLst/>
          </a:prstGeom>
          <a:solidFill>
            <a:schemeClr val="tx2"/>
          </a:solidFill>
        </p:spPr>
        <p:txBody>
          <a:bodyPr wrap="square" rtlCol="0">
            <a:spAutoFit/>
          </a:bodyPr>
          <a:lstStyle/>
          <a:p>
            <a:pPr algn="ctr"/>
            <a:r>
              <a:rPr lang="el-GR" sz="1200" b="1" dirty="0" smtClean="0">
                <a:solidFill>
                  <a:schemeClr val="bg1"/>
                </a:solidFill>
              </a:rPr>
              <a:t>ΗΛΕΚΤΡΟΝΙΚΟ ΕΜΠΟΡΙΟ</a:t>
            </a:r>
            <a:r>
              <a:rPr lang="el-GR" sz="1200" dirty="0" smtClean="0">
                <a:solidFill>
                  <a:schemeClr val="bg1"/>
                </a:solidFill>
              </a:rPr>
              <a:t>, Ενότητα 3, ΤΜΗΜΑ ΜΗΧΑΝΙΚΩΝ ΠΛΗΡΟΦΟΡΙΚΗΣ ΤΕ,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2" y="3"/>
            <a:ext cx="698303"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9578241" y="3"/>
            <a:ext cx="862747" cy="692696"/>
          </a:xfrm>
          <a:prstGeom prst="rect">
            <a:avLst/>
          </a:prstGeom>
          <a:noFill/>
          <a:ln w="9525">
            <a:noFill/>
            <a:miter lim="800000"/>
            <a:headEnd/>
            <a:tailEnd/>
          </a:ln>
        </p:spPr>
      </p:pic>
      <p:sp>
        <p:nvSpPr>
          <p:cNvPr id="7" name="Content Placeholder 2"/>
          <p:cNvSpPr txBox="1">
            <a:spLocks/>
          </p:cNvSpPr>
          <p:nvPr/>
        </p:nvSpPr>
        <p:spPr>
          <a:xfrm>
            <a:off x="287197" y="1529572"/>
            <a:ext cx="9866597" cy="3771636"/>
          </a:xfrm>
          <a:prstGeom prst="rect">
            <a:avLst/>
          </a:prstGeom>
        </p:spPr>
        <p:txBody>
          <a:bodyPr vert="horz" lIns="91440" tIns="45720" rIns="91440" bIns="45720" rtlCol="0">
            <a:noAutofit/>
          </a:bodyPr>
          <a:lstStyle/>
          <a:p>
            <a:r>
              <a:rPr lang="el-GR" sz="3200" b="1" dirty="0" smtClean="0">
                <a:solidFill>
                  <a:srgbClr val="FF0000"/>
                </a:solidFill>
              </a:rPr>
              <a:t>5. $REMOTE_ADDR</a:t>
            </a:r>
            <a:r>
              <a:rPr lang="en-US" sz="3200" b="1" dirty="0" smtClean="0">
                <a:solidFill>
                  <a:srgbClr val="FF0000"/>
                </a:solidFill>
              </a:rPr>
              <a:t>:</a:t>
            </a:r>
            <a:r>
              <a:rPr lang="el-GR" sz="3200" b="1" dirty="0" smtClean="0">
                <a:solidFill>
                  <a:srgbClr val="FF0000"/>
                </a:solidFill>
              </a:rPr>
              <a:t> </a:t>
            </a:r>
            <a:r>
              <a:rPr lang="el-GR" sz="3200" dirty="0" smtClean="0"/>
              <a:t>Μας δίνει την διεύθυνση </a:t>
            </a:r>
            <a:r>
              <a:rPr lang="el-GR" sz="3200" b="1" dirty="0" smtClean="0"/>
              <a:t>(ΙΡ) </a:t>
            </a:r>
            <a:r>
              <a:rPr lang="el-GR" sz="3200" dirty="0" smtClean="0"/>
              <a:t>από την οποία βλέπουμε την</a:t>
            </a:r>
            <a:r>
              <a:rPr lang="en-US" sz="3200" dirty="0" smtClean="0"/>
              <a:t> </a:t>
            </a:r>
            <a:r>
              <a:rPr lang="el-GR" sz="3200" dirty="0" smtClean="0"/>
              <a:t>συγκεκριμένη σελίδα. Αν φυσικά χρησιμοποιούμε το </a:t>
            </a:r>
            <a:r>
              <a:rPr lang="el-GR" sz="3200" dirty="0" err="1" smtClean="0"/>
              <a:t>localhost</a:t>
            </a:r>
            <a:r>
              <a:rPr lang="el-GR" sz="3200" dirty="0" smtClean="0"/>
              <a:t> θα μας</a:t>
            </a:r>
            <a:r>
              <a:rPr lang="en-US" sz="3200" dirty="0" smtClean="0"/>
              <a:t> </a:t>
            </a:r>
            <a:r>
              <a:rPr lang="el-GR" sz="3200" dirty="0" smtClean="0"/>
              <a:t>επιστρέψει </a:t>
            </a:r>
            <a:r>
              <a:rPr lang="el-GR" sz="3200" b="1" dirty="0" smtClean="0"/>
              <a:t>127.0.0.1</a:t>
            </a:r>
          </a:p>
          <a:p>
            <a:endParaRPr lang="en-US" sz="3200" dirty="0" smtClean="0"/>
          </a:p>
          <a:p>
            <a:r>
              <a:rPr lang="el-GR" sz="3200" b="1" dirty="0" smtClean="0">
                <a:solidFill>
                  <a:srgbClr val="FF0000"/>
                </a:solidFill>
              </a:rPr>
              <a:t>6. $SCRIPT_FILENAME</a:t>
            </a:r>
            <a:r>
              <a:rPr lang="en-US" sz="3200" b="1" dirty="0" smtClean="0">
                <a:solidFill>
                  <a:srgbClr val="FF0000"/>
                </a:solidFill>
              </a:rPr>
              <a:t>:</a:t>
            </a:r>
            <a:r>
              <a:rPr lang="el-GR" sz="3200" b="1" dirty="0" smtClean="0">
                <a:solidFill>
                  <a:srgbClr val="FF0000"/>
                </a:solidFill>
              </a:rPr>
              <a:t> </a:t>
            </a:r>
            <a:r>
              <a:rPr lang="el-GR" sz="3200" dirty="0" smtClean="0"/>
              <a:t>Μας δίνει υπό την μορφή απόλυτης διαδρομής το</a:t>
            </a:r>
            <a:r>
              <a:rPr lang="en-US" sz="3200" dirty="0" smtClean="0"/>
              <a:t> </a:t>
            </a:r>
            <a:r>
              <a:rPr lang="el-GR" sz="3200" dirty="0" smtClean="0"/>
              <a:t>μονοπάτι προς το εκτελούμενο </a:t>
            </a:r>
            <a:r>
              <a:rPr lang="el-GR" sz="3200" dirty="0" err="1" smtClean="0"/>
              <a:t>script</a:t>
            </a:r>
            <a:r>
              <a:rPr lang="el-GR" sz="3200" dirty="0" smtClean="0"/>
              <a:t>. Παράδειγμα τιμής είναι το</a:t>
            </a:r>
            <a:r>
              <a:rPr lang="en-US" sz="3200" dirty="0" smtClean="0"/>
              <a:t> </a:t>
            </a:r>
            <a:r>
              <a:rPr lang="en-US" sz="3200" b="1" dirty="0" smtClean="0">
                <a:solidFill>
                  <a:srgbClr val="FF0000"/>
                </a:solidFill>
              </a:rPr>
              <a:t>/home/user/</a:t>
            </a:r>
            <a:r>
              <a:rPr lang="en-US" sz="3200" b="1" dirty="0" err="1" smtClean="0">
                <a:solidFill>
                  <a:srgbClr val="FF0000"/>
                </a:solidFill>
              </a:rPr>
              <a:t>public_html</a:t>
            </a:r>
            <a:r>
              <a:rPr lang="en-US" sz="3200" b="1" dirty="0" smtClean="0">
                <a:solidFill>
                  <a:srgbClr val="FF0000"/>
                </a:solidFill>
              </a:rPr>
              <a:t>/page1.php</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3861" y="476672"/>
            <a:ext cx="9396889" cy="1143000"/>
          </a:xfrm>
        </p:spPr>
        <p:txBody>
          <a:bodyPr>
            <a:normAutofit/>
          </a:bodyPr>
          <a:lstStyle/>
          <a:p>
            <a:r>
              <a:rPr lang="el-GR" dirty="0" smtClean="0"/>
              <a:t>Μεταβλητές του </a:t>
            </a:r>
            <a:r>
              <a:rPr lang="en-US" dirty="0" smtClean="0"/>
              <a:t>Apache</a:t>
            </a:r>
            <a:endParaRPr lang="el-GR" b="1" dirty="0"/>
          </a:p>
        </p:txBody>
      </p:sp>
      <p:sp>
        <p:nvSpPr>
          <p:cNvPr id="4" name="3 - TextBox"/>
          <p:cNvSpPr txBox="1"/>
          <p:nvPr/>
        </p:nvSpPr>
        <p:spPr>
          <a:xfrm>
            <a:off x="0" y="2"/>
            <a:ext cx="10440988" cy="461665"/>
          </a:xfrm>
          <a:prstGeom prst="rect">
            <a:avLst/>
          </a:prstGeom>
          <a:solidFill>
            <a:schemeClr val="tx2"/>
          </a:solidFill>
        </p:spPr>
        <p:txBody>
          <a:bodyPr wrap="square" rtlCol="0">
            <a:spAutoFit/>
          </a:bodyPr>
          <a:lstStyle/>
          <a:p>
            <a:pPr algn="ctr"/>
            <a:r>
              <a:rPr lang="el-GR" sz="1200" b="1" dirty="0" smtClean="0">
                <a:solidFill>
                  <a:schemeClr val="bg1"/>
                </a:solidFill>
              </a:rPr>
              <a:t>ΗΛΕΚΤΡΟΝΙΚΟ ΕΜΠΟΡΙΟ</a:t>
            </a:r>
            <a:r>
              <a:rPr lang="el-GR" sz="1200" dirty="0" smtClean="0">
                <a:solidFill>
                  <a:schemeClr val="bg1"/>
                </a:solidFill>
              </a:rPr>
              <a:t>, Ενότητα 3, ΤΜΗΜΑ ΜΗΧΑΝΙΚΩΝ ΠΛΗΡΟΦΟΡΙΚΗΣ ΤΕ,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2" y="3"/>
            <a:ext cx="698303"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9578241" y="3"/>
            <a:ext cx="862747" cy="692696"/>
          </a:xfrm>
          <a:prstGeom prst="rect">
            <a:avLst/>
          </a:prstGeom>
          <a:noFill/>
          <a:ln w="9525">
            <a:noFill/>
            <a:miter lim="800000"/>
            <a:headEnd/>
            <a:tailEnd/>
          </a:ln>
        </p:spPr>
      </p:pic>
      <p:sp>
        <p:nvSpPr>
          <p:cNvPr id="7" name="Content Placeholder 2"/>
          <p:cNvSpPr txBox="1">
            <a:spLocks/>
          </p:cNvSpPr>
          <p:nvPr/>
        </p:nvSpPr>
        <p:spPr>
          <a:xfrm>
            <a:off x="287197" y="1529572"/>
            <a:ext cx="9866597" cy="3771636"/>
          </a:xfrm>
          <a:prstGeom prst="rect">
            <a:avLst/>
          </a:prstGeom>
        </p:spPr>
        <p:txBody>
          <a:bodyPr vert="horz" lIns="91440" tIns="45720" rIns="91440" bIns="45720" rtlCol="0">
            <a:noAutofit/>
          </a:bodyPr>
          <a:lstStyle/>
          <a:p>
            <a:r>
              <a:rPr lang="el-GR" sz="3200" b="1" dirty="0" smtClean="0">
                <a:solidFill>
                  <a:srgbClr val="FF0000"/>
                </a:solidFill>
              </a:rPr>
              <a:t>7. $SCRIPT_NAME</a:t>
            </a:r>
            <a:r>
              <a:rPr lang="en-US" sz="3200" b="1" dirty="0" smtClean="0">
                <a:solidFill>
                  <a:srgbClr val="FF0000"/>
                </a:solidFill>
              </a:rPr>
              <a:t>:</a:t>
            </a:r>
            <a:r>
              <a:rPr lang="el-GR" sz="3200" b="1" dirty="0" smtClean="0">
                <a:solidFill>
                  <a:srgbClr val="FF0000"/>
                </a:solidFill>
              </a:rPr>
              <a:t> </a:t>
            </a:r>
            <a:r>
              <a:rPr lang="el-GR" sz="3200" dirty="0" smtClean="0"/>
              <a:t>Μας δίνει υπό την μορφή διαδρομών του </a:t>
            </a:r>
            <a:r>
              <a:rPr lang="el-GR" sz="3200" dirty="0" err="1" smtClean="0"/>
              <a:t>διακομιστή</a:t>
            </a:r>
            <a:r>
              <a:rPr lang="el-GR" sz="3200" dirty="0" smtClean="0"/>
              <a:t> το</a:t>
            </a:r>
            <a:r>
              <a:rPr lang="en-US" sz="3200" dirty="0" smtClean="0"/>
              <a:t> </a:t>
            </a:r>
            <a:r>
              <a:rPr lang="el-GR" sz="3200" dirty="0" smtClean="0"/>
              <a:t>μονοπάτι προς το εκτελούμενο </a:t>
            </a:r>
            <a:r>
              <a:rPr lang="el-GR" sz="3200" dirty="0" err="1" smtClean="0"/>
              <a:t>script</a:t>
            </a:r>
            <a:r>
              <a:rPr lang="el-GR" sz="3200" dirty="0" smtClean="0"/>
              <a:t>. Για το προηγούμενο παράδειγμα</a:t>
            </a:r>
            <a:r>
              <a:rPr lang="en-US" sz="3200" dirty="0" smtClean="0"/>
              <a:t> </a:t>
            </a:r>
            <a:r>
              <a:rPr lang="el-GR" sz="3200" dirty="0" smtClean="0"/>
              <a:t>επιστρέφει </a:t>
            </a:r>
            <a:r>
              <a:rPr lang="el-GR" sz="3200" b="1" i="1" dirty="0" smtClean="0">
                <a:solidFill>
                  <a:srgbClr val="FF0000"/>
                </a:solidFill>
              </a:rPr>
              <a:t>~</a:t>
            </a:r>
            <a:r>
              <a:rPr lang="en-US" sz="3200" b="1" i="1" dirty="0" smtClean="0">
                <a:solidFill>
                  <a:srgbClr val="FF0000"/>
                </a:solidFill>
              </a:rPr>
              <a:t>user/page1.php.</a:t>
            </a:r>
            <a:endParaRPr kumimoji="0" lang="el-GR" sz="2800" b="1" i="1" u="none" strike="noStrike" kern="1200" cap="none" spc="0" normalizeH="0" baseline="0" noProof="0" dirty="0">
              <a:ln>
                <a:noFill/>
              </a:ln>
              <a:solidFill>
                <a:srgbClr val="FF0000"/>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3861" y="476672"/>
            <a:ext cx="9396889" cy="1143000"/>
          </a:xfrm>
        </p:spPr>
        <p:txBody>
          <a:bodyPr>
            <a:normAutofit/>
          </a:bodyPr>
          <a:lstStyle/>
          <a:p>
            <a:r>
              <a:rPr lang="el-GR" dirty="0" smtClean="0"/>
              <a:t>Ανάκτηση </a:t>
            </a:r>
            <a:r>
              <a:rPr lang="en-US" dirty="0" smtClean="0"/>
              <a:t>Query Strings</a:t>
            </a:r>
            <a:endParaRPr lang="el-GR" b="1" dirty="0"/>
          </a:p>
        </p:txBody>
      </p:sp>
      <p:sp>
        <p:nvSpPr>
          <p:cNvPr id="4" name="3 - TextBox"/>
          <p:cNvSpPr txBox="1"/>
          <p:nvPr/>
        </p:nvSpPr>
        <p:spPr>
          <a:xfrm>
            <a:off x="0" y="2"/>
            <a:ext cx="10440988" cy="461665"/>
          </a:xfrm>
          <a:prstGeom prst="rect">
            <a:avLst/>
          </a:prstGeom>
          <a:solidFill>
            <a:schemeClr val="tx2"/>
          </a:solidFill>
        </p:spPr>
        <p:txBody>
          <a:bodyPr wrap="square" rtlCol="0">
            <a:spAutoFit/>
          </a:bodyPr>
          <a:lstStyle/>
          <a:p>
            <a:pPr algn="ctr"/>
            <a:r>
              <a:rPr lang="el-GR" sz="1200" b="1" dirty="0" smtClean="0">
                <a:solidFill>
                  <a:schemeClr val="bg1"/>
                </a:solidFill>
              </a:rPr>
              <a:t>ΗΛΕΚΤΡΟΝΙΚΟ ΕΜΠΟΡΙΟ</a:t>
            </a:r>
            <a:r>
              <a:rPr lang="el-GR" sz="1200" dirty="0" smtClean="0">
                <a:solidFill>
                  <a:schemeClr val="bg1"/>
                </a:solidFill>
              </a:rPr>
              <a:t>, Ενότητα 3, ΤΜΗΜΑ ΜΗΧΑΝΙΚΩΝ ΠΛΗΡΟΦΟΡΙΚΗΣ ΤΕ,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2" y="3"/>
            <a:ext cx="698303"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9578241" y="3"/>
            <a:ext cx="862747" cy="692696"/>
          </a:xfrm>
          <a:prstGeom prst="rect">
            <a:avLst/>
          </a:prstGeom>
          <a:noFill/>
          <a:ln w="9525">
            <a:noFill/>
            <a:miter lim="800000"/>
            <a:headEnd/>
            <a:tailEnd/>
          </a:ln>
        </p:spPr>
      </p:pic>
      <p:sp>
        <p:nvSpPr>
          <p:cNvPr id="7" name="Content Placeholder 2"/>
          <p:cNvSpPr txBox="1">
            <a:spLocks/>
          </p:cNvSpPr>
          <p:nvPr/>
        </p:nvSpPr>
        <p:spPr>
          <a:xfrm>
            <a:off x="287197" y="1529572"/>
            <a:ext cx="9866597" cy="3771636"/>
          </a:xfrm>
          <a:prstGeom prst="rect">
            <a:avLst/>
          </a:prstGeom>
        </p:spPr>
        <p:txBody>
          <a:bodyPr vert="horz" lIns="91440" tIns="45720" rIns="91440" bIns="45720" rtlCol="0">
            <a:noAutofit/>
          </a:bodyPr>
          <a:lstStyle/>
          <a:p>
            <a:pPr>
              <a:buFont typeface="Arial" pitchFamily="34" charset="0"/>
              <a:buChar char="•"/>
            </a:pPr>
            <a:r>
              <a:rPr lang="el-GR" sz="3200" dirty="0" smtClean="0"/>
              <a:t>Πολλές φορές θα έχουμε προσέξει πως στο Internet μια σελίδα δεν εμφανίζεται</a:t>
            </a:r>
            <a:r>
              <a:rPr lang="en-US" sz="3200" dirty="0" smtClean="0"/>
              <a:t> </a:t>
            </a:r>
            <a:r>
              <a:rPr lang="el-GR" sz="3200" dirty="0" smtClean="0"/>
              <a:t>απλώς με το όνομά της, αλλά και με διάφορα </a:t>
            </a:r>
            <a:r>
              <a:rPr lang="el-GR" sz="3200" b="1" dirty="0" smtClean="0"/>
              <a:t>QUERY STRINGS </a:t>
            </a:r>
            <a:r>
              <a:rPr lang="el-GR" sz="3200" dirty="0" smtClean="0"/>
              <a:t>που την</a:t>
            </a:r>
            <a:r>
              <a:rPr lang="en-US" sz="3200" dirty="0" smtClean="0"/>
              <a:t> </a:t>
            </a:r>
            <a:r>
              <a:rPr lang="el-GR" sz="3200" dirty="0" smtClean="0"/>
              <a:t>ακολουθούν στο πεδίο διευθύνσεως του </a:t>
            </a:r>
            <a:r>
              <a:rPr lang="el-GR" sz="3200" dirty="0" err="1" smtClean="0"/>
              <a:t>φυλλομετρητή</a:t>
            </a:r>
            <a:r>
              <a:rPr lang="el-GR" sz="3200" dirty="0" smtClean="0"/>
              <a:t>. </a:t>
            </a:r>
            <a:endParaRPr lang="en-US" sz="3200" dirty="0" smtClean="0"/>
          </a:p>
          <a:p>
            <a:pPr lvl="1">
              <a:buFont typeface="Wingdings" pitchFamily="2" charset="2"/>
              <a:buChar char="ü"/>
            </a:pPr>
            <a:r>
              <a:rPr lang="el-GR" sz="2800" dirty="0" smtClean="0"/>
              <a:t>π.χ. η αναφορά στην σελίδα</a:t>
            </a:r>
            <a:r>
              <a:rPr lang="en-US" sz="2800" dirty="0" smtClean="0"/>
              <a:t> </a:t>
            </a:r>
            <a:endParaRPr lang="el-GR" sz="2800" dirty="0" smtClean="0"/>
          </a:p>
          <a:p>
            <a:pPr lvl="1"/>
            <a:r>
              <a:rPr lang="en-US" sz="2800" dirty="0" smtClean="0">
                <a:hlinkClick r:id="rId4"/>
              </a:rPr>
              <a:t>http://localhost/~user/page1.php?a=1&amp;b=2</a:t>
            </a:r>
            <a:endParaRPr lang="el-GR" sz="2800" dirty="0" smtClean="0"/>
          </a:p>
          <a:p>
            <a:pPr lvl="1"/>
            <a:endParaRPr lang="en-US" sz="2800" dirty="0" smtClean="0"/>
          </a:p>
          <a:p>
            <a:r>
              <a:rPr lang="el-GR" sz="2800" dirty="0" smtClean="0"/>
              <a:t>αναφέρεται στην σελίδα page1.php και της περνά σαν πληροφορία δύο </a:t>
            </a:r>
            <a:r>
              <a:rPr lang="el-GR" sz="2800" dirty="0" err="1" smtClean="0"/>
              <a:t>query</a:t>
            </a:r>
            <a:r>
              <a:rPr lang="el-GR" sz="2800" dirty="0" smtClean="0"/>
              <a:t> </a:t>
            </a:r>
            <a:r>
              <a:rPr lang="el-GR" sz="2800" dirty="0" err="1" smtClean="0"/>
              <a:t>strings</a:t>
            </a:r>
            <a:r>
              <a:rPr lang="el-GR" sz="2800" dirty="0" smtClean="0"/>
              <a:t>, το a με τιμή 1 και το b με τιμή 2.</a:t>
            </a:r>
          </a:p>
          <a:p>
            <a:pPr>
              <a:buFont typeface="Arial" pitchFamily="34" charset="0"/>
              <a:buChar char="•"/>
            </a:pPr>
            <a:r>
              <a:rPr lang="el-GR" sz="3200" dirty="0" smtClean="0"/>
              <a:t>Τα δύο </a:t>
            </a:r>
            <a:r>
              <a:rPr lang="el-GR" sz="3200" dirty="0" err="1" smtClean="0"/>
              <a:t>query</a:t>
            </a:r>
            <a:r>
              <a:rPr lang="el-GR" sz="3200" dirty="0" smtClean="0"/>
              <a:t> </a:t>
            </a:r>
            <a:r>
              <a:rPr lang="el-GR" sz="3200" dirty="0" err="1" smtClean="0"/>
              <a:t>strings</a:t>
            </a:r>
            <a:r>
              <a:rPr lang="el-GR" sz="3200" dirty="0" smtClean="0"/>
              <a:t> δεν είναι</a:t>
            </a:r>
            <a:r>
              <a:rPr lang="en-US" sz="3200" dirty="0" smtClean="0"/>
              <a:t> </a:t>
            </a:r>
            <a:r>
              <a:rPr lang="el-GR" sz="3200" dirty="0" smtClean="0"/>
              <a:t>απαραίτητο πως θα χωρίζονται πάντα με </a:t>
            </a:r>
            <a:r>
              <a:rPr lang="el-GR" sz="3200" b="1" dirty="0" smtClean="0"/>
              <a:t>&amp;.</a:t>
            </a:r>
            <a:endParaRPr kumimoji="0" lang="el-GR" sz="3200" b="1" i="1" u="none" strike="noStrike" kern="1200" cap="none" spc="0" normalizeH="0" baseline="0" noProof="0" dirty="0">
              <a:ln>
                <a:noFill/>
              </a:ln>
              <a:solidFill>
                <a:srgbClr val="FF0000"/>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3861" y="476672"/>
            <a:ext cx="9396889" cy="1143000"/>
          </a:xfrm>
        </p:spPr>
        <p:txBody>
          <a:bodyPr>
            <a:normAutofit/>
          </a:bodyPr>
          <a:lstStyle/>
          <a:p>
            <a:r>
              <a:rPr lang="el-GR" dirty="0" smtClean="0"/>
              <a:t>Ανάκτηση </a:t>
            </a:r>
            <a:r>
              <a:rPr lang="en-US" dirty="0" smtClean="0"/>
              <a:t>Query Strings</a:t>
            </a:r>
            <a:endParaRPr lang="el-GR" b="1" dirty="0"/>
          </a:p>
        </p:txBody>
      </p:sp>
      <p:sp>
        <p:nvSpPr>
          <p:cNvPr id="4" name="3 - TextBox"/>
          <p:cNvSpPr txBox="1"/>
          <p:nvPr/>
        </p:nvSpPr>
        <p:spPr>
          <a:xfrm>
            <a:off x="0" y="2"/>
            <a:ext cx="10440988" cy="461665"/>
          </a:xfrm>
          <a:prstGeom prst="rect">
            <a:avLst/>
          </a:prstGeom>
          <a:solidFill>
            <a:schemeClr val="tx2"/>
          </a:solidFill>
        </p:spPr>
        <p:txBody>
          <a:bodyPr wrap="square" rtlCol="0">
            <a:spAutoFit/>
          </a:bodyPr>
          <a:lstStyle/>
          <a:p>
            <a:pPr algn="ctr"/>
            <a:r>
              <a:rPr lang="el-GR" sz="1200" b="1" dirty="0" smtClean="0">
                <a:solidFill>
                  <a:schemeClr val="bg1"/>
                </a:solidFill>
              </a:rPr>
              <a:t>ΗΛΕΚΤΡΟΝΙΚΟ ΕΜΠΟΡΙΟ</a:t>
            </a:r>
            <a:r>
              <a:rPr lang="el-GR" sz="1200" dirty="0" smtClean="0">
                <a:solidFill>
                  <a:schemeClr val="bg1"/>
                </a:solidFill>
              </a:rPr>
              <a:t>, Ενότητα 3, ΤΜΗΜΑ ΜΗΧΑΝΙΚΩΝ ΠΛΗΡΟΦΟΡΙΚΗΣ ΤΕ,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2" y="3"/>
            <a:ext cx="698303"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9578241" y="3"/>
            <a:ext cx="862747" cy="692696"/>
          </a:xfrm>
          <a:prstGeom prst="rect">
            <a:avLst/>
          </a:prstGeom>
          <a:noFill/>
          <a:ln w="9525">
            <a:noFill/>
            <a:miter lim="800000"/>
            <a:headEnd/>
            <a:tailEnd/>
          </a:ln>
        </p:spPr>
      </p:pic>
      <p:sp>
        <p:nvSpPr>
          <p:cNvPr id="7" name="Content Placeholder 2"/>
          <p:cNvSpPr txBox="1">
            <a:spLocks/>
          </p:cNvSpPr>
          <p:nvPr/>
        </p:nvSpPr>
        <p:spPr>
          <a:xfrm>
            <a:off x="251942" y="1916832"/>
            <a:ext cx="9866597" cy="3771636"/>
          </a:xfrm>
          <a:prstGeom prst="rect">
            <a:avLst/>
          </a:prstGeom>
        </p:spPr>
        <p:txBody>
          <a:bodyPr vert="horz" lIns="91440" tIns="45720" rIns="91440" bIns="45720" rtlCol="0">
            <a:noAutofit/>
          </a:bodyPr>
          <a:lstStyle/>
          <a:p>
            <a:pPr>
              <a:buFont typeface="Arial" pitchFamily="34" charset="0"/>
              <a:buChar char="•"/>
            </a:pPr>
            <a:r>
              <a:rPr lang="el-GR" sz="3200" dirty="0" smtClean="0"/>
              <a:t>Πολλές φορές μπορεί να χρησιμοποιούμε και το </a:t>
            </a:r>
            <a:r>
              <a:rPr lang="el-GR" sz="3200" b="1" dirty="0" smtClean="0"/>
              <a:t>%</a:t>
            </a:r>
            <a:r>
              <a:rPr lang="el-GR" sz="3200" dirty="0" smtClean="0"/>
              <a:t> χωρίς περιορισμό. </a:t>
            </a:r>
          </a:p>
          <a:p>
            <a:endParaRPr lang="el-GR" sz="3200" dirty="0" smtClean="0"/>
          </a:p>
          <a:p>
            <a:pPr>
              <a:buFont typeface="Arial" pitchFamily="34" charset="0"/>
              <a:buChar char="•"/>
            </a:pPr>
            <a:r>
              <a:rPr lang="el-GR" sz="3200" dirty="0" smtClean="0"/>
              <a:t>Ωστόσο, στα παραδείγματα αυτού του κειμένου χρησιμοποιούμε το </a:t>
            </a:r>
            <a:r>
              <a:rPr lang="el-GR" sz="3200" b="1" dirty="0" smtClean="0"/>
              <a:t>&amp;</a:t>
            </a:r>
            <a:r>
              <a:rPr lang="el-GR" sz="3200" dirty="0" smtClean="0"/>
              <a:t>. Στο επόμενο παράδειγμα παίρνουμε δύο παραμέτρους στην σελίδα μας και τα εκτυπώνουμε μέσα σε αυτήν.</a:t>
            </a:r>
            <a:endParaRPr kumimoji="0" lang="el-GR" sz="3200" b="1" i="1" u="none" strike="noStrike" kern="1200" cap="none" spc="0" normalizeH="0" baseline="0" noProof="0" dirty="0">
              <a:ln>
                <a:noFill/>
              </a:ln>
              <a:solidFill>
                <a:srgbClr val="FF0000"/>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3861" y="476672"/>
            <a:ext cx="9396889" cy="1143000"/>
          </a:xfrm>
        </p:spPr>
        <p:txBody>
          <a:bodyPr>
            <a:normAutofit/>
          </a:bodyPr>
          <a:lstStyle/>
          <a:p>
            <a:r>
              <a:rPr lang="el-GR" dirty="0" smtClean="0"/>
              <a:t>Ανάκτηση </a:t>
            </a:r>
            <a:r>
              <a:rPr lang="en-US" dirty="0" smtClean="0"/>
              <a:t>Query Strings</a:t>
            </a:r>
            <a:endParaRPr lang="el-GR" b="1" dirty="0"/>
          </a:p>
        </p:txBody>
      </p:sp>
      <p:sp>
        <p:nvSpPr>
          <p:cNvPr id="4" name="3 - TextBox"/>
          <p:cNvSpPr txBox="1"/>
          <p:nvPr/>
        </p:nvSpPr>
        <p:spPr>
          <a:xfrm>
            <a:off x="0" y="2"/>
            <a:ext cx="10440988" cy="461665"/>
          </a:xfrm>
          <a:prstGeom prst="rect">
            <a:avLst/>
          </a:prstGeom>
          <a:solidFill>
            <a:schemeClr val="tx2"/>
          </a:solidFill>
        </p:spPr>
        <p:txBody>
          <a:bodyPr wrap="square" rtlCol="0">
            <a:spAutoFit/>
          </a:bodyPr>
          <a:lstStyle/>
          <a:p>
            <a:pPr algn="ctr"/>
            <a:r>
              <a:rPr lang="el-GR" sz="1200" b="1" dirty="0" smtClean="0">
                <a:solidFill>
                  <a:schemeClr val="bg1"/>
                </a:solidFill>
              </a:rPr>
              <a:t>ΗΛΕΚΤΡΟΝΙΚΟ ΕΜΠΟΡΙΟ</a:t>
            </a:r>
            <a:r>
              <a:rPr lang="el-GR" sz="1200" dirty="0" smtClean="0">
                <a:solidFill>
                  <a:schemeClr val="bg1"/>
                </a:solidFill>
              </a:rPr>
              <a:t>, Ενότητα 3, ΤΜΗΜΑ ΜΗΧΑΝΙΚΩΝ ΠΛΗΡΟΦΟΡΙΚΗΣ ΤΕ,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2" y="3"/>
            <a:ext cx="698303"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9578241" y="3"/>
            <a:ext cx="862747" cy="692696"/>
          </a:xfrm>
          <a:prstGeom prst="rect">
            <a:avLst/>
          </a:prstGeom>
          <a:noFill/>
          <a:ln w="9525">
            <a:noFill/>
            <a:miter lim="800000"/>
            <a:headEnd/>
            <a:tailEnd/>
          </a:ln>
        </p:spPr>
      </p:pic>
      <p:pic>
        <p:nvPicPr>
          <p:cNvPr id="5122" name="Picture 2"/>
          <p:cNvPicPr>
            <a:picLocks noChangeAspect="1" noChangeArrowheads="1"/>
          </p:cNvPicPr>
          <p:nvPr/>
        </p:nvPicPr>
        <p:blipFill>
          <a:blip r:embed="rId4" cstate="print"/>
          <a:srcRect/>
          <a:stretch>
            <a:fillRect/>
          </a:stretch>
        </p:blipFill>
        <p:spPr bwMode="auto">
          <a:xfrm>
            <a:off x="323950" y="1340768"/>
            <a:ext cx="9651766" cy="534487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3861" y="476672"/>
            <a:ext cx="9396889" cy="1143000"/>
          </a:xfrm>
        </p:spPr>
        <p:txBody>
          <a:bodyPr>
            <a:normAutofit/>
          </a:bodyPr>
          <a:lstStyle/>
          <a:p>
            <a:r>
              <a:rPr lang="el-GR" dirty="0" smtClean="0"/>
              <a:t>Ανάκτηση </a:t>
            </a:r>
            <a:r>
              <a:rPr lang="en-US" dirty="0" smtClean="0"/>
              <a:t>Query Strings</a:t>
            </a:r>
            <a:endParaRPr lang="el-GR" b="1" dirty="0"/>
          </a:p>
        </p:txBody>
      </p:sp>
      <p:sp>
        <p:nvSpPr>
          <p:cNvPr id="4" name="3 - TextBox"/>
          <p:cNvSpPr txBox="1"/>
          <p:nvPr/>
        </p:nvSpPr>
        <p:spPr>
          <a:xfrm>
            <a:off x="0" y="2"/>
            <a:ext cx="10440988" cy="461665"/>
          </a:xfrm>
          <a:prstGeom prst="rect">
            <a:avLst/>
          </a:prstGeom>
          <a:solidFill>
            <a:schemeClr val="tx2"/>
          </a:solidFill>
        </p:spPr>
        <p:txBody>
          <a:bodyPr wrap="square" rtlCol="0">
            <a:spAutoFit/>
          </a:bodyPr>
          <a:lstStyle/>
          <a:p>
            <a:pPr algn="ctr"/>
            <a:r>
              <a:rPr lang="el-GR" sz="1200" b="1" dirty="0" smtClean="0">
                <a:solidFill>
                  <a:schemeClr val="bg1"/>
                </a:solidFill>
              </a:rPr>
              <a:t>ΗΛΕΚΤΡΟΝΙΚΟ ΕΜΠΟΡΙΟ</a:t>
            </a:r>
            <a:r>
              <a:rPr lang="el-GR" sz="1200" dirty="0" smtClean="0">
                <a:solidFill>
                  <a:schemeClr val="bg1"/>
                </a:solidFill>
              </a:rPr>
              <a:t>, Ενότητα 3, ΤΜΗΜΑ ΜΗΧΑΝΙΚΩΝ ΠΛΗΡΟΦΟΡΙΚΗΣ ΤΕ,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2" y="3"/>
            <a:ext cx="698303"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9578241" y="3"/>
            <a:ext cx="862747" cy="692696"/>
          </a:xfrm>
          <a:prstGeom prst="rect">
            <a:avLst/>
          </a:prstGeom>
          <a:noFill/>
          <a:ln w="9525">
            <a:noFill/>
            <a:miter lim="800000"/>
            <a:headEnd/>
            <a:tailEnd/>
          </a:ln>
        </p:spPr>
      </p:pic>
      <p:sp>
        <p:nvSpPr>
          <p:cNvPr id="7" name="Content Placeholder 2"/>
          <p:cNvSpPr txBox="1">
            <a:spLocks/>
          </p:cNvSpPr>
          <p:nvPr/>
        </p:nvSpPr>
        <p:spPr>
          <a:xfrm>
            <a:off x="250441" y="1628800"/>
            <a:ext cx="9866597" cy="3771636"/>
          </a:xfrm>
          <a:prstGeom prst="rect">
            <a:avLst/>
          </a:prstGeom>
        </p:spPr>
        <p:txBody>
          <a:bodyPr vert="horz" lIns="91440" tIns="45720" rIns="91440" bIns="45720" rtlCol="0">
            <a:noAutofit/>
          </a:bodyPr>
          <a:lstStyle/>
          <a:p>
            <a:pPr>
              <a:buFont typeface="Arial" pitchFamily="34" charset="0"/>
              <a:buChar char="•"/>
            </a:pPr>
            <a:r>
              <a:rPr lang="el-GR" sz="3200" dirty="0" smtClean="0"/>
              <a:t>Φυσικά, θα πρέπει να χρησιμοποιήσουμε τα </a:t>
            </a:r>
            <a:r>
              <a:rPr lang="el-GR" sz="3200" b="1" dirty="0" smtClean="0"/>
              <a:t>QUERY STRINGS</a:t>
            </a:r>
            <a:r>
              <a:rPr lang="el-GR" sz="3200" dirty="0" smtClean="0"/>
              <a:t> </a:t>
            </a:r>
            <a:r>
              <a:rPr lang="el-GR" sz="3200" b="1" dirty="0" smtClean="0">
                <a:solidFill>
                  <a:srgbClr val="FF0000"/>
                </a:solidFill>
              </a:rPr>
              <a:t>a</a:t>
            </a:r>
            <a:r>
              <a:rPr lang="el-GR" sz="3200" dirty="0" smtClean="0"/>
              <a:t> και </a:t>
            </a:r>
            <a:r>
              <a:rPr lang="el-GR" sz="3200" b="1" dirty="0" smtClean="0">
                <a:solidFill>
                  <a:srgbClr val="FF0000"/>
                </a:solidFill>
              </a:rPr>
              <a:t>b</a:t>
            </a:r>
            <a:r>
              <a:rPr lang="el-GR" sz="3200" dirty="0" smtClean="0"/>
              <a:t> προκειμένου να δούμε τις τιμές τους από τις δύο </a:t>
            </a:r>
            <a:r>
              <a:rPr lang="el-GR" sz="3200" b="1" i="1" dirty="0" err="1" smtClean="0">
                <a:solidFill>
                  <a:srgbClr val="FF0000"/>
                </a:solidFill>
              </a:rPr>
              <a:t>echo</a:t>
            </a:r>
            <a:r>
              <a:rPr lang="el-GR" sz="3200" dirty="0" smtClean="0"/>
              <a:t> εντολές. Για την προηγούμενη σελίδα θα τυπώσει στο παράθυρο του </a:t>
            </a:r>
            <a:r>
              <a:rPr lang="el-GR" sz="3200" dirty="0" err="1" smtClean="0"/>
              <a:t>φυλλομετρητή</a:t>
            </a:r>
            <a:endParaRPr lang="el-GR" sz="3200" dirty="0" smtClean="0"/>
          </a:p>
          <a:p>
            <a:pPr algn="ctr"/>
            <a:r>
              <a:rPr lang="el-GR" sz="3200" b="1" i="1" dirty="0" smtClean="0">
                <a:solidFill>
                  <a:srgbClr val="FF0000"/>
                </a:solidFill>
              </a:rPr>
              <a:t>Η ΠΡΩΤΗ ΠΑΡΑΜΕΤΡΟΣ ΕΙΝΑΙ 1</a:t>
            </a:r>
          </a:p>
          <a:p>
            <a:pPr algn="ctr"/>
            <a:r>
              <a:rPr lang="el-GR" sz="3200" b="1" i="1" dirty="0" smtClean="0">
                <a:solidFill>
                  <a:srgbClr val="FF0000"/>
                </a:solidFill>
              </a:rPr>
              <a:t>Η ΔΕΥΤΕΡΗ ΠΑΡΑΜΕΤΡΟΣ ΕΙΝΑΙ 2</a:t>
            </a:r>
          </a:p>
          <a:p>
            <a:pPr algn="ctr"/>
            <a:endParaRPr lang="el-GR" sz="3200" b="1" i="1" dirty="0" smtClean="0">
              <a:solidFill>
                <a:srgbClr val="FF0000"/>
              </a:solidFill>
            </a:endParaRPr>
          </a:p>
          <a:p>
            <a:pPr>
              <a:buFont typeface="Arial" pitchFamily="34" charset="0"/>
              <a:buChar char="•"/>
            </a:pPr>
            <a:r>
              <a:rPr lang="el-GR" sz="3200" dirty="0" smtClean="0"/>
              <a:t>Για να εκτυπώσουμε τις τιμές παραμέτρων μέσα από την </a:t>
            </a:r>
            <a:r>
              <a:rPr lang="el-GR" sz="3200" b="1" i="1" dirty="0" err="1" smtClean="0">
                <a:solidFill>
                  <a:srgbClr val="FF0000"/>
                </a:solidFill>
              </a:rPr>
              <a:t>echo</a:t>
            </a:r>
            <a:r>
              <a:rPr lang="el-GR" sz="3200" dirty="0" smtClean="0"/>
              <a:t> αρκεί να παρεμβάλλουμε τα ονόματα των μεταβλητών στο σημείο που θέλουμε.</a:t>
            </a:r>
            <a:endParaRPr kumimoji="0" lang="el-GR" sz="3200" b="1" i="1" u="none" strike="noStrike" kern="1200" cap="none" spc="0" normalizeH="0" baseline="0" noProof="0" dirty="0">
              <a:ln>
                <a:noFill/>
              </a:ln>
              <a:solidFill>
                <a:srgbClr val="FF0000"/>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3861" y="476672"/>
            <a:ext cx="9396889" cy="1143000"/>
          </a:xfrm>
        </p:spPr>
        <p:txBody>
          <a:bodyPr>
            <a:normAutofit/>
          </a:bodyPr>
          <a:lstStyle/>
          <a:p>
            <a:r>
              <a:rPr lang="el-GR" dirty="0" smtClean="0"/>
              <a:t>Ανάκτηση πεδίων φόρμας</a:t>
            </a:r>
            <a:endParaRPr lang="el-GR" b="1" dirty="0"/>
          </a:p>
        </p:txBody>
      </p:sp>
      <p:sp>
        <p:nvSpPr>
          <p:cNvPr id="4" name="3 - TextBox"/>
          <p:cNvSpPr txBox="1"/>
          <p:nvPr/>
        </p:nvSpPr>
        <p:spPr>
          <a:xfrm>
            <a:off x="0" y="2"/>
            <a:ext cx="10440988" cy="461665"/>
          </a:xfrm>
          <a:prstGeom prst="rect">
            <a:avLst/>
          </a:prstGeom>
          <a:solidFill>
            <a:schemeClr val="tx2"/>
          </a:solidFill>
        </p:spPr>
        <p:txBody>
          <a:bodyPr wrap="square" rtlCol="0">
            <a:spAutoFit/>
          </a:bodyPr>
          <a:lstStyle/>
          <a:p>
            <a:pPr algn="ctr"/>
            <a:r>
              <a:rPr lang="el-GR" sz="1200" b="1" dirty="0" smtClean="0">
                <a:solidFill>
                  <a:schemeClr val="bg1"/>
                </a:solidFill>
              </a:rPr>
              <a:t>ΗΛΕΚΤΡΟΝΙΚΟ ΕΜΠΟΡΙΟ</a:t>
            </a:r>
            <a:r>
              <a:rPr lang="el-GR" sz="1200" dirty="0" smtClean="0">
                <a:solidFill>
                  <a:schemeClr val="bg1"/>
                </a:solidFill>
              </a:rPr>
              <a:t>, Ενότητα 3, ΤΜΗΜΑ ΜΗΧΑΝΙΚΩΝ ΠΛΗΡΟΦΟΡΙΚΗΣ ΤΕ,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2" y="3"/>
            <a:ext cx="698303"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9578241" y="3"/>
            <a:ext cx="862747" cy="692696"/>
          </a:xfrm>
          <a:prstGeom prst="rect">
            <a:avLst/>
          </a:prstGeom>
          <a:noFill/>
          <a:ln w="9525">
            <a:noFill/>
            <a:miter lim="800000"/>
            <a:headEnd/>
            <a:tailEnd/>
          </a:ln>
        </p:spPr>
      </p:pic>
      <p:sp>
        <p:nvSpPr>
          <p:cNvPr id="7" name="Content Placeholder 2"/>
          <p:cNvSpPr txBox="1">
            <a:spLocks/>
          </p:cNvSpPr>
          <p:nvPr/>
        </p:nvSpPr>
        <p:spPr>
          <a:xfrm>
            <a:off x="250441" y="1628800"/>
            <a:ext cx="9866597" cy="3771636"/>
          </a:xfrm>
          <a:prstGeom prst="rect">
            <a:avLst/>
          </a:prstGeom>
        </p:spPr>
        <p:txBody>
          <a:bodyPr vert="horz" lIns="91440" tIns="45720" rIns="91440" bIns="45720" rtlCol="0">
            <a:noAutofit/>
          </a:bodyPr>
          <a:lstStyle/>
          <a:p>
            <a:pPr>
              <a:buFont typeface="Arial" pitchFamily="34" charset="0"/>
              <a:buChar char="•"/>
            </a:pPr>
            <a:r>
              <a:rPr lang="el-GR" sz="3200" dirty="0" smtClean="0"/>
              <a:t>Ένα άλλο σημαντικό στοιχείο στον προγραμματισμό σελίδων είναι η επικοινωνία</a:t>
            </a:r>
            <a:r>
              <a:rPr lang="en-US" sz="3200" dirty="0" smtClean="0"/>
              <a:t> </a:t>
            </a:r>
            <a:r>
              <a:rPr lang="el-GR" sz="3200" dirty="0" smtClean="0"/>
              <a:t>μεταξύ σελίδων με την χρήση φορμών. </a:t>
            </a:r>
            <a:endParaRPr lang="en-US" sz="3200" dirty="0" smtClean="0"/>
          </a:p>
          <a:p>
            <a:pPr lvl="1">
              <a:buFont typeface="Wingdings" pitchFamily="2" charset="2"/>
              <a:buChar char="ü"/>
            </a:pPr>
            <a:r>
              <a:rPr lang="el-GR" sz="2800" dirty="0" smtClean="0"/>
              <a:t>Η ανάκτηση των τιμών των πεδίων των</a:t>
            </a:r>
            <a:r>
              <a:rPr lang="en-US" sz="2800" dirty="0" smtClean="0"/>
              <a:t> </a:t>
            </a:r>
            <a:r>
              <a:rPr lang="el-GR" sz="2800" dirty="0" smtClean="0"/>
              <a:t>φορμών γίνεται πολύ απλά με το όνομα των πεδίων ακριβώς όπως κάναμε</a:t>
            </a:r>
            <a:r>
              <a:rPr lang="en-US" sz="2800" dirty="0" smtClean="0"/>
              <a:t> </a:t>
            </a:r>
            <a:r>
              <a:rPr lang="el-GR" sz="2800" dirty="0" smtClean="0"/>
              <a:t>προηγουμένως και με τα </a:t>
            </a:r>
            <a:r>
              <a:rPr lang="el-GR" sz="2800" b="1" dirty="0" smtClean="0">
                <a:solidFill>
                  <a:srgbClr val="FF0000"/>
                </a:solidFill>
              </a:rPr>
              <a:t>QUERY STRINGS</a:t>
            </a:r>
            <a:r>
              <a:rPr lang="el-GR" sz="2800" dirty="0" smtClean="0"/>
              <a:t>, αλλά με χρήση του </a:t>
            </a:r>
            <a:r>
              <a:rPr lang="el-GR" sz="2800" b="1" dirty="0" smtClean="0"/>
              <a:t>πίνακα </a:t>
            </a:r>
            <a:r>
              <a:rPr lang="el-GR" sz="2800" b="1" dirty="0" smtClean="0">
                <a:solidFill>
                  <a:srgbClr val="FF0000"/>
                </a:solidFill>
              </a:rPr>
              <a:t>$_POST</a:t>
            </a:r>
            <a:r>
              <a:rPr lang="en-US" sz="2800" b="1" dirty="0" smtClean="0">
                <a:solidFill>
                  <a:srgbClr val="FF0000"/>
                </a:solidFill>
              </a:rPr>
              <a:t> </a:t>
            </a:r>
            <a:r>
              <a:rPr lang="el-GR" sz="2800" dirty="0" smtClean="0"/>
              <a:t>αντί για τον </a:t>
            </a:r>
            <a:r>
              <a:rPr lang="el-GR" sz="2800" b="1" dirty="0" smtClean="0"/>
              <a:t>πίνακα </a:t>
            </a:r>
            <a:r>
              <a:rPr lang="el-GR" sz="2800" b="1" dirty="0" smtClean="0">
                <a:solidFill>
                  <a:srgbClr val="FF0000"/>
                </a:solidFill>
              </a:rPr>
              <a:t>$_GET. </a:t>
            </a:r>
          </a:p>
          <a:p>
            <a:pPr lvl="1">
              <a:buFont typeface="Wingdings" pitchFamily="2" charset="2"/>
              <a:buChar char="ü"/>
            </a:pPr>
            <a:r>
              <a:rPr lang="el-GR" sz="2800" dirty="0" smtClean="0"/>
              <a:t>Στο επόμενο παράδειγμα εισάγουμε στην φόρμα το</a:t>
            </a:r>
          </a:p>
          <a:p>
            <a:pPr lvl="1"/>
            <a:r>
              <a:rPr lang="el-GR" sz="2800" dirty="0" smtClean="0"/>
              <a:t>όνομα και το επίθετο ενός ατόμου και στην δεύτερη σελίδα τα εμφανίζουμε</a:t>
            </a:r>
            <a:r>
              <a:rPr lang="en-US" sz="2800" dirty="0" smtClean="0"/>
              <a:t> </a:t>
            </a:r>
            <a:r>
              <a:rPr lang="el-GR" sz="2800" dirty="0" smtClean="0"/>
              <a:t>στην οθόνη του </a:t>
            </a:r>
            <a:r>
              <a:rPr lang="el-GR" sz="2800" dirty="0" err="1" smtClean="0"/>
              <a:t>φυλλομετρητή</a:t>
            </a:r>
            <a:r>
              <a:rPr lang="el-GR" sz="2800" dirty="0" smtClean="0"/>
              <a:t>.</a:t>
            </a:r>
            <a:endParaRPr kumimoji="0" lang="el-GR" sz="2800" b="1" i="1" u="none" strike="noStrike" kern="1200" cap="none" spc="0" normalizeH="0" baseline="0" noProof="0" dirty="0">
              <a:ln>
                <a:noFill/>
              </a:ln>
              <a:solidFill>
                <a:srgbClr val="FF0000"/>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3861" y="476672"/>
            <a:ext cx="9396889" cy="1143000"/>
          </a:xfrm>
        </p:spPr>
        <p:txBody>
          <a:bodyPr>
            <a:normAutofit/>
          </a:bodyPr>
          <a:lstStyle/>
          <a:p>
            <a:r>
              <a:rPr lang="el-GR" dirty="0" smtClean="0"/>
              <a:t>Ανάκτηση πεδίων φόρμας</a:t>
            </a:r>
            <a:endParaRPr lang="el-GR" b="1" dirty="0"/>
          </a:p>
        </p:txBody>
      </p:sp>
      <p:sp>
        <p:nvSpPr>
          <p:cNvPr id="4" name="3 - TextBox"/>
          <p:cNvSpPr txBox="1"/>
          <p:nvPr/>
        </p:nvSpPr>
        <p:spPr>
          <a:xfrm>
            <a:off x="0" y="2"/>
            <a:ext cx="10440988" cy="461665"/>
          </a:xfrm>
          <a:prstGeom prst="rect">
            <a:avLst/>
          </a:prstGeom>
          <a:solidFill>
            <a:schemeClr val="tx2"/>
          </a:solidFill>
        </p:spPr>
        <p:txBody>
          <a:bodyPr wrap="square" rtlCol="0">
            <a:spAutoFit/>
          </a:bodyPr>
          <a:lstStyle/>
          <a:p>
            <a:pPr algn="ctr"/>
            <a:r>
              <a:rPr lang="el-GR" sz="1200" b="1" dirty="0" smtClean="0">
                <a:solidFill>
                  <a:schemeClr val="bg1"/>
                </a:solidFill>
              </a:rPr>
              <a:t>ΗΛΕΚΤΡΟΝΙΚΟ ΕΜΠΟΡΙΟ</a:t>
            </a:r>
            <a:r>
              <a:rPr lang="el-GR" sz="1200" dirty="0" smtClean="0">
                <a:solidFill>
                  <a:schemeClr val="bg1"/>
                </a:solidFill>
              </a:rPr>
              <a:t>, Ενότητα 3, ΤΜΗΜΑ ΜΗΧΑΝΙΚΩΝ ΠΛΗΡΟΦΟΡΙΚΗΣ ΤΕ,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2" y="3"/>
            <a:ext cx="698303"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9578241" y="3"/>
            <a:ext cx="862747" cy="692696"/>
          </a:xfrm>
          <a:prstGeom prst="rect">
            <a:avLst/>
          </a:prstGeom>
          <a:noFill/>
          <a:ln w="9525">
            <a:noFill/>
            <a:miter lim="800000"/>
            <a:headEnd/>
            <a:tailEnd/>
          </a:ln>
        </p:spPr>
      </p:pic>
      <p:pic>
        <p:nvPicPr>
          <p:cNvPr id="6146" name="Picture 2"/>
          <p:cNvPicPr>
            <a:picLocks noChangeAspect="1" noChangeArrowheads="1"/>
          </p:cNvPicPr>
          <p:nvPr/>
        </p:nvPicPr>
        <p:blipFill>
          <a:blip r:embed="rId4" cstate="print"/>
          <a:srcRect/>
          <a:stretch>
            <a:fillRect/>
          </a:stretch>
        </p:blipFill>
        <p:spPr bwMode="auto">
          <a:xfrm>
            <a:off x="1548086" y="1412776"/>
            <a:ext cx="7718177" cy="2348226"/>
          </a:xfrm>
          <a:prstGeom prst="rect">
            <a:avLst/>
          </a:prstGeom>
          <a:noFill/>
          <a:ln w="9525">
            <a:noFill/>
            <a:miter lim="800000"/>
            <a:headEnd/>
            <a:tailEnd/>
          </a:ln>
        </p:spPr>
      </p:pic>
      <p:pic>
        <p:nvPicPr>
          <p:cNvPr id="6147" name="Picture 3"/>
          <p:cNvPicPr>
            <a:picLocks noChangeAspect="1" noChangeArrowheads="1"/>
          </p:cNvPicPr>
          <p:nvPr/>
        </p:nvPicPr>
        <p:blipFill>
          <a:blip r:embed="rId5" cstate="print"/>
          <a:srcRect/>
          <a:stretch>
            <a:fillRect/>
          </a:stretch>
        </p:blipFill>
        <p:spPr bwMode="auto">
          <a:xfrm>
            <a:off x="189201" y="3645024"/>
            <a:ext cx="10071853" cy="304259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3861" y="476672"/>
            <a:ext cx="9396889" cy="1143000"/>
          </a:xfrm>
        </p:spPr>
        <p:txBody>
          <a:bodyPr>
            <a:normAutofit/>
          </a:bodyPr>
          <a:lstStyle/>
          <a:p>
            <a:r>
              <a:rPr lang="el-GR" dirty="0" smtClean="0"/>
              <a:t>Ανάκτηση πεδίων φόρμας</a:t>
            </a:r>
            <a:endParaRPr lang="el-GR" b="1" dirty="0"/>
          </a:p>
        </p:txBody>
      </p:sp>
      <p:sp>
        <p:nvSpPr>
          <p:cNvPr id="4" name="3 - TextBox"/>
          <p:cNvSpPr txBox="1"/>
          <p:nvPr/>
        </p:nvSpPr>
        <p:spPr>
          <a:xfrm>
            <a:off x="0" y="2"/>
            <a:ext cx="10440988" cy="461665"/>
          </a:xfrm>
          <a:prstGeom prst="rect">
            <a:avLst/>
          </a:prstGeom>
          <a:solidFill>
            <a:schemeClr val="tx2"/>
          </a:solidFill>
        </p:spPr>
        <p:txBody>
          <a:bodyPr wrap="square" rtlCol="0">
            <a:spAutoFit/>
          </a:bodyPr>
          <a:lstStyle/>
          <a:p>
            <a:pPr algn="ctr"/>
            <a:r>
              <a:rPr lang="el-GR" sz="1200" b="1" dirty="0" smtClean="0">
                <a:solidFill>
                  <a:schemeClr val="bg1"/>
                </a:solidFill>
              </a:rPr>
              <a:t>ΗΛΕΚΤΡΟΝΙΚΟ ΕΜΠΟΡΙΟ</a:t>
            </a:r>
            <a:r>
              <a:rPr lang="el-GR" sz="1200" dirty="0" smtClean="0">
                <a:solidFill>
                  <a:schemeClr val="bg1"/>
                </a:solidFill>
              </a:rPr>
              <a:t>, Ενότητα 3, ΤΜΗΜΑ ΜΗΧΑΝΙΚΩΝ ΠΛΗΡΟΦΟΡΙΚΗΣ ΤΕ,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2" y="3"/>
            <a:ext cx="698303"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9578241" y="3"/>
            <a:ext cx="862747" cy="692696"/>
          </a:xfrm>
          <a:prstGeom prst="rect">
            <a:avLst/>
          </a:prstGeom>
          <a:noFill/>
          <a:ln w="9525">
            <a:noFill/>
            <a:miter lim="800000"/>
            <a:headEnd/>
            <a:tailEnd/>
          </a:ln>
        </p:spPr>
      </p:pic>
      <p:pic>
        <p:nvPicPr>
          <p:cNvPr id="7170" name="Picture 2"/>
          <p:cNvPicPr>
            <a:picLocks noChangeAspect="1" noChangeArrowheads="1"/>
          </p:cNvPicPr>
          <p:nvPr/>
        </p:nvPicPr>
        <p:blipFill>
          <a:blip r:embed="rId4" cstate="print"/>
          <a:srcRect/>
          <a:stretch>
            <a:fillRect/>
          </a:stretch>
        </p:blipFill>
        <p:spPr bwMode="auto">
          <a:xfrm>
            <a:off x="755998" y="1414791"/>
            <a:ext cx="9001000" cy="539858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3861" y="476672"/>
            <a:ext cx="9396889" cy="1143000"/>
          </a:xfrm>
        </p:spPr>
        <p:txBody>
          <a:bodyPr>
            <a:normAutofit/>
          </a:bodyPr>
          <a:lstStyle/>
          <a:p>
            <a:r>
              <a:rPr lang="el-GR" dirty="0" smtClean="0"/>
              <a:t>Ανάκτηση τιμών λίστας</a:t>
            </a:r>
            <a:endParaRPr lang="el-GR" b="1" dirty="0"/>
          </a:p>
        </p:txBody>
      </p:sp>
      <p:sp>
        <p:nvSpPr>
          <p:cNvPr id="4" name="3 - TextBox"/>
          <p:cNvSpPr txBox="1"/>
          <p:nvPr/>
        </p:nvSpPr>
        <p:spPr>
          <a:xfrm>
            <a:off x="0" y="2"/>
            <a:ext cx="10440988" cy="461665"/>
          </a:xfrm>
          <a:prstGeom prst="rect">
            <a:avLst/>
          </a:prstGeom>
          <a:solidFill>
            <a:schemeClr val="tx2"/>
          </a:solidFill>
        </p:spPr>
        <p:txBody>
          <a:bodyPr wrap="square" rtlCol="0">
            <a:spAutoFit/>
          </a:bodyPr>
          <a:lstStyle/>
          <a:p>
            <a:pPr algn="ctr"/>
            <a:r>
              <a:rPr lang="el-GR" sz="1200" b="1" dirty="0" smtClean="0">
                <a:solidFill>
                  <a:schemeClr val="bg1"/>
                </a:solidFill>
              </a:rPr>
              <a:t>ΗΛΕΚΤΡΟΝΙΚΟ ΕΜΠΟΡΙΟ</a:t>
            </a:r>
            <a:r>
              <a:rPr lang="el-GR" sz="1200" dirty="0" smtClean="0">
                <a:solidFill>
                  <a:schemeClr val="bg1"/>
                </a:solidFill>
              </a:rPr>
              <a:t>, Ενότητα 3, ΤΜΗΜΑ ΜΗΧΑΝΙΚΩΝ ΠΛΗΡΟΦΟΡΙΚΗΣ ΤΕ,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2" y="3"/>
            <a:ext cx="698303"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9578241" y="3"/>
            <a:ext cx="862747" cy="692696"/>
          </a:xfrm>
          <a:prstGeom prst="rect">
            <a:avLst/>
          </a:prstGeom>
          <a:noFill/>
          <a:ln w="9525">
            <a:noFill/>
            <a:miter lim="800000"/>
            <a:headEnd/>
            <a:tailEnd/>
          </a:ln>
        </p:spPr>
      </p:pic>
      <p:sp>
        <p:nvSpPr>
          <p:cNvPr id="7" name="6 - Ορθογώνιο"/>
          <p:cNvSpPr/>
          <p:nvPr/>
        </p:nvSpPr>
        <p:spPr>
          <a:xfrm>
            <a:off x="251942" y="1844824"/>
            <a:ext cx="10189046" cy="3046988"/>
          </a:xfrm>
          <a:prstGeom prst="rect">
            <a:avLst/>
          </a:prstGeom>
        </p:spPr>
        <p:txBody>
          <a:bodyPr wrap="square">
            <a:spAutoFit/>
          </a:bodyPr>
          <a:lstStyle/>
          <a:p>
            <a:r>
              <a:rPr lang="el-GR" sz="3200" dirty="0" smtClean="0"/>
              <a:t>Σε πολλές περιπτώσεις θα χρειαστεί να φτιάξουμε πτυσσόμενες λίστες προκειμένου να παρέχουμε στον χρήστη την δυνατότητα να επιλέξει από μία</a:t>
            </a:r>
          </a:p>
          <a:p>
            <a:r>
              <a:rPr lang="el-GR" sz="3200" dirty="0" smtClean="0"/>
              <a:t>σειρά επιλογών. Στην επόμενη φόρμα φτιάχνουμε μία λίστα επιλογών για τις τέσσερις βασικές αριθμητικές πράξεις:</a:t>
            </a:r>
            <a:endParaRPr lang="el-GR" sz="32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1 - Τίτλος"/>
          <p:cNvSpPr>
            <a:spLocks noGrp="1"/>
          </p:cNvSpPr>
          <p:nvPr>
            <p:ph type="title"/>
          </p:nvPr>
        </p:nvSpPr>
        <p:spPr>
          <a:xfrm>
            <a:off x="534740" y="476250"/>
            <a:ext cx="9396889" cy="1143000"/>
          </a:xfrm>
        </p:spPr>
        <p:txBody>
          <a:bodyPr/>
          <a:lstStyle/>
          <a:p>
            <a:pPr eaLnBrk="1" hangingPunct="1"/>
            <a:r>
              <a:rPr lang="el-GR" b="1" smtClean="0"/>
              <a:t>Χρηματοδότηση</a:t>
            </a:r>
          </a:p>
        </p:txBody>
      </p:sp>
      <p:sp>
        <p:nvSpPr>
          <p:cNvPr id="29702" name="Content Placeholder 2"/>
          <p:cNvSpPr txBox="1">
            <a:spLocks/>
          </p:cNvSpPr>
          <p:nvPr/>
        </p:nvSpPr>
        <p:spPr bwMode="auto">
          <a:xfrm>
            <a:off x="522051" y="1530352"/>
            <a:ext cx="9396889" cy="3770313"/>
          </a:xfrm>
          <a:prstGeom prst="rect">
            <a:avLst/>
          </a:prstGeom>
          <a:noFill/>
          <a:ln w="9525">
            <a:noFill/>
            <a:miter lim="800000"/>
            <a:headEnd/>
            <a:tailEnd/>
          </a:ln>
        </p:spPr>
        <p:txBody>
          <a:bodyPr/>
          <a:lstStyle/>
          <a:p>
            <a:pPr marL="341313" indent="-341313" algn="just">
              <a:spcBef>
                <a:spcPct val="20000"/>
              </a:spcBef>
              <a:buFont typeface="Arial" charset="0"/>
              <a:buChar char="•"/>
            </a:pPr>
            <a:r>
              <a:rPr lang="el-GR" altLang="el-GR" sz="2000">
                <a:solidFill>
                  <a:srgbClr val="000000"/>
                </a:solidFill>
                <a:latin typeface="Calibri" pitchFamily="34" charset="0"/>
              </a:rPr>
              <a:t>Το έργο υλοποιείται στο πλαίσιο του Επιχειρησιακού Προγράμματος «</a:t>
            </a:r>
            <a:r>
              <a:rPr lang="el-GR" altLang="el-GR" sz="2000" b="1">
                <a:solidFill>
                  <a:srgbClr val="000000"/>
                </a:solidFill>
                <a:latin typeface="Calibri" pitchFamily="34" charset="0"/>
              </a:rPr>
              <a:t>Εκπαίδευση και Δια Βίου Μάθηση</a:t>
            </a:r>
            <a:r>
              <a:rPr lang="el-GR" altLang="el-GR" sz="2000">
                <a:solidFill>
                  <a:srgbClr val="000000"/>
                </a:solidFill>
                <a:latin typeface="Calibri" pitchFamily="34" charset="0"/>
              </a:rPr>
              <a:t>» και συγχρηματοδοτείται από την Ευρωπαϊκή Ένωση (Ευρωπαϊκό Κοινωνικό Ταμείο) και από εθνικούς πόρους.</a:t>
            </a:r>
          </a:p>
          <a:p>
            <a:pPr marL="341313" indent="-341313" algn="just">
              <a:spcBef>
                <a:spcPct val="20000"/>
              </a:spcBef>
              <a:buFont typeface="Arial" charset="0"/>
              <a:buChar char="•"/>
            </a:pPr>
            <a:r>
              <a:rPr lang="el-GR" altLang="el-GR" sz="2000">
                <a:solidFill>
                  <a:srgbClr val="000000"/>
                </a:solidFill>
                <a:latin typeface="Calibri" pitchFamily="34" charset="0"/>
              </a:rPr>
              <a:t>Το έργο «</a:t>
            </a:r>
            <a:r>
              <a:rPr lang="el-GR" altLang="el-GR" sz="2000" b="1">
                <a:solidFill>
                  <a:srgbClr val="000000"/>
                </a:solidFill>
                <a:latin typeface="Calibri" pitchFamily="34" charset="0"/>
              </a:rPr>
              <a:t>Ανοικτά Ακαδημαϊκά Μαθήματα στο TEI Ηπείρου</a:t>
            </a:r>
            <a:r>
              <a:rPr lang="el-GR" altLang="el-GR" sz="2000">
                <a:solidFill>
                  <a:srgbClr val="000000"/>
                </a:solidFill>
                <a:latin typeface="Calibri" pitchFamily="34" charset="0"/>
              </a:rPr>
              <a:t>» έχει χρηματοδοτήσει μόνο τη αναδιαμόρφωση του εκπαιδευτικού υλικού.</a:t>
            </a:r>
          </a:p>
          <a:p>
            <a:pPr marL="341313" indent="-341313" algn="just">
              <a:spcBef>
                <a:spcPct val="20000"/>
              </a:spcBef>
              <a:buFont typeface="Arial" charset="0"/>
              <a:buChar char="•"/>
            </a:pPr>
            <a:r>
              <a:rPr lang="el-GR" altLang="el-GR" sz="2000">
                <a:solidFill>
                  <a:srgbClr val="000000"/>
                </a:solidFill>
                <a:latin typeface="Calibri" pitchFamily="34" charset="0"/>
              </a:rPr>
              <a:t>Το παρόν εκπαιδευτικό υλικό έχει αναπτυχθεί στα πλαίσια του εκπαιδευτικού έργου του διδάσκοντα.</a:t>
            </a:r>
          </a:p>
        </p:txBody>
      </p:sp>
      <p:pic>
        <p:nvPicPr>
          <p:cNvPr id="29703" name="Picture 3" descr="Λογότυπο Επιχειρησιακού Προγράμματος Εκπαίδευση και Δια βίου Μάθηση"/>
          <p:cNvPicPr>
            <a:picLocks noChangeAspect="1" noChangeArrowheads="1"/>
          </p:cNvPicPr>
          <p:nvPr/>
        </p:nvPicPr>
        <p:blipFill>
          <a:blip r:embed="rId2" cstate="print"/>
          <a:srcRect/>
          <a:stretch>
            <a:fillRect/>
          </a:stretch>
        </p:blipFill>
        <p:spPr bwMode="auto">
          <a:xfrm>
            <a:off x="1520833" y="4592640"/>
            <a:ext cx="7399325" cy="1284287"/>
          </a:xfrm>
          <a:prstGeom prst="rect">
            <a:avLst/>
          </a:prstGeom>
          <a:noFill/>
          <a:ln w="9525">
            <a:noFill/>
            <a:miter lim="800000"/>
            <a:headEnd/>
            <a:tailEnd/>
          </a:ln>
        </p:spPr>
      </p:pic>
      <p:sp>
        <p:nvSpPr>
          <p:cNvPr id="9" name="8 - TextBox"/>
          <p:cNvSpPr txBox="1"/>
          <p:nvPr/>
        </p:nvSpPr>
        <p:spPr>
          <a:xfrm>
            <a:off x="0" y="2"/>
            <a:ext cx="10440988" cy="461665"/>
          </a:xfrm>
          <a:prstGeom prst="rect">
            <a:avLst/>
          </a:prstGeom>
          <a:solidFill>
            <a:schemeClr val="tx2"/>
          </a:solidFill>
        </p:spPr>
        <p:txBody>
          <a:bodyPr wrap="square" rtlCol="0">
            <a:spAutoFit/>
          </a:bodyPr>
          <a:lstStyle/>
          <a:p>
            <a:pPr algn="ctr"/>
            <a:r>
              <a:rPr lang="el-GR" sz="1200" dirty="0" smtClean="0">
                <a:solidFill>
                  <a:schemeClr val="bg1"/>
                </a:solidFill>
              </a:rPr>
              <a:t>ΗΛΕΚΤΡΟΝΙΚΟ ΕΜΠΟΡΙΟ, Ενότητα 3, ΤΜΗΜΑ ΜΗΧΑΝΙΚΩΝ ΠΛΗΡΟΦΟΡΙΚΗΣ ΤΕ,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 name="Picture 2"/>
          <p:cNvPicPr>
            <a:picLocks noChangeAspect="1" noChangeArrowheads="1"/>
          </p:cNvPicPr>
          <p:nvPr/>
        </p:nvPicPr>
        <p:blipFill>
          <a:blip r:embed="rId3" cstate="print"/>
          <a:srcRect/>
          <a:stretch>
            <a:fillRect/>
          </a:stretch>
        </p:blipFill>
        <p:spPr bwMode="auto">
          <a:xfrm>
            <a:off x="2" y="3"/>
            <a:ext cx="698303" cy="692695"/>
          </a:xfrm>
          <a:prstGeom prst="rect">
            <a:avLst/>
          </a:prstGeom>
          <a:noFill/>
          <a:ln w="9525">
            <a:noFill/>
            <a:miter lim="800000"/>
            <a:headEnd/>
            <a:tailEnd/>
          </a:ln>
        </p:spPr>
      </p:pic>
      <p:pic>
        <p:nvPicPr>
          <p:cNvPr id="11" name="Picture 3"/>
          <p:cNvPicPr>
            <a:picLocks noChangeAspect="1" noChangeArrowheads="1"/>
          </p:cNvPicPr>
          <p:nvPr/>
        </p:nvPicPr>
        <p:blipFill>
          <a:blip r:embed="rId4" cstate="print"/>
          <a:srcRect/>
          <a:stretch>
            <a:fillRect/>
          </a:stretch>
        </p:blipFill>
        <p:spPr bwMode="auto">
          <a:xfrm>
            <a:off x="9578241" y="3"/>
            <a:ext cx="862747" cy="6926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3861" y="188640"/>
            <a:ext cx="9396889" cy="1143000"/>
          </a:xfrm>
        </p:spPr>
        <p:txBody>
          <a:bodyPr>
            <a:normAutofit/>
          </a:bodyPr>
          <a:lstStyle/>
          <a:p>
            <a:r>
              <a:rPr lang="el-GR" dirty="0" smtClean="0"/>
              <a:t>Ανάκτηση τιμών λίστας</a:t>
            </a:r>
            <a:endParaRPr lang="el-GR" b="1" dirty="0"/>
          </a:p>
        </p:txBody>
      </p:sp>
      <p:sp>
        <p:nvSpPr>
          <p:cNvPr id="4" name="3 - TextBox"/>
          <p:cNvSpPr txBox="1"/>
          <p:nvPr/>
        </p:nvSpPr>
        <p:spPr>
          <a:xfrm>
            <a:off x="0" y="2"/>
            <a:ext cx="10440988" cy="461665"/>
          </a:xfrm>
          <a:prstGeom prst="rect">
            <a:avLst/>
          </a:prstGeom>
          <a:solidFill>
            <a:schemeClr val="tx2"/>
          </a:solidFill>
        </p:spPr>
        <p:txBody>
          <a:bodyPr wrap="square" rtlCol="0">
            <a:spAutoFit/>
          </a:bodyPr>
          <a:lstStyle/>
          <a:p>
            <a:pPr algn="ctr"/>
            <a:r>
              <a:rPr lang="el-GR" sz="1200" b="1" dirty="0" smtClean="0">
                <a:solidFill>
                  <a:schemeClr val="bg1"/>
                </a:solidFill>
              </a:rPr>
              <a:t>ΗΛΕΚΤΡΟΝΙΚΟ ΕΜΠΟΡΙΟ</a:t>
            </a:r>
            <a:r>
              <a:rPr lang="el-GR" sz="1200" dirty="0" smtClean="0">
                <a:solidFill>
                  <a:schemeClr val="bg1"/>
                </a:solidFill>
              </a:rPr>
              <a:t>, Ενότητα 3, ΤΜΗΜΑ ΜΗΧΑΝΙΚΩΝ ΠΛΗΡΟΦΟΡΙΚΗΣ ΤΕ,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2" y="3"/>
            <a:ext cx="698303"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9578241" y="3"/>
            <a:ext cx="862747" cy="692696"/>
          </a:xfrm>
          <a:prstGeom prst="rect">
            <a:avLst/>
          </a:prstGeom>
          <a:noFill/>
          <a:ln w="9525">
            <a:noFill/>
            <a:miter lim="800000"/>
            <a:headEnd/>
            <a:tailEnd/>
          </a:ln>
        </p:spPr>
      </p:pic>
      <p:pic>
        <p:nvPicPr>
          <p:cNvPr id="8194" name="Picture 2"/>
          <p:cNvPicPr>
            <a:picLocks noChangeAspect="1" noChangeArrowheads="1"/>
          </p:cNvPicPr>
          <p:nvPr/>
        </p:nvPicPr>
        <p:blipFill>
          <a:blip r:embed="rId4" cstate="print"/>
          <a:srcRect/>
          <a:stretch>
            <a:fillRect/>
          </a:stretch>
        </p:blipFill>
        <p:spPr bwMode="auto">
          <a:xfrm>
            <a:off x="972022" y="1052736"/>
            <a:ext cx="5848406" cy="2232248"/>
          </a:xfrm>
          <a:prstGeom prst="rect">
            <a:avLst/>
          </a:prstGeom>
          <a:noFill/>
          <a:ln w="9525">
            <a:noFill/>
            <a:miter lim="800000"/>
            <a:headEnd/>
            <a:tailEnd/>
          </a:ln>
        </p:spPr>
      </p:pic>
      <p:pic>
        <p:nvPicPr>
          <p:cNvPr id="8195" name="Picture 3"/>
          <p:cNvPicPr>
            <a:picLocks noChangeAspect="1" noChangeArrowheads="1"/>
          </p:cNvPicPr>
          <p:nvPr/>
        </p:nvPicPr>
        <p:blipFill>
          <a:blip r:embed="rId5" cstate="print"/>
          <a:srcRect/>
          <a:stretch>
            <a:fillRect/>
          </a:stretch>
        </p:blipFill>
        <p:spPr bwMode="auto">
          <a:xfrm>
            <a:off x="611982" y="3140968"/>
            <a:ext cx="9217024" cy="360521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3861" y="188640"/>
            <a:ext cx="9396889" cy="1143000"/>
          </a:xfrm>
        </p:spPr>
        <p:txBody>
          <a:bodyPr>
            <a:normAutofit/>
          </a:bodyPr>
          <a:lstStyle/>
          <a:p>
            <a:r>
              <a:rPr lang="el-GR" dirty="0" smtClean="0"/>
              <a:t>Ανάκτηση τιμών λίστας</a:t>
            </a:r>
            <a:endParaRPr lang="el-GR" b="1" dirty="0"/>
          </a:p>
        </p:txBody>
      </p:sp>
      <p:sp>
        <p:nvSpPr>
          <p:cNvPr id="4" name="3 - TextBox"/>
          <p:cNvSpPr txBox="1"/>
          <p:nvPr/>
        </p:nvSpPr>
        <p:spPr>
          <a:xfrm>
            <a:off x="0" y="2"/>
            <a:ext cx="10440988" cy="461665"/>
          </a:xfrm>
          <a:prstGeom prst="rect">
            <a:avLst/>
          </a:prstGeom>
          <a:solidFill>
            <a:schemeClr val="tx2"/>
          </a:solidFill>
        </p:spPr>
        <p:txBody>
          <a:bodyPr wrap="square" rtlCol="0">
            <a:spAutoFit/>
          </a:bodyPr>
          <a:lstStyle/>
          <a:p>
            <a:pPr algn="ctr"/>
            <a:r>
              <a:rPr lang="el-GR" sz="1200" b="1" dirty="0" smtClean="0">
                <a:solidFill>
                  <a:schemeClr val="bg1"/>
                </a:solidFill>
              </a:rPr>
              <a:t>ΗΛΕΚΤΡΟΝΙΚΟ ΕΜΠΟΡΙΟ</a:t>
            </a:r>
            <a:r>
              <a:rPr lang="el-GR" sz="1200" dirty="0" smtClean="0">
                <a:solidFill>
                  <a:schemeClr val="bg1"/>
                </a:solidFill>
              </a:rPr>
              <a:t>, Ενότητα 3, ΤΜΗΜΑ ΜΗΧΑΝΙΚΩΝ ΠΛΗΡΟΦΟΡΙΚΗΣ ΤΕ,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2" y="3"/>
            <a:ext cx="698303"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9578241" y="3"/>
            <a:ext cx="862747" cy="692696"/>
          </a:xfrm>
          <a:prstGeom prst="rect">
            <a:avLst/>
          </a:prstGeom>
          <a:noFill/>
          <a:ln w="9525">
            <a:noFill/>
            <a:miter lim="800000"/>
            <a:headEnd/>
            <a:tailEnd/>
          </a:ln>
        </p:spPr>
      </p:pic>
      <p:sp>
        <p:nvSpPr>
          <p:cNvPr id="8" name="7 - Ορθογώνιο"/>
          <p:cNvSpPr/>
          <p:nvPr/>
        </p:nvSpPr>
        <p:spPr>
          <a:xfrm>
            <a:off x="0" y="1844824"/>
            <a:ext cx="10440988" cy="3046988"/>
          </a:xfrm>
          <a:prstGeom prst="rect">
            <a:avLst/>
          </a:prstGeom>
        </p:spPr>
        <p:txBody>
          <a:bodyPr wrap="square">
            <a:spAutoFit/>
          </a:bodyPr>
          <a:lstStyle/>
          <a:p>
            <a:r>
              <a:rPr lang="el-GR" sz="3200" dirty="0" smtClean="0"/>
              <a:t>Για να φτιάξουμε μία λίστα χρησιμοποιούμε το </a:t>
            </a:r>
            <a:r>
              <a:rPr lang="el-GR" sz="3200" b="1" i="1" dirty="0" err="1" smtClean="0">
                <a:solidFill>
                  <a:srgbClr val="FF0000"/>
                </a:solidFill>
              </a:rPr>
              <a:t>tag</a:t>
            </a:r>
            <a:r>
              <a:rPr lang="el-GR" sz="3200" b="1" i="1" dirty="0" smtClean="0">
                <a:solidFill>
                  <a:srgbClr val="FF0000"/>
                </a:solidFill>
              </a:rPr>
              <a:t> </a:t>
            </a:r>
            <a:r>
              <a:rPr lang="el-GR" sz="3200" b="1" i="1" dirty="0" err="1" smtClean="0">
                <a:solidFill>
                  <a:srgbClr val="FF0000"/>
                </a:solidFill>
              </a:rPr>
              <a:t>select</a:t>
            </a:r>
            <a:r>
              <a:rPr lang="el-GR" sz="3200" b="1" i="1" dirty="0" smtClean="0">
                <a:solidFill>
                  <a:srgbClr val="FF0000"/>
                </a:solidFill>
              </a:rPr>
              <a:t> </a:t>
            </a:r>
            <a:r>
              <a:rPr lang="el-GR" sz="3200" dirty="0" smtClean="0"/>
              <a:t>και με το πεδίο </a:t>
            </a:r>
            <a:r>
              <a:rPr lang="el-GR" sz="3200" b="1" i="1" dirty="0" err="1" smtClean="0">
                <a:solidFill>
                  <a:srgbClr val="FF0000"/>
                </a:solidFill>
              </a:rPr>
              <a:t>name</a:t>
            </a:r>
            <a:r>
              <a:rPr lang="el-GR" sz="3200" dirty="0" smtClean="0"/>
              <a:t> δίνουμε ένα όνομα στην λίστα. Αυτό το όνομα είναι ιδιαίτερα σημαντικό, καθώς η </a:t>
            </a:r>
            <a:r>
              <a:rPr lang="el-GR" sz="3200" b="1" dirty="0" smtClean="0"/>
              <a:t>PHP</a:t>
            </a:r>
            <a:r>
              <a:rPr lang="el-GR" sz="3200" dirty="0" smtClean="0"/>
              <a:t> θα χρησιμοποιήσει μία μεταβλητή με αυτό το όνομα προκειμένου να αναφερθεί στο επιλεγμένο στοιχείο της λίστας. </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3861" y="188640"/>
            <a:ext cx="9396889" cy="1143000"/>
          </a:xfrm>
        </p:spPr>
        <p:txBody>
          <a:bodyPr>
            <a:normAutofit/>
          </a:bodyPr>
          <a:lstStyle/>
          <a:p>
            <a:r>
              <a:rPr lang="el-GR" dirty="0" smtClean="0"/>
              <a:t>Ανάκτηση τιμών λίστας</a:t>
            </a:r>
            <a:endParaRPr lang="el-GR" b="1" dirty="0"/>
          </a:p>
        </p:txBody>
      </p:sp>
      <p:sp>
        <p:nvSpPr>
          <p:cNvPr id="4" name="3 - TextBox"/>
          <p:cNvSpPr txBox="1"/>
          <p:nvPr/>
        </p:nvSpPr>
        <p:spPr>
          <a:xfrm>
            <a:off x="0" y="2"/>
            <a:ext cx="10440988" cy="461665"/>
          </a:xfrm>
          <a:prstGeom prst="rect">
            <a:avLst/>
          </a:prstGeom>
          <a:solidFill>
            <a:schemeClr val="tx2"/>
          </a:solidFill>
        </p:spPr>
        <p:txBody>
          <a:bodyPr wrap="square" rtlCol="0">
            <a:spAutoFit/>
          </a:bodyPr>
          <a:lstStyle/>
          <a:p>
            <a:pPr algn="ctr"/>
            <a:r>
              <a:rPr lang="el-GR" sz="1200" b="1" dirty="0" smtClean="0">
                <a:solidFill>
                  <a:schemeClr val="bg1"/>
                </a:solidFill>
              </a:rPr>
              <a:t>ΗΛΕΚΤΡΟΝΙΚΟ ΕΜΠΟΡΙΟ</a:t>
            </a:r>
            <a:r>
              <a:rPr lang="el-GR" sz="1200" dirty="0" smtClean="0">
                <a:solidFill>
                  <a:schemeClr val="bg1"/>
                </a:solidFill>
              </a:rPr>
              <a:t>, Ενότητα 3, ΤΜΗΜΑ ΜΗΧΑΝΙΚΩΝ ΠΛΗΡΟΦΟΡΙΚΗΣ ΤΕ,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2" y="3"/>
            <a:ext cx="698303"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9578241" y="3"/>
            <a:ext cx="862747" cy="692696"/>
          </a:xfrm>
          <a:prstGeom prst="rect">
            <a:avLst/>
          </a:prstGeom>
          <a:noFill/>
          <a:ln w="9525">
            <a:noFill/>
            <a:miter lim="800000"/>
            <a:headEnd/>
            <a:tailEnd/>
          </a:ln>
        </p:spPr>
      </p:pic>
      <p:sp>
        <p:nvSpPr>
          <p:cNvPr id="8" name="7 - Ορθογώνιο"/>
          <p:cNvSpPr/>
          <p:nvPr/>
        </p:nvSpPr>
        <p:spPr>
          <a:xfrm>
            <a:off x="0" y="1124744"/>
            <a:ext cx="10440988" cy="1077218"/>
          </a:xfrm>
          <a:prstGeom prst="rect">
            <a:avLst/>
          </a:prstGeom>
        </p:spPr>
        <p:txBody>
          <a:bodyPr wrap="square">
            <a:spAutoFit/>
          </a:bodyPr>
          <a:lstStyle/>
          <a:p>
            <a:r>
              <a:rPr lang="el-GR" sz="3200" dirty="0" smtClean="0"/>
              <a:t>Μία απλή σελίδα η οποία εμφανίζει την τιμή που επιλέξαμε από την λίστα είναι η επόμενη:</a:t>
            </a:r>
          </a:p>
        </p:txBody>
      </p:sp>
      <p:pic>
        <p:nvPicPr>
          <p:cNvPr id="9218" name="Picture 2"/>
          <p:cNvPicPr>
            <a:picLocks noChangeAspect="1" noChangeArrowheads="1"/>
          </p:cNvPicPr>
          <p:nvPr/>
        </p:nvPicPr>
        <p:blipFill>
          <a:blip r:embed="rId4" cstate="print"/>
          <a:srcRect/>
          <a:stretch>
            <a:fillRect/>
          </a:stretch>
        </p:blipFill>
        <p:spPr bwMode="auto">
          <a:xfrm>
            <a:off x="972022" y="2232248"/>
            <a:ext cx="8642226" cy="458112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Θέση αριθμού διαφάνειας 3"/>
          <p:cNvSpPr>
            <a:spLocks noGrp="1"/>
          </p:cNvSpPr>
          <p:nvPr>
            <p:ph type="sldNum" sz="quarter" idx="4294967295"/>
          </p:nvPr>
        </p:nvSpPr>
        <p:spPr bwMode="auto">
          <a:xfrm>
            <a:off x="9723171" y="6559552"/>
            <a:ext cx="717818" cy="365125"/>
          </a:xfrm>
          <a:prstGeom prst="rect">
            <a:avLst/>
          </a:prstGeom>
          <a:noFill/>
          <a:ln>
            <a:miter lim="800000"/>
            <a:headEnd/>
            <a:tailEnd/>
          </a:ln>
        </p:spPr>
        <p:txBody>
          <a:bodyPr/>
          <a:lstStyle/>
          <a:p>
            <a:fld id="{DB116AAB-93E3-4041-84FC-C7AC93EFAFCB}" type="slidenum">
              <a:rPr lang="el-GR" altLang="el-GR">
                <a:solidFill>
                  <a:schemeClr val="bg1"/>
                </a:solidFill>
              </a:rPr>
              <a:pPr/>
              <a:t>43</a:t>
            </a:fld>
            <a:endParaRPr lang="el-GR" altLang="el-GR">
              <a:solidFill>
                <a:schemeClr val="bg1"/>
              </a:solidFill>
            </a:endParaRPr>
          </a:p>
        </p:txBody>
      </p:sp>
      <p:sp>
        <p:nvSpPr>
          <p:cNvPr id="79875" name="Rectangle 14"/>
          <p:cNvSpPr>
            <a:spLocks noChangeArrowheads="1"/>
          </p:cNvSpPr>
          <p:nvPr/>
        </p:nvSpPr>
        <p:spPr bwMode="auto">
          <a:xfrm>
            <a:off x="2646501" y="2894013"/>
            <a:ext cx="5220494" cy="938212"/>
          </a:xfrm>
          <a:prstGeom prst="rect">
            <a:avLst/>
          </a:prstGeom>
          <a:noFill/>
          <a:ln w="9525">
            <a:noFill/>
            <a:miter lim="800000"/>
            <a:headEnd/>
            <a:tailEnd/>
          </a:ln>
        </p:spPr>
        <p:txBody>
          <a:bodyPr lIns="91436" tIns="45719" rIns="91436" bIns="45719">
            <a:spAutoFit/>
          </a:bodyPr>
          <a:lstStyle/>
          <a:p>
            <a:pPr algn="ctr"/>
            <a:r>
              <a:rPr lang="el-GR" sz="5500" b="1"/>
              <a:t>Σημειώματα</a:t>
            </a:r>
          </a:p>
        </p:txBody>
      </p:sp>
      <p:sp>
        <p:nvSpPr>
          <p:cNvPr id="5" name="4 - TextBox"/>
          <p:cNvSpPr txBox="1"/>
          <p:nvPr/>
        </p:nvSpPr>
        <p:spPr>
          <a:xfrm>
            <a:off x="0" y="2"/>
            <a:ext cx="10440988" cy="461665"/>
          </a:xfrm>
          <a:prstGeom prst="rect">
            <a:avLst/>
          </a:prstGeom>
          <a:solidFill>
            <a:schemeClr val="tx2"/>
          </a:solidFill>
        </p:spPr>
        <p:txBody>
          <a:bodyPr wrap="square" rtlCol="0">
            <a:spAutoFit/>
          </a:bodyPr>
          <a:lstStyle/>
          <a:p>
            <a:pPr algn="ctr"/>
            <a:r>
              <a:rPr lang="el-GR" sz="1200" b="1" dirty="0" smtClean="0">
                <a:solidFill>
                  <a:schemeClr val="bg1"/>
                </a:solidFill>
              </a:rPr>
              <a:t>ΗΛΕΚΤΡΟΝΙΚΟ ΕΜΠΟΡΙΟ, Ενότητα 3, ΤΜΗΜΑ ΜΗΧΑΝΙΚΩΝ ΠΛΗΡΟΦΟΡΙΚΗΣ ΤΕ, </a:t>
            </a:r>
          </a:p>
          <a:p>
            <a:pPr algn="ctr"/>
            <a:r>
              <a:rPr lang="el-GR" sz="1200" b="1" dirty="0" smtClean="0">
                <a:solidFill>
                  <a:schemeClr val="bg1"/>
                </a:solidFill>
              </a:rPr>
              <a:t>ΤΕΙ ΗΠΕΙΡΟΥ- Ανοιχτά Ακαδημαϊκά Μαθήματα στο ΤΕΙ Ηπείρου</a:t>
            </a:r>
            <a:endParaRPr lang="el-GR" sz="1200" b="1" dirty="0">
              <a:solidFill>
                <a:schemeClr val="bg1"/>
              </a:solidFill>
            </a:endParaRPr>
          </a:p>
        </p:txBody>
      </p:sp>
      <p:pic>
        <p:nvPicPr>
          <p:cNvPr id="6" name="Picture 2"/>
          <p:cNvPicPr>
            <a:picLocks noChangeAspect="1" noChangeArrowheads="1"/>
          </p:cNvPicPr>
          <p:nvPr/>
        </p:nvPicPr>
        <p:blipFill>
          <a:blip r:embed="rId3" cstate="print"/>
          <a:srcRect/>
          <a:stretch>
            <a:fillRect/>
          </a:stretch>
        </p:blipFill>
        <p:spPr bwMode="auto">
          <a:xfrm>
            <a:off x="2" y="3"/>
            <a:ext cx="698303" cy="692695"/>
          </a:xfrm>
          <a:prstGeom prst="rect">
            <a:avLst/>
          </a:prstGeom>
          <a:noFill/>
          <a:ln w="9525">
            <a:noFill/>
            <a:miter lim="800000"/>
            <a:headEnd/>
            <a:tailEnd/>
          </a:ln>
        </p:spPr>
      </p:pic>
      <p:pic>
        <p:nvPicPr>
          <p:cNvPr id="7" name="Picture 3"/>
          <p:cNvPicPr>
            <a:picLocks noGrp="1" noChangeAspect="1" noChangeArrowheads="1"/>
          </p:cNvPicPr>
          <p:nvPr>
            <p:ph idx="1"/>
          </p:nvPr>
        </p:nvPicPr>
        <p:blipFill>
          <a:blip r:embed="rId4" cstate="print"/>
          <a:srcRect/>
          <a:stretch>
            <a:fillRect/>
          </a:stretch>
        </p:blipFill>
        <p:spPr bwMode="auto">
          <a:xfrm>
            <a:off x="9578241" y="3"/>
            <a:ext cx="862747" cy="692696"/>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3861" y="476672"/>
            <a:ext cx="9396889" cy="1143000"/>
          </a:xfrm>
        </p:spPr>
        <p:txBody>
          <a:bodyPr/>
          <a:lstStyle/>
          <a:p>
            <a:r>
              <a:rPr lang="el-GR" dirty="0" smtClean="0">
                <a:latin typeface="+mn-lt"/>
              </a:rPr>
              <a:t>Σημείωμα </a:t>
            </a:r>
            <a:r>
              <a:rPr lang="el-GR" dirty="0" err="1" smtClean="0">
                <a:latin typeface="+mn-lt"/>
              </a:rPr>
              <a:t>Αδειοδότησης</a:t>
            </a:r>
            <a:endParaRPr lang="el-GR" b="1" dirty="0">
              <a:latin typeface="+mn-lt"/>
            </a:endParaRPr>
          </a:p>
        </p:txBody>
      </p:sp>
      <p:sp>
        <p:nvSpPr>
          <p:cNvPr id="4" name="3 - TextBox"/>
          <p:cNvSpPr txBox="1"/>
          <p:nvPr/>
        </p:nvSpPr>
        <p:spPr>
          <a:xfrm>
            <a:off x="0" y="2"/>
            <a:ext cx="10440988" cy="461665"/>
          </a:xfrm>
          <a:prstGeom prst="rect">
            <a:avLst/>
          </a:prstGeom>
          <a:solidFill>
            <a:schemeClr val="tx2"/>
          </a:solidFill>
        </p:spPr>
        <p:txBody>
          <a:bodyPr wrap="square" rtlCol="0">
            <a:spAutoFit/>
          </a:bodyPr>
          <a:lstStyle/>
          <a:p>
            <a:pPr algn="ctr"/>
            <a:r>
              <a:rPr lang="el-GR" sz="1200" b="1" dirty="0" smtClean="0">
                <a:solidFill>
                  <a:schemeClr val="bg1"/>
                </a:solidFill>
              </a:rPr>
              <a:t>ΗΛΕΚΤΡΟΝΙΚΟ ΕΜΠΟΡΙΟ, Ενότητα 3, ΤΜΗΜΑ ΜΗΧΑΝΙΚΩΝ ΠΛΗΡΟΦΟΡΙΚΗΣ ΤΕ, </a:t>
            </a:r>
          </a:p>
          <a:p>
            <a:pPr algn="ctr"/>
            <a:r>
              <a:rPr lang="el-GR" sz="1200" b="1" dirty="0" smtClean="0">
                <a:solidFill>
                  <a:schemeClr val="bg1"/>
                </a:solidFill>
              </a:rPr>
              <a:t>ΤΕΙ ΗΠΕΙΡΟΥ- 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2" y="3"/>
            <a:ext cx="698303"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9578241" y="3"/>
            <a:ext cx="862747" cy="692696"/>
          </a:xfrm>
          <a:prstGeom prst="rect">
            <a:avLst/>
          </a:prstGeom>
          <a:noFill/>
          <a:ln w="9525">
            <a:noFill/>
            <a:miter lim="800000"/>
            <a:headEnd/>
            <a:tailEnd/>
          </a:ln>
        </p:spPr>
      </p:pic>
      <p:sp>
        <p:nvSpPr>
          <p:cNvPr id="8" name="Rectangle 1"/>
          <p:cNvSpPr/>
          <p:nvPr/>
        </p:nvSpPr>
        <p:spPr>
          <a:xfrm>
            <a:off x="533860" y="2132856"/>
            <a:ext cx="9621069" cy="1631214"/>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pic>
        <p:nvPicPr>
          <p:cNvPr id="9" name="7 - Εικόνα" descr="Λογότυπο για Άδειες χρήσης Creative Commons BY-NC-ND"/>
          <p:cNvPicPr>
            <a:picLocks noChangeAspect="1"/>
          </p:cNvPicPr>
          <p:nvPr/>
        </p:nvPicPr>
        <p:blipFill>
          <a:blip r:embed="rId4" cstate="print"/>
          <a:stretch>
            <a:fillRect/>
          </a:stretch>
        </p:blipFill>
        <p:spPr>
          <a:xfrm>
            <a:off x="4562724" y="4149083"/>
            <a:ext cx="1806032" cy="461161"/>
          </a:xfrm>
          <a:prstGeom prst="rect">
            <a:avLst/>
          </a:prstGeom>
        </p:spPr>
      </p:pic>
      <p:sp>
        <p:nvSpPr>
          <p:cNvPr id="10" name="Rectangle 3"/>
          <p:cNvSpPr/>
          <p:nvPr/>
        </p:nvSpPr>
        <p:spPr>
          <a:xfrm>
            <a:off x="616083" y="5085185"/>
            <a:ext cx="9511439"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παρέχει 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sp>
        <p:nvSpPr>
          <p:cNvPr id="13" name="Rectangle 2"/>
          <p:cNvSpPr/>
          <p:nvPr/>
        </p:nvSpPr>
        <p:spPr>
          <a:xfrm>
            <a:off x="780527" y="6165304"/>
            <a:ext cx="633499"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14" name="Rectangle 11"/>
          <p:cNvSpPr/>
          <p:nvPr/>
        </p:nvSpPr>
        <p:spPr>
          <a:xfrm>
            <a:off x="944972" y="6237312"/>
            <a:ext cx="7499700" cy="369330"/>
          </a:xfrm>
          <a:prstGeom prst="rect">
            <a:avLst/>
          </a:prstGeom>
        </p:spPr>
        <p:txBody>
          <a:bodyPr wrap="square" lIns="91436" tIns="45719" rIns="91436" bIns="45719">
            <a:spAutoFit/>
          </a:bodyPr>
          <a:lstStyle/>
          <a:p>
            <a:pPr algn="ctr"/>
            <a:r>
              <a:rPr lang="en-US" dirty="0">
                <a:hlinkClick r:id="rId5"/>
              </a:rPr>
              <a:t>http://</a:t>
            </a:r>
            <a:r>
              <a:rPr lang="en-US" dirty="0" smtClean="0">
                <a:hlinkClick r:id="rId5"/>
              </a:rPr>
              <a:t>creativecommons.org/licenses/by-nc-nd/4.0/deed.el</a:t>
            </a:r>
            <a:r>
              <a:rPr lang="el-GR" dirty="0" smtClean="0"/>
              <a:t> </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3861" y="476672"/>
            <a:ext cx="9396889" cy="1143000"/>
          </a:xfrm>
        </p:spPr>
        <p:txBody>
          <a:bodyPr/>
          <a:lstStyle/>
          <a:p>
            <a:r>
              <a:rPr lang="el-GR" dirty="0" smtClean="0">
                <a:latin typeface="+mn-lt"/>
              </a:rPr>
              <a:t>Σημείωμα Αναφοράς</a:t>
            </a:r>
            <a:endParaRPr lang="el-GR" b="1" dirty="0">
              <a:latin typeface="+mn-lt"/>
            </a:endParaRPr>
          </a:p>
        </p:txBody>
      </p:sp>
      <p:sp>
        <p:nvSpPr>
          <p:cNvPr id="4" name="3 - TextBox"/>
          <p:cNvSpPr txBox="1"/>
          <p:nvPr/>
        </p:nvSpPr>
        <p:spPr>
          <a:xfrm>
            <a:off x="0" y="2"/>
            <a:ext cx="10440988" cy="461665"/>
          </a:xfrm>
          <a:prstGeom prst="rect">
            <a:avLst/>
          </a:prstGeom>
          <a:solidFill>
            <a:schemeClr val="tx2"/>
          </a:solidFill>
        </p:spPr>
        <p:txBody>
          <a:bodyPr wrap="square" rtlCol="0">
            <a:spAutoFit/>
          </a:bodyPr>
          <a:lstStyle/>
          <a:p>
            <a:pPr algn="ctr"/>
            <a:r>
              <a:rPr lang="el-GR" sz="1200" dirty="0" smtClean="0">
                <a:solidFill>
                  <a:schemeClr val="bg1"/>
                </a:solidFill>
              </a:rPr>
              <a:t>ΗΛΕΚΤΡΟΝΙΚΟ ΕΜΠΟΡΙΟ, Ενότητα 3, ΤΜΗΜΑ ΜΗΧΑΝΙΚΩΝ ΠΛΗΡΟΦΟΡΙΚΗΣ ΤΕ,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2" y="3"/>
            <a:ext cx="698303"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9578241" y="3"/>
            <a:ext cx="862747" cy="692696"/>
          </a:xfrm>
          <a:prstGeom prst="rect">
            <a:avLst/>
          </a:prstGeom>
          <a:noFill/>
          <a:ln w="9525">
            <a:noFill/>
            <a:miter lim="800000"/>
            <a:headEnd/>
            <a:tailEnd/>
          </a:ln>
        </p:spPr>
      </p:pic>
      <p:sp>
        <p:nvSpPr>
          <p:cNvPr id="7" name="Content Placeholder 2"/>
          <p:cNvSpPr txBox="1">
            <a:spLocks/>
          </p:cNvSpPr>
          <p:nvPr/>
        </p:nvSpPr>
        <p:spPr>
          <a:xfrm>
            <a:off x="533861" y="1412776"/>
            <a:ext cx="9396889" cy="3771636"/>
          </a:xfrm>
          <a:prstGeom prst="rect">
            <a:avLst/>
          </a:prstGeom>
        </p:spPr>
        <p:txBody>
          <a:bodyPr vert="horz" lIns="91440" tIns="45720" rIns="91440" bIns="45720" rtlCol="0">
            <a:noAutofit/>
          </a:bodyPr>
          <a:lstStyle/>
          <a:p>
            <a:pPr marL="447675" indent="-447675" algn="just">
              <a:lnSpc>
                <a:spcPts val="2065"/>
              </a:lnSpc>
              <a:buClr>
                <a:srgbClr val="000000"/>
              </a:buClr>
              <a:buSzPts val="1200"/>
            </a:pPr>
            <a:endParaRPr lang="el-GR" sz="1400" dirty="0" smtClean="0"/>
          </a:p>
          <a:p>
            <a:pPr lvl="0" algn="just"/>
            <a:r>
              <a:rPr lang="el-GR" sz="2400" dirty="0" err="1" smtClean="0">
                <a:solidFill>
                  <a:prstClr val="white">
                    <a:lumMod val="50000"/>
                  </a:prstClr>
                </a:solidFill>
              </a:rPr>
              <a:t>Copyright</a:t>
            </a:r>
            <a:r>
              <a:rPr lang="el-GR" sz="2400" dirty="0" smtClean="0">
                <a:solidFill>
                  <a:prstClr val="white">
                    <a:lumMod val="50000"/>
                  </a:prstClr>
                </a:solidFill>
              </a:rPr>
              <a:t> Τεχνολογικό Ίδρυμα Ηπείρου. Ιωάννης </a:t>
            </a:r>
            <a:r>
              <a:rPr lang="el-GR" sz="2400" dirty="0" err="1" smtClean="0">
                <a:solidFill>
                  <a:prstClr val="white">
                    <a:lumMod val="50000"/>
                  </a:prstClr>
                </a:solidFill>
              </a:rPr>
              <a:t>Τσούλος</a:t>
            </a:r>
            <a:r>
              <a:rPr lang="el-GR" sz="2400" dirty="0" smtClean="0">
                <a:solidFill>
                  <a:prstClr val="white">
                    <a:lumMod val="50000"/>
                  </a:prstClr>
                </a:solidFill>
              </a:rPr>
              <a:t>.</a:t>
            </a:r>
          </a:p>
          <a:p>
            <a:pPr algn="just"/>
            <a:r>
              <a:rPr lang="el-GR" sz="2400" dirty="0" smtClean="0">
                <a:solidFill>
                  <a:srgbClr val="7F7F7F"/>
                </a:solidFill>
                <a:latin typeface="Calibri" pitchFamily="34" charset="0"/>
              </a:rPr>
              <a:t>Ηλεκτρονικό Εμπόριο.</a:t>
            </a:r>
          </a:p>
          <a:p>
            <a:pPr algn="just"/>
            <a:r>
              <a:rPr lang="el-GR" sz="2400" dirty="0" smtClean="0">
                <a:solidFill>
                  <a:srgbClr val="7F7F7F"/>
                </a:solidFill>
                <a:latin typeface="Calibri" pitchFamily="34" charset="0"/>
              </a:rPr>
              <a:t>Έκδοση: 1.0 Άρτα, 2015. </a:t>
            </a:r>
          </a:p>
          <a:p>
            <a:pPr algn="just"/>
            <a:r>
              <a:rPr lang="el-GR" sz="2400" dirty="0" smtClean="0">
                <a:solidFill>
                  <a:srgbClr val="7F7F7F"/>
                </a:solidFill>
                <a:latin typeface="Calibri" pitchFamily="34" charset="0"/>
              </a:rPr>
              <a:t>Διαθέσιμο από τη δικτυακή διεύθυνση:</a:t>
            </a:r>
          </a:p>
          <a:p>
            <a:pPr lvl="0" algn="just"/>
            <a:r>
              <a:rPr lang="en-US" sz="2400" dirty="0" smtClean="0">
                <a:solidFill>
                  <a:prstClr val="white">
                    <a:lumMod val="50000"/>
                  </a:prstClr>
                </a:solidFill>
                <a:hlinkClick r:id="rId4"/>
              </a:rPr>
              <a:t>http://eclass.teiep.gr/courses/COMP100/</a:t>
            </a:r>
            <a:endParaRPr lang="el-GR" sz="2400" dirty="0" smtClean="0">
              <a:solidFill>
                <a:prstClr val="white">
                  <a:lumMod val="50000"/>
                </a:prstClr>
              </a:solidFill>
            </a:endParaRPr>
          </a:p>
          <a:p>
            <a:pPr lvl="0" algn="just"/>
            <a:endParaRPr lang="en-US" sz="1400" dirty="0" smtClean="0"/>
          </a:p>
          <a:p>
            <a:pPr marL="447675" indent="-447675" algn="just">
              <a:lnSpc>
                <a:spcPts val="2065"/>
              </a:lnSpc>
              <a:buClr>
                <a:srgbClr val="000000"/>
              </a:buClr>
              <a:buSzPts val="1200"/>
            </a:pPr>
            <a:endParaRPr lang="en-US" sz="1400" dirty="0" smtClean="0"/>
          </a:p>
          <a:p>
            <a:pPr marL="447675" lvl="0" indent="-447675" algn="just">
              <a:lnSpc>
                <a:spcPts val="2065"/>
              </a:lnSpc>
              <a:buClr>
                <a:srgbClr val="000000"/>
              </a:buClr>
              <a:buSzPts val="1200"/>
            </a:pPr>
            <a:endParaRPr lang="el-GR" sz="1400" dirty="0">
              <a:solidFill>
                <a:prstClr val="white">
                  <a:lumMod val="50000"/>
                </a:prstClr>
              </a:solidFill>
              <a:ea typeface="Arial Unicode MS"/>
              <a:cs typeface="Times New Roman" pitchFamily="18" charset="0"/>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0" y="2"/>
            <a:ext cx="10440988" cy="461665"/>
          </a:xfrm>
          <a:prstGeom prst="rect">
            <a:avLst/>
          </a:prstGeom>
          <a:solidFill>
            <a:schemeClr val="tx2"/>
          </a:solidFill>
        </p:spPr>
        <p:txBody>
          <a:bodyPr wrap="square" rtlCol="0">
            <a:spAutoFit/>
          </a:bodyPr>
          <a:lstStyle/>
          <a:p>
            <a:pPr algn="ctr"/>
            <a:r>
              <a:rPr lang="el-GR" sz="1200" b="1" dirty="0" smtClean="0">
                <a:solidFill>
                  <a:schemeClr val="bg1"/>
                </a:solidFill>
              </a:rPr>
              <a:t>ΗΛΕΚΤΡΟΝΙΚΟ ΕΜΠΟΡΙΟ</a:t>
            </a:r>
            <a:r>
              <a:rPr lang="el-GR" sz="1200" dirty="0" smtClean="0">
                <a:solidFill>
                  <a:schemeClr val="bg1"/>
                </a:solidFill>
              </a:rPr>
              <a:t>, Ενότητα 3, ΤΜΗΜΑ ΜΗΧΑΝΙΚΩΝ ΠΛΗΡΟΦΟΡΙΚΗΣ ΤΕ</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2" y="3"/>
            <a:ext cx="698303"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9578241" y="3"/>
            <a:ext cx="862747" cy="692696"/>
          </a:xfrm>
          <a:prstGeom prst="rect">
            <a:avLst/>
          </a:prstGeom>
          <a:noFill/>
          <a:ln w="9525">
            <a:noFill/>
            <a:miter lim="800000"/>
            <a:headEnd/>
            <a:tailEnd/>
          </a:ln>
        </p:spPr>
      </p:pic>
      <p:sp>
        <p:nvSpPr>
          <p:cNvPr id="12" name="Rectangle 11"/>
          <p:cNvSpPr/>
          <p:nvPr/>
        </p:nvSpPr>
        <p:spPr>
          <a:xfrm>
            <a:off x="2013851" y="2996952"/>
            <a:ext cx="6709727" cy="938716"/>
          </a:xfrm>
          <a:prstGeom prst="rect">
            <a:avLst/>
          </a:prstGeom>
        </p:spPr>
        <p:txBody>
          <a:bodyPr wrap="square" lIns="91436" tIns="45719" rIns="91436" bIns="45719">
            <a:spAutoFit/>
          </a:bodyPr>
          <a:lstStyle/>
          <a:p>
            <a:pPr algn="ctr"/>
            <a:r>
              <a:rPr lang="el-GR" sz="5500" b="1" dirty="0"/>
              <a:t>Τέλος Ενότητας</a:t>
            </a:r>
          </a:p>
        </p:txBody>
      </p:sp>
      <p:sp>
        <p:nvSpPr>
          <p:cNvPr id="15" name="Rectangle 12"/>
          <p:cNvSpPr/>
          <p:nvPr/>
        </p:nvSpPr>
        <p:spPr>
          <a:xfrm>
            <a:off x="1767185" y="4221091"/>
            <a:ext cx="8171833" cy="984883"/>
          </a:xfrm>
          <a:prstGeom prst="rect">
            <a:avLst/>
          </a:prstGeom>
        </p:spPr>
        <p:txBody>
          <a:bodyPr wrap="square" lIns="91436" tIns="45719" rIns="91436" bIns="45719">
            <a:spAutoFit/>
          </a:bodyPr>
          <a:lstStyle/>
          <a:p>
            <a:pPr algn="r"/>
            <a:r>
              <a:rPr lang="el-GR" sz="2900" b="1" dirty="0"/>
              <a:t>Επεξεργασία: </a:t>
            </a:r>
            <a:r>
              <a:rPr lang="el-GR" sz="2900" b="1" dirty="0" err="1" smtClean="0"/>
              <a:t>Βαΐτσα</a:t>
            </a:r>
            <a:r>
              <a:rPr lang="el-GR" sz="2900" b="1" dirty="0" smtClean="0"/>
              <a:t> </a:t>
            </a:r>
            <a:r>
              <a:rPr lang="el-GR" sz="2900" b="1" dirty="0" err="1" smtClean="0"/>
              <a:t>Τσακστάρα</a:t>
            </a:r>
            <a:endParaRPr lang="el-GR" sz="2900" b="1" dirty="0"/>
          </a:p>
          <a:p>
            <a:pPr algn="r"/>
            <a:r>
              <a:rPr lang="el-GR" sz="2900" dirty="0" smtClean="0"/>
              <a:t>Άρτα, 2015</a:t>
            </a:r>
            <a:endParaRPr lang="el-GR" sz="2900" dirty="0"/>
          </a:p>
        </p:txBody>
      </p:sp>
      <p:pic>
        <p:nvPicPr>
          <p:cNvPr id="16" name="Picture 3"/>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51641" y="5589241"/>
            <a:ext cx="3716884" cy="8638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7" name="7 - Εικόνα" descr="Λογότυπο για Άδειες χρήσης Creative Commons"/>
          <p:cNvPicPr>
            <a:picLocks noChangeAspect="1"/>
          </p:cNvPicPr>
          <p:nvPr/>
        </p:nvPicPr>
        <p:blipFill>
          <a:blip r:embed="rId5" cstate="print"/>
          <a:stretch>
            <a:fillRect/>
          </a:stretch>
        </p:blipFill>
        <p:spPr>
          <a:xfrm>
            <a:off x="8016033" y="5661251"/>
            <a:ext cx="1806032" cy="461161"/>
          </a:xfrm>
          <a:prstGeom prst="rect">
            <a:avLst/>
          </a:prstGeom>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0" y="2"/>
            <a:ext cx="10440988" cy="461665"/>
          </a:xfrm>
          <a:prstGeom prst="rect">
            <a:avLst/>
          </a:prstGeom>
          <a:solidFill>
            <a:schemeClr val="tx2"/>
          </a:solidFill>
        </p:spPr>
        <p:txBody>
          <a:bodyPr wrap="square" rtlCol="0">
            <a:spAutoFit/>
          </a:bodyPr>
          <a:lstStyle/>
          <a:p>
            <a:pPr algn="ctr"/>
            <a:r>
              <a:rPr lang="el-GR" sz="1200" b="1" dirty="0" smtClean="0">
                <a:solidFill>
                  <a:schemeClr val="bg1"/>
                </a:solidFill>
              </a:rPr>
              <a:t>ΗΛΕΚΤΡΟΝΙΚΟ ΕΜΠΟΡΙΟ</a:t>
            </a:r>
            <a:r>
              <a:rPr lang="el-GR" sz="1200" dirty="0" smtClean="0">
                <a:solidFill>
                  <a:schemeClr val="bg1"/>
                </a:solidFill>
              </a:rPr>
              <a:t>, Ενότητα 3, ΤΜΗΜΑ ΜΗΧΑΝΙΚΩΝ ΠΛΗΡΟΦΟΡΙΚΗΣ ΤΕ</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2" y="3"/>
            <a:ext cx="698303"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9578241" y="3"/>
            <a:ext cx="862747" cy="692696"/>
          </a:xfrm>
          <a:prstGeom prst="rect">
            <a:avLst/>
          </a:prstGeom>
          <a:noFill/>
          <a:ln w="9525">
            <a:noFill/>
            <a:miter lim="800000"/>
            <a:headEnd/>
            <a:tailEnd/>
          </a:ln>
        </p:spPr>
      </p:pic>
      <p:sp>
        <p:nvSpPr>
          <p:cNvPr id="7" name="Content Placeholder 2"/>
          <p:cNvSpPr txBox="1">
            <a:spLocks/>
          </p:cNvSpPr>
          <p:nvPr/>
        </p:nvSpPr>
        <p:spPr>
          <a:xfrm>
            <a:off x="533861" y="1412776"/>
            <a:ext cx="9396889" cy="3771636"/>
          </a:xfrm>
          <a:prstGeom prst="rect">
            <a:avLst/>
          </a:prstGeom>
        </p:spPr>
        <p:txBody>
          <a:bodyPr vert="horz" lIns="91440" tIns="45720" rIns="91440" bIns="45720" rtlCol="0">
            <a:noAutofit/>
          </a:bodyPr>
          <a:lstStyle/>
          <a:p>
            <a:pPr marL="447675" indent="-447675" algn="just">
              <a:lnSpc>
                <a:spcPts val="2065"/>
              </a:lnSpc>
              <a:buClr>
                <a:srgbClr val="000000"/>
              </a:buClr>
              <a:buSzPts val="1200"/>
            </a:pPr>
            <a:endParaRPr lang="el-GR" sz="1400" dirty="0" smtClean="0"/>
          </a:p>
          <a:p>
            <a:pPr marL="447675" indent="-447675" algn="just">
              <a:lnSpc>
                <a:spcPts val="2065"/>
              </a:lnSpc>
              <a:buClr>
                <a:srgbClr val="000000"/>
              </a:buClr>
              <a:buSzPts val="1200"/>
            </a:pPr>
            <a:endParaRPr lang="en-US" sz="1400" dirty="0" smtClean="0"/>
          </a:p>
          <a:p>
            <a:pPr marL="447675" lvl="0" indent="-447675" algn="just">
              <a:lnSpc>
                <a:spcPts val="2065"/>
              </a:lnSpc>
              <a:buClr>
                <a:srgbClr val="000000"/>
              </a:buClr>
              <a:buSzPts val="1200"/>
            </a:pPr>
            <a:endParaRPr lang="el-GR" sz="1400" dirty="0">
              <a:solidFill>
                <a:prstClr val="white">
                  <a:lumMod val="50000"/>
                </a:prstClr>
              </a:solidFill>
              <a:ea typeface="Arial Unicode MS"/>
              <a:cs typeface="Times New Roman" pitchFamily="18" charset="0"/>
            </a:endParaRPr>
          </a:p>
        </p:txBody>
      </p:sp>
      <p:sp>
        <p:nvSpPr>
          <p:cNvPr id="10" name="Rectangle 14"/>
          <p:cNvSpPr/>
          <p:nvPr/>
        </p:nvSpPr>
        <p:spPr>
          <a:xfrm>
            <a:off x="2645887" y="2411596"/>
            <a:ext cx="5220494" cy="938716"/>
          </a:xfrm>
          <a:prstGeom prst="rect">
            <a:avLst/>
          </a:prstGeom>
        </p:spPr>
        <p:txBody>
          <a:bodyPr lIns="91436" tIns="45719" rIns="91436" bIns="45719">
            <a:spAutoFit/>
          </a:bodyPr>
          <a:lstStyle/>
          <a:p>
            <a:pPr algn="ctr"/>
            <a:r>
              <a:rPr lang="el-GR" sz="5500" b="1" dirty="0"/>
              <a:t>Σημειώματα</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3"/>
          <p:cNvSpPr>
            <a:spLocks noChangeArrowheads="1"/>
          </p:cNvSpPr>
          <p:nvPr/>
        </p:nvSpPr>
        <p:spPr bwMode="auto">
          <a:xfrm>
            <a:off x="261025" y="1981200"/>
            <a:ext cx="9918939" cy="4038600"/>
          </a:xfrm>
          <a:prstGeom prst="rect">
            <a:avLst/>
          </a:prstGeom>
          <a:noFill/>
          <a:ln w="12700">
            <a:noFill/>
            <a:miter lim="800000"/>
            <a:headEnd/>
            <a:tailEnd/>
          </a:ln>
        </p:spPr>
        <p:txBody>
          <a:bodyPr lIns="90488" tIns="44450" rIns="90488" bIns="44450"/>
          <a:lstStyle/>
          <a:p>
            <a:pPr marL="342900" indent="-342900">
              <a:buFont typeface="Wingdings" pitchFamily="2" charset="2"/>
              <a:buChar char="§"/>
            </a:pPr>
            <a:endParaRPr lang="el-GR">
              <a:solidFill>
                <a:srgbClr val="000000"/>
              </a:solidFill>
              <a:latin typeface="Calibri" pitchFamily="34" charset="0"/>
              <a:cs typeface="Times New Roman" pitchFamily="18" charset="0"/>
            </a:endParaRPr>
          </a:p>
        </p:txBody>
      </p:sp>
      <p:sp>
        <p:nvSpPr>
          <p:cNvPr id="104451" name="Rectangle 4"/>
          <p:cNvSpPr>
            <a:spLocks noChangeArrowheads="1"/>
          </p:cNvSpPr>
          <p:nvPr/>
        </p:nvSpPr>
        <p:spPr bwMode="auto">
          <a:xfrm>
            <a:off x="435041" y="560388"/>
            <a:ext cx="9570906" cy="708025"/>
          </a:xfrm>
          <a:prstGeom prst="rect">
            <a:avLst/>
          </a:prstGeom>
          <a:noFill/>
          <a:ln w="9525">
            <a:noFill/>
            <a:miter lim="800000"/>
            <a:headEnd/>
            <a:tailEnd/>
          </a:ln>
        </p:spPr>
        <p:txBody>
          <a:bodyPr>
            <a:spAutoFit/>
          </a:bodyPr>
          <a:lstStyle/>
          <a:p>
            <a:pPr algn="ctr"/>
            <a:r>
              <a:rPr lang="el-GR" sz="4000" b="1">
                <a:solidFill>
                  <a:srgbClr val="000000"/>
                </a:solidFill>
                <a:latin typeface="Calibri" pitchFamily="34" charset="0"/>
              </a:rPr>
              <a:t>Βιβλιογραφία</a:t>
            </a:r>
            <a:endParaRPr lang="en-US" sz="4000" b="1">
              <a:solidFill>
                <a:srgbClr val="000000"/>
              </a:solidFill>
              <a:latin typeface="Calibri" pitchFamily="34" charset="0"/>
              <a:cs typeface="Times New Roman" pitchFamily="18" charset="0"/>
            </a:endParaRPr>
          </a:p>
        </p:txBody>
      </p:sp>
      <p:sp>
        <p:nvSpPr>
          <p:cNvPr id="8" name="7 - TextBox"/>
          <p:cNvSpPr txBox="1"/>
          <p:nvPr/>
        </p:nvSpPr>
        <p:spPr>
          <a:xfrm>
            <a:off x="0" y="0"/>
            <a:ext cx="10440988" cy="461963"/>
          </a:xfrm>
          <a:prstGeom prst="rect">
            <a:avLst/>
          </a:prstGeom>
          <a:solidFill>
            <a:srgbClr val="1F497D"/>
          </a:solidFill>
        </p:spPr>
        <p:txBody>
          <a:bodyPr>
            <a:spAutoFit/>
          </a:bodyPr>
          <a:lstStyle/>
          <a:p>
            <a:pPr algn="ctr"/>
            <a:r>
              <a:rPr lang="el-GR" sz="1200" b="1" dirty="0" smtClean="0">
                <a:solidFill>
                  <a:schemeClr val="bg1"/>
                </a:solidFill>
              </a:rPr>
              <a:t>ΗΛΕΚΤΡΟΝΙΚΟ ΕΜΠΟΡΙΟ</a:t>
            </a:r>
            <a:r>
              <a:rPr lang="el-GR" sz="1200" dirty="0" smtClean="0">
                <a:solidFill>
                  <a:schemeClr val="bg1"/>
                </a:solidFill>
              </a:rPr>
              <a:t>, Ενότητα 3, ΤΜΗΜΑ ΜΗΧΑΝΙΚΩΝ ΠΛΗΡΟΦΟΡΙΚΗΣ ΤΕ</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4453" name="Picture 2"/>
          <p:cNvPicPr>
            <a:picLocks noChangeAspect="1" noChangeArrowheads="1"/>
          </p:cNvPicPr>
          <p:nvPr/>
        </p:nvPicPr>
        <p:blipFill>
          <a:blip r:embed="rId3" cstate="print"/>
          <a:srcRect/>
          <a:stretch>
            <a:fillRect/>
          </a:stretch>
        </p:blipFill>
        <p:spPr bwMode="auto">
          <a:xfrm>
            <a:off x="0" y="0"/>
            <a:ext cx="697879" cy="692150"/>
          </a:xfrm>
          <a:prstGeom prst="rect">
            <a:avLst/>
          </a:prstGeom>
          <a:noFill/>
          <a:ln w="9525">
            <a:noFill/>
            <a:miter lim="800000"/>
            <a:headEnd/>
            <a:tailEnd/>
          </a:ln>
        </p:spPr>
      </p:pic>
      <p:pic>
        <p:nvPicPr>
          <p:cNvPr id="104454" name="Picture 3"/>
          <p:cNvPicPr>
            <a:picLocks noChangeAspect="1" noChangeArrowheads="1"/>
          </p:cNvPicPr>
          <p:nvPr/>
        </p:nvPicPr>
        <p:blipFill>
          <a:blip r:embed="rId4" cstate="print"/>
          <a:srcRect/>
          <a:stretch>
            <a:fillRect/>
          </a:stretch>
        </p:blipFill>
        <p:spPr bwMode="auto">
          <a:xfrm>
            <a:off x="9578157" y="0"/>
            <a:ext cx="862832" cy="692150"/>
          </a:xfrm>
          <a:prstGeom prst="rect">
            <a:avLst/>
          </a:prstGeom>
          <a:noFill/>
          <a:ln w="9525">
            <a:noFill/>
            <a:miter lim="800000"/>
            <a:headEnd/>
            <a:tailEnd/>
          </a:ln>
        </p:spPr>
      </p:pic>
      <p:sp>
        <p:nvSpPr>
          <p:cNvPr id="9" name="Θέση περιεχομένου 2"/>
          <p:cNvSpPr txBox="1">
            <a:spLocks/>
          </p:cNvSpPr>
          <p:nvPr/>
        </p:nvSpPr>
        <p:spPr>
          <a:xfrm>
            <a:off x="500298" y="1300165"/>
            <a:ext cx="9407765" cy="3208957"/>
          </a:xfrm>
          <a:prstGeom prst="rect">
            <a:avLst/>
          </a:prstGeom>
        </p:spPr>
        <p:txBody>
          <a:bodyPr/>
          <a:lstStyle/>
          <a:p>
            <a:pPr marL="447675" indent="-447675" algn="just" eaLnBrk="0" hangingPunct="0">
              <a:lnSpc>
                <a:spcPts val="2065"/>
              </a:lnSpc>
              <a:spcBef>
                <a:spcPts val="0"/>
              </a:spcBef>
              <a:spcAft>
                <a:spcPts val="0"/>
              </a:spcAft>
              <a:buClr>
                <a:srgbClr val="000000"/>
              </a:buClr>
              <a:buSzPts val="1200"/>
              <a:defRPr/>
            </a:pPr>
            <a:r>
              <a:rPr lang="el-GR" sz="1400" kern="0" dirty="0" smtClean="0">
                <a:solidFill>
                  <a:srgbClr val="000000"/>
                </a:solidFill>
                <a:latin typeface="Calibri" pitchFamily="34" charset="0"/>
                <a:ea typeface="Arial Unicode MS"/>
                <a:cs typeface="Times New Roman" pitchFamily="18" charset="0"/>
              </a:rPr>
              <a:t> Ηλεκτρονικό Εμπόριο </a:t>
            </a:r>
            <a:r>
              <a:rPr lang="el-GR" sz="1400" kern="0" dirty="0" err="1" smtClean="0">
                <a:solidFill>
                  <a:srgbClr val="000000"/>
                </a:solidFill>
                <a:latin typeface="Calibri" pitchFamily="34" charset="0"/>
                <a:ea typeface="Arial Unicode MS"/>
                <a:cs typeface="Times New Roman" pitchFamily="18" charset="0"/>
              </a:rPr>
              <a:t>Πομπόρτσης</a:t>
            </a:r>
            <a:r>
              <a:rPr lang="el-GR" sz="1400" kern="0" dirty="0" smtClean="0">
                <a:solidFill>
                  <a:srgbClr val="000000"/>
                </a:solidFill>
                <a:latin typeface="Calibri" pitchFamily="34" charset="0"/>
                <a:ea typeface="Arial Unicode MS"/>
                <a:cs typeface="Times New Roman" pitchFamily="18" charset="0"/>
              </a:rPr>
              <a:t>-</a:t>
            </a:r>
            <a:r>
              <a:rPr lang="el-GR" sz="1400" kern="0" dirty="0" err="1" smtClean="0">
                <a:solidFill>
                  <a:srgbClr val="000000"/>
                </a:solidFill>
                <a:latin typeface="Calibri" pitchFamily="34" charset="0"/>
                <a:ea typeface="Arial Unicode MS"/>
                <a:cs typeface="Times New Roman" pitchFamily="18" charset="0"/>
              </a:rPr>
              <a:t>Τσούφλας</a:t>
            </a:r>
            <a:r>
              <a:rPr lang="el-GR" sz="1400" kern="0" dirty="0" smtClean="0">
                <a:solidFill>
                  <a:srgbClr val="000000"/>
                </a:solidFill>
                <a:latin typeface="Calibri" pitchFamily="34" charset="0"/>
                <a:ea typeface="Arial Unicode MS"/>
                <a:cs typeface="Times New Roman" pitchFamily="18" charset="0"/>
              </a:rPr>
              <a:t>, Εκδόσεις </a:t>
            </a:r>
            <a:r>
              <a:rPr lang="el-GR" sz="1400" kern="0" dirty="0" err="1" smtClean="0">
                <a:solidFill>
                  <a:srgbClr val="000000"/>
                </a:solidFill>
                <a:latin typeface="Calibri" pitchFamily="34" charset="0"/>
                <a:ea typeface="Arial Unicode MS"/>
                <a:cs typeface="Times New Roman" pitchFamily="18" charset="0"/>
              </a:rPr>
              <a:t>Τζιόλα</a:t>
            </a:r>
            <a:r>
              <a:rPr lang="el-GR" sz="1400" kern="0" dirty="0" smtClean="0">
                <a:solidFill>
                  <a:srgbClr val="000000"/>
                </a:solidFill>
                <a:latin typeface="Calibri" pitchFamily="34" charset="0"/>
                <a:ea typeface="Arial Unicode MS"/>
                <a:cs typeface="Times New Roman" pitchFamily="18" charset="0"/>
              </a:rPr>
              <a:t> 2002</a:t>
            </a:r>
          </a:p>
          <a:p>
            <a:pPr marL="447675" indent="-447675" algn="just" eaLnBrk="0" hangingPunct="0">
              <a:lnSpc>
                <a:spcPts val="2065"/>
              </a:lnSpc>
              <a:spcBef>
                <a:spcPts val="0"/>
              </a:spcBef>
              <a:spcAft>
                <a:spcPts val="0"/>
              </a:spcAft>
              <a:buClr>
                <a:srgbClr val="000000"/>
              </a:buClr>
              <a:buSzPts val="1200"/>
              <a:defRPr/>
            </a:pPr>
            <a:r>
              <a:rPr lang="el-GR" sz="1400" kern="0" dirty="0" smtClean="0">
                <a:solidFill>
                  <a:srgbClr val="000000"/>
                </a:solidFill>
                <a:latin typeface="Calibri" pitchFamily="34" charset="0"/>
                <a:ea typeface="Arial Unicode MS"/>
                <a:cs typeface="Times New Roman" pitchFamily="18" charset="0"/>
              </a:rPr>
              <a:t>Ηλεκτρονικό Εμπόριο, Αρχές και Εξελίξεις, </a:t>
            </a:r>
            <a:r>
              <a:rPr lang="en-US" sz="1400" kern="0" dirty="0" smtClean="0">
                <a:solidFill>
                  <a:srgbClr val="000000"/>
                </a:solidFill>
                <a:latin typeface="Calibri" pitchFamily="34" charset="0"/>
                <a:ea typeface="Arial Unicode MS"/>
                <a:cs typeface="Times New Roman" pitchFamily="18" charset="0"/>
              </a:rPr>
              <a:t>E. Turban, </a:t>
            </a:r>
            <a:r>
              <a:rPr lang="el-GR" sz="1400" kern="0" dirty="0" smtClean="0">
                <a:solidFill>
                  <a:srgbClr val="000000"/>
                </a:solidFill>
                <a:latin typeface="Calibri" pitchFamily="34" charset="0"/>
                <a:ea typeface="Arial Unicode MS"/>
                <a:cs typeface="Times New Roman" pitchFamily="18" charset="0"/>
              </a:rPr>
              <a:t>Εκδόσεις </a:t>
            </a:r>
            <a:r>
              <a:rPr lang="el-GR" sz="1400" kern="0" dirty="0" err="1" smtClean="0">
                <a:solidFill>
                  <a:srgbClr val="000000"/>
                </a:solidFill>
                <a:latin typeface="Calibri" pitchFamily="34" charset="0"/>
                <a:ea typeface="Arial Unicode MS"/>
                <a:cs typeface="Times New Roman" pitchFamily="18" charset="0"/>
              </a:rPr>
              <a:t>Γκιούρδας</a:t>
            </a: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r>
              <a:rPr lang="el-GR" sz="1400" kern="0" dirty="0" smtClean="0">
                <a:solidFill>
                  <a:srgbClr val="000000"/>
                </a:solidFill>
                <a:latin typeface="Calibri" pitchFamily="34" charset="0"/>
                <a:ea typeface="Arial Unicode MS"/>
                <a:cs typeface="Times New Roman" pitchFamily="18" charset="0"/>
              </a:rPr>
              <a:t>Ηλεκτρονικό Εμπόριο Γ. </a:t>
            </a:r>
            <a:r>
              <a:rPr lang="el-GR" sz="1400" kern="0" dirty="0" err="1" smtClean="0">
                <a:solidFill>
                  <a:srgbClr val="000000"/>
                </a:solidFill>
                <a:latin typeface="Calibri" pitchFamily="34" charset="0"/>
                <a:ea typeface="Arial Unicode MS"/>
                <a:cs typeface="Times New Roman" pitchFamily="18" charset="0"/>
              </a:rPr>
              <a:t>Δουκίδης</a:t>
            </a: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r>
              <a:rPr lang="el-GR" sz="1400" kern="0" dirty="0" smtClean="0">
                <a:solidFill>
                  <a:srgbClr val="000000"/>
                </a:solidFill>
                <a:latin typeface="Calibri" pitchFamily="34" charset="0"/>
                <a:ea typeface="Arial Unicode MS"/>
                <a:cs typeface="Times New Roman" pitchFamily="18" charset="0"/>
              </a:rPr>
              <a:t>Ηλεκτρονικό Εμπόριο Ν. Γεωργόπουλος</a:t>
            </a:r>
          </a:p>
          <a:p>
            <a:pPr marL="447675" indent="-447675" algn="just" eaLnBrk="0" hangingPunct="0">
              <a:lnSpc>
                <a:spcPts val="2065"/>
              </a:lnSpc>
              <a:spcBef>
                <a:spcPts val="0"/>
              </a:spcBef>
              <a:spcAft>
                <a:spcPts val="0"/>
              </a:spcAft>
              <a:buClr>
                <a:srgbClr val="000000"/>
              </a:buClr>
              <a:buSzPts val="1200"/>
              <a:defRPr/>
            </a:pPr>
            <a:r>
              <a:rPr lang="el-GR" sz="1400" kern="0" dirty="0" smtClean="0">
                <a:solidFill>
                  <a:srgbClr val="000000"/>
                </a:solidFill>
                <a:latin typeface="Calibri" pitchFamily="34" charset="0"/>
                <a:ea typeface="Arial Unicode MS"/>
                <a:cs typeface="Times New Roman" pitchFamily="18" charset="0"/>
              </a:rPr>
              <a:t>Εγχειρίδιο Προγραμματισμού </a:t>
            </a:r>
            <a:r>
              <a:rPr lang="en-US" sz="1400" kern="0" dirty="0" smtClean="0">
                <a:solidFill>
                  <a:srgbClr val="000000"/>
                </a:solidFill>
                <a:latin typeface="Calibri" pitchFamily="34" charset="0"/>
                <a:ea typeface="Arial Unicode MS"/>
                <a:cs typeface="Times New Roman" pitchFamily="18" charset="0"/>
              </a:rPr>
              <a:t>E-Commerce </a:t>
            </a:r>
            <a:r>
              <a:rPr lang="el-GR" sz="1400" kern="0" dirty="0" smtClean="0">
                <a:solidFill>
                  <a:srgbClr val="000000"/>
                </a:solidFill>
                <a:latin typeface="Calibri" pitchFamily="34" charset="0"/>
                <a:ea typeface="Arial Unicode MS"/>
                <a:cs typeface="Times New Roman" pitchFamily="18" charset="0"/>
              </a:rPr>
              <a:t>με </a:t>
            </a:r>
            <a:r>
              <a:rPr lang="en-US" sz="1400" kern="0" dirty="0" smtClean="0">
                <a:solidFill>
                  <a:srgbClr val="000000"/>
                </a:solidFill>
                <a:latin typeface="Calibri" pitchFamily="34" charset="0"/>
                <a:ea typeface="Arial Unicode MS"/>
                <a:cs typeface="Times New Roman" pitchFamily="18" charset="0"/>
              </a:rPr>
              <a:t>ASP Stephen Walther, Jonathan Levine</a:t>
            </a:r>
          </a:p>
          <a:p>
            <a:pPr marL="447675" indent="-447675" algn="just" eaLnBrk="0" hangingPunct="0">
              <a:lnSpc>
                <a:spcPts val="2065"/>
              </a:lnSpc>
              <a:spcBef>
                <a:spcPts val="0"/>
              </a:spcBef>
              <a:spcAft>
                <a:spcPts val="0"/>
              </a:spcAft>
              <a:buClr>
                <a:srgbClr val="000000"/>
              </a:buClr>
              <a:buSzPts val="1200"/>
              <a:defRPr/>
            </a:pPr>
            <a:r>
              <a:rPr lang="en-US" sz="1400" kern="0" dirty="0" smtClean="0">
                <a:solidFill>
                  <a:srgbClr val="000000"/>
                </a:solidFill>
                <a:latin typeface="Calibri" pitchFamily="34" charset="0"/>
                <a:ea typeface="Arial Unicode MS"/>
                <a:cs typeface="Times New Roman" pitchFamily="18" charset="0"/>
              </a:rPr>
              <a:t>ASP Web Development </a:t>
            </a:r>
            <a:r>
              <a:rPr lang="el-GR" sz="1400" kern="0" dirty="0" smtClean="0">
                <a:solidFill>
                  <a:srgbClr val="000000"/>
                </a:solidFill>
                <a:latin typeface="Calibri" pitchFamily="34" charset="0"/>
                <a:ea typeface="Arial Unicode MS"/>
                <a:cs typeface="Times New Roman" pitchFamily="18" charset="0"/>
              </a:rPr>
              <a:t>Εύκολα και γρήγορα</a:t>
            </a:r>
          </a:p>
          <a:p>
            <a:pPr marL="447675" indent="-447675" algn="just" eaLnBrk="0" hangingPunct="0">
              <a:lnSpc>
                <a:spcPts val="2065"/>
              </a:lnSpc>
              <a:spcBef>
                <a:spcPts val="0"/>
              </a:spcBef>
              <a:spcAft>
                <a:spcPts val="0"/>
              </a:spcAft>
              <a:buClr>
                <a:srgbClr val="000000"/>
              </a:buClr>
              <a:buSzPts val="1200"/>
              <a:defRPr/>
            </a:pPr>
            <a:r>
              <a:rPr lang="en-US" sz="1400" kern="0" dirty="0" smtClean="0">
                <a:solidFill>
                  <a:srgbClr val="000000"/>
                </a:solidFill>
                <a:latin typeface="Calibri" pitchFamily="34" charset="0"/>
                <a:ea typeface="Arial Unicode MS"/>
                <a:cs typeface="Times New Roman" pitchFamily="18" charset="0"/>
              </a:rPr>
              <a:t>Java </a:t>
            </a:r>
            <a:r>
              <a:rPr lang="el-GR" sz="1400" kern="0" dirty="0" smtClean="0">
                <a:solidFill>
                  <a:srgbClr val="000000"/>
                </a:solidFill>
                <a:latin typeface="Calibri" pitchFamily="34" charset="0"/>
                <a:ea typeface="Arial Unicode MS"/>
                <a:cs typeface="Times New Roman" pitchFamily="18" charset="0"/>
              </a:rPr>
              <a:t>Οδηγός Προγραμματισμού για </a:t>
            </a:r>
            <a:r>
              <a:rPr lang="en-US" sz="1400" kern="0" dirty="0" smtClean="0">
                <a:solidFill>
                  <a:srgbClr val="000000"/>
                </a:solidFill>
                <a:latin typeface="Calibri" pitchFamily="34" charset="0"/>
                <a:ea typeface="Arial Unicode MS"/>
                <a:cs typeface="Times New Roman" pitchFamily="18" charset="0"/>
              </a:rPr>
              <a:t>E-Commerce </a:t>
            </a:r>
            <a:r>
              <a:rPr lang="el-GR" sz="1400" kern="0" dirty="0" smtClean="0">
                <a:solidFill>
                  <a:srgbClr val="000000"/>
                </a:solidFill>
                <a:latin typeface="Calibri" pitchFamily="34" charset="0"/>
                <a:ea typeface="Arial Unicode MS"/>
                <a:cs typeface="Times New Roman" pitchFamily="18" charset="0"/>
              </a:rPr>
              <a:t>με </a:t>
            </a:r>
            <a:r>
              <a:rPr lang="en-US" sz="1400" kern="0" dirty="0" smtClean="0">
                <a:solidFill>
                  <a:srgbClr val="000000"/>
                </a:solidFill>
                <a:latin typeface="Calibri" pitchFamily="34" charset="0"/>
                <a:ea typeface="Arial Unicode MS"/>
                <a:cs typeface="Times New Roman" pitchFamily="18" charset="0"/>
              </a:rPr>
              <a:t>XML </a:t>
            </a:r>
            <a:r>
              <a:rPr lang="el-GR" sz="1400" kern="0" dirty="0" smtClean="0">
                <a:solidFill>
                  <a:srgbClr val="000000"/>
                </a:solidFill>
                <a:latin typeface="Calibri" pitchFamily="34" charset="0"/>
                <a:ea typeface="Arial Unicode MS"/>
                <a:cs typeface="Times New Roman" pitchFamily="18" charset="0"/>
              </a:rPr>
              <a:t>και </a:t>
            </a:r>
            <a:r>
              <a:rPr lang="en-US" sz="1400" kern="0" dirty="0" smtClean="0">
                <a:solidFill>
                  <a:srgbClr val="000000"/>
                </a:solidFill>
                <a:latin typeface="Calibri" pitchFamily="34" charset="0"/>
                <a:ea typeface="Arial Unicode MS"/>
                <a:cs typeface="Times New Roman" pitchFamily="18" charset="0"/>
              </a:rPr>
              <a:t>JSP</a:t>
            </a:r>
          </a:p>
          <a:p>
            <a:pPr marL="447675" indent="-447675" algn="just" eaLnBrk="0" hangingPunct="0">
              <a:lnSpc>
                <a:spcPts val="2065"/>
              </a:lnSpc>
              <a:spcBef>
                <a:spcPts val="0"/>
              </a:spcBef>
              <a:spcAft>
                <a:spcPts val="0"/>
              </a:spcAft>
              <a:buClr>
                <a:srgbClr val="000000"/>
              </a:buClr>
              <a:buSzPts val="1200"/>
              <a:defRPr/>
            </a:pPr>
            <a:endParaRPr lang="en-US" sz="1400" kern="0" dirty="0" smtClean="0">
              <a:solidFill>
                <a:srgbClr val="000000"/>
              </a:solidFill>
              <a:latin typeface="Calibri" pitchFamily="34" charset="0"/>
              <a:ea typeface="Arial Unicode MS"/>
              <a:cs typeface="Times New Roman" pitchFamily="18" charset="0"/>
            </a:endParaRPr>
          </a:p>
          <a:p>
            <a:r>
              <a:rPr lang="en-US" sz="1400" dirty="0" smtClean="0">
                <a:hlinkClick r:id="rId5"/>
              </a:rPr>
              <a:t>Apache web server</a:t>
            </a:r>
            <a:endParaRPr lang="en-US" sz="1400" dirty="0" smtClean="0"/>
          </a:p>
          <a:p>
            <a:endParaRPr lang="en-US" sz="1400" dirty="0" smtClean="0"/>
          </a:p>
          <a:p>
            <a:r>
              <a:rPr lang="en-US" sz="1400" dirty="0" err="1" smtClean="0">
                <a:hlinkClick r:id="rId6"/>
              </a:rPr>
              <a:t>Mysql</a:t>
            </a:r>
            <a:r>
              <a:rPr lang="en-US" sz="1400" dirty="0" smtClean="0">
                <a:hlinkClick r:id="rId6"/>
              </a:rPr>
              <a:t> database server</a:t>
            </a:r>
            <a:endParaRPr lang="en-US" sz="1400" dirty="0" smtClean="0"/>
          </a:p>
          <a:p>
            <a:endParaRPr lang="en-US" sz="1400" dirty="0" smtClean="0"/>
          </a:p>
          <a:p>
            <a:r>
              <a:rPr lang="el-GR" sz="1400" dirty="0" smtClean="0">
                <a:hlinkClick r:id="rId7"/>
              </a:rPr>
              <a:t>Η γλώσσα προγραμματισμού </a:t>
            </a:r>
            <a:r>
              <a:rPr lang="en-US" sz="1400" dirty="0" err="1" smtClean="0">
                <a:hlinkClick r:id="rId7"/>
              </a:rPr>
              <a:t>php</a:t>
            </a:r>
            <a:endParaRPr lang="en-US" sz="1400" dirty="0" smtClean="0"/>
          </a:p>
          <a:p>
            <a:pPr marL="447675" indent="-447675" algn="just" eaLnBrk="0" hangingPunct="0">
              <a:lnSpc>
                <a:spcPts val="2065"/>
              </a:lnSpc>
              <a:spcBef>
                <a:spcPts val="0"/>
              </a:spcBef>
              <a:spcAft>
                <a:spcPts val="0"/>
              </a:spcAft>
              <a:buClr>
                <a:srgbClr val="000000"/>
              </a:buClr>
              <a:buSzPts val="1200"/>
              <a:defRPr/>
            </a:pPr>
            <a:endParaRPr lang="en-US"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endParaRPr lang="el-GR" sz="1400" kern="0" dirty="0" smtClean="0">
              <a:solidFill>
                <a:srgbClr val="000000"/>
              </a:solidFill>
              <a:latin typeface="Calibri" pitchFamily="34" charset="0"/>
              <a:ea typeface="Arial Unicode MS"/>
              <a:cs typeface="Times New Roman" pitchFamily="18" charset="0"/>
            </a:endParaRPr>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376032" y="5827938"/>
            <a:ext cx="1806032" cy="553393"/>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4182061" y="5733256"/>
            <a:ext cx="3699974" cy="771224"/>
          </a:xfrm>
          <a:prstGeom prst="rect">
            <a:avLst/>
          </a:prstGeom>
          <a:noFill/>
        </p:spPr>
      </p:pic>
    </p:spTree>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3861" y="476672"/>
            <a:ext cx="9396889" cy="1143000"/>
          </a:xfrm>
        </p:spPr>
        <p:txBody>
          <a:bodyPr/>
          <a:lstStyle/>
          <a:p>
            <a:r>
              <a:rPr lang="el-GR" b="1" dirty="0" smtClean="0"/>
              <a:t>Σκοποί  ενότητας</a:t>
            </a:r>
            <a:endParaRPr lang="el-GR" b="1" dirty="0"/>
          </a:p>
        </p:txBody>
      </p:sp>
      <p:sp>
        <p:nvSpPr>
          <p:cNvPr id="4" name="3 - TextBox"/>
          <p:cNvSpPr txBox="1"/>
          <p:nvPr/>
        </p:nvSpPr>
        <p:spPr>
          <a:xfrm>
            <a:off x="0" y="2"/>
            <a:ext cx="10440988" cy="461665"/>
          </a:xfrm>
          <a:prstGeom prst="rect">
            <a:avLst/>
          </a:prstGeom>
          <a:solidFill>
            <a:schemeClr val="tx2"/>
          </a:solidFill>
        </p:spPr>
        <p:txBody>
          <a:bodyPr wrap="square" rtlCol="0">
            <a:spAutoFit/>
          </a:bodyPr>
          <a:lstStyle/>
          <a:p>
            <a:pPr algn="ctr"/>
            <a:r>
              <a:rPr lang="el-GR" sz="1200" b="1" dirty="0" smtClean="0">
                <a:solidFill>
                  <a:schemeClr val="bg1"/>
                </a:solidFill>
              </a:rPr>
              <a:t>ΗΛΕΚΤΡΟΝΙΚΟ ΕΜΠΟΡΙΟ</a:t>
            </a:r>
            <a:r>
              <a:rPr lang="el-GR" sz="1200" dirty="0" smtClean="0">
                <a:solidFill>
                  <a:schemeClr val="bg1"/>
                </a:solidFill>
              </a:rPr>
              <a:t>, Ενότητα 3, ΤΜΗΜΑ ΜΗΧΑΝΙΚΩΝ ΠΛΗΡΟΦΟΡΙΚΗΣ ΤΕ,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2" y="3"/>
            <a:ext cx="698303"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9578241" y="3"/>
            <a:ext cx="862747" cy="692696"/>
          </a:xfrm>
          <a:prstGeom prst="rect">
            <a:avLst/>
          </a:prstGeom>
          <a:noFill/>
          <a:ln w="9525">
            <a:noFill/>
            <a:miter lim="800000"/>
            <a:headEnd/>
            <a:tailEnd/>
          </a:ln>
        </p:spPr>
      </p:pic>
      <p:sp>
        <p:nvSpPr>
          <p:cNvPr id="7" name="Content Placeholder 2"/>
          <p:cNvSpPr txBox="1">
            <a:spLocks/>
          </p:cNvSpPr>
          <p:nvPr/>
        </p:nvSpPr>
        <p:spPr>
          <a:xfrm>
            <a:off x="287195" y="1529572"/>
            <a:ext cx="9643555" cy="3771636"/>
          </a:xfrm>
          <a:prstGeom prst="rect">
            <a:avLst/>
          </a:prstGeom>
        </p:spPr>
        <p:txBody>
          <a:bodyPr vert="horz" lIns="91440" tIns="45720" rIns="91440" bIns="45720" rtlCol="0">
            <a:noAutofit/>
          </a:bodyPr>
          <a:lstStyle/>
          <a:p>
            <a:pPr>
              <a:buFont typeface="Arial" pitchFamily="34" charset="0"/>
              <a:buChar char="•"/>
            </a:pPr>
            <a:r>
              <a:rPr lang="el-GR" sz="3200" i="1" dirty="0" smtClean="0"/>
              <a:t>Εισαγωγή στην </a:t>
            </a:r>
            <a:r>
              <a:rPr lang="en-US" sz="3200" i="1" dirty="0" smtClean="0"/>
              <a:t>PHP(</a:t>
            </a:r>
            <a:r>
              <a:rPr lang="el-GR" sz="3200" dirty="0" smtClean="0"/>
              <a:t>Βασική Σύνταξη</a:t>
            </a:r>
            <a:r>
              <a:rPr lang="en-US" sz="3200" dirty="0" smtClean="0"/>
              <a:t>)</a:t>
            </a:r>
            <a:r>
              <a:rPr lang="el-GR" sz="3200" dirty="0" smtClean="0"/>
              <a:t>, Μεταβλητές(</a:t>
            </a:r>
            <a:r>
              <a:rPr lang="el-GR" sz="3200" i="1" dirty="0" smtClean="0"/>
              <a:t>Ονοματολογία</a:t>
            </a:r>
            <a:r>
              <a:rPr lang="el-GR" sz="3200" i="1" dirty="0" smtClean="0"/>
              <a:t>, Τύποι δεδομένων, Μεταβλητές του </a:t>
            </a:r>
            <a:r>
              <a:rPr lang="el-GR" sz="3200" i="1" dirty="0" err="1" smtClean="0"/>
              <a:t>Apache</a:t>
            </a:r>
            <a:r>
              <a:rPr lang="el-GR" sz="3200" i="1" dirty="0" smtClean="0"/>
              <a:t>, Ανάκτηση </a:t>
            </a:r>
            <a:r>
              <a:rPr lang="el-GR" sz="3200" i="1" dirty="0" err="1" smtClean="0"/>
              <a:t>Query</a:t>
            </a:r>
            <a:r>
              <a:rPr lang="el-GR" sz="3200" i="1" dirty="0" smtClean="0"/>
              <a:t> </a:t>
            </a:r>
            <a:r>
              <a:rPr lang="el-GR" sz="3200" i="1" dirty="0" err="1" smtClean="0"/>
              <a:t>Strings</a:t>
            </a:r>
            <a:r>
              <a:rPr lang="en-US" sz="3200" i="1" dirty="0" smtClean="0"/>
              <a:t>, </a:t>
            </a:r>
            <a:r>
              <a:rPr lang="el-GR" sz="3200" i="1" dirty="0" smtClean="0"/>
              <a:t>Ανάκτηση </a:t>
            </a:r>
            <a:r>
              <a:rPr lang="el-GR" sz="3200" i="1" dirty="0" smtClean="0"/>
              <a:t>πεδίων φόρμας, Ανάκτηση τιμών λίστας</a:t>
            </a:r>
            <a:r>
              <a:rPr lang="el-GR" sz="3200" dirty="0" smtClean="0"/>
              <a:t>).</a:t>
            </a:r>
            <a:endParaRPr lang="el-GR" sz="3200" dirty="0" smtClean="0"/>
          </a:p>
          <a:p>
            <a:pPr>
              <a:buFont typeface="Arial" pitchFamily="34" charset="0"/>
              <a:buChar char="•"/>
            </a:pPr>
            <a:endParaRPr lang="el-GR" sz="3200" dirty="0" smtClean="0"/>
          </a:p>
          <a:p>
            <a:pPr>
              <a:buFont typeface="Arial" pitchFamily="34" charset="0"/>
              <a:buChar char="•"/>
            </a:pPr>
            <a:endParaRPr lang="el-GR" sz="3200" dirty="0" smtClean="0"/>
          </a:p>
          <a:p>
            <a:pPr>
              <a:buFont typeface="Arial" pitchFamily="34" charset="0"/>
              <a:buChar char="•"/>
            </a:pPr>
            <a:endParaRPr lang="el-GR" sz="3200" dirty="0" smtClean="0"/>
          </a:p>
          <a:p>
            <a:pPr>
              <a:buFont typeface="Arial" pitchFamily="34" charset="0"/>
              <a:buChar cha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3861" y="476672"/>
            <a:ext cx="9396889" cy="1143000"/>
          </a:xfrm>
        </p:spPr>
        <p:txBody>
          <a:bodyPr/>
          <a:lstStyle/>
          <a:p>
            <a:r>
              <a:rPr lang="el-GR" b="1" dirty="0" smtClean="0"/>
              <a:t>Περιεχόμενα  ενότητας</a:t>
            </a:r>
            <a:endParaRPr lang="el-GR" b="1" dirty="0"/>
          </a:p>
        </p:txBody>
      </p:sp>
      <p:sp>
        <p:nvSpPr>
          <p:cNvPr id="4" name="3 - TextBox"/>
          <p:cNvSpPr txBox="1"/>
          <p:nvPr/>
        </p:nvSpPr>
        <p:spPr>
          <a:xfrm>
            <a:off x="0" y="2"/>
            <a:ext cx="10440988" cy="461665"/>
          </a:xfrm>
          <a:prstGeom prst="rect">
            <a:avLst/>
          </a:prstGeom>
          <a:solidFill>
            <a:schemeClr val="tx2"/>
          </a:solidFill>
        </p:spPr>
        <p:txBody>
          <a:bodyPr wrap="square" rtlCol="0">
            <a:spAutoFit/>
          </a:bodyPr>
          <a:lstStyle/>
          <a:p>
            <a:pPr algn="ctr"/>
            <a:r>
              <a:rPr lang="el-GR" sz="1200" b="1" dirty="0" smtClean="0">
                <a:solidFill>
                  <a:schemeClr val="bg1"/>
                </a:solidFill>
              </a:rPr>
              <a:t>ΗΛΕΚΤΡΟΝΙΚΟ ΕΜΠΟΡΙΟ</a:t>
            </a:r>
            <a:r>
              <a:rPr lang="el-GR" sz="1200" dirty="0" smtClean="0">
                <a:solidFill>
                  <a:schemeClr val="bg1"/>
                </a:solidFill>
              </a:rPr>
              <a:t>, Ενότητα 3, ΤΜΗΜΑ ΜΗΧΑΝΙΚΩΝ ΠΛΗΡΟΦΟΡΙΚΗΣ ΤΕ,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2" y="3"/>
            <a:ext cx="698303"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9578241" y="3"/>
            <a:ext cx="862747" cy="692696"/>
          </a:xfrm>
          <a:prstGeom prst="rect">
            <a:avLst/>
          </a:prstGeom>
          <a:noFill/>
          <a:ln w="9525">
            <a:noFill/>
            <a:miter lim="800000"/>
            <a:headEnd/>
            <a:tailEnd/>
          </a:ln>
        </p:spPr>
      </p:pic>
      <p:sp>
        <p:nvSpPr>
          <p:cNvPr id="7" name="Content Placeholder 2"/>
          <p:cNvSpPr txBox="1">
            <a:spLocks/>
          </p:cNvSpPr>
          <p:nvPr/>
        </p:nvSpPr>
        <p:spPr>
          <a:xfrm>
            <a:off x="287195" y="1313548"/>
            <a:ext cx="9643555" cy="3771636"/>
          </a:xfrm>
          <a:prstGeom prst="rect">
            <a:avLst/>
          </a:prstGeom>
        </p:spPr>
        <p:txBody>
          <a:bodyPr vert="horz" lIns="91440" tIns="45720" rIns="91440" bIns="45720" rtlCol="0">
            <a:noAutofit/>
          </a:bodyPr>
          <a:lstStyle/>
          <a:p>
            <a:pPr>
              <a:buFont typeface="Arial" pitchFamily="34" charset="0"/>
              <a:buChar cha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Content Placeholder 2"/>
          <p:cNvSpPr txBox="1">
            <a:spLocks/>
          </p:cNvSpPr>
          <p:nvPr/>
        </p:nvSpPr>
        <p:spPr>
          <a:xfrm>
            <a:off x="461212" y="1465948"/>
            <a:ext cx="9643555" cy="3771636"/>
          </a:xfrm>
          <a:prstGeom prst="rect">
            <a:avLst/>
          </a:prstGeom>
        </p:spPr>
        <p:txBody>
          <a:bodyPr vert="horz" lIns="91440" tIns="45720" rIns="91440" bIns="45720" rtlCol="0">
            <a:noAutofit/>
          </a:bodyPr>
          <a:lstStyle/>
          <a:p>
            <a:pPr>
              <a:buFont typeface="Arial" pitchFamily="34" charset="0"/>
              <a:buChar char="•"/>
            </a:pPr>
            <a:r>
              <a:rPr lang="el-GR" sz="3200" i="1" dirty="0" smtClean="0"/>
              <a:t>Εισαγωγή στην </a:t>
            </a:r>
            <a:r>
              <a:rPr lang="en-US" sz="3200" i="1" dirty="0" smtClean="0"/>
              <a:t>PHP</a:t>
            </a:r>
            <a:endParaRPr lang="en-US" sz="3200" i="1" dirty="0" smtClean="0"/>
          </a:p>
          <a:p>
            <a:pPr>
              <a:buFont typeface="Arial" pitchFamily="34" charset="0"/>
              <a:buChar char="•"/>
            </a:pPr>
            <a:r>
              <a:rPr lang="el-GR" sz="3200" dirty="0" smtClean="0"/>
              <a:t>Βασική Σύνταξη</a:t>
            </a:r>
            <a:endParaRPr lang="en-US" sz="3200" dirty="0" smtClean="0"/>
          </a:p>
          <a:p>
            <a:pPr>
              <a:buFont typeface="Arial" pitchFamily="34" charset="0"/>
              <a:buChar char="•"/>
            </a:pPr>
            <a:r>
              <a:rPr lang="el-GR" sz="3200" dirty="0" smtClean="0"/>
              <a:t>Μεταβλητές(</a:t>
            </a:r>
            <a:r>
              <a:rPr lang="el-GR" sz="3200" i="1" dirty="0" smtClean="0"/>
              <a:t>Ονοματολογία</a:t>
            </a:r>
            <a:r>
              <a:rPr lang="el-GR" sz="3200" i="1" dirty="0" smtClean="0"/>
              <a:t>, Τύποι δεδομένων, Μεταβλητές του </a:t>
            </a:r>
            <a:r>
              <a:rPr lang="el-GR" sz="3200" i="1" dirty="0" err="1" smtClean="0"/>
              <a:t>Apache</a:t>
            </a:r>
            <a:r>
              <a:rPr lang="el-GR" sz="3200" i="1" dirty="0" smtClean="0"/>
              <a:t>, Ανάκτηση </a:t>
            </a:r>
            <a:r>
              <a:rPr lang="el-GR" sz="3200" i="1" dirty="0" err="1" smtClean="0"/>
              <a:t>Query</a:t>
            </a:r>
            <a:r>
              <a:rPr lang="el-GR" sz="3200" i="1" dirty="0" smtClean="0"/>
              <a:t> </a:t>
            </a:r>
            <a:r>
              <a:rPr lang="el-GR" sz="3200" i="1" dirty="0" err="1" smtClean="0"/>
              <a:t>Strings</a:t>
            </a:r>
            <a:r>
              <a:rPr lang="el-GR" sz="3200" i="1" dirty="0" smtClean="0"/>
              <a:t>, Ανάκτηση πεδίων φόρμας, Ανάκτηση τιμών λίστας</a:t>
            </a:r>
            <a:r>
              <a:rPr lang="el-GR" sz="3200" dirty="0" smtClean="0"/>
              <a:t>).</a:t>
            </a:r>
            <a:endParaRPr lang="el-GR" sz="3200" dirty="0" smtClean="0"/>
          </a:p>
          <a:p>
            <a:pPr>
              <a:buFont typeface="Arial" pitchFamily="34" charset="0"/>
              <a:buChar char="•"/>
            </a:pPr>
            <a:endParaRPr lang="el-GR" sz="3200" dirty="0" smtClean="0"/>
          </a:p>
          <a:p>
            <a:pPr>
              <a:buFont typeface="Arial" pitchFamily="34" charset="0"/>
              <a:buChar char="•"/>
            </a:pPr>
            <a:endParaRPr lang="el-GR" sz="3200" dirty="0" smtClean="0"/>
          </a:p>
          <a:p>
            <a:pPr>
              <a:buFont typeface="Arial" pitchFamily="34" charset="0"/>
              <a:buChar char="•"/>
            </a:pPr>
            <a:endParaRPr lang="el-GR" sz="3200" dirty="0" smtClean="0"/>
          </a:p>
          <a:p>
            <a:pPr>
              <a:buFont typeface="Arial" pitchFamily="34" charset="0"/>
              <a:buChar cha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Θέση κειμένου 5"/>
          <p:cNvSpPr>
            <a:spLocks noGrp="1"/>
          </p:cNvSpPr>
          <p:nvPr>
            <p:ph type="body" idx="1"/>
          </p:nvPr>
        </p:nvSpPr>
        <p:spPr/>
        <p:txBody>
          <a:bodyPr/>
          <a:lstStyle/>
          <a:p>
            <a:endParaRPr lang="el-GR" dirty="0"/>
          </a:p>
        </p:txBody>
      </p:sp>
      <p:sp>
        <p:nvSpPr>
          <p:cNvPr id="5" name="Τίτλος 4"/>
          <p:cNvSpPr>
            <a:spLocks noGrp="1"/>
          </p:cNvSpPr>
          <p:nvPr>
            <p:ph type="title"/>
          </p:nvPr>
        </p:nvSpPr>
        <p:spPr/>
        <p:txBody>
          <a:bodyPr>
            <a:normAutofit/>
          </a:bodyPr>
          <a:lstStyle/>
          <a:p>
            <a:r>
              <a:rPr lang="el-GR" sz="4400" dirty="0" smtClean="0"/>
              <a:t>Χρήση Διατάξεων</a:t>
            </a:r>
            <a:endParaRPr lang="el-GR" sz="4400" dirty="0"/>
          </a:p>
        </p:txBody>
      </p:sp>
    </p:spTree>
    <p:extLst>
      <p:ext uri="{BB962C8B-B14F-4D97-AF65-F5344CB8AC3E}">
        <p14:creationId xmlns:p14="http://schemas.microsoft.com/office/powerpoint/2010/main" xmlns="" val="15522734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p:txBody>
          <a:bodyPr/>
          <a:lstStyle/>
          <a:p>
            <a:r>
              <a:rPr lang="el-GR" dirty="0" smtClean="0"/>
              <a:t>Ηλεκτρονικό Εμπόριο</a:t>
            </a:r>
            <a:endParaRPr lang="el-GR" dirty="0"/>
          </a:p>
        </p:txBody>
      </p:sp>
      <p:sp>
        <p:nvSpPr>
          <p:cNvPr id="5" name="Υπότιτλος 4"/>
          <p:cNvSpPr>
            <a:spLocks noGrp="1"/>
          </p:cNvSpPr>
          <p:nvPr>
            <p:ph type="subTitle" idx="1"/>
          </p:nvPr>
        </p:nvSpPr>
        <p:spPr/>
        <p:txBody>
          <a:bodyPr/>
          <a:lstStyle/>
          <a:p>
            <a:r>
              <a:rPr lang="el-GR" smtClean="0"/>
              <a:t>Βασικά στοιχεία της γλώσσας PHP</a:t>
            </a:r>
            <a:endParaRPr lang="el-GR" dirty="0"/>
          </a:p>
        </p:txBody>
      </p:sp>
    </p:spTree>
    <p:extLst>
      <p:ext uri="{BB962C8B-B14F-4D97-AF65-F5344CB8AC3E}">
        <p14:creationId xmlns:p14="http://schemas.microsoft.com/office/powerpoint/2010/main" xmlns="" val="446662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3861" y="476672"/>
            <a:ext cx="9396889" cy="1143000"/>
          </a:xfrm>
        </p:spPr>
        <p:txBody>
          <a:bodyPr>
            <a:normAutofit/>
          </a:bodyPr>
          <a:lstStyle/>
          <a:p>
            <a:r>
              <a:rPr lang="el-GR" dirty="0" smtClean="0"/>
              <a:t>Εισαγωγή</a:t>
            </a:r>
            <a:endParaRPr lang="el-GR" b="1" dirty="0"/>
          </a:p>
        </p:txBody>
      </p:sp>
      <p:sp>
        <p:nvSpPr>
          <p:cNvPr id="4" name="3 - TextBox"/>
          <p:cNvSpPr txBox="1"/>
          <p:nvPr/>
        </p:nvSpPr>
        <p:spPr>
          <a:xfrm>
            <a:off x="0" y="2"/>
            <a:ext cx="10440988" cy="461665"/>
          </a:xfrm>
          <a:prstGeom prst="rect">
            <a:avLst/>
          </a:prstGeom>
          <a:solidFill>
            <a:schemeClr val="tx2"/>
          </a:solidFill>
        </p:spPr>
        <p:txBody>
          <a:bodyPr wrap="square" rtlCol="0">
            <a:spAutoFit/>
          </a:bodyPr>
          <a:lstStyle/>
          <a:p>
            <a:pPr algn="ctr"/>
            <a:r>
              <a:rPr lang="el-GR" sz="1200" b="1" dirty="0" smtClean="0">
                <a:solidFill>
                  <a:schemeClr val="bg1"/>
                </a:solidFill>
              </a:rPr>
              <a:t>ΗΛΕΚΤΡΟΝΙΚΟ ΕΜΠΟΡΙΟ</a:t>
            </a:r>
            <a:r>
              <a:rPr lang="el-GR" sz="1200" dirty="0" smtClean="0">
                <a:solidFill>
                  <a:schemeClr val="bg1"/>
                </a:solidFill>
              </a:rPr>
              <a:t>, Ενότητα 3, ΤΜΗΜΑ ΜΗΧΑΝΙΚΩΝ ΠΛΗΡΟΦΟΡΙΚΗΣ ΤΕ,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2" y="3"/>
            <a:ext cx="698303"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9578241" y="3"/>
            <a:ext cx="862747" cy="692696"/>
          </a:xfrm>
          <a:prstGeom prst="rect">
            <a:avLst/>
          </a:prstGeom>
          <a:noFill/>
          <a:ln w="9525">
            <a:noFill/>
            <a:miter lim="800000"/>
            <a:headEnd/>
            <a:tailEnd/>
          </a:ln>
        </p:spPr>
      </p:pic>
      <p:sp>
        <p:nvSpPr>
          <p:cNvPr id="7" name="Content Placeholder 2"/>
          <p:cNvSpPr txBox="1">
            <a:spLocks/>
          </p:cNvSpPr>
          <p:nvPr/>
        </p:nvSpPr>
        <p:spPr>
          <a:xfrm>
            <a:off x="287197" y="1745596"/>
            <a:ext cx="9866597" cy="3771636"/>
          </a:xfrm>
          <a:prstGeom prst="rect">
            <a:avLst/>
          </a:prstGeom>
        </p:spPr>
        <p:txBody>
          <a:bodyPr vert="horz" lIns="91440" tIns="45720" rIns="91440" bIns="45720" rtlCol="0">
            <a:noAutofit/>
          </a:bodyPr>
          <a:lstStyle/>
          <a:p>
            <a:r>
              <a:rPr lang="el-GR" sz="3200" b="1" dirty="0" err="1" smtClean="0"/>
              <a:t>Php</a:t>
            </a:r>
            <a:r>
              <a:rPr lang="el-GR" sz="3200" dirty="0" smtClean="0"/>
              <a:t> είναι ακρωνύμιο για το </a:t>
            </a:r>
            <a:r>
              <a:rPr lang="el-GR" sz="3200" b="1" dirty="0" err="1" smtClean="0"/>
              <a:t>Php</a:t>
            </a:r>
            <a:r>
              <a:rPr lang="el-GR" sz="3200" b="1" dirty="0" smtClean="0"/>
              <a:t> </a:t>
            </a:r>
            <a:r>
              <a:rPr lang="el-GR" sz="3200" b="1" dirty="0" err="1" smtClean="0"/>
              <a:t>Hypertext</a:t>
            </a:r>
            <a:r>
              <a:rPr lang="el-GR" sz="3200" b="1" dirty="0" smtClean="0"/>
              <a:t> </a:t>
            </a:r>
            <a:r>
              <a:rPr lang="el-GR" sz="3200" b="1" dirty="0" err="1" smtClean="0"/>
              <a:t>Preprocessor</a:t>
            </a:r>
            <a:r>
              <a:rPr lang="el-GR" sz="3200" dirty="0" smtClean="0"/>
              <a:t>, το οποίο φυσικά </a:t>
            </a:r>
            <a:r>
              <a:rPr lang="el-GR" sz="3200" dirty="0" smtClean="0"/>
              <a:t>είναι</a:t>
            </a:r>
            <a:r>
              <a:rPr lang="en-US" sz="3200" dirty="0" smtClean="0"/>
              <a:t> </a:t>
            </a:r>
            <a:r>
              <a:rPr lang="el-GR" sz="3200" dirty="0" smtClean="0"/>
              <a:t>μία </a:t>
            </a:r>
            <a:r>
              <a:rPr lang="el-GR" sz="3200" dirty="0" smtClean="0"/>
              <a:t>επαναλαμβανόμενη ακολουθία του ίδιου του ονόματος. </a:t>
            </a:r>
            <a:endParaRPr lang="en-US" sz="3200" dirty="0" smtClean="0"/>
          </a:p>
          <a:p>
            <a:endParaRPr lang="en-US" sz="3200" dirty="0" smtClean="0"/>
          </a:p>
          <a:p>
            <a:r>
              <a:rPr lang="el-GR" sz="3200" dirty="0" smtClean="0"/>
              <a:t>Ουσιαστικά</a:t>
            </a:r>
            <a:r>
              <a:rPr lang="en-US" sz="3200" dirty="0" smtClean="0"/>
              <a:t>,</a:t>
            </a:r>
            <a:r>
              <a:rPr lang="el-GR" sz="3200" dirty="0" smtClean="0"/>
              <a:t> </a:t>
            </a:r>
            <a:r>
              <a:rPr lang="el-GR" sz="3200" dirty="0" smtClean="0"/>
              <a:t>πρόκειται για μια γλώσσα </a:t>
            </a:r>
            <a:r>
              <a:rPr lang="el-GR" sz="3200" b="1" dirty="0" err="1" smtClean="0"/>
              <a:t>script</a:t>
            </a:r>
            <a:r>
              <a:rPr lang="el-GR" sz="3200" dirty="0" smtClean="0"/>
              <a:t> που εκτελείται στην μεριά του </a:t>
            </a:r>
            <a:r>
              <a:rPr lang="el-GR" sz="3200" dirty="0" err="1" smtClean="0"/>
              <a:t>διακομιστή</a:t>
            </a:r>
            <a:endParaRPr lang="el-GR" sz="3200" dirty="0" smtClean="0"/>
          </a:p>
          <a:p>
            <a:r>
              <a:rPr lang="el-GR" sz="3200" dirty="0" err="1" smtClean="0"/>
              <a:t>σελιδών</a:t>
            </a:r>
            <a:r>
              <a:rPr lang="el-GR" sz="3200" dirty="0" smtClean="0"/>
              <a:t>. </a:t>
            </a:r>
            <a:endParaRPr kumimoji="0" lang="el-GR" sz="3200" b="1" i="1" u="none" strike="noStrike" kern="1200" cap="none" spc="0" normalizeH="0" baseline="0" noProof="0" dirty="0">
              <a:ln>
                <a:noFill/>
              </a:ln>
              <a:solidFill>
                <a:srgbClr val="FF0000"/>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3.xml><?xml version="1.0" encoding="utf-8"?>
<a:theme xmlns:a="http://schemas.openxmlformats.org/drawingml/2006/main" name="2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4.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1031</TotalTime>
  <Words>2645</Words>
  <Application>Microsoft Office PowerPoint</Application>
  <PresentationFormat>Προσαρμογή</PresentationFormat>
  <Paragraphs>327</Paragraphs>
  <Slides>49</Slides>
  <Notes>7</Notes>
  <HiddenSlides>0</HiddenSlides>
  <MMClips>0</MMClips>
  <ScaleCrop>false</ScaleCrop>
  <HeadingPairs>
    <vt:vector size="4" baseType="variant">
      <vt:variant>
        <vt:lpstr>Θέμα</vt:lpstr>
      </vt:variant>
      <vt:variant>
        <vt:i4>3</vt:i4>
      </vt:variant>
      <vt:variant>
        <vt:lpstr>Τίτλοι διαφανειών</vt:lpstr>
      </vt:variant>
      <vt:variant>
        <vt:i4>49</vt:i4>
      </vt:variant>
    </vt:vector>
  </HeadingPairs>
  <TitlesOfParts>
    <vt:vector size="52" baseType="lpstr">
      <vt:lpstr>Θέμα του Office</vt:lpstr>
      <vt:lpstr>1_Θέμα του Office</vt:lpstr>
      <vt:lpstr>2_Θέμα του Office</vt:lpstr>
      <vt:lpstr>ΗΛΕΚΤΡΟΝΙΚΟ ΕΜΠΟΡΙΟ</vt:lpstr>
      <vt:lpstr>Διαφάνεια 2</vt:lpstr>
      <vt:lpstr>Άδειες Χρήσης</vt:lpstr>
      <vt:lpstr>Χρηματοδότηση</vt:lpstr>
      <vt:lpstr>Σκοποί  ενότητας</vt:lpstr>
      <vt:lpstr>Περιεχόμενα  ενότητας</vt:lpstr>
      <vt:lpstr>Χρήση Διατάξεων</vt:lpstr>
      <vt:lpstr>Ηλεκτρονικό Εμπόριο</vt:lpstr>
      <vt:lpstr>Εισαγωγή</vt:lpstr>
      <vt:lpstr>Εισαγωγή</vt:lpstr>
      <vt:lpstr>Εισαγωγή</vt:lpstr>
      <vt:lpstr>Εισαγωγή</vt:lpstr>
      <vt:lpstr>Εισαγωγή</vt:lpstr>
      <vt:lpstr>Εισαγωγή</vt:lpstr>
      <vt:lpstr>Βασική Σύνταξη</vt:lpstr>
      <vt:lpstr>Βασική Σύνταξη</vt:lpstr>
      <vt:lpstr>Βασική Σύνταξη</vt:lpstr>
      <vt:lpstr>Βασική Σύνταξη</vt:lpstr>
      <vt:lpstr>Βασική Σύνταξη</vt:lpstr>
      <vt:lpstr>Βασική Σύνταξη</vt:lpstr>
      <vt:lpstr>Μεταβλητές-Ονοματολογία</vt:lpstr>
      <vt:lpstr>Μεταβλητές-Ονοματολογία</vt:lpstr>
      <vt:lpstr>Τύποι δεδομένων</vt:lpstr>
      <vt:lpstr>Τύποι δεδομένων</vt:lpstr>
      <vt:lpstr>Τύποι δεδομένων</vt:lpstr>
      <vt:lpstr>Μεταβλητές του Apache</vt:lpstr>
      <vt:lpstr>Μεταβλητές του Apache</vt:lpstr>
      <vt:lpstr>Μεταβλητές του Apache</vt:lpstr>
      <vt:lpstr>Μεταβλητές του Apache</vt:lpstr>
      <vt:lpstr>Μεταβλητές του Apache</vt:lpstr>
      <vt:lpstr>Μεταβλητές του Apache</vt:lpstr>
      <vt:lpstr>Ανάκτηση Query Strings</vt:lpstr>
      <vt:lpstr>Ανάκτηση Query Strings</vt:lpstr>
      <vt:lpstr>Ανάκτηση Query Strings</vt:lpstr>
      <vt:lpstr>Ανάκτηση Query Strings</vt:lpstr>
      <vt:lpstr>Ανάκτηση πεδίων φόρμας</vt:lpstr>
      <vt:lpstr>Ανάκτηση πεδίων φόρμας</vt:lpstr>
      <vt:lpstr>Ανάκτηση πεδίων φόρμας</vt:lpstr>
      <vt:lpstr>Ανάκτηση τιμών λίστας</vt:lpstr>
      <vt:lpstr>Ανάκτηση τιμών λίστας</vt:lpstr>
      <vt:lpstr>Ανάκτηση τιμών λίστας</vt:lpstr>
      <vt:lpstr>Ανάκτηση τιμών λίστας</vt:lpstr>
      <vt:lpstr>Διαφάνεια 43</vt:lpstr>
      <vt:lpstr>Σημείωμα Αδειοδότησης</vt:lpstr>
      <vt:lpstr>Σημείωμα Αναφοράς</vt:lpstr>
      <vt:lpstr>Διαφάνεια 46</vt:lpstr>
      <vt:lpstr>Διαφάνεια 47</vt:lpstr>
      <vt:lpstr>Διαφάνεια 48</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Συστήματα Τηλεκπαίδευσης</dc:title>
  <dc:creator>vaitsa</dc:creator>
  <cp:lastModifiedBy>Vaitsa Tsakstara</cp:lastModifiedBy>
  <cp:revision>127</cp:revision>
  <dcterms:created xsi:type="dcterms:W3CDTF">2015-04-14T16:45:01Z</dcterms:created>
  <dcterms:modified xsi:type="dcterms:W3CDTF">2015-09-17T15:32:33Z</dcterms:modified>
</cp:coreProperties>
</file>