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handoutMasterIdLst>
    <p:handoutMasterId r:id="rId54"/>
  </p:handoutMasterIdLst>
  <p:sldIdLst>
    <p:sldId id="257" r:id="rId4"/>
    <p:sldId id="258" r:id="rId5"/>
    <p:sldId id="320" r:id="rId6"/>
    <p:sldId id="321" r:id="rId7"/>
    <p:sldId id="259" r:id="rId8"/>
    <p:sldId id="292" r:id="rId9"/>
    <p:sldId id="261" r:id="rId10"/>
    <p:sldId id="262" r:id="rId11"/>
    <p:sldId id="334" r:id="rId12"/>
    <p:sldId id="341" r:id="rId13"/>
    <p:sldId id="342" r:id="rId14"/>
    <p:sldId id="343" r:id="rId15"/>
    <p:sldId id="344" r:id="rId16"/>
    <p:sldId id="345" r:id="rId17"/>
    <p:sldId id="335" r:id="rId18"/>
    <p:sldId id="346" r:id="rId19"/>
    <p:sldId id="347" r:id="rId20"/>
    <p:sldId id="348" r:id="rId21"/>
    <p:sldId id="349" r:id="rId22"/>
    <p:sldId id="350" r:id="rId23"/>
    <p:sldId id="298" r:id="rId24"/>
    <p:sldId id="351" r:id="rId25"/>
    <p:sldId id="352" r:id="rId26"/>
    <p:sldId id="353" r:id="rId27"/>
    <p:sldId id="354" r:id="rId28"/>
    <p:sldId id="299"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36" r:id="rId43"/>
    <p:sldId id="368" r:id="rId44"/>
    <p:sldId id="369" r:id="rId45"/>
    <p:sldId id="322" r:id="rId46"/>
    <p:sldId id="323" r:id="rId47"/>
    <p:sldId id="324" r:id="rId48"/>
    <p:sldId id="277" r:id="rId49"/>
    <p:sldId id="278" r:id="rId50"/>
    <p:sldId id="291" r:id="rId51"/>
    <p:sldId id="279" r:id="rId52"/>
  </p:sldIdLst>
  <p:sldSz cx="10440988"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12" y="-102"/>
      </p:cViewPr>
      <p:guideLst>
        <p:guide orient="horz" pos="2160"/>
        <p:guide pos="32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17/9/2015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17/9/2015</a:t>
            </a:fld>
            <a:endParaRPr lang="el-GR"/>
          </a:p>
        </p:txBody>
      </p:sp>
      <p:sp>
        <p:nvSpPr>
          <p:cNvPr id="4" name="3 - Θέση εικόνας διαφάνειας"/>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xmlns=""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081088" y="1143000"/>
            <a:ext cx="4695825"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43</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819150" y="685800"/>
            <a:ext cx="5219700" cy="3429000"/>
          </a:xfrm>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48</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3075" y="2130432"/>
            <a:ext cx="887484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566149" y="3886200"/>
            <a:ext cx="73086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569716" y="274644"/>
            <a:ext cx="2349222"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522049" y="274644"/>
            <a:ext cx="6873651"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83075" y="2130434"/>
            <a:ext cx="887484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780527" y="3886200"/>
            <a:ext cx="8879937"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43461" y="-17"/>
            <a:ext cx="243735"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24767" y="4406903"/>
            <a:ext cx="887484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824767" y="2906713"/>
            <a:ext cx="887484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956113" y="1095941"/>
            <a:ext cx="2528765"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43461" y="-17"/>
            <a:ext cx="243735"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22051" y="1574254"/>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22051" y="2214017"/>
            <a:ext cx="4613249"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303887" y="1574254"/>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303887" y="2214017"/>
            <a:ext cx="4615062"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43461" y="-17"/>
            <a:ext cx="243735"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43461" y="-17"/>
            <a:ext cx="243735"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43461" y="-17"/>
            <a:ext cx="243735"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82136" y="1556793"/>
            <a:ext cx="5836802"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22061" y="1556793"/>
            <a:ext cx="34350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046507" y="1556792"/>
            <a:ext cx="6264593"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046507" y="5157192"/>
            <a:ext cx="6264593"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569716" y="274646"/>
            <a:ext cx="2349222"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22049" y="274646"/>
            <a:ext cx="6873651"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83075" y="2130430"/>
            <a:ext cx="887484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780527" y="3886200"/>
            <a:ext cx="8879937"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43461" y="-17"/>
            <a:ext cx="243735"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24767" y="4406902"/>
            <a:ext cx="887484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824767" y="2906713"/>
            <a:ext cx="887484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956113" y="1095941"/>
            <a:ext cx="2528765"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43461" y="-17"/>
            <a:ext cx="243735"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22051" y="1574254"/>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22051" y="2214017"/>
            <a:ext cx="4613249"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303882" y="1574254"/>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303882" y="2214017"/>
            <a:ext cx="4615062"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43461" y="-17"/>
            <a:ext cx="243735"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43461" y="-17"/>
            <a:ext cx="243735"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43461" y="-17"/>
            <a:ext cx="243735"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24767" y="4406903"/>
            <a:ext cx="887484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824767" y="2906713"/>
            <a:ext cx="88748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82136" y="1556793"/>
            <a:ext cx="5836802"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22054" y="1556793"/>
            <a:ext cx="34350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046507" y="1556792"/>
            <a:ext cx="6264593"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046507" y="5157192"/>
            <a:ext cx="6264593"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569716" y="274642"/>
            <a:ext cx="2349222"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22049" y="274642"/>
            <a:ext cx="6873651"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522051" y="1535116"/>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522051" y="2174875"/>
            <a:ext cx="46132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303887" y="1535116"/>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5303887" y="2174875"/>
            <a:ext cx="4615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22059" y="273052"/>
            <a:ext cx="34350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4082136" y="273052"/>
            <a:ext cx="583680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22059" y="1435104"/>
            <a:ext cx="34350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46507" y="4800600"/>
            <a:ext cx="6264593"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2046507" y="612775"/>
            <a:ext cx="626459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046507"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522049" y="6356357"/>
            <a:ext cx="2436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17/9/2015</a:t>
            </a:fld>
            <a:endParaRPr lang="el-GR"/>
          </a:p>
        </p:txBody>
      </p:sp>
      <p:sp>
        <p:nvSpPr>
          <p:cNvPr id="5" name="4 - Θέση υποσέλιδου"/>
          <p:cNvSpPr>
            <a:spLocks noGrp="1"/>
          </p:cNvSpPr>
          <p:nvPr>
            <p:ph type="ftr" sz="quarter" idx="3"/>
          </p:nvPr>
        </p:nvSpPr>
        <p:spPr>
          <a:xfrm>
            <a:off x="3567338" y="6356357"/>
            <a:ext cx="33063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7482708" y="6356357"/>
            <a:ext cx="24362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7482708" y="6356358"/>
            <a:ext cx="2436231"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9967429" y="6559389"/>
            <a:ext cx="380352"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7482708" y="6356355"/>
            <a:ext cx="2436231"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9967421" y="6559385"/>
            <a:ext cx="380352"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www.teiep.gr/~user/first.php" TargetMode="External"/><Relationship Id="rId4" Type="http://schemas.openxmlformats.org/officeDocument/2006/relationships/hyperlink" Target="http://www.teiep.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localhost/~user/first.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localhost/~user/page1.php?a=1&amp;b=2" TargetMode="External"/><Relationship Id="rId4" Type="http://schemas.openxmlformats.org/officeDocument/2006/relationships/hyperlink" Target="http://localhost/~user/page1.php?a=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localhost/~user/page1.php?a=1&amp;b=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eclass.teiep.gr/courses/COMP10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php.net/"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www.mysql.com/" TargetMode="External"/><Relationship Id="rId5" Type="http://schemas.openxmlformats.org/officeDocument/2006/relationships/hyperlink" Target="http://www.apache.org/" TargetMode="Externa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ΗΛΕΚΤΡΟΝΙΚΟ ΕΜΠΟΡΙΟ</a:t>
            </a:r>
            <a:endParaRPr lang="el-GR" b="1" dirty="0"/>
          </a:p>
        </p:txBody>
      </p:sp>
      <p:sp>
        <p:nvSpPr>
          <p:cNvPr id="3" name="Υπότιτλος 2"/>
          <p:cNvSpPr>
            <a:spLocks noGrp="1"/>
          </p:cNvSpPr>
          <p:nvPr>
            <p:ph type="subTitle" idx="1"/>
          </p:nvPr>
        </p:nvSpPr>
        <p:spPr>
          <a:xfrm>
            <a:off x="451639" y="3476600"/>
            <a:ext cx="9455488" cy="1752600"/>
          </a:xfrm>
        </p:spPr>
        <p:txBody>
          <a:bodyPr>
            <a:noAutofit/>
          </a:bodyPr>
          <a:lstStyle/>
          <a:p>
            <a:r>
              <a:rPr lang="el-GR" sz="2800" dirty="0" smtClean="0">
                <a:solidFill>
                  <a:schemeClr val="tx1"/>
                </a:solidFill>
              </a:rPr>
              <a:t>Ενότητα 3</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Βασικά στοιχεία της γλώσσας </a:t>
            </a:r>
            <a:r>
              <a:rPr lang="en-US" sz="2800" b="1" dirty="0" smtClean="0">
                <a:solidFill>
                  <a:schemeClr val="tx1"/>
                </a:solidFill>
              </a:rPr>
              <a:t>PHP</a:t>
            </a:r>
            <a:endParaRPr lang="el-GR" sz="2800" b="1" dirty="0" smtClean="0">
              <a:solidFill>
                <a:schemeClr val="tx1"/>
              </a:solidFill>
            </a:endParaRPr>
          </a:p>
          <a:p>
            <a:endParaRPr lang="el-GR" sz="2800" dirty="0" smtClean="0">
              <a:solidFill>
                <a:schemeClr val="tx1"/>
              </a:solidFill>
            </a:endParaRPr>
          </a:p>
          <a:p>
            <a:r>
              <a:rPr lang="el-GR" sz="2800" dirty="0" smtClean="0">
                <a:solidFill>
                  <a:schemeClr val="tx1"/>
                </a:solidFill>
              </a:rPr>
              <a:t>Ιωάννης </a:t>
            </a:r>
            <a:r>
              <a:rPr lang="el-GR" sz="2800" dirty="0" err="1" smtClean="0">
                <a:solidFill>
                  <a:schemeClr val="tx1"/>
                </a:solidFill>
              </a:rPr>
              <a:t>Τσούλος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376042" y="5827943"/>
            <a:ext cx="1806032"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100515" y="5591697"/>
            <a:ext cx="4921661" cy="1025873"/>
          </a:xfrm>
          <a:prstGeom prst="rect">
            <a:avLst/>
          </a:prstGeom>
          <a:noFill/>
        </p:spPr>
      </p:pic>
      <p:grpSp>
        <p:nvGrpSpPr>
          <p:cNvPr id="6" name="Ομάδα 9"/>
          <p:cNvGrpSpPr/>
          <p:nvPr/>
        </p:nvGrpSpPr>
        <p:grpSpPr>
          <a:xfrm>
            <a:off x="733242" y="252000"/>
            <a:ext cx="4816138"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r>
              <a:rPr lang="el-GR" sz="3200" dirty="0" smtClean="0"/>
              <a:t>Για να δούμε με τι μοιάζει μπορούμε να μελετήσουμε το επόμενο παράδειγμα:</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pic>
        <p:nvPicPr>
          <p:cNvPr id="3" name="Picture 2"/>
          <p:cNvPicPr>
            <a:picLocks noChangeAspect="1" noChangeArrowheads="1"/>
          </p:cNvPicPr>
          <p:nvPr/>
        </p:nvPicPr>
        <p:blipFill>
          <a:blip r:embed="rId4" cstate="print"/>
          <a:srcRect/>
          <a:stretch>
            <a:fillRect/>
          </a:stretch>
        </p:blipFill>
        <p:spPr bwMode="auto">
          <a:xfrm>
            <a:off x="425666" y="2570377"/>
            <a:ext cx="9152575" cy="3855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Με μία πρώτη ανάγνωση του κώδικα η </a:t>
            </a:r>
            <a:r>
              <a:rPr lang="el-GR" sz="3200" b="1" dirty="0" smtClean="0"/>
              <a:t>PHP</a:t>
            </a:r>
            <a:r>
              <a:rPr lang="en-US" sz="3200" b="1" dirty="0" smtClean="0"/>
              <a:t> </a:t>
            </a:r>
            <a:r>
              <a:rPr lang="el-GR" sz="3200" dirty="0" smtClean="0"/>
              <a:t>περικλείεται μέσα σε κώδικα </a:t>
            </a:r>
            <a:r>
              <a:rPr lang="el-GR" sz="3200" b="1" dirty="0" smtClean="0"/>
              <a:t>HTML</a:t>
            </a:r>
            <a:r>
              <a:rPr lang="el-GR" sz="3200" dirty="0" smtClean="0"/>
              <a:t> με την χρήση των</a:t>
            </a:r>
            <a:r>
              <a:rPr lang="el-GR" sz="3200" b="1" dirty="0" smtClean="0"/>
              <a:t> TAGS &lt;? ?&gt;. </a:t>
            </a:r>
          </a:p>
          <a:p>
            <a:endParaRPr lang="el-GR" sz="3200" b="1" dirty="0" smtClean="0"/>
          </a:p>
          <a:p>
            <a:pPr>
              <a:buFont typeface="Arial" pitchFamily="34" charset="0"/>
              <a:buChar char="•"/>
            </a:pPr>
            <a:r>
              <a:rPr lang="el-GR" sz="3200" dirty="0" smtClean="0"/>
              <a:t>Σκοπός της </a:t>
            </a:r>
            <a:r>
              <a:rPr lang="el-GR" sz="3200" b="1" dirty="0" smtClean="0"/>
              <a:t>PHP</a:t>
            </a:r>
            <a:r>
              <a:rPr lang="el-GR" sz="3200" dirty="0" smtClean="0"/>
              <a:t> είναι να δώσει ζωντάνια σε έναν στατικό κώδικα </a:t>
            </a:r>
            <a:r>
              <a:rPr lang="el-GR" sz="3200" b="1" dirty="0" smtClean="0"/>
              <a:t>HTML,</a:t>
            </a:r>
            <a:r>
              <a:rPr lang="el-GR" sz="3200" dirty="0" smtClean="0"/>
              <a:t> ώστε μέσα από απλές σελίδες να εκτελούμε και κώδικα που να προσαρμόζεται στις απαιτήσεις του χρήστη. </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529572"/>
            <a:ext cx="9866597" cy="3771636"/>
          </a:xfrm>
          <a:prstGeom prst="rect">
            <a:avLst/>
          </a:prstGeom>
        </p:spPr>
        <p:txBody>
          <a:bodyPr vert="horz" lIns="91440" tIns="45720" rIns="91440" bIns="45720" rtlCol="0">
            <a:noAutofit/>
          </a:bodyPr>
          <a:lstStyle/>
          <a:p>
            <a:r>
              <a:rPr lang="el-GR" sz="3200" dirty="0" smtClean="0"/>
              <a:t>Οι σελίδες </a:t>
            </a:r>
            <a:r>
              <a:rPr lang="el-GR" sz="3200" b="1" dirty="0" smtClean="0"/>
              <a:t>PHP</a:t>
            </a:r>
            <a:r>
              <a:rPr lang="el-GR" sz="3200" dirty="0" smtClean="0"/>
              <a:t> επειδή εκτελούνται από τον </a:t>
            </a:r>
            <a:r>
              <a:rPr lang="el-GR" sz="3200" dirty="0" err="1" smtClean="0"/>
              <a:t>server</a:t>
            </a:r>
            <a:r>
              <a:rPr lang="el-GR" sz="3200" dirty="0" smtClean="0"/>
              <a:t> δεν τις ανοίγουμε ποτέ σαν απλά έγγραφα από τον </a:t>
            </a:r>
            <a:r>
              <a:rPr lang="el-GR" sz="3200" dirty="0" err="1" smtClean="0"/>
              <a:t>φυλλομετρητή</a:t>
            </a:r>
            <a:r>
              <a:rPr lang="el-GR" sz="3200" dirty="0" smtClean="0"/>
              <a:t> που χρησιμοποιούμε, αλλά πρέπει να συνδεθούμε μέσω του </a:t>
            </a:r>
            <a:r>
              <a:rPr lang="el-GR" sz="3200" dirty="0" err="1" smtClean="0"/>
              <a:t>φυλλομετρητή</a:t>
            </a:r>
            <a:r>
              <a:rPr lang="el-GR" sz="3200" dirty="0" smtClean="0"/>
              <a:t> στον απομακρυσμένο </a:t>
            </a:r>
            <a:r>
              <a:rPr lang="el-GR" sz="3200" dirty="0" err="1" smtClean="0"/>
              <a:t>διακομιστή</a:t>
            </a:r>
            <a:r>
              <a:rPr lang="el-GR" sz="3200" dirty="0" smtClean="0"/>
              <a:t> </a:t>
            </a:r>
            <a:r>
              <a:rPr lang="el-GR" sz="3200" dirty="0" err="1" smtClean="0"/>
              <a:t>σελιδών</a:t>
            </a:r>
            <a:r>
              <a:rPr lang="el-GR" sz="3200" dirty="0" smtClean="0"/>
              <a:t> και να ζητήσουμε την εκτέλεση της σελίδας. </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Αν  ο χρήστης </a:t>
            </a:r>
            <a:r>
              <a:rPr lang="el-GR" sz="3200" dirty="0" err="1" smtClean="0"/>
              <a:t>user</a:t>
            </a:r>
            <a:r>
              <a:rPr lang="el-GR" sz="3200" dirty="0" smtClean="0"/>
              <a:t> έχει στον φάκελο </a:t>
            </a:r>
            <a:r>
              <a:rPr lang="el-GR" sz="3200" b="1" dirty="0" err="1" smtClean="0"/>
              <a:t>public_html</a:t>
            </a:r>
            <a:r>
              <a:rPr lang="el-GR" sz="3200" dirty="0" smtClean="0"/>
              <a:t> στον κόμβο </a:t>
            </a:r>
            <a:r>
              <a:rPr lang="el-GR" sz="3200" dirty="0" err="1" smtClean="0">
                <a:hlinkClick r:id="rId4"/>
              </a:rPr>
              <a:t>www.teiep.gr</a:t>
            </a:r>
            <a:endParaRPr lang="el-GR" sz="3200" dirty="0" smtClean="0"/>
          </a:p>
          <a:p>
            <a:r>
              <a:rPr lang="el-GR" sz="3200" dirty="0" smtClean="0"/>
              <a:t> την σελίδα </a:t>
            </a:r>
            <a:r>
              <a:rPr lang="el-GR" sz="3200" b="1" dirty="0" err="1" smtClean="0"/>
              <a:t>first.php</a:t>
            </a:r>
            <a:r>
              <a:rPr lang="el-GR" sz="3200" dirty="0" smtClean="0"/>
              <a:t> για να την δούμε θα πρέπει να δώσουμε στο πεδίο διευθύνσεως του </a:t>
            </a:r>
            <a:r>
              <a:rPr lang="el-GR" sz="3200" dirty="0" err="1" smtClean="0"/>
              <a:t>φυλλομετρητή</a:t>
            </a:r>
            <a:r>
              <a:rPr lang="el-GR" sz="3200" dirty="0" smtClean="0"/>
              <a:t> μας </a:t>
            </a:r>
          </a:p>
          <a:p>
            <a:endParaRPr lang="el-GR" sz="3200" dirty="0" smtClean="0">
              <a:hlinkClick r:id="rId5"/>
            </a:endParaRPr>
          </a:p>
          <a:p>
            <a:pPr algn="ctr"/>
            <a:r>
              <a:rPr lang="el-GR" sz="3200" dirty="0" smtClean="0">
                <a:hlinkClick r:id="rId5"/>
              </a:rPr>
              <a:t>http://www.teiep.gr/~user/first.php</a:t>
            </a:r>
            <a:r>
              <a:rPr lang="el-GR" sz="3200" dirty="0" smtClean="0"/>
              <a:t>.</a:t>
            </a:r>
          </a:p>
          <a:p>
            <a:r>
              <a:rPr lang="el-GR" sz="3200" dirty="0" smtClean="0"/>
              <a:t> </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Αν από την άλλη δεν έχουμε μόνιμη</a:t>
            </a:r>
          </a:p>
          <a:p>
            <a:r>
              <a:rPr lang="el-GR" sz="3200" dirty="0" smtClean="0"/>
              <a:t>σύνδεση στο INTERNET (</a:t>
            </a:r>
            <a:r>
              <a:rPr lang="el-GR" sz="3200" b="1" dirty="0" smtClean="0"/>
              <a:t>μόνιμο ΙΡ</a:t>
            </a:r>
            <a:r>
              <a:rPr lang="el-GR" sz="3200" dirty="0" smtClean="0"/>
              <a:t>) και θέλουμε απλώς να δοκιμάσουμε μία σελίδα στο μηχάνημα που βρισκόμαστε, τότε πολύ απλά δίνουμε στο πεδίο διευθύνσεως του </a:t>
            </a:r>
            <a:r>
              <a:rPr lang="el-GR" sz="3200" dirty="0" err="1" smtClean="0"/>
              <a:t>φυλλομετρητή</a:t>
            </a:r>
            <a:r>
              <a:rPr lang="el-GR" sz="3200" dirty="0" smtClean="0"/>
              <a:t> </a:t>
            </a:r>
          </a:p>
          <a:p>
            <a:endParaRPr lang="el-GR" sz="3200" dirty="0" smtClean="0">
              <a:hlinkClick r:id="rId4"/>
            </a:endParaRPr>
          </a:p>
          <a:p>
            <a:pPr algn="ctr"/>
            <a:r>
              <a:rPr lang="el-GR" sz="3200" dirty="0" smtClean="0">
                <a:hlinkClick r:id="rId4"/>
              </a:rPr>
              <a:t>http://localhost/~user/first.php</a:t>
            </a:r>
            <a:endParaRPr lang="el-GR" sz="3200" dirty="0" smtClean="0"/>
          </a:p>
          <a:p>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745596"/>
            <a:ext cx="9866597" cy="3771636"/>
          </a:xfrm>
          <a:prstGeom prst="rect">
            <a:avLst/>
          </a:prstGeom>
        </p:spPr>
        <p:txBody>
          <a:bodyPr vert="horz" lIns="91440" tIns="45720" rIns="91440" bIns="45720" rtlCol="0">
            <a:noAutofit/>
          </a:bodyPr>
          <a:lstStyle/>
          <a:p>
            <a:r>
              <a:rPr lang="el-GR" sz="3200" dirty="0" smtClean="0"/>
              <a:t>Για να μπορέσουμε να γράψουμε κώδικα PHP που να εκτελείται θα πρέπει να περικλείεται στα TAGS που είδαμε στην προηγούμενη ενότητα. Επιπλέον οι εντολές που υπάρχουν σε μία ενότητα PHP διαχωρίζονται μεταξύ τους με το</a:t>
            </a:r>
          </a:p>
          <a:p>
            <a:r>
              <a:rPr lang="el-GR" sz="3200" dirty="0" smtClean="0"/>
              <a:t>Ελληνικό ερωτηματικό </a:t>
            </a:r>
            <a:r>
              <a:rPr lang="el-GR" sz="3200" b="1" i="1" dirty="0" smtClean="0">
                <a:solidFill>
                  <a:srgbClr val="FF0000"/>
                </a:solidFill>
              </a:rPr>
              <a:t>(;)</a:t>
            </a:r>
            <a:r>
              <a:rPr lang="el-GR" sz="3200" dirty="0" smtClean="0"/>
              <a:t> ακριβώς όπως θα κάναμε και στην </a:t>
            </a:r>
            <a:r>
              <a:rPr lang="el-GR" sz="3200" b="1" dirty="0" smtClean="0"/>
              <a:t>γλώσσα C.</a:t>
            </a:r>
            <a:r>
              <a:rPr lang="el-GR" sz="3200" dirty="0" smtClean="0"/>
              <a:t> </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1" y="1268760"/>
            <a:ext cx="9866597" cy="603284"/>
          </a:xfrm>
          <a:prstGeom prst="rect">
            <a:avLst/>
          </a:prstGeom>
        </p:spPr>
        <p:txBody>
          <a:bodyPr vert="horz" lIns="91440" tIns="45720" rIns="91440" bIns="45720" rtlCol="0">
            <a:noAutofit/>
          </a:bodyPr>
          <a:lstStyle/>
          <a:p>
            <a:r>
              <a:rPr lang="el-GR" sz="3200" u="sng" dirty="0" smtClean="0"/>
              <a:t>Το παράδειγμα</a:t>
            </a:r>
            <a:endParaRPr kumimoji="0" lang="el-GR" sz="3200" b="1" i="1" u="sng" strike="noStrike" kern="1200" cap="none" spc="0" normalizeH="0" baseline="0" noProof="0" dirty="0">
              <a:ln>
                <a:noFill/>
              </a:ln>
              <a:solidFill>
                <a:srgbClr val="FF0000"/>
              </a:solidFill>
              <a:effectLst/>
              <a:uLnTx/>
              <a:uFillTx/>
              <a:latin typeface="+mn-lt"/>
              <a:ea typeface="+mn-ea"/>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204974" y="1844824"/>
            <a:ext cx="9784375" cy="4248472"/>
          </a:xfrm>
          <a:prstGeom prst="rect">
            <a:avLst/>
          </a:prstGeom>
          <a:noFill/>
          <a:ln w="9525">
            <a:noFill/>
            <a:miter lim="800000"/>
            <a:headEnd/>
            <a:tailEnd/>
          </a:ln>
        </p:spPr>
      </p:pic>
      <p:sp>
        <p:nvSpPr>
          <p:cNvPr id="8" name="7 - Ορθογώνιο"/>
          <p:cNvSpPr/>
          <p:nvPr/>
        </p:nvSpPr>
        <p:spPr>
          <a:xfrm>
            <a:off x="287197" y="6084587"/>
            <a:ext cx="10153792" cy="584775"/>
          </a:xfrm>
          <a:prstGeom prst="rect">
            <a:avLst/>
          </a:prstGeom>
        </p:spPr>
        <p:txBody>
          <a:bodyPr wrap="square">
            <a:spAutoFit/>
          </a:bodyPr>
          <a:lstStyle/>
          <a:p>
            <a:r>
              <a:rPr lang="el-GR" sz="3200" dirty="0" smtClean="0"/>
              <a:t>περιέχει μία ενότητα PHP με 2 εντολές σε αυτήν. </a:t>
            </a:r>
            <a:endParaRPr lang="el-G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1" y="1268760"/>
            <a:ext cx="9866597" cy="603284"/>
          </a:xfrm>
          <a:prstGeom prst="rect">
            <a:avLst/>
          </a:prstGeom>
        </p:spPr>
        <p:txBody>
          <a:bodyPr vert="horz" lIns="91440" tIns="45720" rIns="91440" bIns="45720" rtlCol="0">
            <a:noAutofit/>
          </a:bodyPr>
          <a:lstStyle/>
          <a:p>
            <a:pPr>
              <a:buFont typeface="Arial" pitchFamily="34" charset="0"/>
              <a:buChar char="•"/>
            </a:pPr>
            <a:r>
              <a:rPr lang="el-GR" sz="3200" dirty="0" smtClean="0"/>
              <a:t>Εδώ θα πρέπει να πούμε πως η εντολή </a:t>
            </a:r>
            <a:r>
              <a:rPr lang="el-GR" sz="3200" b="1" i="1" dirty="0" err="1" smtClean="0">
                <a:solidFill>
                  <a:srgbClr val="FF0000"/>
                </a:solidFill>
              </a:rPr>
              <a:t>echo</a:t>
            </a:r>
            <a:r>
              <a:rPr lang="el-GR" sz="3200" b="1" i="1" dirty="0" smtClean="0">
                <a:solidFill>
                  <a:srgbClr val="FF0000"/>
                </a:solidFill>
              </a:rPr>
              <a:t> </a:t>
            </a:r>
            <a:r>
              <a:rPr lang="el-GR" sz="3200" dirty="0" smtClean="0"/>
              <a:t>τυπώνει στην σελίδα HTML στην θέση που βρισκόμαστε το κείμενο που υπάρχει μέσα στα διπλά εισαγωγικά. </a:t>
            </a:r>
          </a:p>
          <a:p>
            <a:pPr lvl="1">
              <a:buFont typeface="Wingdings" pitchFamily="2" charset="2"/>
              <a:buChar char="ü"/>
            </a:pPr>
            <a:r>
              <a:rPr lang="el-GR" sz="2800" dirty="0" smtClean="0"/>
              <a:t>Αν λοιπόν ανοίξουμε την παραπάνω σελίδα θα δούμε στην οθόνη το κείμενο</a:t>
            </a:r>
          </a:p>
          <a:p>
            <a:pPr lvl="1"/>
            <a:endParaRPr lang="el-GR" sz="2800" dirty="0" smtClean="0"/>
          </a:p>
          <a:p>
            <a:pPr algn="ctr"/>
            <a:r>
              <a:rPr lang="el-GR" sz="3200" b="1" i="1" dirty="0" smtClean="0">
                <a:solidFill>
                  <a:srgbClr val="FF0000"/>
                </a:solidFill>
              </a:rPr>
              <a:t>ΓΕΙΑ ΣΑΣ ΑΠΟ ΤΗΝ ΡΗΡ</a:t>
            </a:r>
          </a:p>
          <a:p>
            <a:endParaRPr lang="el-GR" sz="3200" dirty="0" smtClean="0"/>
          </a:p>
          <a:p>
            <a:pPr lvl="1">
              <a:buFont typeface="Wingdings" pitchFamily="2" charset="2"/>
              <a:buChar char="ü"/>
            </a:pPr>
            <a:r>
              <a:rPr lang="el-GR" sz="2800" dirty="0" smtClean="0"/>
              <a:t>Αυτό είναι το δεύτερο μήνυμα.</a:t>
            </a:r>
          </a:p>
          <a:p>
            <a:pPr lvl="1">
              <a:buFont typeface="Wingdings" pitchFamily="2" charset="2"/>
              <a:buChar char="ü"/>
            </a:pPr>
            <a:r>
              <a:rPr lang="el-GR" sz="2800" dirty="0" smtClean="0"/>
              <a:t>Στην παραπάνω έξοδο δεν υπάρχει κανένα λάθος.</a:t>
            </a:r>
            <a:endParaRPr kumimoji="0" lang="el-GR" sz="2800" b="1" i="1" u="sng"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1" y="1268760"/>
            <a:ext cx="9866597" cy="603284"/>
          </a:xfrm>
          <a:prstGeom prst="rect">
            <a:avLst/>
          </a:prstGeom>
        </p:spPr>
        <p:txBody>
          <a:bodyPr vert="horz" lIns="91440" tIns="45720" rIns="91440" bIns="45720" rtlCol="0">
            <a:noAutofit/>
          </a:bodyPr>
          <a:lstStyle/>
          <a:p>
            <a:r>
              <a:rPr lang="el-GR" sz="3200" dirty="0" smtClean="0"/>
              <a:t>Και τα δύο μηνύματα</a:t>
            </a:r>
            <a:r>
              <a:rPr lang="en-US" sz="3200" dirty="0" smtClean="0"/>
              <a:t> </a:t>
            </a:r>
            <a:r>
              <a:rPr lang="el-GR" sz="3200" dirty="0" smtClean="0"/>
              <a:t>εμφανίστηκαν το ένα μετά το άλλο και δεν υπήρξε αλλαγή γραμμής ανάμεσά</a:t>
            </a:r>
          </a:p>
          <a:p>
            <a:r>
              <a:rPr lang="el-GR" sz="3200" dirty="0" smtClean="0"/>
              <a:t>τους. </a:t>
            </a:r>
          </a:p>
          <a:p>
            <a:pPr lvl="1">
              <a:buFont typeface="Wingdings" pitchFamily="2" charset="2"/>
              <a:buChar char="ü"/>
            </a:pPr>
            <a:r>
              <a:rPr lang="el-GR" sz="2800" dirty="0" smtClean="0"/>
              <a:t>Αν θέλουμε να γίνει κάτι τέτοιο, τότε θα πρέπει να ενσωματώσουμε το </a:t>
            </a:r>
            <a:r>
              <a:rPr lang="el-GR" sz="2800" b="1" dirty="0" smtClean="0"/>
              <a:t>TAG &lt;BR&gt; </a:t>
            </a:r>
            <a:r>
              <a:rPr lang="el-GR" sz="2800" dirty="0" smtClean="0"/>
              <a:t>μέσα στο κείμενο που θα εκτυπώσουμε. Έτσι λοιπόν η ενότητα κώδικα</a:t>
            </a:r>
            <a:endParaRPr kumimoji="0" lang="el-GR" sz="2800" b="1" i="1" u="sng" strike="noStrike" kern="1200" cap="none" spc="0" normalizeH="0" baseline="0" noProof="0" dirty="0">
              <a:ln>
                <a:noFill/>
              </a:ln>
              <a:solidFill>
                <a:srgbClr val="FF0000"/>
              </a:solidFill>
              <a:effectLst/>
              <a:uLnTx/>
              <a:uFillTx/>
              <a:latin typeface="+mn-lt"/>
              <a:ea typeface="+mn-ea"/>
              <a:cs typeface="+mn-cs"/>
            </a:endParaRPr>
          </a:p>
        </p:txBody>
      </p:sp>
      <p:sp>
        <p:nvSpPr>
          <p:cNvPr id="8" name="7 - Ορθογώνιο"/>
          <p:cNvSpPr/>
          <p:nvPr/>
        </p:nvSpPr>
        <p:spPr>
          <a:xfrm>
            <a:off x="944968" y="4149082"/>
            <a:ext cx="8386608" cy="2554545"/>
          </a:xfrm>
          <a:prstGeom prst="rect">
            <a:avLst/>
          </a:prstGeom>
        </p:spPr>
        <p:txBody>
          <a:bodyPr wrap="square">
            <a:spAutoFit/>
          </a:bodyPr>
          <a:lstStyle/>
          <a:p>
            <a:pPr algn="ctr"/>
            <a:r>
              <a:rPr lang="en-US" sz="3200" b="1" i="1" dirty="0" smtClean="0">
                <a:solidFill>
                  <a:srgbClr val="FF0000"/>
                </a:solidFill>
              </a:rPr>
              <a:t>echo “MHNYMA1&lt;BR&gt;”;</a:t>
            </a:r>
          </a:p>
          <a:p>
            <a:pPr algn="ctr"/>
            <a:r>
              <a:rPr lang="en-US" sz="3200" b="1" i="1" dirty="0" smtClean="0">
                <a:solidFill>
                  <a:srgbClr val="FF0000"/>
                </a:solidFill>
              </a:rPr>
              <a:t>echo “MHNYMA2”;</a:t>
            </a:r>
          </a:p>
          <a:p>
            <a:r>
              <a:rPr lang="el-GR" sz="3200" dirty="0" smtClean="0"/>
              <a:t>θα τυπώσει</a:t>
            </a:r>
          </a:p>
          <a:p>
            <a:pPr algn="ctr"/>
            <a:r>
              <a:rPr lang="en-US" sz="3200" b="1" i="1" dirty="0" smtClean="0">
                <a:solidFill>
                  <a:srgbClr val="FF0000"/>
                </a:solidFill>
              </a:rPr>
              <a:t>MHNYMA1</a:t>
            </a:r>
          </a:p>
          <a:p>
            <a:pPr algn="ctr"/>
            <a:r>
              <a:rPr lang="en-US" sz="3200" b="1" i="1" dirty="0" smtClean="0">
                <a:solidFill>
                  <a:srgbClr val="FF0000"/>
                </a:solidFill>
              </a:rPr>
              <a:t>MHNYMA2</a:t>
            </a:r>
            <a:endParaRPr lang="el-GR" sz="3200" b="1"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1" y="1268760"/>
            <a:ext cx="9866597" cy="603284"/>
          </a:xfrm>
          <a:prstGeom prst="rect">
            <a:avLst/>
          </a:prstGeom>
        </p:spPr>
        <p:txBody>
          <a:bodyPr vert="horz" lIns="91440" tIns="45720" rIns="91440" bIns="45720" rtlCol="0">
            <a:noAutofit/>
          </a:bodyPr>
          <a:lstStyle/>
          <a:p>
            <a:r>
              <a:rPr lang="el-GR" sz="3200" dirty="0" smtClean="0"/>
              <a:t>Φυσικά από την στιγμή που μπορούμε να ενσωματώσουμε ένα TAG μπορούμε να ενσωματώσουμε οποιοδήποτε άλλο. </a:t>
            </a:r>
          </a:p>
          <a:p>
            <a:r>
              <a:rPr lang="el-GR" sz="3200" dirty="0" smtClean="0"/>
              <a:t>Η επόμενη ενότητα κώδικα</a:t>
            </a:r>
          </a:p>
          <a:p>
            <a:endParaRPr lang="el-GR" sz="3200" dirty="0" smtClean="0"/>
          </a:p>
          <a:p>
            <a:pPr algn="ctr"/>
            <a:r>
              <a:rPr lang="en-US" sz="3200" b="1" i="1" dirty="0" smtClean="0">
                <a:solidFill>
                  <a:srgbClr val="FF0000"/>
                </a:solidFill>
              </a:rPr>
              <a:t>echo “MHNYMA1&lt;BR&gt;”;</a:t>
            </a:r>
          </a:p>
          <a:p>
            <a:pPr algn="ctr"/>
            <a:r>
              <a:rPr lang="en-US" sz="3200" b="1" i="1" dirty="0" smtClean="0">
                <a:solidFill>
                  <a:srgbClr val="FF0000"/>
                </a:solidFill>
              </a:rPr>
              <a:t>echo “&lt;B&gt;MHNYMA2&lt;/B&gt;;</a:t>
            </a:r>
          </a:p>
          <a:p>
            <a:endParaRPr lang="el-GR" sz="3200" dirty="0" smtClean="0"/>
          </a:p>
          <a:p>
            <a:r>
              <a:rPr lang="el-GR" sz="3200" dirty="0" smtClean="0"/>
              <a:t>θα τυπώσει</a:t>
            </a:r>
          </a:p>
          <a:p>
            <a:pPr algn="ctr"/>
            <a:r>
              <a:rPr lang="el-GR" sz="3200" dirty="0" smtClean="0">
                <a:solidFill>
                  <a:srgbClr val="FF0000"/>
                </a:solidFill>
              </a:rPr>
              <a:t>ΜΗΝΥΜΑ1</a:t>
            </a:r>
          </a:p>
          <a:p>
            <a:pPr algn="ctr"/>
            <a:r>
              <a:rPr lang="el-GR" sz="3200" b="1" dirty="0" smtClean="0">
                <a:solidFill>
                  <a:srgbClr val="FF0000"/>
                </a:solidFill>
              </a:rPr>
              <a:t>ΜΗΝΥΜΑ2</a:t>
            </a:r>
            <a:endParaRPr kumimoji="0" lang="el-GR" sz="2800" b="1" i="1" u="sng"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3861" y="1614400"/>
            <a:ext cx="9373267" cy="3242814"/>
          </a:xfrm>
        </p:spPr>
        <p:txBody>
          <a:bodyPr>
            <a:noAutofit/>
          </a:bodyPr>
          <a:lstStyle/>
          <a:p>
            <a:pPr algn="l"/>
            <a:r>
              <a:rPr lang="el-GR" sz="2800" dirty="0" smtClean="0">
                <a:solidFill>
                  <a:schemeClr val="tx1"/>
                </a:solidFill>
              </a:rPr>
              <a:t>Τμήμα Μηχανικών Πληροφορικής ΤΕ</a:t>
            </a:r>
          </a:p>
          <a:p>
            <a:pPr algn="l"/>
            <a:r>
              <a:rPr lang="el-GR" b="1" dirty="0" smtClean="0">
                <a:solidFill>
                  <a:schemeClr val="tx1"/>
                </a:solidFill>
              </a:rPr>
              <a:t>Ηλεκτρονικό εμπόριο</a:t>
            </a:r>
            <a:endParaRPr lang="el-GR" b="1" dirty="0">
              <a:solidFill>
                <a:schemeClr val="tx1"/>
              </a:solidFill>
            </a:endParaRPr>
          </a:p>
          <a:p>
            <a:pPr algn="l"/>
            <a:r>
              <a:rPr lang="el-GR" sz="2800" b="1" dirty="0" smtClean="0">
                <a:solidFill>
                  <a:schemeClr val="tx1"/>
                </a:solidFill>
              </a:rPr>
              <a:t>Ενότητα 3</a:t>
            </a:r>
            <a:r>
              <a:rPr lang="en-US" sz="2800" b="1" dirty="0" smtClean="0">
                <a:solidFill>
                  <a:schemeClr val="tx1"/>
                </a:solidFill>
              </a:rPr>
              <a:t>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Βασικά στοιχεία της γλώσσας </a:t>
            </a:r>
            <a:r>
              <a:rPr lang="en-US" sz="2800" dirty="0" smtClean="0">
                <a:solidFill>
                  <a:schemeClr val="tx1"/>
                </a:solidFill>
              </a:rPr>
              <a:t>PHP</a:t>
            </a: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Ιωάννης </a:t>
            </a:r>
            <a:r>
              <a:rPr lang="el-GR" sz="2800" dirty="0" err="1" smtClean="0">
                <a:solidFill>
                  <a:schemeClr val="tx2">
                    <a:lumMod val="50000"/>
                  </a:schemeClr>
                </a:solidFill>
              </a:rPr>
              <a:t>Τσούλος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376042" y="5827943"/>
            <a:ext cx="1806032"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100515" y="5591697"/>
            <a:ext cx="4921661" cy="1025873"/>
          </a:xfrm>
          <a:prstGeom prst="rect">
            <a:avLst/>
          </a:prstGeom>
          <a:noFill/>
        </p:spPr>
      </p:pic>
      <p:sp>
        <p:nvSpPr>
          <p:cNvPr id="10" name="Τίτλος 1"/>
          <p:cNvSpPr txBox="1">
            <a:spLocks/>
          </p:cNvSpPr>
          <p:nvPr/>
        </p:nvSpPr>
        <p:spPr>
          <a:xfrm>
            <a:off x="1" y="4257"/>
            <a:ext cx="8509359"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7933809" y="4257"/>
            <a:ext cx="2528765" cy="1237790"/>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Βασική Σύνταξη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04974" y="1628800"/>
            <a:ext cx="9866597" cy="3672408"/>
          </a:xfrm>
          <a:prstGeom prst="rect">
            <a:avLst/>
          </a:prstGeom>
        </p:spPr>
        <p:txBody>
          <a:bodyPr vert="horz" lIns="91440" tIns="45720" rIns="91440" bIns="45720" rtlCol="0">
            <a:noAutofit/>
          </a:bodyPr>
          <a:lstStyle/>
          <a:p>
            <a:pPr>
              <a:buFont typeface="Arial" pitchFamily="34" charset="0"/>
              <a:buChar char="•"/>
            </a:pPr>
            <a:r>
              <a:rPr lang="el-GR" sz="3200" dirty="0" smtClean="0"/>
              <a:t>Ένα άλλο βασικό στοιχείο σε γλώσσες προγραμματισμού είναι ο σχολιασμός</a:t>
            </a:r>
          </a:p>
          <a:p>
            <a:r>
              <a:rPr lang="el-GR" sz="3200" dirty="0" smtClean="0"/>
              <a:t>κώδικα. </a:t>
            </a:r>
          </a:p>
          <a:p>
            <a:pPr lvl="1">
              <a:buFont typeface="Wingdings" pitchFamily="2" charset="2"/>
              <a:buChar char="ü"/>
            </a:pPr>
            <a:r>
              <a:rPr lang="el-GR" sz="3200" dirty="0" smtClean="0"/>
              <a:t>Στην </a:t>
            </a:r>
            <a:r>
              <a:rPr lang="el-GR" sz="3200" b="1" dirty="0" smtClean="0"/>
              <a:t>PHP</a:t>
            </a:r>
            <a:r>
              <a:rPr lang="el-GR" sz="3200" dirty="0" smtClean="0"/>
              <a:t> αυτό γίνεται με την χρήση των σχολίων που συναντάμε στην </a:t>
            </a:r>
            <a:r>
              <a:rPr lang="el-GR" sz="3200" b="1" dirty="0" smtClean="0"/>
              <a:t>C++.</a:t>
            </a:r>
          </a:p>
          <a:p>
            <a:endParaRPr lang="el-GR" sz="3200" dirty="0" smtClean="0"/>
          </a:p>
          <a:p>
            <a:pPr>
              <a:buFont typeface="Arial" pitchFamily="34" charset="0"/>
              <a:buChar char="•"/>
            </a:pPr>
            <a:r>
              <a:rPr lang="el-GR" sz="3200" dirty="0" smtClean="0"/>
              <a:t> Έτσι, τα σχόλια μπορούν να βρίσκονται μετά από </a:t>
            </a:r>
            <a:r>
              <a:rPr lang="el-GR" sz="3200" b="1" dirty="0" smtClean="0"/>
              <a:t>//</a:t>
            </a:r>
            <a:r>
              <a:rPr lang="el-GR" sz="3200" dirty="0" smtClean="0"/>
              <a:t> ή ακόμα και να περικλείονται μέσα σε </a:t>
            </a:r>
            <a:r>
              <a:rPr lang="el-GR" sz="3200" b="1" dirty="0" smtClean="0"/>
              <a:t>/* */.</a:t>
            </a:r>
            <a:endParaRPr kumimoji="0" lang="el-GR" sz="2800" b="1" i="1" u="sng"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Μεταβλητές-Ονοματολογία</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601580"/>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Αν οι δυνατότητες της </a:t>
            </a:r>
            <a:r>
              <a:rPr lang="el-GR" sz="3200" b="1" dirty="0" smtClean="0"/>
              <a:t>PHP</a:t>
            </a:r>
            <a:r>
              <a:rPr lang="el-GR" sz="3200" dirty="0" smtClean="0"/>
              <a:t> περιορίζονταν στο να γράφει απλώς κείμενο επί της</a:t>
            </a:r>
          </a:p>
          <a:p>
            <a:r>
              <a:rPr lang="el-GR" sz="3200" dirty="0" smtClean="0"/>
              <a:t>οθόνης , τότε δεν θα ήταν περισσότερο χρήσιμη από ότι η απλή </a:t>
            </a:r>
            <a:r>
              <a:rPr lang="el-GR" sz="3200" b="1" dirty="0" smtClean="0"/>
              <a:t>HTML.</a:t>
            </a:r>
            <a:r>
              <a:rPr lang="el-GR" sz="3200" dirty="0" smtClean="0"/>
              <a:t> </a:t>
            </a:r>
          </a:p>
          <a:p>
            <a:endParaRPr lang="el-GR" sz="3200" dirty="0" smtClean="0"/>
          </a:p>
          <a:p>
            <a:pPr>
              <a:buFont typeface="Arial" pitchFamily="34" charset="0"/>
              <a:buChar char="•"/>
            </a:pPr>
            <a:r>
              <a:rPr lang="el-GR" sz="3200" dirty="0" smtClean="0"/>
              <a:t>Ωστόσο, πρόκειται για μία γλώσσα προγραμματισμού και σαν τέτοια έχει και μεταβλητές και τελεστές αλλά και δομές ελέγχου.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Μεταβλητές-Ονοματολογία</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601580"/>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Οι μεταβλητές στην </a:t>
            </a:r>
            <a:r>
              <a:rPr lang="el-GR" sz="3200" b="1" dirty="0" smtClean="0"/>
              <a:t>PHP</a:t>
            </a:r>
            <a:r>
              <a:rPr lang="el-GR" sz="3200" dirty="0" smtClean="0"/>
              <a:t> ξεκινούν πάντα</a:t>
            </a:r>
          </a:p>
          <a:p>
            <a:r>
              <a:rPr lang="el-GR" sz="3200" dirty="0" smtClean="0"/>
              <a:t>με το </a:t>
            </a:r>
            <a:r>
              <a:rPr lang="el-GR" sz="3200" b="1" dirty="0" smtClean="0"/>
              <a:t>σύμβολο $</a:t>
            </a:r>
            <a:r>
              <a:rPr lang="el-GR" sz="3200" dirty="0" smtClean="0"/>
              <a:t> ακολουθούμενο από ένα όνομα με λατινικά γράμματα, αριθμούς και </a:t>
            </a:r>
            <a:r>
              <a:rPr lang="el-GR" sz="3200" b="1" dirty="0" smtClean="0"/>
              <a:t>_ </a:t>
            </a:r>
            <a:r>
              <a:rPr lang="el-GR" sz="3200" dirty="0" smtClean="0"/>
              <a:t>που πρέπει να ξεκινά με γράμμα ή κάτω παύλα. </a:t>
            </a:r>
          </a:p>
          <a:p>
            <a:pPr lvl="1">
              <a:buFont typeface="Wingdings" pitchFamily="2" charset="2"/>
              <a:buChar char="ü"/>
            </a:pPr>
            <a:r>
              <a:rPr lang="el-GR" sz="2800" dirty="0" smtClean="0"/>
              <a:t>Έτσι, έγκυρα ονόματα είναι </a:t>
            </a:r>
            <a:r>
              <a:rPr lang="el-GR" sz="2800" b="1" i="1" dirty="0" smtClean="0">
                <a:solidFill>
                  <a:srgbClr val="FF0000"/>
                </a:solidFill>
              </a:rPr>
              <a:t>$i, $</a:t>
            </a:r>
            <a:r>
              <a:rPr lang="el-GR" sz="2800" b="1" i="1" dirty="0" err="1" smtClean="0">
                <a:solidFill>
                  <a:srgbClr val="FF0000"/>
                </a:solidFill>
              </a:rPr>
              <a:t>kala</a:t>
            </a:r>
            <a:r>
              <a:rPr lang="el-GR" sz="2800" dirty="0" smtClean="0"/>
              <a:t>, </a:t>
            </a:r>
            <a:r>
              <a:rPr lang="el-GR" sz="2800" b="1" i="1" dirty="0" smtClean="0">
                <a:solidFill>
                  <a:srgbClr val="FF0000"/>
                </a:solidFill>
              </a:rPr>
              <a:t>$var11, $_ab, </a:t>
            </a:r>
            <a:r>
              <a:rPr lang="el-GR" sz="2800" dirty="0" smtClean="0"/>
              <a:t>κλπ.</a:t>
            </a:r>
          </a:p>
          <a:p>
            <a:r>
              <a:rPr lang="el-GR" sz="2800" dirty="0" smtClean="0"/>
              <a:t> </a:t>
            </a:r>
            <a:r>
              <a:rPr lang="el-GR" sz="3200" dirty="0" smtClean="0"/>
              <a:t>Τέλος, πρέπει να επισημανθεί πως η γλώσσα θεωρεί διαφορετικές μεταβλητές αυτές που γράφονται με πεζά ή κεφαλαία γράμματα. </a:t>
            </a:r>
          </a:p>
          <a:p>
            <a:pPr lvl="1">
              <a:buFont typeface="Wingdings" pitchFamily="2" charset="2"/>
              <a:buChar char="ü"/>
            </a:pPr>
            <a:r>
              <a:rPr lang="el-GR" sz="2800" dirty="0" smtClean="0"/>
              <a:t>Έτσι, οι μεταβλητές </a:t>
            </a:r>
            <a:r>
              <a:rPr lang="el-GR" sz="2800" b="1" i="1" dirty="0" smtClean="0">
                <a:solidFill>
                  <a:srgbClr val="FF0000"/>
                </a:solidFill>
              </a:rPr>
              <a:t>$a</a:t>
            </a:r>
            <a:r>
              <a:rPr lang="el-GR" sz="2800" dirty="0" smtClean="0"/>
              <a:t> και </a:t>
            </a:r>
            <a:r>
              <a:rPr lang="el-GR" sz="2800" b="1" i="1" dirty="0" smtClean="0">
                <a:solidFill>
                  <a:srgbClr val="FF0000"/>
                </a:solidFill>
              </a:rPr>
              <a:t>$Α</a:t>
            </a:r>
            <a:r>
              <a:rPr lang="el-GR" sz="2800" dirty="0" smtClean="0"/>
              <a:t> δεν είναι ίδιες.</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Τύποι δεδομένων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r>
              <a:rPr lang="el-GR" sz="3200" dirty="0" smtClean="0"/>
              <a:t>Τυπικά, η γλώσσα έχει τους ακόλουθους τύπους δεδομένων</a:t>
            </a:r>
          </a:p>
          <a:p>
            <a:r>
              <a:rPr lang="en-US" sz="3200" b="1" dirty="0" smtClean="0">
                <a:solidFill>
                  <a:srgbClr val="FF0000"/>
                </a:solidFill>
              </a:rPr>
              <a:t>1. Boolean</a:t>
            </a:r>
          </a:p>
          <a:p>
            <a:r>
              <a:rPr lang="en-US" sz="3200" b="1" dirty="0" smtClean="0">
                <a:solidFill>
                  <a:srgbClr val="FF0000"/>
                </a:solidFill>
              </a:rPr>
              <a:t>2. Integer</a:t>
            </a:r>
          </a:p>
          <a:p>
            <a:r>
              <a:rPr lang="en-US" sz="3200" b="1" dirty="0" smtClean="0">
                <a:solidFill>
                  <a:srgbClr val="FF0000"/>
                </a:solidFill>
              </a:rPr>
              <a:t>3. Double</a:t>
            </a:r>
          </a:p>
          <a:p>
            <a:r>
              <a:rPr lang="en-US" sz="3200" b="1" dirty="0" smtClean="0">
                <a:solidFill>
                  <a:srgbClr val="FF0000"/>
                </a:solidFill>
              </a:rPr>
              <a:t>4. String</a:t>
            </a:r>
          </a:p>
          <a:p>
            <a:endParaRPr lang="el-GR" sz="3200" dirty="0" smtClean="0"/>
          </a:p>
          <a:p>
            <a:r>
              <a:rPr lang="el-GR" sz="3200" dirty="0" smtClean="0"/>
              <a:t>Ωστόσο,  δεν παρέχεται στον προγραμματιστή κάποιος άμεσος τρόπος ώστε να</a:t>
            </a:r>
          </a:p>
          <a:p>
            <a:r>
              <a:rPr lang="el-GR" sz="3200" dirty="0" smtClean="0"/>
              <a:t>δηλώσει μία μεταβλητή με κάποιον από τους παραπάνω τύπους.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Τύποι δεδομένων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576064"/>
          </a:xfrm>
          <a:prstGeom prst="rect">
            <a:avLst/>
          </a:prstGeom>
        </p:spPr>
        <p:txBody>
          <a:bodyPr vert="horz" lIns="91440" tIns="45720" rIns="91440" bIns="45720" rtlCol="0">
            <a:noAutofit/>
          </a:bodyPr>
          <a:lstStyle/>
          <a:p>
            <a:r>
              <a:rPr lang="el-GR" sz="3200" dirty="0" smtClean="0"/>
              <a:t>Έστω η επόμενη ενότητα κώδικα</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4" cstate="print"/>
          <a:srcRect/>
          <a:stretch>
            <a:fillRect/>
          </a:stretch>
        </p:blipFill>
        <p:spPr bwMode="auto">
          <a:xfrm>
            <a:off x="1520520" y="1902976"/>
            <a:ext cx="7811056" cy="2915436"/>
          </a:xfrm>
          <a:prstGeom prst="rect">
            <a:avLst/>
          </a:prstGeom>
          <a:noFill/>
          <a:ln w="9525">
            <a:noFill/>
            <a:miter lim="800000"/>
            <a:headEnd/>
            <a:tailEnd/>
          </a:ln>
        </p:spPr>
      </p:pic>
      <p:sp>
        <p:nvSpPr>
          <p:cNvPr id="8" name="Content Placeholder 2"/>
          <p:cNvSpPr txBox="1">
            <a:spLocks/>
          </p:cNvSpPr>
          <p:nvPr/>
        </p:nvSpPr>
        <p:spPr>
          <a:xfrm>
            <a:off x="204974" y="4797152"/>
            <a:ext cx="9866597" cy="576064"/>
          </a:xfrm>
          <a:prstGeom prst="rect">
            <a:avLst/>
          </a:prstGeom>
        </p:spPr>
        <p:txBody>
          <a:bodyPr vert="horz" lIns="91440" tIns="45720" rIns="91440" bIns="45720" rtlCol="0">
            <a:noAutofit/>
          </a:bodyPr>
          <a:lstStyle/>
          <a:p>
            <a:r>
              <a:rPr lang="el-GR" sz="3200" dirty="0" smtClean="0"/>
              <a:t>Δημιουργεί τέσσερις μεταβλητές, την </a:t>
            </a:r>
            <a:r>
              <a:rPr lang="el-GR" sz="3200" b="1" dirty="0" smtClean="0"/>
              <a:t>a</a:t>
            </a:r>
            <a:r>
              <a:rPr lang="el-GR" sz="3200" dirty="0" smtClean="0"/>
              <a:t> με </a:t>
            </a:r>
            <a:r>
              <a:rPr lang="el-GR" sz="3200" b="1" dirty="0" smtClean="0"/>
              <a:t>ακέραιο</a:t>
            </a:r>
            <a:r>
              <a:rPr lang="el-GR" sz="3200" dirty="0" smtClean="0"/>
              <a:t> τύπο, την </a:t>
            </a:r>
            <a:r>
              <a:rPr lang="el-GR" sz="3200" b="1" dirty="0" smtClean="0"/>
              <a:t>b </a:t>
            </a:r>
            <a:r>
              <a:rPr lang="el-GR" sz="3200" dirty="0" smtClean="0"/>
              <a:t>με </a:t>
            </a:r>
            <a:r>
              <a:rPr lang="el-GR" sz="3200" b="1" dirty="0" err="1" smtClean="0"/>
              <a:t>boolean</a:t>
            </a:r>
            <a:r>
              <a:rPr lang="el-GR" sz="3200" dirty="0" smtClean="0"/>
              <a:t> τύπο,</a:t>
            </a:r>
          </a:p>
          <a:p>
            <a:r>
              <a:rPr lang="el-GR" sz="3200" dirty="0" smtClean="0"/>
              <a:t>την </a:t>
            </a:r>
            <a:r>
              <a:rPr lang="el-GR" sz="3200" b="1" dirty="0" smtClean="0"/>
              <a:t>c</a:t>
            </a:r>
            <a:r>
              <a:rPr lang="el-GR" sz="3200" dirty="0" smtClean="0"/>
              <a:t> με τύπο </a:t>
            </a:r>
            <a:r>
              <a:rPr lang="el-GR" sz="3200" b="1" dirty="0" smtClean="0"/>
              <a:t>πραγματικών αριθμών </a:t>
            </a:r>
            <a:r>
              <a:rPr lang="el-GR" sz="3200" dirty="0" smtClean="0"/>
              <a:t>και τέλος την </a:t>
            </a:r>
            <a:r>
              <a:rPr lang="el-GR" sz="3200" b="1" dirty="0" smtClean="0"/>
              <a:t>d</a:t>
            </a:r>
            <a:r>
              <a:rPr lang="el-GR" sz="3200" dirty="0" smtClean="0"/>
              <a:t> με τύπο </a:t>
            </a:r>
            <a:r>
              <a:rPr lang="el-GR" sz="3200" b="1" dirty="0" smtClean="0"/>
              <a:t>αλφαριθμητικού</a:t>
            </a:r>
            <a:r>
              <a:rPr lang="el-GR" sz="3200" dirty="0" smtClean="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Τύποι δεδομένων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8" name="Content Placeholder 2"/>
          <p:cNvSpPr txBox="1">
            <a:spLocks/>
          </p:cNvSpPr>
          <p:nvPr/>
        </p:nvSpPr>
        <p:spPr>
          <a:xfrm>
            <a:off x="1" y="1628800"/>
            <a:ext cx="9866597" cy="576064"/>
          </a:xfrm>
          <a:prstGeom prst="rect">
            <a:avLst/>
          </a:prstGeom>
        </p:spPr>
        <p:txBody>
          <a:bodyPr vert="horz" lIns="91440" tIns="45720" rIns="91440" bIns="45720" rtlCol="0">
            <a:noAutofit/>
          </a:bodyPr>
          <a:lstStyle/>
          <a:p>
            <a:r>
              <a:rPr lang="el-GR" sz="3200" dirty="0" smtClean="0"/>
              <a:t>Ωστόσο,  καμία μεταβλητή δεν δεσμεύεται στατικά με έναν τύπο παρά μόνον</a:t>
            </a:r>
          </a:p>
          <a:p>
            <a:r>
              <a:rPr lang="el-GR" sz="3200" dirty="0" smtClean="0"/>
              <a:t>στην ανάθεση.</a:t>
            </a:r>
          </a:p>
          <a:p>
            <a:pPr lvl="1">
              <a:buFont typeface="Wingdings" pitchFamily="2" charset="2"/>
              <a:buChar char="ü"/>
            </a:pPr>
            <a:r>
              <a:rPr lang="el-GR" sz="3200" dirty="0" smtClean="0"/>
              <a:t> </a:t>
            </a:r>
            <a:r>
              <a:rPr lang="el-GR" sz="2800" dirty="0" smtClean="0"/>
              <a:t>Έτσι, αν στην ίδια ενότητα κώδικα με την προηγούμενη ή σε κάποια άλλη υπάρχει η ανάθεση </a:t>
            </a:r>
            <a:r>
              <a:rPr lang="el-GR" sz="2800" b="1" dirty="0" smtClean="0">
                <a:solidFill>
                  <a:srgbClr val="FF0000"/>
                </a:solidFill>
              </a:rPr>
              <a:t>$d=-1.7</a:t>
            </a:r>
            <a:r>
              <a:rPr lang="el-GR" sz="2800" dirty="0" smtClean="0"/>
              <a:t>, τότε δεν θα προκληθεί κάποιο λάθος και απλά ο νέος τύπος για την μεταβλητή </a:t>
            </a:r>
            <a:r>
              <a:rPr lang="el-GR" sz="2800" b="1" dirty="0" smtClean="0">
                <a:solidFill>
                  <a:srgbClr val="FF0000"/>
                </a:solidFill>
              </a:rPr>
              <a:t>$d</a:t>
            </a:r>
            <a:r>
              <a:rPr lang="el-GR" sz="2800" dirty="0" smtClean="0"/>
              <a:t> είναι </a:t>
            </a:r>
            <a:r>
              <a:rPr lang="el-GR" sz="2800" dirty="0" err="1" smtClean="0"/>
              <a:t>double</a:t>
            </a:r>
            <a:r>
              <a:rPr lang="el-GR" sz="2800" dirty="0" smtClean="0"/>
              <a:t>.</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601580"/>
            <a:ext cx="9866597" cy="3771636"/>
          </a:xfrm>
          <a:prstGeom prst="rect">
            <a:avLst/>
          </a:prstGeom>
        </p:spPr>
        <p:txBody>
          <a:bodyPr vert="horz" lIns="91440" tIns="45720" rIns="91440" bIns="45720" rtlCol="0">
            <a:noAutofit/>
          </a:bodyPr>
          <a:lstStyle/>
          <a:p>
            <a:r>
              <a:rPr lang="el-GR" sz="3200" dirty="0" smtClean="0"/>
              <a:t>Πέρα από τις μεταβλητές που μπορούμε να φτιάξουμε στο δικό μας πρόγραμμα,</a:t>
            </a:r>
          </a:p>
          <a:p>
            <a:r>
              <a:rPr lang="el-GR" sz="3200" dirty="0" smtClean="0"/>
              <a:t>υπάρχουν και κάποιες μεταβλητές που παρέχονται από τον </a:t>
            </a:r>
            <a:r>
              <a:rPr lang="el-GR" sz="3200" dirty="0" err="1" smtClean="0"/>
              <a:t>διακομιστή</a:t>
            </a:r>
            <a:r>
              <a:rPr lang="el-GR" sz="3200" dirty="0" smtClean="0"/>
              <a:t> </a:t>
            </a:r>
            <a:r>
              <a:rPr lang="el-GR" sz="3200" dirty="0" err="1" smtClean="0"/>
              <a:t>σελιδών</a:t>
            </a:r>
            <a:r>
              <a:rPr lang="el-GR" sz="3200" dirty="0" smtClean="0"/>
              <a:t> και έχουν ειδική σημασία για το πρόγραμμά μας. </a:t>
            </a:r>
          </a:p>
          <a:p>
            <a:pPr marL="0" marR="0" lvl="0" indent="-342900" algn="l" defTabSz="914400" rtl="0" eaLnBrk="1" fontAlgn="auto" latinLnBrk="0" hangingPunct="1">
              <a:lnSpc>
                <a:spcPct val="100000"/>
              </a:lnSpc>
              <a:spcBef>
                <a:spcPct val="20000"/>
              </a:spcBef>
              <a:spcAft>
                <a:spcPts val="0"/>
              </a:spcAft>
              <a:buClrTx/>
              <a:buSzTx/>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r>
              <a:rPr lang="el-GR" sz="3200" dirty="0" smtClean="0"/>
              <a:t>Οι σημαντικότερες από αυτές είναι:</a:t>
            </a:r>
          </a:p>
          <a:p>
            <a:r>
              <a:rPr lang="el-GR" sz="3200" b="1" dirty="0" smtClean="0">
                <a:solidFill>
                  <a:srgbClr val="FF0000"/>
                </a:solidFill>
              </a:rPr>
              <a:t>1. $SERVER_NAME</a:t>
            </a:r>
            <a:r>
              <a:rPr lang="en-US" sz="3200" b="1" dirty="0" smtClean="0">
                <a:solidFill>
                  <a:srgbClr val="FF0000"/>
                </a:solidFill>
              </a:rPr>
              <a:t>:</a:t>
            </a:r>
            <a:r>
              <a:rPr lang="el-GR" sz="3200" b="1" dirty="0" smtClean="0">
                <a:solidFill>
                  <a:srgbClr val="FF0000"/>
                </a:solidFill>
              </a:rPr>
              <a:t> </a:t>
            </a:r>
            <a:r>
              <a:rPr lang="el-GR" sz="3200" dirty="0" smtClean="0"/>
              <a:t>Είναι το όνομα του </a:t>
            </a:r>
            <a:r>
              <a:rPr lang="el-GR" sz="3200" dirty="0" err="1" smtClean="0"/>
              <a:t>διακομιστή</a:t>
            </a:r>
            <a:r>
              <a:rPr lang="el-GR" sz="3200" dirty="0" smtClean="0"/>
              <a:t> </a:t>
            </a:r>
            <a:r>
              <a:rPr lang="el-GR" sz="3200" dirty="0" err="1" smtClean="0"/>
              <a:t>σελιδών</a:t>
            </a:r>
            <a:r>
              <a:rPr lang="el-GR" sz="3200" dirty="0" smtClean="0"/>
              <a:t> που μας διερμηνεύει</a:t>
            </a:r>
          </a:p>
          <a:p>
            <a:r>
              <a:rPr lang="el-GR" sz="3200" dirty="0" smtClean="0"/>
              <a:t>τις σελίδες. Σε μηχάνημα χωρίς δίκτυο επιστρέφει</a:t>
            </a:r>
          </a:p>
          <a:p>
            <a:r>
              <a:rPr lang="en-US" sz="3200" dirty="0" err="1" smtClean="0"/>
              <a:t>l</a:t>
            </a:r>
            <a:r>
              <a:rPr lang="en-US" sz="3200" b="1" i="1" dirty="0" err="1" smtClean="0">
                <a:solidFill>
                  <a:srgbClr val="FF0000"/>
                </a:solidFill>
              </a:rPr>
              <a:t>ocalhost.localdomain</a:t>
            </a:r>
            <a:r>
              <a:rPr lang="en-US" sz="3200" b="1" i="1" dirty="0" smtClean="0">
                <a:solidFill>
                  <a:srgbClr val="FF0000"/>
                </a:solidFill>
              </a:rPr>
              <a:t>.</a:t>
            </a:r>
          </a:p>
          <a:p>
            <a:endParaRPr lang="en-US" sz="3200" b="1" i="1" dirty="0" smtClean="0">
              <a:solidFill>
                <a:srgbClr val="FF0000"/>
              </a:solidFill>
            </a:endParaRPr>
          </a:p>
          <a:p>
            <a:r>
              <a:rPr lang="el-GR" sz="3200" b="1" dirty="0" smtClean="0">
                <a:solidFill>
                  <a:srgbClr val="FF0000"/>
                </a:solidFill>
              </a:rPr>
              <a:t>2. $REQUEST_METHOD</a:t>
            </a:r>
            <a:r>
              <a:rPr lang="en-US" sz="3200" b="1" dirty="0" smtClean="0">
                <a:solidFill>
                  <a:srgbClr val="FF0000"/>
                </a:solidFill>
              </a:rPr>
              <a:t>:</a:t>
            </a:r>
            <a:r>
              <a:rPr lang="el-GR" sz="3200" b="1" dirty="0" smtClean="0">
                <a:solidFill>
                  <a:srgbClr val="FF0000"/>
                </a:solidFill>
              </a:rPr>
              <a:t> </a:t>
            </a:r>
            <a:r>
              <a:rPr lang="el-GR" sz="3200" dirty="0" smtClean="0"/>
              <a:t>Επιστρέφει την μέθοδο που χρησιμοποιήθηκε για την</a:t>
            </a:r>
          </a:p>
          <a:p>
            <a:r>
              <a:rPr lang="el-GR" sz="3200" dirty="0" smtClean="0"/>
              <a:t>πρόσβαση στην σελίδα, αν αυτό έγινε με την χρήση κάποιας φόρμας.</a:t>
            </a:r>
            <a:r>
              <a:rPr lang="en-US" sz="3200" dirty="0" smtClean="0"/>
              <a:t> </a:t>
            </a:r>
            <a:r>
              <a:rPr lang="el-GR" sz="3200" dirty="0" smtClean="0"/>
              <a:t>Πιθανές τιμές αυτής της μεταβλητής είναι </a:t>
            </a:r>
            <a:r>
              <a:rPr lang="el-GR" sz="3200" b="1" i="1" dirty="0" smtClean="0">
                <a:solidFill>
                  <a:srgbClr val="FF0000"/>
                </a:solidFill>
              </a:rPr>
              <a:t>GET, HEAD, POST, PUT</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412776"/>
            <a:ext cx="9866597" cy="3771636"/>
          </a:xfrm>
          <a:prstGeom prst="rect">
            <a:avLst/>
          </a:prstGeom>
        </p:spPr>
        <p:txBody>
          <a:bodyPr vert="horz" lIns="91440" tIns="45720" rIns="91440" bIns="45720" rtlCol="0">
            <a:noAutofit/>
          </a:bodyPr>
          <a:lstStyle/>
          <a:p>
            <a:r>
              <a:rPr lang="el-GR" sz="3200" b="1" dirty="0" smtClean="0">
                <a:solidFill>
                  <a:srgbClr val="FF0000"/>
                </a:solidFill>
              </a:rPr>
              <a:t>3. $QUERY_STRING</a:t>
            </a:r>
            <a:r>
              <a:rPr lang="en-US" sz="3200" b="1" dirty="0" smtClean="0">
                <a:solidFill>
                  <a:srgbClr val="FF0000"/>
                </a:solidFill>
              </a:rPr>
              <a:t>:</a:t>
            </a:r>
            <a:r>
              <a:rPr lang="el-GR" sz="3200" b="1" dirty="0" smtClean="0">
                <a:solidFill>
                  <a:srgbClr val="FF0000"/>
                </a:solidFill>
              </a:rPr>
              <a:t> </a:t>
            </a:r>
            <a:r>
              <a:rPr lang="el-GR" sz="3200" dirty="0" smtClean="0"/>
              <a:t>Επιστρέφει τα </a:t>
            </a:r>
            <a:r>
              <a:rPr lang="el-GR" sz="3200" b="1" i="1" dirty="0" smtClean="0">
                <a:solidFill>
                  <a:srgbClr val="FF0000"/>
                </a:solidFill>
              </a:rPr>
              <a:t>QUERY_STRINGS</a:t>
            </a:r>
            <a:r>
              <a:rPr lang="el-GR" sz="3200" dirty="0" smtClean="0"/>
              <a:t> που βρίσκονται στην</a:t>
            </a:r>
          </a:p>
          <a:p>
            <a:r>
              <a:rPr lang="el-GR" sz="3200" dirty="0" smtClean="0"/>
              <a:t>γραμμή διευθύνσεων του </a:t>
            </a:r>
            <a:r>
              <a:rPr lang="el-GR" sz="3200" dirty="0" err="1" smtClean="0"/>
              <a:t>φυλλομετρητή</a:t>
            </a:r>
            <a:r>
              <a:rPr lang="el-GR" sz="3200" dirty="0" smtClean="0"/>
              <a:t>. </a:t>
            </a:r>
            <a:endParaRPr lang="en-US" sz="3200" dirty="0" smtClean="0"/>
          </a:p>
          <a:p>
            <a:pPr lvl="1">
              <a:buFont typeface="Wingdings" pitchFamily="2" charset="2"/>
              <a:buChar char="ü"/>
            </a:pPr>
            <a:r>
              <a:rPr lang="el-GR" sz="2800" dirty="0" smtClean="0"/>
              <a:t>Αν για παράδειγμα έχουμε γράψει</a:t>
            </a:r>
          </a:p>
          <a:p>
            <a:r>
              <a:rPr lang="en-US" sz="2800" dirty="0" smtClean="0">
                <a:hlinkClick r:id="rId4"/>
              </a:rPr>
              <a:t>http://localhost/~user/page1.php?a=1</a:t>
            </a:r>
            <a:endParaRPr lang="en-US" sz="2800" dirty="0" smtClean="0"/>
          </a:p>
          <a:p>
            <a:endParaRPr lang="en-US" sz="2800" dirty="0" smtClean="0"/>
          </a:p>
          <a:p>
            <a:r>
              <a:rPr lang="el-GR" sz="2800" dirty="0" smtClean="0"/>
              <a:t>τότε </a:t>
            </a:r>
            <a:r>
              <a:rPr lang="el-GR" sz="2800" b="1" i="1" dirty="0" smtClean="0">
                <a:solidFill>
                  <a:srgbClr val="FF0000"/>
                </a:solidFill>
              </a:rPr>
              <a:t>$</a:t>
            </a:r>
            <a:r>
              <a:rPr lang="el-GR" sz="2800" b="1" i="1" dirty="0" err="1" smtClean="0">
                <a:solidFill>
                  <a:srgbClr val="FF0000"/>
                </a:solidFill>
              </a:rPr>
              <a:t>QUERY_STRING=”a=1</a:t>
            </a:r>
            <a:r>
              <a:rPr lang="el-GR" sz="2800" b="1" i="1" dirty="0" smtClean="0">
                <a:solidFill>
                  <a:srgbClr val="FF0000"/>
                </a:solidFill>
              </a:rPr>
              <a:t>”</a:t>
            </a:r>
            <a:r>
              <a:rPr lang="en-US" sz="2800" b="1" i="1" dirty="0" smtClean="0">
                <a:solidFill>
                  <a:srgbClr val="FF0000"/>
                </a:solidFill>
              </a:rPr>
              <a:t>.</a:t>
            </a:r>
          </a:p>
          <a:p>
            <a:endParaRPr lang="en-US" sz="2800" b="1" i="1" dirty="0" smtClean="0">
              <a:solidFill>
                <a:srgbClr val="FF0000"/>
              </a:solidFill>
            </a:endParaRPr>
          </a:p>
          <a:p>
            <a:pPr lvl="1">
              <a:buClr>
                <a:schemeClr val="tx1"/>
              </a:buClr>
              <a:buFont typeface="Wingdings" pitchFamily="2" charset="2"/>
              <a:buChar char="ü"/>
            </a:pPr>
            <a:r>
              <a:rPr lang="el-GR" sz="2800" b="1" i="1" dirty="0" smtClean="0">
                <a:solidFill>
                  <a:srgbClr val="FF0000"/>
                </a:solidFill>
              </a:rPr>
              <a:t> </a:t>
            </a:r>
            <a:r>
              <a:rPr lang="el-GR" sz="2800" dirty="0" smtClean="0"/>
              <a:t>Από την άλλη αν έχουμε δώσει την διεύθυνση</a:t>
            </a:r>
          </a:p>
          <a:p>
            <a:r>
              <a:rPr lang="en-US" sz="2800" dirty="0" smtClean="0">
                <a:hlinkClick r:id="rId5"/>
              </a:rPr>
              <a:t>http://localhost/~user/page1.php?a=1&amp;b=2</a:t>
            </a:r>
            <a:endParaRPr lang="en-US" sz="2800" dirty="0" smtClean="0"/>
          </a:p>
          <a:p>
            <a:endParaRPr lang="en-US" sz="2800" dirty="0" smtClean="0"/>
          </a:p>
          <a:p>
            <a:r>
              <a:rPr lang="el-GR" sz="2800" dirty="0" smtClean="0"/>
              <a:t>τότε </a:t>
            </a:r>
            <a:r>
              <a:rPr lang="el-GR" sz="2800" b="1" i="1" dirty="0" smtClean="0">
                <a:solidFill>
                  <a:srgbClr val="FF0000"/>
                </a:solidFill>
              </a:rPr>
              <a:t>$</a:t>
            </a:r>
            <a:r>
              <a:rPr lang="en-US" sz="2800" b="1" i="1" dirty="0" smtClean="0">
                <a:solidFill>
                  <a:srgbClr val="FF0000"/>
                </a:solidFill>
              </a:rPr>
              <a:t>QUERY_STRING=”a=1&amp;b=2”.</a:t>
            </a:r>
            <a:endParaRPr kumimoji="0" lang="el-GR" sz="28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529572"/>
            <a:ext cx="9866597" cy="3771636"/>
          </a:xfrm>
          <a:prstGeom prst="rect">
            <a:avLst/>
          </a:prstGeom>
        </p:spPr>
        <p:txBody>
          <a:bodyPr vert="horz" lIns="91440" tIns="45720" rIns="91440" bIns="45720" rtlCol="0">
            <a:noAutofit/>
          </a:bodyPr>
          <a:lstStyle/>
          <a:p>
            <a:r>
              <a:rPr lang="en-US" sz="3200" b="1" dirty="0" smtClean="0">
                <a:solidFill>
                  <a:srgbClr val="FF0000"/>
                </a:solidFill>
              </a:rPr>
              <a:t>4. </a:t>
            </a:r>
            <a:r>
              <a:rPr lang="el-GR" sz="3200" b="1" dirty="0" smtClean="0">
                <a:solidFill>
                  <a:srgbClr val="FF0000"/>
                </a:solidFill>
              </a:rPr>
              <a:t>$HTTP_USER_AGENT</a:t>
            </a:r>
            <a:r>
              <a:rPr lang="en-US" sz="3200" b="1" dirty="0" smtClean="0">
                <a:solidFill>
                  <a:srgbClr val="FF0000"/>
                </a:solidFill>
              </a:rPr>
              <a:t>:</a:t>
            </a:r>
            <a:r>
              <a:rPr lang="el-GR" sz="3200" b="1" dirty="0" smtClean="0">
                <a:solidFill>
                  <a:srgbClr val="FF0000"/>
                </a:solidFill>
              </a:rPr>
              <a:t> </a:t>
            </a:r>
            <a:r>
              <a:rPr lang="el-GR" sz="3200" dirty="0" smtClean="0"/>
              <a:t>Επιστρέφει σε μορφή αλφαριθμητικού πληροφορία για</a:t>
            </a:r>
            <a:r>
              <a:rPr lang="en-US" sz="3200" dirty="0" smtClean="0"/>
              <a:t> </a:t>
            </a:r>
            <a:r>
              <a:rPr lang="el-GR" sz="3200" dirty="0" smtClean="0"/>
              <a:t>τον </a:t>
            </a:r>
            <a:r>
              <a:rPr lang="el-GR" sz="3200" dirty="0" err="1" smtClean="0"/>
              <a:t>φυλλομετρητή</a:t>
            </a:r>
            <a:r>
              <a:rPr lang="el-GR" sz="3200" dirty="0" smtClean="0"/>
              <a:t> που χρησιμοποιούμε για να δούμε την συγκεκριμένη</a:t>
            </a:r>
            <a:r>
              <a:rPr lang="en-US" sz="3200" dirty="0" smtClean="0"/>
              <a:t> </a:t>
            </a:r>
            <a:r>
              <a:rPr lang="el-GR" sz="3200" dirty="0" smtClean="0"/>
              <a:t>σελίδα. </a:t>
            </a:r>
            <a:endParaRPr lang="en-US" sz="3200" dirty="0" smtClean="0"/>
          </a:p>
          <a:p>
            <a:pPr lvl="1">
              <a:buFont typeface="Wingdings" pitchFamily="2" charset="2"/>
              <a:buChar char="ü"/>
            </a:pPr>
            <a:r>
              <a:rPr lang="el-GR" sz="2800" dirty="0" smtClean="0"/>
              <a:t>Για παράδειγμα σε PC με </a:t>
            </a:r>
            <a:r>
              <a:rPr lang="el-GR" sz="2800" dirty="0" err="1" smtClean="0"/>
              <a:t>Linux</a:t>
            </a:r>
            <a:r>
              <a:rPr lang="el-GR" sz="2800" dirty="0" smtClean="0"/>
              <a:t> και </a:t>
            </a:r>
            <a:r>
              <a:rPr lang="el-GR" sz="2800" dirty="0" err="1" smtClean="0"/>
              <a:t>φυλλομετρητή</a:t>
            </a:r>
            <a:r>
              <a:rPr lang="el-GR" sz="2800" dirty="0" smtClean="0"/>
              <a:t> </a:t>
            </a:r>
            <a:r>
              <a:rPr lang="el-GR" sz="2800" b="1" dirty="0" err="1" smtClean="0"/>
              <a:t>Konqueror</a:t>
            </a:r>
            <a:r>
              <a:rPr lang="en-US" sz="2800" dirty="0" smtClean="0"/>
              <a:t> </a:t>
            </a:r>
            <a:r>
              <a:rPr lang="el-GR" sz="2800" dirty="0" smtClean="0"/>
              <a:t>επεστράφη η ακόλουθη πληροφορία</a:t>
            </a:r>
            <a:r>
              <a:rPr lang="en-US" sz="2800" dirty="0" smtClean="0"/>
              <a:t> </a:t>
            </a:r>
            <a:r>
              <a:rPr lang="en-US" sz="2800" b="1" dirty="0" smtClean="0">
                <a:solidFill>
                  <a:srgbClr val="FF0000"/>
                </a:solidFill>
              </a:rPr>
              <a:t>Mozilla/5.0 (compatible; </a:t>
            </a:r>
            <a:r>
              <a:rPr lang="en-US" sz="2800" b="1" dirty="0" err="1" smtClean="0">
                <a:solidFill>
                  <a:srgbClr val="FF0000"/>
                </a:solidFill>
              </a:rPr>
              <a:t>Konqueror</a:t>
            </a:r>
            <a:r>
              <a:rPr lang="en-US" sz="2800" b="1" dirty="0" smtClean="0">
                <a:solidFill>
                  <a:srgbClr val="FF0000"/>
                </a:solidFill>
              </a:rPr>
              <a:t>/3.0.0; Linux)</a:t>
            </a:r>
            <a:endParaRPr kumimoji="0" lang="el-GR" sz="28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534740" y="476250"/>
            <a:ext cx="9396889" cy="1143000"/>
          </a:xfrm>
        </p:spPr>
        <p:txBody>
          <a:bodyPr/>
          <a:lstStyle/>
          <a:p>
            <a:pPr eaLnBrk="1" hangingPunct="1"/>
            <a:r>
              <a:rPr lang="el-GR" b="1" smtClean="0"/>
              <a:t>Άδειες Χρήσης</a:t>
            </a:r>
          </a:p>
        </p:txBody>
      </p:sp>
      <p:sp>
        <p:nvSpPr>
          <p:cNvPr id="28678" name="Subtitle 8"/>
          <p:cNvSpPr txBox="1">
            <a:spLocks/>
          </p:cNvSpPr>
          <p:nvPr/>
        </p:nvSpPr>
        <p:spPr bwMode="auto">
          <a:xfrm>
            <a:off x="522051" y="1333500"/>
            <a:ext cx="9396889"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4234400" y="4117977"/>
            <a:ext cx="1805421" cy="460375"/>
          </a:xfrm>
          <a:prstGeom prst="rect">
            <a:avLst/>
          </a:prstGeom>
          <a:noFill/>
          <a:ln w="9525">
            <a:noFill/>
            <a:miter lim="800000"/>
            <a:headEnd/>
            <a:tailEnd/>
          </a:ln>
        </p:spPr>
      </p:pic>
      <p:sp>
        <p:nvSpPr>
          <p:cNvPr id="9" name="8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529572"/>
            <a:ext cx="9866597" cy="3771636"/>
          </a:xfrm>
          <a:prstGeom prst="rect">
            <a:avLst/>
          </a:prstGeom>
        </p:spPr>
        <p:txBody>
          <a:bodyPr vert="horz" lIns="91440" tIns="45720" rIns="91440" bIns="45720" rtlCol="0">
            <a:noAutofit/>
          </a:bodyPr>
          <a:lstStyle/>
          <a:p>
            <a:r>
              <a:rPr lang="el-GR" sz="3200" b="1" dirty="0" smtClean="0">
                <a:solidFill>
                  <a:srgbClr val="FF0000"/>
                </a:solidFill>
              </a:rPr>
              <a:t>5. $REMOTE_ADDR</a:t>
            </a:r>
            <a:r>
              <a:rPr lang="en-US" sz="3200" b="1" dirty="0" smtClean="0">
                <a:solidFill>
                  <a:srgbClr val="FF0000"/>
                </a:solidFill>
              </a:rPr>
              <a:t>:</a:t>
            </a:r>
            <a:r>
              <a:rPr lang="el-GR" sz="3200" b="1" dirty="0" smtClean="0">
                <a:solidFill>
                  <a:srgbClr val="FF0000"/>
                </a:solidFill>
              </a:rPr>
              <a:t> </a:t>
            </a:r>
            <a:r>
              <a:rPr lang="el-GR" sz="3200" dirty="0" smtClean="0"/>
              <a:t>Μας δίνει την διεύθυνση </a:t>
            </a:r>
            <a:r>
              <a:rPr lang="el-GR" sz="3200" b="1" dirty="0" smtClean="0"/>
              <a:t>(ΙΡ) </a:t>
            </a:r>
            <a:r>
              <a:rPr lang="el-GR" sz="3200" dirty="0" smtClean="0"/>
              <a:t>από την οποία βλέπουμε την</a:t>
            </a:r>
            <a:r>
              <a:rPr lang="en-US" sz="3200" dirty="0" smtClean="0"/>
              <a:t> </a:t>
            </a:r>
            <a:r>
              <a:rPr lang="el-GR" sz="3200" dirty="0" smtClean="0"/>
              <a:t>συγκεκριμένη σελίδα. Αν φυσικά χρησιμοποιούμε το </a:t>
            </a:r>
            <a:r>
              <a:rPr lang="el-GR" sz="3200" dirty="0" err="1" smtClean="0"/>
              <a:t>localhost</a:t>
            </a:r>
            <a:r>
              <a:rPr lang="el-GR" sz="3200" dirty="0" smtClean="0"/>
              <a:t> θα μας</a:t>
            </a:r>
            <a:r>
              <a:rPr lang="en-US" sz="3200" dirty="0" smtClean="0"/>
              <a:t> </a:t>
            </a:r>
            <a:r>
              <a:rPr lang="el-GR" sz="3200" dirty="0" smtClean="0"/>
              <a:t>επιστρέψει </a:t>
            </a:r>
            <a:r>
              <a:rPr lang="el-GR" sz="3200" b="1" dirty="0" smtClean="0"/>
              <a:t>127.0.0.1</a:t>
            </a:r>
          </a:p>
          <a:p>
            <a:endParaRPr lang="en-US" sz="3200" dirty="0" smtClean="0"/>
          </a:p>
          <a:p>
            <a:r>
              <a:rPr lang="el-GR" sz="3200" b="1" dirty="0" smtClean="0">
                <a:solidFill>
                  <a:srgbClr val="FF0000"/>
                </a:solidFill>
              </a:rPr>
              <a:t>6. $SCRIPT_FILENAME</a:t>
            </a:r>
            <a:r>
              <a:rPr lang="en-US" sz="3200" b="1" dirty="0" smtClean="0">
                <a:solidFill>
                  <a:srgbClr val="FF0000"/>
                </a:solidFill>
              </a:rPr>
              <a:t>:</a:t>
            </a:r>
            <a:r>
              <a:rPr lang="el-GR" sz="3200" b="1" dirty="0" smtClean="0">
                <a:solidFill>
                  <a:srgbClr val="FF0000"/>
                </a:solidFill>
              </a:rPr>
              <a:t> </a:t>
            </a:r>
            <a:r>
              <a:rPr lang="el-GR" sz="3200" dirty="0" smtClean="0"/>
              <a:t>Μας δίνει υπό την μορφή απόλυτης διαδρομής το</a:t>
            </a:r>
            <a:r>
              <a:rPr lang="en-US" sz="3200" dirty="0" smtClean="0"/>
              <a:t> </a:t>
            </a:r>
            <a:r>
              <a:rPr lang="el-GR" sz="3200" dirty="0" smtClean="0"/>
              <a:t>μονοπάτι προς το εκτελούμενο </a:t>
            </a:r>
            <a:r>
              <a:rPr lang="el-GR" sz="3200" dirty="0" err="1" smtClean="0"/>
              <a:t>script</a:t>
            </a:r>
            <a:r>
              <a:rPr lang="el-GR" sz="3200" dirty="0" smtClean="0"/>
              <a:t>. Παράδειγμα τιμής είναι το</a:t>
            </a:r>
            <a:r>
              <a:rPr lang="en-US" sz="3200" dirty="0" smtClean="0"/>
              <a:t> </a:t>
            </a:r>
            <a:r>
              <a:rPr lang="en-US" sz="3200" b="1" dirty="0" smtClean="0">
                <a:solidFill>
                  <a:srgbClr val="FF0000"/>
                </a:solidFill>
              </a:rPr>
              <a:t>/home/user/</a:t>
            </a:r>
            <a:r>
              <a:rPr lang="en-US" sz="3200" b="1" dirty="0" err="1" smtClean="0">
                <a:solidFill>
                  <a:srgbClr val="FF0000"/>
                </a:solidFill>
              </a:rPr>
              <a:t>public_html</a:t>
            </a:r>
            <a:r>
              <a:rPr lang="en-US" sz="3200" b="1" dirty="0" smtClean="0">
                <a:solidFill>
                  <a:srgbClr val="FF0000"/>
                </a:solidFill>
              </a:rPr>
              <a:t>/page1.php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Μεταβλητές του </a:t>
            </a:r>
            <a:r>
              <a:rPr lang="en-US" dirty="0" smtClean="0"/>
              <a:t>Apache</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529572"/>
            <a:ext cx="9866597" cy="3771636"/>
          </a:xfrm>
          <a:prstGeom prst="rect">
            <a:avLst/>
          </a:prstGeom>
        </p:spPr>
        <p:txBody>
          <a:bodyPr vert="horz" lIns="91440" tIns="45720" rIns="91440" bIns="45720" rtlCol="0">
            <a:noAutofit/>
          </a:bodyPr>
          <a:lstStyle/>
          <a:p>
            <a:r>
              <a:rPr lang="el-GR" sz="3200" b="1" dirty="0" smtClean="0">
                <a:solidFill>
                  <a:srgbClr val="FF0000"/>
                </a:solidFill>
              </a:rPr>
              <a:t>7. $SCRIPT_NAME</a:t>
            </a:r>
            <a:r>
              <a:rPr lang="en-US" sz="3200" b="1" dirty="0" smtClean="0">
                <a:solidFill>
                  <a:srgbClr val="FF0000"/>
                </a:solidFill>
              </a:rPr>
              <a:t>:</a:t>
            </a:r>
            <a:r>
              <a:rPr lang="el-GR" sz="3200" b="1" dirty="0" smtClean="0">
                <a:solidFill>
                  <a:srgbClr val="FF0000"/>
                </a:solidFill>
              </a:rPr>
              <a:t> </a:t>
            </a:r>
            <a:r>
              <a:rPr lang="el-GR" sz="3200" dirty="0" smtClean="0"/>
              <a:t>Μας δίνει υπό την μορφή διαδρομών του </a:t>
            </a:r>
            <a:r>
              <a:rPr lang="el-GR" sz="3200" dirty="0" err="1" smtClean="0"/>
              <a:t>διακομιστή</a:t>
            </a:r>
            <a:r>
              <a:rPr lang="el-GR" sz="3200" dirty="0" smtClean="0"/>
              <a:t> το</a:t>
            </a:r>
            <a:r>
              <a:rPr lang="en-US" sz="3200" dirty="0" smtClean="0"/>
              <a:t> </a:t>
            </a:r>
            <a:r>
              <a:rPr lang="el-GR" sz="3200" dirty="0" smtClean="0"/>
              <a:t>μονοπάτι προς το εκτελούμενο </a:t>
            </a:r>
            <a:r>
              <a:rPr lang="el-GR" sz="3200" dirty="0" err="1" smtClean="0"/>
              <a:t>script</a:t>
            </a:r>
            <a:r>
              <a:rPr lang="el-GR" sz="3200" dirty="0" smtClean="0"/>
              <a:t>. Για το προηγούμενο παράδειγμα</a:t>
            </a:r>
            <a:r>
              <a:rPr lang="en-US" sz="3200" dirty="0" smtClean="0"/>
              <a:t> </a:t>
            </a:r>
            <a:r>
              <a:rPr lang="el-GR" sz="3200" dirty="0" smtClean="0"/>
              <a:t>επιστρέφει </a:t>
            </a:r>
            <a:r>
              <a:rPr lang="el-GR" sz="3200" b="1" i="1" dirty="0" smtClean="0">
                <a:solidFill>
                  <a:srgbClr val="FF0000"/>
                </a:solidFill>
              </a:rPr>
              <a:t>~</a:t>
            </a:r>
            <a:r>
              <a:rPr lang="en-US" sz="3200" b="1" i="1" dirty="0" smtClean="0">
                <a:solidFill>
                  <a:srgbClr val="FF0000"/>
                </a:solidFill>
              </a:rPr>
              <a:t>user/page1.php.</a:t>
            </a:r>
            <a:endParaRPr kumimoji="0" lang="el-GR" sz="28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a:t>
            </a:r>
            <a:r>
              <a:rPr lang="en-US" dirty="0" smtClean="0"/>
              <a:t>Query Strings</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529572"/>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Πολλές φορές θα έχουμε προσέξει πως στο Internet μια σελίδα δεν εμφανίζεται</a:t>
            </a:r>
            <a:r>
              <a:rPr lang="en-US" sz="3200" dirty="0" smtClean="0"/>
              <a:t> </a:t>
            </a:r>
            <a:r>
              <a:rPr lang="el-GR" sz="3200" dirty="0" smtClean="0"/>
              <a:t>απλώς με το όνομά της, αλλά και με διάφορα </a:t>
            </a:r>
            <a:r>
              <a:rPr lang="el-GR" sz="3200" b="1" dirty="0" smtClean="0"/>
              <a:t>QUERY STRINGS </a:t>
            </a:r>
            <a:r>
              <a:rPr lang="el-GR" sz="3200" dirty="0" smtClean="0"/>
              <a:t>που την</a:t>
            </a:r>
            <a:r>
              <a:rPr lang="en-US" sz="3200" dirty="0" smtClean="0"/>
              <a:t> </a:t>
            </a:r>
            <a:r>
              <a:rPr lang="el-GR" sz="3200" dirty="0" smtClean="0"/>
              <a:t>ακολουθούν στο πεδίο διευθύνσεως του </a:t>
            </a:r>
            <a:r>
              <a:rPr lang="el-GR" sz="3200" dirty="0" err="1" smtClean="0"/>
              <a:t>φυλλομετρητή</a:t>
            </a:r>
            <a:r>
              <a:rPr lang="el-GR" sz="3200" dirty="0" smtClean="0"/>
              <a:t>. </a:t>
            </a:r>
            <a:endParaRPr lang="en-US" sz="3200" dirty="0" smtClean="0"/>
          </a:p>
          <a:p>
            <a:pPr lvl="1">
              <a:buFont typeface="Wingdings" pitchFamily="2" charset="2"/>
              <a:buChar char="ü"/>
            </a:pPr>
            <a:r>
              <a:rPr lang="el-GR" sz="2800" dirty="0" smtClean="0"/>
              <a:t>π.χ. η αναφορά στην σελίδα</a:t>
            </a:r>
            <a:r>
              <a:rPr lang="en-US" sz="2800" dirty="0" smtClean="0"/>
              <a:t> </a:t>
            </a:r>
            <a:endParaRPr lang="el-GR" sz="2800" dirty="0" smtClean="0"/>
          </a:p>
          <a:p>
            <a:pPr lvl="1"/>
            <a:r>
              <a:rPr lang="en-US" sz="2800" dirty="0" smtClean="0">
                <a:hlinkClick r:id="rId4"/>
              </a:rPr>
              <a:t>http://localhost/~user/page1.php?a=1&amp;b=2</a:t>
            </a:r>
            <a:endParaRPr lang="el-GR" sz="2800" dirty="0" smtClean="0"/>
          </a:p>
          <a:p>
            <a:pPr lvl="1"/>
            <a:endParaRPr lang="en-US" sz="2800" dirty="0" smtClean="0"/>
          </a:p>
          <a:p>
            <a:r>
              <a:rPr lang="el-GR" sz="2800" dirty="0" smtClean="0"/>
              <a:t>αναφέρεται στην σελίδα page1.php και της περνά σαν πληροφορία δύο </a:t>
            </a:r>
            <a:r>
              <a:rPr lang="el-GR" sz="2800" dirty="0" err="1" smtClean="0"/>
              <a:t>query</a:t>
            </a:r>
            <a:r>
              <a:rPr lang="el-GR" sz="2800" dirty="0" smtClean="0"/>
              <a:t> </a:t>
            </a:r>
            <a:r>
              <a:rPr lang="el-GR" sz="2800" dirty="0" err="1" smtClean="0"/>
              <a:t>strings</a:t>
            </a:r>
            <a:r>
              <a:rPr lang="el-GR" sz="2800" dirty="0" smtClean="0"/>
              <a:t>, το a με τιμή 1 και το b με τιμή 2.</a:t>
            </a:r>
          </a:p>
          <a:p>
            <a:pPr>
              <a:buFont typeface="Arial" pitchFamily="34" charset="0"/>
              <a:buChar char="•"/>
            </a:pPr>
            <a:r>
              <a:rPr lang="el-GR" sz="3200" dirty="0" smtClean="0"/>
              <a:t>Τα δύο </a:t>
            </a:r>
            <a:r>
              <a:rPr lang="el-GR" sz="3200" dirty="0" err="1" smtClean="0"/>
              <a:t>query</a:t>
            </a:r>
            <a:r>
              <a:rPr lang="el-GR" sz="3200" dirty="0" smtClean="0"/>
              <a:t> </a:t>
            </a:r>
            <a:r>
              <a:rPr lang="el-GR" sz="3200" dirty="0" err="1" smtClean="0"/>
              <a:t>strings</a:t>
            </a:r>
            <a:r>
              <a:rPr lang="el-GR" sz="3200" dirty="0" smtClean="0"/>
              <a:t> δεν είναι</a:t>
            </a:r>
            <a:r>
              <a:rPr lang="en-US" sz="3200" dirty="0" smtClean="0"/>
              <a:t> </a:t>
            </a:r>
            <a:r>
              <a:rPr lang="el-GR" sz="3200" dirty="0" smtClean="0"/>
              <a:t>απαραίτητο πως θα χωρίζονται πάντα με </a:t>
            </a:r>
            <a:r>
              <a:rPr lang="el-GR" sz="3200" b="1" dirty="0" smtClean="0"/>
              <a:t>&amp;.</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a:t>
            </a:r>
            <a:r>
              <a:rPr lang="en-US" dirty="0" smtClean="0"/>
              <a:t>Query Strings</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51942" y="1916832"/>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Πολλές φορές μπορεί να χρησιμοποιούμε και το </a:t>
            </a:r>
            <a:r>
              <a:rPr lang="el-GR" sz="3200" b="1" dirty="0" smtClean="0"/>
              <a:t>%</a:t>
            </a:r>
            <a:r>
              <a:rPr lang="el-GR" sz="3200" dirty="0" smtClean="0"/>
              <a:t> χωρίς περιορισμό. </a:t>
            </a:r>
          </a:p>
          <a:p>
            <a:endParaRPr lang="el-GR" sz="3200" dirty="0" smtClean="0"/>
          </a:p>
          <a:p>
            <a:pPr>
              <a:buFont typeface="Arial" pitchFamily="34" charset="0"/>
              <a:buChar char="•"/>
            </a:pPr>
            <a:r>
              <a:rPr lang="el-GR" sz="3200" dirty="0" smtClean="0"/>
              <a:t>Ωστόσο, στα παραδείγματα αυτού του κειμένου χρησιμοποιούμε το </a:t>
            </a:r>
            <a:r>
              <a:rPr lang="el-GR" sz="3200" b="1" dirty="0" smtClean="0"/>
              <a:t>&amp;</a:t>
            </a:r>
            <a:r>
              <a:rPr lang="el-GR" sz="3200" dirty="0" smtClean="0"/>
              <a:t>. Στο επόμενο παράδειγμα παίρνουμε δύο παραμέτρους στην σελίδα μας και τα εκτυπώνουμε μέσα σε αυτήν.</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a:t>
            </a:r>
            <a:r>
              <a:rPr lang="en-US" dirty="0" smtClean="0"/>
              <a:t>Query Strings</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323950" y="1340768"/>
            <a:ext cx="9651766" cy="5344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a:t>
            </a:r>
            <a:r>
              <a:rPr lang="en-US" dirty="0" smtClean="0"/>
              <a:t>Query Strings</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50441" y="1628800"/>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Φυσικά, θα πρέπει να χρησιμοποιήσουμε τα </a:t>
            </a:r>
            <a:r>
              <a:rPr lang="el-GR" sz="3200" b="1" dirty="0" smtClean="0"/>
              <a:t>QUERY STRINGS</a:t>
            </a:r>
            <a:r>
              <a:rPr lang="el-GR" sz="3200" dirty="0" smtClean="0"/>
              <a:t> </a:t>
            </a:r>
            <a:r>
              <a:rPr lang="el-GR" sz="3200" b="1" dirty="0" smtClean="0">
                <a:solidFill>
                  <a:srgbClr val="FF0000"/>
                </a:solidFill>
              </a:rPr>
              <a:t>a</a:t>
            </a:r>
            <a:r>
              <a:rPr lang="el-GR" sz="3200" dirty="0" smtClean="0"/>
              <a:t> και </a:t>
            </a:r>
            <a:r>
              <a:rPr lang="el-GR" sz="3200" b="1" dirty="0" smtClean="0">
                <a:solidFill>
                  <a:srgbClr val="FF0000"/>
                </a:solidFill>
              </a:rPr>
              <a:t>b</a:t>
            </a:r>
            <a:r>
              <a:rPr lang="el-GR" sz="3200" dirty="0" smtClean="0"/>
              <a:t> προκειμένου να δούμε τις τιμές τους από τις δύο </a:t>
            </a:r>
            <a:r>
              <a:rPr lang="el-GR" sz="3200" b="1" i="1" dirty="0" err="1" smtClean="0">
                <a:solidFill>
                  <a:srgbClr val="FF0000"/>
                </a:solidFill>
              </a:rPr>
              <a:t>echo</a:t>
            </a:r>
            <a:r>
              <a:rPr lang="el-GR" sz="3200" dirty="0" smtClean="0"/>
              <a:t> εντολές. Για την προηγούμενη σελίδα θα τυπώσει στο παράθυρο του </a:t>
            </a:r>
            <a:r>
              <a:rPr lang="el-GR" sz="3200" dirty="0" err="1" smtClean="0"/>
              <a:t>φυλλομετρητή</a:t>
            </a:r>
            <a:endParaRPr lang="el-GR" sz="3200" dirty="0" smtClean="0"/>
          </a:p>
          <a:p>
            <a:pPr algn="ctr"/>
            <a:r>
              <a:rPr lang="el-GR" sz="3200" b="1" i="1" dirty="0" smtClean="0">
                <a:solidFill>
                  <a:srgbClr val="FF0000"/>
                </a:solidFill>
              </a:rPr>
              <a:t>Η ΠΡΩΤΗ ΠΑΡΑΜΕΤΡΟΣ ΕΙΝΑΙ 1</a:t>
            </a:r>
          </a:p>
          <a:p>
            <a:pPr algn="ctr"/>
            <a:r>
              <a:rPr lang="el-GR" sz="3200" b="1" i="1" dirty="0" smtClean="0">
                <a:solidFill>
                  <a:srgbClr val="FF0000"/>
                </a:solidFill>
              </a:rPr>
              <a:t>Η ΔΕΥΤΕΡΗ ΠΑΡΑΜΕΤΡΟΣ ΕΙΝΑΙ 2</a:t>
            </a:r>
          </a:p>
          <a:p>
            <a:pPr algn="ctr"/>
            <a:endParaRPr lang="el-GR" sz="3200" b="1" i="1" dirty="0" smtClean="0">
              <a:solidFill>
                <a:srgbClr val="FF0000"/>
              </a:solidFill>
            </a:endParaRPr>
          </a:p>
          <a:p>
            <a:pPr>
              <a:buFont typeface="Arial" pitchFamily="34" charset="0"/>
              <a:buChar char="•"/>
            </a:pPr>
            <a:r>
              <a:rPr lang="el-GR" sz="3200" dirty="0" smtClean="0"/>
              <a:t>Για να εκτυπώσουμε τις τιμές παραμέτρων μέσα από την </a:t>
            </a:r>
            <a:r>
              <a:rPr lang="el-GR" sz="3200" b="1" i="1" dirty="0" err="1" smtClean="0">
                <a:solidFill>
                  <a:srgbClr val="FF0000"/>
                </a:solidFill>
              </a:rPr>
              <a:t>echo</a:t>
            </a:r>
            <a:r>
              <a:rPr lang="el-GR" sz="3200" dirty="0" smtClean="0"/>
              <a:t> αρκεί να παρεμβάλλουμε τα ονόματα των μεταβλητών στο σημείο που θέλουμε.</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πεδίων φόρμας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50441" y="1628800"/>
            <a:ext cx="9866597" cy="3771636"/>
          </a:xfrm>
          <a:prstGeom prst="rect">
            <a:avLst/>
          </a:prstGeom>
        </p:spPr>
        <p:txBody>
          <a:bodyPr vert="horz" lIns="91440" tIns="45720" rIns="91440" bIns="45720" rtlCol="0">
            <a:noAutofit/>
          </a:bodyPr>
          <a:lstStyle/>
          <a:p>
            <a:pPr>
              <a:buFont typeface="Arial" pitchFamily="34" charset="0"/>
              <a:buChar char="•"/>
            </a:pPr>
            <a:r>
              <a:rPr lang="el-GR" sz="3200" dirty="0" smtClean="0"/>
              <a:t>Ένα άλλο σημαντικό στοιχείο στον προγραμματισμό σελίδων είναι η επικοινωνία</a:t>
            </a:r>
            <a:r>
              <a:rPr lang="en-US" sz="3200" dirty="0" smtClean="0"/>
              <a:t> </a:t>
            </a:r>
            <a:r>
              <a:rPr lang="el-GR" sz="3200" dirty="0" smtClean="0"/>
              <a:t>μεταξύ σελίδων με την χρήση φορμών. </a:t>
            </a:r>
            <a:endParaRPr lang="en-US" sz="3200" dirty="0" smtClean="0"/>
          </a:p>
          <a:p>
            <a:pPr lvl="1">
              <a:buFont typeface="Wingdings" pitchFamily="2" charset="2"/>
              <a:buChar char="ü"/>
            </a:pPr>
            <a:r>
              <a:rPr lang="el-GR" sz="2800" dirty="0" smtClean="0"/>
              <a:t>Η ανάκτηση των τιμών των πεδίων των</a:t>
            </a:r>
            <a:r>
              <a:rPr lang="en-US" sz="2800" dirty="0" smtClean="0"/>
              <a:t> </a:t>
            </a:r>
            <a:r>
              <a:rPr lang="el-GR" sz="2800" dirty="0" smtClean="0"/>
              <a:t>φορμών γίνεται πολύ απλά με το όνομα των πεδίων ακριβώς όπως κάναμε</a:t>
            </a:r>
            <a:r>
              <a:rPr lang="en-US" sz="2800" dirty="0" smtClean="0"/>
              <a:t> </a:t>
            </a:r>
            <a:r>
              <a:rPr lang="el-GR" sz="2800" dirty="0" smtClean="0"/>
              <a:t>προηγουμένως και με τα </a:t>
            </a:r>
            <a:r>
              <a:rPr lang="el-GR" sz="2800" b="1" dirty="0" smtClean="0">
                <a:solidFill>
                  <a:srgbClr val="FF0000"/>
                </a:solidFill>
              </a:rPr>
              <a:t>QUERY STRINGS</a:t>
            </a:r>
            <a:r>
              <a:rPr lang="el-GR" sz="2800" dirty="0" smtClean="0"/>
              <a:t>, αλλά με χρήση του </a:t>
            </a:r>
            <a:r>
              <a:rPr lang="el-GR" sz="2800" b="1" dirty="0" smtClean="0"/>
              <a:t>πίνακα </a:t>
            </a:r>
            <a:r>
              <a:rPr lang="el-GR" sz="2800" b="1" dirty="0" smtClean="0">
                <a:solidFill>
                  <a:srgbClr val="FF0000"/>
                </a:solidFill>
              </a:rPr>
              <a:t>$_POST</a:t>
            </a:r>
            <a:r>
              <a:rPr lang="en-US" sz="2800" b="1" dirty="0" smtClean="0">
                <a:solidFill>
                  <a:srgbClr val="FF0000"/>
                </a:solidFill>
              </a:rPr>
              <a:t> </a:t>
            </a:r>
            <a:r>
              <a:rPr lang="el-GR" sz="2800" dirty="0" smtClean="0"/>
              <a:t>αντί για τον </a:t>
            </a:r>
            <a:r>
              <a:rPr lang="el-GR" sz="2800" b="1" dirty="0" smtClean="0"/>
              <a:t>πίνακα </a:t>
            </a:r>
            <a:r>
              <a:rPr lang="el-GR" sz="2800" b="1" dirty="0" smtClean="0">
                <a:solidFill>
                  <a:srgbClr val="FF0000"/>
                </a:solidFill>
              </a:rPr>
              <a:t>$_GET. </a:t>
            </a:r>
          </a:p>
          <a:p>
            <a:pPr lvl="1">
              <a:buFont typeface="Wingdings" pitchFamily="2" charset="2"/>
              <a:buChar char="ü"/>
            </a:pPr>
            <a:r>
              <a:rPr lang="el-GR" sz="2800" dirty="0" smtClean="0"/>
              <a:t>Στο επόμενο παράδειγμα εισάγουμε στην φόρμα το</a:t>
            </a:r>
          </a:p>
          <a:p>
            <a:pPr lvl="1"/>
            <a:r>
              <a:rPr lang="el-GR" sz="2800" dirty="0" smtClean="0"/>
              <a:t>όνομα και το επίθετο ενός ατόμου και στην δεύτερη σελίδα τα εμφανίζουμε</a:t>
            </a:r>
            <a:r>
              <a:rPr lang="en-US" sz="2800" dirty="0" smtClean="0"/>
              <a:t> </a:t>
            </a:r>
            <a:r>
              <a:rPr lang="el-GR" sz="2800" dirty="0" smtClean="0"/>
              <a:t>στην οθόνη του </a:t>
            </a:r>
            <a:r>
              <a:rPr lang="el-GR" sz="2800" dirty="0" err="1" smtClean="0"/>
              <a:t>φυλλομετρητή</a:t>
            </a:r>
            <a:r>
              <a:rPr lang="el-GR" sz="2800" dirty="0" smtClean="0"/>
              <a:t>.</a:t>
            </a:r>
            <a:endParaRPr kumimoji="0" lang="el-GR" sz="28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πεδίων φόρμας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1548086" y="1412776"/>
            <a:ext cx="7718177" cy="2348226"/>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189201" y="3645024"/>
            <a:ext cx="10071853" cy="304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πεδίων φόρμας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755998" y="1414791"/>
            <a:ext cx="9001000" cy="5398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Ανάκτηση τιμών λίστας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10189046" cy="3046988"/>
          </a:xfrm>
          <a:prstGeom prst="rect">
            <a:avLst/>
          </a:prstGeom>
        </p:spPr>
        <p:txBody>
          <a:bodyPr wrap="square">
            <a:spAutoFit/>
          </a:bodyPr>
          <a:lstStyle/>
          <a:p>
            <a:r>
              <a:rPr lang="el-GR" sz="3200" dirty="0" smtClean="0"/>
              <a:t>Σε πολλές περιπτώσεις θα χρειαστεί να φτιάξουμε πτυσσόμενες λίστες προκειμένου να παρέχουμε στον χρήστη την δυνατότητα να επιλέξει από μία</a:t>
            </a:r>
          </a:p>
          <a:p>
            <a:r>
              <a:rPr lang="el-GR" sz="3200" dirty="0" smtClean="0"/>
              <a:t>σειρά επιλογών. Στην επόμενη φόρμα φτιάχνουμε μία λίστα επιλογών για τις τέσσερις βασικές αριθμητικές πράξεις:</a:t>
            </a:r>
            <a:endParaRPr lang="el-G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534740" y="476250"/>
            <a:ext cx="9396889"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522051" y="1530352"/>
            <a:ext cx="9396889"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520833" y="4592640"/>
            <a:ext cx="7399325" cy="1284287"/>
          </a:xfrm>
          <a:prstGeom prst="rect">
            <a:avLst/>
          </a:prstGeom>
          <a:noFill/>
          <a:ln w="9525">
            <a:noFill/>
            <a:miter lim="800000"/>
            <a:headEnd/>
            <a:tailEnd/>
          </a:ln>
        </p:spPr>
      </p:pic>
      <p:sp>
        <p:nvSpPr>
          <p:cNvPr id="9" name="8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188640"/>
            <a:ext cx="9396889" cy="1143000"/>
          </a:xfrm>
        </p:spPr>
        <p:txBody>
          <a:bodyPr>
            <a:normAutofit/>
          </a:bodyPr>
          <a:lstStyle/>
          <a:p>
            <a:r>
              <a:rPr lang="el-GR" dirty="0" smtClean="0"/>
              <a:t>Ανάκτηση τιμών λίστας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972022" y="1052736"/>
            <a:ext cx="5848406" cy="2232248"/>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611982" y="3140968"/>
            <a:ext cx="9217024" cy="3605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188640"/>
            <a:ext cx="9396889" cy="1143000"/>
          </a:xfrm>
        </p:spPr>
        <p:txBody>
          <a:bodyPr>
            <a:normAutofit/>
          </a:bodyPr>
          <a:lstStyle/>
          <a:p>
            <a:r>
              <a:rPr lang="el-GR" dirty="0" smtClean="0"/>
              <a:t>Ανάκτηση τιμών λίστας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8" name="7 - Ορθογώνιο"/>
          <p:cNvSpPr/>
          <p:nvPr/>
        </p:nvSpPr>
        <p:spPr>
          <a:xfrm>
            <a:off x="0" y="1844824"/>
            <a:ext cx="10440988" cy="3046988"/>
          </a:xfrm>
          <a:prstGeom prst="rect">
            <a:avLst/>
          </a:prstGeom>
        </p:spPr>
        <p:txBody>
          <a:bodyPr wrap="square">
            <a:spAutoFit/>
          </a:bodyPr>
          <a:lstStyle/>
          <a:p>
            <a:r>
              <a:rPr lang="el-GR" sz="3200" dirty="0" smtClean="0"/>
              <a:t>Για να φτιάξουμε μία λίστα χρησιμοποιούμε το </a:t>
            </a:r>
            <a:r>
              <a:rPr lang="el-GR" sz="3200" b="1" i="1" dirty="0" err="1" smtClean="0">
                <a:solidFill>
                  <a:srgbClr val="FF0000"/>
                </a:solidFill>
              </a:rPr>
              <a:t>tag</a:t>
            </a:r>
            <a:r>
              <a:rPr lang="el-GR" sz="3200" b="1" i="1" dirty="0" smtClean="0">
                <a:solidFill>
                  <a:srgbClr val="FF0000"/>
                </a:solidFill>
              </a:rPr>
              <a:t> </a:t>
            </a:r>
            <a:r>
              <a:rPr lang="el-GR" sz="3200" b="1" i="1" dirty="0" err="1" smtClean="0">
                <a:solidFill>
                  <a:srgbClr val="FF0000"/>
                </a:solidFill>
              </a:rPr>
              <a:t>select</a:t>
            </a:r>
            <a:r>
              <a:rPr lang="el-GR" sz="3200" b="1" i="1" dirty="0" smtClean="0">
                <a:solidFill>
                  <a:srgbClr val="FF0000"/>
                </a:solidFill>
              </a:rPr>
              <a:t> </a:t>
            </a:r>
            <a:r>
              <a:rPr lang="el-GR" sz="3200" dirty="0" smtClean="0"/>
              <a:t>και με το πεδίο </a:t>
            </a:r>
            <a:r>
              <a:rPr lang="el-GR" sz="3200" b="1" i="1" dirty="0" err="1" smtClean="0">
                <a:solidFill>
                  <a:srgbClr val="FF0000"/>
                </a:solidFill>
              </a:rPr>
              <a:t>name</a:t>
            </a:r>
            <a:r>
              <a:rPr lang="el-GR" sz="3200" dirty="0" smtClean="0"/>
              <a:t> δίνουμε ένα όνομα στην λίστα. Αυτό το όνομα είναι ιδιαίτερα σημαντικό, καθώς η </a:t>
            </a:r>
            <a:r>
              <a:rPr lang="el-GR" sz="3200" b="1" dirty="0" smtClean="0"/>
              <a:t>PHP</a:t>
            </a:r>
            <a:r>
              <a:rPr lang="el-GR" sz="3200" dirty="0" smtClean="0"/>
              <a:t> θα χρησιμοποιήσει μία μεταβλητή με αυτό το όνομα προκειμένου να αναφερθεί στο επιλεγμένο στοιχείο της λίστας.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188640"/>
            <a:ext cx="9396889" cy="1143000"/>
          </a:xfrm>
        </p:spPr>
        <p:txBody>
          <a:bodyPr>
            <a:normAutofit/>
          </a:bodyPr>
          <a:lstStyle/>
          <a:p>
            <a:r>
              <a:rPr lang="el-GR" dirty="0" smtClean="0"/>
              <a:t>Ανάκτηση τιμών λίστας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8" name="7 - Ορθογώνιο"/>
          <p:cNvSpPr/>
          <p:nvPr/>
        </p:nvSpPr>
        <p:spPr>
          <a:xfrm>
            <a:off x="0" y="1124744"/>
            <a:ext cx="10440988" cy="1077218"/>
          </a:xfrm>
          <a:prstGeom prst="rect">
            <a:avLst/>
          </a:prstGeom>
        </p:spPr>
        <p:txBody>
          <a:bodyPr wrap="square">
            <a:spAutoFit/>
          </a:bodyPr>
          <a:lstStyle/>
          <a:p>
            <a:r>
              <a:rPr lang="el-GR" sz="3200" dirty="0" smtClean="0"/>
              <a:t>Μία απλή σελίδα η οποία εμφανίζει την τιμή που επιλέξαμε από την λίστα είναι η επόμενη:</a:t>
            </a:r>
          </a:p>
        </p:txBody>
      </p:sp>
      <p:pic>
        <p:nvPicPr>
          <p:cNvPr id="9218" name="Picture 2"/>
          <p:cNvPicPr>
            <a:picLocks noChangeAspect="1" noChangeArrowheads="1"/>
          </p:cNvPicPr>
          <p:nvPr/>
        </p:nvPicPr>
        <p:blipFill>
          <a:blip r:embed="rId4" cstate="print"/>
          <a:srcRect/>
          <a:stretch>
            <a:fillRect/>
          </a:stretch>
        </p:blipFill>
        <p:spPr bwMode="auto">
          <a:xfrm>
            <a:off x="972022" y="2232248"/>
            <a:ext cx="8642226" cy="45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9723171" y="6559552"/>
            <a:ext cx="717818" cy="365125"/>
          </a:xfrm>
          <a:prstGeom prst="rect">
            <a:avLst/>
          </a:prstGeom>
          <a:noFill/>
          <a:ln>
            <a:miter lim="800000"/>
            <a:headEnd/>
            <a:tailEnd/>
          </a:ln>
        </p:spPr>
        <p:txBody>
          <a:bodyPr/>
          <a:lstStyle/>
          <a:p>
            <a:fld id="{DB116AAB-93E3-4041-84FC-C7AC93EFAFCB}" type="slidenum">
              <a:rPr lang="el-GR" altLang="el-GR">
                <a:solidFill>
                  <a:schemeClr val="bg1"/>
                </a:solidFill>
              </a:rPr>
              <a:pPr/>
              <a:t>43</a:t>
            </a:fld>
            <a:endParaRPr lang="el-GR" altLang="el-GR">
              <a:solidFill>
                <a:schemeClr val="bg1"/>
              </a:solidFill>
            </a:endParaRPr>
          </a:p>
        </p:txBody>
      </p:sp>
      <p:sp>
        <p:nvSpPr>
          <p:cNvPr id="79875" name="Rectangle 14"/>
          <p:cNvSpPr>
            <a:spLocks noChangeArrowheads="1"/>
          </p:cNvSpPr>
          <p:nvPr/>
        </p:nvSpPr>
        <p:spPr bwMode="auto">
          <a:xfrm>
            <a:off x="2646501" y="2894013"/>
            <a:ext cx="5220494"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 Ενότητα 3, ΤΜΗΜΑ ΜΗΧΑΝΙΚΩΝ ΠΛΗΡΟΦΟΡΙΚΗΣ ΤΕ,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 Ενότητα 3, ΤΜΗΜΑ ΜΗΧΑΝΙΚΩΝ ΠΛΗΡΟΦΟΡΙΚΗΣ ΤΕ,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8" name="Rectangle 1"/>
          <p:cNvSpPr/>
          <p:nvPr/>
        </p:nvSpPr>
        <p:spPr>
          <a:xfrm>
            <a:off x="533860" y="2132856"/>
            <a:ext cx="9621069" cy="1631214"/>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4562724" y="4149083"/>
            <a:ext cx="1806032" cy="461161"/>
          </a:xfrm>
          <a:prstGeom prst="rect">
            <a:avLst/>
          </a:prstGeom>
        </p:spPr>
      </p:pic>
      <p:sp>
        <p:nvSpPr>
          <p:cNvPr id="10" name="Rectangle 3"/>
          <p:cNvSpPr/>
          <p:nvPr/>
        </p:nvSpPr>
        <p:spPr>
          <a:xfrm>
            <a:off x="616083" y="5085185"/>
            <a:ext cx="9511439"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780527"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944972" y="6237312"/>
            <a:ext cx="7499700"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533861" y="1412776"/>
            <a:ext cx="9396889"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Ιωάννης </a:t>
            </a:r>
            <a:r>
              <a:rPr lang="el-GR" sz="2400" dirty="0" err="1" smtClean="0">
                <a:solidFill>
                  <a:prstClr val="white">
                    <a:lumMod val="50000"/>
                  </a:prstClr>
                </a:solidFill>
              </a:rPr>
              <a:t>Τσούλος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Ηλεκτρονικό Εμπόριο.</a:t>
            </a:r>
          </a:p>
          <a:p>
            <a:pPr algn="just"/>
            <a:r>
              <a:rPr lang="el-GR" sz="2400" dirty="0" smtClean="0">
                <a:solidFill>
                  <a:srgbClr val="7F7F7F"/>
                </a:solidFill>
                <a:latin typeface="Calibri" pitchFamily="34" charset="0"/>
              </a:rPr>
              <a:t>Έκδοση: 1.0 Άρτα,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http://eclass.teiep.gr/courses/COMP100/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12" name="Rectangle 11"/>
          <p:cNvSpPr/>
          <p:nvPr/>
        </p:nvSpPr>
        <p:spPr>
          <a:xfrm>
            <a:off x="2013851" y="2996952"/>
            <a:ext cx="6709727"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767185" y="4221091"/>
            <a:ext cx="8171833"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Άρτα,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641" y="5589241"/>
            <a:ext cx="3716884"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8016033" y="5661251"/>
            <a:ext cx="1806032" cy="4611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533861" y="1412776"/>
            <a:ext cx="9396889"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645887" y="2411596"/>
            <a:ext cx="5220494"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61025" y="1981200"/>
            <a:ext cx="9918939"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435041" y="560388"/>
            <a:ext cx="9570906"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10440988" cy="461963"/>
          </a:xfrm>
          <a:prstGeom prst="rect">
            <a:avLst/>
          </a:prstGeom>
          <a:solidFill>
            <a:srgbClr val="1F497D"/>
          </a:solidFill>
        </p:spPr>
        <p:txBody>
          <a:bodyPr>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97879"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9578157" y="0"/>
            <a:ext cx="862832" cy="692150"/>
          </a:xfrm>
          <a:prstGeom prst="rect">
            <a:avLst/>
          </a:prstGeom>
          <a:noFill/>
          <a:ln w="9525">
            <a:noFill/>
            <a:miter lim="800000"/>
            <a:headEnd/>
            <a:tailEnd/>
          </a:ln>
        </p:spPr>
      </p:pic>
      <p:sp>
        <p:nvSpPr>
          <p:cNvPr id="9" name="Θέση περιεχομένου 2"/>
          <p:cNvSpPr txBox="1">
            <a:spLocks/>
          </p:cNvSpPr>
          <p:nvPr/>
        </p:nvSpPr>
        <p:spPr>
          <a:xfrm>
            <a:off x="500298" y="1300165"/>
            <a:ext cx="940776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Ηλεκτρονικό Εμπόριο </a:t>
            </a:r>
            <a:r>
              <a:rPr lang="el-GR" sz="1400" kern="0" dirty="0" err="1" smtClean="0">
                <a:solidFill>
                  <a:srgbClr val="000000"/>
                </a:solidFill>
                <a:latin typeface="Calibri" pitchFamily="34" charset="0"/>
                <a:ea typeface="Arial Unicode MS"/>
                <a:cs typeface="Times New Roman" pitchFamily="18" charset="0"/>
              </a:rPr>
              <a:t>Πομπόρτσης</a:t>
            </a:r>
            <a:r>
              <a:rPr lang="el-GR" sz="1400" kern="0" dirty="0" smtClean="0">
                <a:solidFill>
                  <a:srgbClr val="000000"/>
                </a:solidFill>
                <a:latin typeface="Calibri" pitchFamily="34" charset="0"/>
                <a:ea typeface="Arial Unicode MS"/>
                <a:cs typeface="Times New Roman" pitchFamily="18" charset="0"/>
              </a:rPr>
              <a:t>-</a:t>
            </a:r>
            <a:r>
              <a:rPr lang="el-GR" sz="1400" kern="0" dirty="0" err="1" smtClean="0">
                <a:solidFill>
                  <a:srgbClr val="000000"/>
                </a:solidFill>
                <a:latin typeface="Calibri" pitchFamily="34" charset="0"/>
                <a:ea typeface="Arial Unicode MS"/>
                <a:cs typeface="Times New Roman" pitchFamily="18" charset="0"/>
              </a:rPr>
              <a:t>Τσούφλας</a:t>
            </a:r>
            <a:r>
              <a:rPr lang="el-GR" sz="1400" kern="0" dirty="0" smtClean="0">
                <a:solidFill>
                  <a:srgbClr val="000000"/>
                </a:solidFill>
                <a:latin typeface="Calibri" pitchFamily="34" charset="0"/>
                <a:ea typeface="Arial Unicode MS"/>
                <a:cs typeface="Times New Roman" pitchFamily="18" charset="0"/>
              </a:rPr>
              <a:t>, Εκδόσεις </a:t>
            </a:r>
            <a:r>
              <a:rPr lang="el-GR" sz="1400" kern="0" dirty="0" err="1" smtClean="0">
                <a:solidFill>
                  <a:srgbClr val="000000"/>
                </a:solidFill>
                <a:latin typeface="Calibri" pitchFamily="34" charset="0"/>
                <a:ea typeface="Arial Unicode MS"/>
                <a:cs typeface="Times New Roman" pitchFamily="18" charset="0"/>
              </a:rPr>
              <a:t>Τζιόλα</a:t>
            </a:r>
            <a:r>
              <a:rPr lang="el-GR" sz="1400" kern="0" dirty="0" smtClean="0">
                <a:solidFill>
                  <a:srgbClr val="000000"/>
                </a:solidFill>
                <a:latin typeface="Calibri" pitchFamily="34" charset="0"/>
                <a:ea typeface="Arial Unicode MS"/>
                <a:cs typeface="Times New Roman" pitchFamily="18" charset="0"/>
              </a:rPr>
              <a:t> 2002</a:t>
            </a: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Αρχές και Εξελίξεις, </a:t>
            </a:r>
            <a:r>
              <a:rPr lang="en-US" sz="1400" kern="0" dirty="0" smtClean="0">
                <a:solidFill>
                  <a:srgbClr val="000000"/>
                </a:solidFill>
                <a:latin typeface="Calibri" pitchFamily="34" charset="0"/>
                <a:ea typeface="Arial Unicode MS"/>
                <a:cs typeface="Times New Roman" pitchFamily="18" charset="0"/>
              </a:rPr>
              <a:t>E. Turban, </a:t>
            </a:r>
            <a:r>
              <a:rPr lang="el-GR" sz="1400" kern="0" dirty="0" smtClean="0">
                <a:solidFill>
                  <a:srgbClr val="000000"/>
                </a:solidFill>
                <a:latin typeface="Calibri" pitchFamily="34" charset="0"/>
                <a:ea typeface="Arial Unicode MS"/>
                <a:cs typeface="Times New Roman" pitchFamily="18" charset="0"/>
              </a:rPr>
              <a:t>Εκδόσεις </a:t>
            </a:r>
            <a:r>
              <a:rPr lang="el-GR" sz="1400" kern="0" dirty="0" err="1" smtClean="0">
                <a:solidFill>
                  <a:srgbClr val="000000"/>
                </a:solidFill>
                <a:latin typeface="Calibri" pitchFamily="34" charset="0"/>
                <a:ea typeface="Arial Unicode MS"/>
                <a:cs typeface="Times New Roman" pitchFamily="18" charset="0"/>
              </a:rPr>
              <a:t>Γκιούρδας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Γ. </a:t>
            </a:r>
            <a:r>
              <a:rPr lang="el-GR" sz="1400" kern="0" dirty="0" err="1" smtClean="0">
                <a:solidFill>
                  <a:srgbClr val="000000"/>
                </a:solidFill>
                <a:latin typeface="Calibri" pitchFamily="34" charset="0"/>
                <a:ea typeface="Arial Unicode MS"/>
                <a:cs typeface="Times New Roman" pitchFamily="18" charset="0"/>
              </a:rPr>
              <a:t>Δουκίδης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Ν. Γεωργόπουλος</a:t>
            </a: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Εγχειρίδιο Προγραμματισμού </a:t>
            </a:r>
            <a:r>
              <a:rPr lang="en-US" sz="1400" kern="0" dirty="0" smtClean="0">
                <a:solidFill>
                  <a:srgbClr val="000000"/>
                </a:solidFill>
                <a:latin typeface="Calibri" pitchFamily="34" charset="0"/>
                <a:ea typeface="Arial Unicode MS"/>
                <a:cs typeface="Times New Roman" pitchFamily="18" charset="0"/>
              </a:rPr>
              <a:t>E-Commerce </a:t>
            </a:r>
            <a:r>
              <a:rPr lang="el-GR" sz="1400" kern="0" dirty="0" smtClean="0">
                <a:solidFill>
                  <a:srgbClr val="000000"/>
                </a:solidFill>
                <a:latin typeface="Calibri" pitchFamily="34" charset="0"/>
                <a:ea typeface="Arial Unicode MS"/>
                <a:cs typeface="Times New Roman" pitchFamily="18" charset="0"/>
              </a:rPr>
              <a:t>με </a:t>
            </a:r>
            <a:r>
              <a:rPr lang="en-US" sz="1400" kern="0" dirty="0" smtClean="0">
                <a:solidFill>
                  <a:srgbClr val="000000"/>
                </a:solidFill>
                <a:latin typeface="Calibri" pitchFamily="34" charset="0"/>
                <a:ea typeface="Arial Unicode MS"/>
                <a:cs typeface="Times New Roman" pitchFamily="18" charset="0"/>
              </a:rPr>
              <a:t>ASP Stephen Walther, Jonathan Levine</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ASP Web Development </a:t>
            </a:r>
            <a:r>
              <a:rPr lang="el-GR" sz="1400" kern="0" dirty="0" smtClean="0">
                <a:solidFill>
                  <a:srgbClr val="000000"/>
                </a:solidFill>
                <a:latin typeface="Calibri" pitchFamily="34" charset="0"/>
                <a:ea typeface="Arial Unicode MS"/>
                <a:cs typeface="Times New Roman" pitchFamily="18" charset="0"/>
              </a:rPr>
              <a:t>Εύκολα και γρήγορα</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Java </a:t>
            </a:r>
            <a:r>
              <a:rPr lang="el-GR" sz="1400" kern="0" dirty="0" smtClean="0">
                <a:solidFill>
                  <a:srgbClr val="000000"/>
                </a:solidFill>
                <a:latin typeface="Calibri" pitchFamily="34" charset="0"/>
                <a:ea typeface="Arial Unicode MS"/>
                <a:cs typeface="Times New Roman" pitchFamily="18" charset="0"/>
              </a:rPr>
              <a:t>Οδηγός Προγραμματισμού για </a:t>
            </a:r>
            <a:r>
              <a:rPr lang="en-US" sz="1400" kern="0" dirty="0" smtClean="0">
                <a:solidFill>
                  <a:srgbClr val="000000"/>
                </a:solidFill>
                <a:latin typeface="Calibri" pitchFamily="34" charset="0"/>
                <a:ea typeface="Arial Unicode MS"/>
                <a:cs typeface="Times New Roman" pitchFamily="18" charset="0"/>
              </a:rPr>
              <a:t>E-Commerce </a:t>
            </a:r>
            <a:r>
              <a:rPr lang="el-GR" sz="1400" kern="0" dirty="0" smtClean="0">
                <a:solidFill>
                  <a:srgbClr val="000000"/>
                </a:solidFill>
                <a:latin typeface="Calibri" pitchFamily="34" charset="0"/>
                <a:ea typeface="Arial Unicode MS"/>
                <a:cs typeface="Times New Roman" pitchFamily="18" charset="0"/>
              </a:rPr>
              <a:t>με </a:t>
            </a:r>
            <a:r>
              <a:rPr lang="en-US" sz="1400" kern="0" dirty="0" smtClean="0">
                <a:solidFill>
                  <a:srgbClr val="000000"/>
                </a:solidFill>
                <a:latin typeface="Calibri" pitchFamily="34" charset="0"/>
                <a:ea typeface="Arial Unicode MS"/>
                <a:cs typeface="Times New Roman" pitchFamily="18" charset="0"/>
              </a:rPr>
              <a:t>XML </a:t>
            </a:r>
            <a:r>
              <a:rPr lang="el-GR" sz="1400" kern="0" dirty="0" smtClean="0">
                <a:solidFill>
                  <a:srgbClr val="000000"/>
                </a:solidFill>
                <a:latin typeface="Calibri" pitchFamily="34" charset="0"/>
                <a:ea typeface="Arial Unicode MS"/>
                <a:cs typeface="Times New Roman" pitchFamily="18" charset="0"/>
              </a:rPr>
              <a:t>και </a:t>
            </a:r>
            <a:r>
              <a:rPr lang="en-US" sz="1400" kern="0" dirty="0" smtClean="0">
                <a:solidFill>
                  <a:srgbClr val="000000"/>
                </a:solidFill>
                <a:latin typeface="Calibri" pitchFamily="34" charset="0"/>
                <a:ea typeface="Arial Unicode MS"/>
                <a:cs typeface="Times New Roman" pitchFamily="18" charset="0"/>
              </a:rPr>
              <a:t>JSP</a:t>
            </a: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r>
              <a:rPr lang="en-US" sz="1400" dirty="0" smtClean="0">
                <a:hlinkClick r:id="rId5"/>
              </a:rPr>
              <a:t>Apache web server</a:t>
            </a:r>
            <a:endParaRPr lang="en-US" sz="1400" dirty="0" smtClean="0"/>
          </a:p>
          <a:p>
            <a:endParaRPr lang="en-US" sz="1400" dirty="0" smtClean="0"/>
          </a:p>
          <a:p>
            <a:r>
              <a:rPr lang="en-US" sz="1400" dirty="0" err="1" smtClean="0">
                <a:hlinkClick r:id="rId6"/>
              </a:rPr>
              <a:t>Mysql</a:t>
            </a:r>
            <a:r>
              <a:rPr lang="en-US" sz="1400" dirty="0" smtClean="0">
                <a:hlinkClick r:id="rId6"/>
              </a:rPr>
              <a:t> database server</a:t>
            </a:r>
            <a:endParaRPr lang="en-US" sz="1400" dirty="0" smtClean="0"/>
          </a:p>
          <a:p>
            <a:endParaRPr lang="en-US" sz="1400" dirty="0" smtClean="0"/>
          </a:p>
          <a:p>
            <a:r>
              <a:rPr lang="el-GR" sz="1400" dirty="0" smtClean="0">
                <a:hlinkClick r:id="rId7"/>
              </a:rPr>
              <a:t>Η γλώσσα προγραμματισμού </a:t>
            </a:r>
            <a:r>
              <a:rPr lang="en-US" sz="1400" dirty="0" err="1" smtClean="0">
                <a:hlinkClick r:id="rId7"/>
              </a:rPr>
              <a:t>php</a:t>
            </a:r>
            <a:endParaRPr lang="en-US" sz="1400" dirty="0" smtClean="0"/>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376032" y="5827938"/>
            <a:ext cx="1806032"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4182061" y="5733256"/>
            <a:ext cx="3699974"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b="1" dirty="0" smtClean="0"/>
              <a:t>Σκοποί  ενότητας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5" y="1529572"/>
            <a:ext cx="9643555" cy="3771636"/>
          </a:xfrm>
          <a:prstGeom prst="rect">
            <a:avLst/>
          </a:prstGeom>
        </p:spPr>
        <p:txBody>
          <a:bodyPr vert="horz" lIns="91440" tIns="45720" rIns="91440" bIns="45720" rtlCol="0">
            <a:noAutofit/>
          </a:bodyPr>
          <a:lstStyle/>
          <a:p>
            <a:pPr>
              <a:buFont typeface="Arial" pitchFamily="34" charset="0"/>
              <a:buChar char="•"/>
            </a:pPr>
            <a:r>
              <a:rPr lang="el-GR" sz="3200" i="1" dirty="0" smtClean="0"/>
              <a:t>Εισαγωγή στην </a:t>
            </a:r>
            <a:r>
              <a:rPr lang="en-US" sz="3200" i="1" dirty="0" smtClean="0"/>
              <a:t>PHP(</a:t>
            </a:r>
            <a:r>
              <a:rPr lang="el-GR" sz="3200" dirty="0" smtClean="0"/>
              <a:t>Βασική Σύνταξη</a:t>
            </a:r>
            <a:r>
              <a:rPr lang="en-US" sz="3200" dirty="0" smtClean="0"/>
              <a:t>)</a:t>
            </a:r>
            <a:r>
              <a:rPr lang="el-GR" sz="3200" dirty="0" smtClean="0"/>
              <a:t>, Μεταβλητές(</a:t>
            </a:r>
            <a:r>
              <a:rPr lang="el-GR" sz="3200" i="1" dirty="0" smtClean="0"/>
              <a:t>Ονοματολογία</a:t>
            </a:r>
            <a:r>
              <a:rPr lang="el-GR" sz="3200" i="1" dirty="0" smtClean="0"/>
              <a:t>, Τύποι δεδομένων, Μεταβλητές του </a:t>
            </a:r>
            <a:r>
              <a:rPr lang="el-GR" sz="3200" i="1" dirty="0" err="1" smtClean="0"/>
              <a:t>Apache</a:t>
            </a:r>
            <a:r>
              <a:rPr lang="el-GR" sz="3200" i="1" dirty="0" smtClean="0"/>
              <a:t>, Ανάκτηση </a:t>
            </a:r>
            <a:r>
              <a:rPr lang="el-GR" sz="3200" i="1" dirty="0" err="1" smtClean="0"/>
              <a:t>Query</a:t>
            </a:r>
            <a:r>
              <a:rPr lang="el-GR" sz="3200" i="1" dirty="0" smtClean="0"/>
              <a:t> </a:t>
            </a:r>
            <a:r>
              <a:rPr lang="el-GR" sz="3200" i="1" dirty="0" err="1" smtClean="0"/>
              <a:t>Strings</a:t>
            </a:r>
            <a:r>
              <a:rPr lang="en-US" sz="3200" i="1" dirty="0" smtClean="0"/>
              <a:t>, </a:t>
            </a:r>
            <a:r>
              <a:rPr lang="el-GR" sz="3200" i="1" dirty="0" smtClean="0"/>
              <a:t>Ανάκτηση </a:t>
            </a:r>
            <a:r>
              <a:rPr lang="el-GR" sz="3200" i="1" dirty="0" smtClean="0"/>
              <a:t>πεδίων φόρμας, Ανάκτηση τιμών λίστας</a:t>
            </a:r>
            <a:r>
              <a:rPr lang="el-GR" sz="3200" dirty="0" smtClean="0"/>
              <a:t>).</a:t>
            </a: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b="1" dirty="0" smtClean="0"/>
              <a:t>Περιεχόμενα  ενότητας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5" y="1313548"/>
            <a:ext cx="9643555"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61212" y="1465948"/>
            <a:ext cx="9643555" cy="3771636"/>
          </a:xfrm>
          <a:prstGeom prst="rect">
            <a:avLst/>
          </a:prstGeom>
        </p:spPr>
        <p:txBody>
          <a:bodyPr vert="horz" lIns="91440" tIns="45720" rIns="91440" bIns="45720" rtlCol="0">
            <a:noAutofit/>
          </a:bodyPr>
          <a:lstStyle/>
          <a:p>
            <a:pPr>
              <a:buFont typeface="Arial" pitchFamily="34" charset="0"/>
              <a:buChar char="•"/>
            </a:pPr>
            <a:r>
              <a:rPr lang="el-GR" sz="3200" i="1" dirty="0" smtClean="0"/>
              <a:t>Εισαγωγή στην </a:t>
            </a:r>
            <a:r>
              <a:rPr lang="en-US" sz="3200" i="1" dirty="0" smtClean="0"/>
              <a:t>PHP</a:t>
            </a:r>
            <a:endParaRPr lang="en-US" sz="3200" i="1" dirty="0" smtClean="0"/>
          </a:p>
          <a:p>
            <a:pPr>
              <a:buFont typeface="Arial" pitchFamily="34" charset="0"/>
              <a:buChar char="•"/>
            </a:pPr>
            <a:r>
              <a:rPr lang="el-GR" sz="3200" dirty="0" smtClean="0"/>
              <a:t>Βασική Σύνταξη</a:t>
            </a:r>
            <a:endParaRPr lang="en-US" sz="3200" dirty="0" smtClean="0"/>
          </a:p>
          <a:p>
            <a:pPr>
              <a:buFont typeface="Arial" pitchFamily="34" charset="0"/>
              <a:buChar char="•"/>
            </a:pPr>
            <a:r>
              <a:rPr lang="el-GR" sz="3200" dirty="0" smtClean="0"/>
              <a:t>Μεταβλητές(</a:t>
            </a:r>
            <a:r>
              <a:rPr lang="el-GR" sz="3200" i="1" dirty="0" smtClean="0"/>
              <a:t>Ονοματολογία</a:t>
            </a:r>
            <a:r>
              <a:rPr lang="el-GR" sz="3200" i="1" dirty="0" smtClean="0"/>
              <a:t>, Τύποι δεδομένων, Μεταβλητές του </a:t>
            </a:r>
            <a:r>
              <a:rPr lang="el-GR" sz="3200" i="1" dirty="0" err="1" smtClean="0"/>
              <a:t>Apache</a:t>
            </a:r>
            <a:r>
              <a:rPr lang="el-GR" sz="3200" i="1" dirty="0" smtClean="0"/>
              <a:t>, Ανάκτηση </a:t>
            </a:r>
            <a:r>
              <a:rPr lang="el-GR" sz="3200" i="1" dirty="0" err="1" smtClean="0"/>
              <a:t>Query</a:t>
            </a:r>
            <a:r>
              <a:rPr lang="el-GR" sz="3200" i="1" dirty="0" smtClean="0"/>
              <a:t> </a:t>
            </a:r>
            <a:r>
              <a:rPr lang="el-GR" sz="3200" i="1" dirty="0" err="1" smtClean="0"/>
              <a:t>Strings</a:t>
            </a:r>
            <a:r>
              <a:rPr lang="el-GR" sz="3200" i="1" dirty="0" smtClean="0"/>
              <a:t>, Ανάκτηση πεδίων φόρμας, Ανάκτηση τιμών λίστας</a:t>
            </a:r>
            <a:r>
              <a:rPr lang="el-GR" sz="3200" dirty="0" smtClean="0"/>
              <a:t>).</a:t>
            </a: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Ηλεκτρονικό Εμπόριο</a:t>
            </a:r>
            <a:endParaRPr lang="el-GR" dirty="0"/>
          </a:p>
        </p:txBody>
      </p:sp>
      <p:sp>
        <p:nvSpPr>
          <p:cNvPr id="5" name="Υπότιτλος 4"/>
          <p:cNvSpPr>
            <a:spLocks noGrp="1"/>
          </p:cNvSpPr>
          <p:nvPr>
            <p:ph type="subTitle" idx="1"/>
          </p:nvPr>
        </p:nvSpPr>
        <p:spPr/>
        <p:txBody>
          <a:bodyPr/>
          <a:lstStyle/>
          <a:p>
            <a:r>
              <a:rPr lang="el-GR" smtClean="0"/>
              <a:t>Βασικά στοιχεία της γλώσσας PHP</a:t>
            </a:r>
            <a:endParaRPr lang="el-GR" dirty="0"/>
          </a:p>
        </p:txBody>
      </p:sp>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normAutofit/>
          </a:bodyPr>
          <a:lstStyle/>
          <a:p>
            <a:r>
              <a:rPr lang="el-GR" dirty="0" smtClean="0"/>
              <a:t>Εισαγωγή</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7" y="1745596"/>
            <a:ext cx="9866597" cy="3771636"/>
          </a:xfrm>
          <a:prstGeom prst="rect">
            <a:avLst/>
          </a:prstGeom>
        </p:spPr>
        <p:txBody>
          <a:bodyPr vert="horz" lIns="91440" tIns="45720" rIns="91440" bIns="45720" rtlCol="0">
            <a:noAutofit/>
          </a:bodyPr>
          <a:lstStyle/>
          <a:p>
            <a:r>
              <a:rPr lang="el-GR" sz="3200" b="1" dirty="0" err="1" smtClean="0"/>
              <a:t>Php</a:t>
            </a:r>
            <a:r>
              <a:rPr lang="el-GR" sz="3200" dirty="0" smtClean="0"/>
              <a:t> είναι ακρωνύμιο για το </a:t>
            </a:r>
            <a:r>
              <a:rPr lang="el-GR" sz="3200" b="1" dirty="0" err="1" smtClean="0"/>
              <a:t>Php</a:t>
            </a:r>
            <a:r>
              <a:rPr lang="el-GR" sz="3200" b="1" dirty="0" smtClean="0"/>
              <a:t> </a:t>
            </a:r>
            <a:r>
              <a:rPr lang="el-GR" sz="3200" b="1" dirty="0" err="1" smtClean="0"/>
              <a:t>Hypertext</a:t>
            </a:r>
            <a:r>
              <a:rPr lang="el-GR" sz="3200" b="1" dirty="0" smtClean="0"/>
              <a:t> </a:t>
            </a:r>
            <a:r>
              <a:rPr lang="el-GR" sz="3200" b="1" dirty="0" err="1" smtClean="0"/>
              <a:t>Preprocessor</a:t>
            </a:r>
            <a:r>
              <a:rPr lang="el-GR" sz="3200" dirty="0" smtClean="0"/>
              <a:t>, το οποίο φυσικά </a:t>
            </a:r>
            <a:r>
              <a:rPr lang="el-GR" sz="3200" dirty="0" smtClean="0"/>
              <a:t>είναι</a:t>
            </a:r>
            <a:r>
              <a:rPr lang="en-US" sz="3200" dirty="0" smtClean="0"/>
              <a:t> </a:t>
            </a:r>
            <a:r>
              <a:rPr lang="el-GR" sz="3200" dirty="0" smtClean="0"/>
              <a:t>μία </a:t>
            </a:r>
            <a:r>
              <a:rPr lang="el-GR" sz="3200" dirty="0" smtClean="0"/>
              <a:t>επαναλαμβανόμενη ακολουθία του ίδιου του ονόματος. </a:t>
            </a:r>
            <a:endParaRPr lang="en-US" sz="3200" dirty="0" smtClean="0"/>
          </a:p>
          <a:p>
            <a:endParaRPr lang="en-US" sz="3200" dirty="0" smtClean="0"/>
          </a:p>
          <a:p>
            <a:r>
              <a:rPr lang="el-GR" sz="3200" dirty="0" smtClean="0"/>
              <a:t>Ουσιαστικά</a:t>
            </a:r>
            <a:r>
              <a:rPr lang="en-US" sz="3200" dirty="0" smtClean="0"/>
              <a:t>,</a:t>
            </a:r>
            <a:r>
              <a:rPr lang="el-GR" sz="3200" dirty="0" smtClean="0"/>
              <a:t> </a:t>
            </a:r>
            <a:r>
              <a:rPr lang="el-GR" sz="3200" dirty="0" smtClean="0"/>
              <a:t>πρόκειται για μια γλώσσα </a:t>
            </a:r>
            <a:r>
              <a:rPr lang="el-GR" sz="3200" b="1" dirty="0" err="1" smtClean="0"/>
              <a:t>script</a:t>
            </a:r>
            <a:r>
              <a:rPr lang="el-GR" sz="3200" dirty="0" smtClean="0"/>
              <a:t> που εκτελείται στην μεριά του </a:t>
            </a:r>
            <a:r>
              <a:rPr lang="el-GR" sz="3200" dirty="0" err="1" smtClean="0"/>
              <a:t>διακομιστή</a:t>
            </a:r>
            <a:endParaRPr lang="el-GR" sz="3200" dirty="0" smtClean="0"/>
          </a:p>
          <a:p>
            <a:r>
              <a:rPr lang="el-GR" sz="3200" dirty="0" err="1" smtClean="0"/>
              <a:t>σελιδών</a:t>
            </a:r>
            <a:r>
              <a:rPr lang="el-GR" sz="3200" dirty="0" smtClean="0"/>
              <a:t>. </a:t>
            </a:r>
            <a:endParaRPr kumimoji="0" lang="el-GR" sz="3200" b="1" i="1"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2645</Words>
  <Application>Microsoft Office PowerPoint</Application>
  <PresentationFormat>Προσαρμογή</PresentationFormat>
  <Paragraphs>327</Paragraphs>
  <Slides>49</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49</vt:i4>
      </vt:variant>
    </vt:vector>
  </HeadingPairs>
  <TitlesOfParts>
    <vt:vector size="52" baseType="lpstr">
      <vt:lpstr>Θέμα του Office</vt:lpstr>
      <vt:lpstr>1_Θέμα του Office</vt:lpstr>
      <vt:lpstr>2_Θέμα του Office</vt:lpstr>
      <vt:lpstr>ΗΛΕΚΤΡΟΝΙΚΟ ΕΜΠΟΡΙΟ</vt:lpstr>
      <vt:lpstr>Διαφάνεια 2</vt:lpstr>
      <vt:lpstr>Άδειες Χρήσης</vt:lpstr>
      <vt:lpstr>Χρηματοδότηση</vt:lpstr>
      <vt:lpstr>Σκοποί  ενότητας</vt:lpstr>
      <vt:lpstr>Περιεχόμενα  ενότητας</vt:lpstr>
      <vt:lpstr>Χρήση Διατάξεων</vt:lpstr>
      <vt:lpstr>Ηλεκτρονικό Εμπόριο</vt:lpstr>
      <vt:lpstr>Εισαγωγή</vt:lpstr>
      <vt:lpstr>Εισαγωγή</vt:lpstr>
      <vt:lpstr>Εισαγωγή</vt:lpstr>
      <vt:lpstr>Εισαγωγή</vt:lpstr>
      <vt:lpstr>Εισαγωγή</vt:lpstr>
      <vt:lpstr>Εισαγωγή</vt:lpstr>
      <vt:lpstr>Βασική Σύνταξη</vt:lpstr>
      <vt:lpstr>Βασική Σύνταξη</vt:lpstr>
      <vt:lpstr>Βασική Σύνταξη</vt:lpstr>
      <vt:lpstr>Βασική Σύνταξη</vt:lpstr>
      <vt:lpstr>Βασική Σύνταξη</vt:lpstr>
      <vt:lpstr>Βασική Σύνταξη</vt:lpstr>
      <vt:lpstr>Μεταβλητές-Ονοματολογία</vt:lpstr>
      <vt:lpstr>Μεταβλητές-Ονοματολογία</vt:lpstr>
      <vt:lpstr>Τύποι δεδομένων</vt:lpstr>
      <vt:lpstr>Τύποι δεδομένων</vt:lpstr>
      <vt:lpstr>Τύποι δεδομένων</vt:lpstr>
      <vt:lpstr>Μεταβλητές του Apache</vt:lpstr>
      <vt:lpstr>Μεταβλητές του Apache</vt:lpstr>
      <vt:lpstr>Μεταβλητές του Apache</vt:lpstr>
      <vt:lpstr>Μεταβλητές του Apache</vt:lpstr>
      <vt:lpstr>Μεταβλητές του Apache</vt:lpstr>
      <vt:lpstr>Μεταβλητές του Apache</vt:lpstr>
      <vt:lpstr>Ανάκτηση Query Strings</vt:lpstr>
      <vt:lpstr>Ανάκτηση Query Strings</vt:lpstr>
      <vt:lpstr>Ανάκτηση Query Strings</vt:lpstr>
      <vt:lpstr>Ανάκτηση Query Strings</vt:lpstr>
      <vt:lpstr>Ανάκτηση πεδίων φόρμας</vt:lpstr>
      <vt:lpstr>Ανάκτηση πεδίων φόρμας</vt:lpstr>
      <vt:lpstr>Ανάκτηση πεδίων φόρμας</vt:lpstr>
      <vt:lpstr>Ανάκτηση τιμών λίστας</vt:lpstr>
      <vt:lpstr>Ανάκτηση τιμών λίστας</vt:lpstr>
      <vt:lpstr>Ανάκτηση τιμών λίστας</vt:lpstr>
      <vt:lpstr>Ανάκτηση τιμών λίστας</vt:lpstr>
      <vt:lpstr>Διαφάνεια 43</vt:lpstr>
      <vt:lpstr>Σημείωμα Αδειοδότησης</vt:lpstr>
      <vt:lpstr>Σημείωμα Αναφοράς</vt:lpstr>
      <vt:lpstr>Διαφάνεια 46</vt:lpstr>
      <vt:lpstr>Διαφάνεια 47</vt:lpstr>
      <vt:lpstr>Διαφάνεια 48</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Vaitsa Tsakstara</cp:lastModifiedBy>
  <cp:revision>127</cp:revision>
  <dcterms:created xsi:type="dcterms:W3CDTF">2015-04-14T16:45:01Z</dcterms:created>
  <dcterms:modified xsi:type="dcterms:W3CDTF">2015-09-17T15:32:33Z</dcterms:modified>
</cp:coreProperties>
</file>