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261" r:id="rId6"/>
    <p:sldId id="262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9" r:id="rId20"/>
    <p:sldId id="307" r:id="rId21"/>
    <p:sldId id="308" r:id="rId22"/>
    <p:sldId id="311" r:id="rId23"/>
    <p:sldId id="291" r:id="rId24"/>
    <p:sldId id="292" r:id="rId25"/>
    <p:sldId id="293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8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</a:t>
            </a:r>
            <a:r>
              <a:rPr lang="el-GR" sz="1000" b="1" dirty="0" err="1" smtClean="0">
                <a:solidFill>
                  <a:schemeClr val="bg1"/>
                </a:solidFill>
              </a:rPr>
              <a:t>Υποπρογράμματα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ΙΙΙ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smtClean="0"/>
              <a:t>6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err="1" smtClean="0"/>
              <a:t>Υποπρογράμματα</a:t>
            </a:r>
            <a:r>
              <a:rPr lang="en-US" sz="2800" dirty="0" smtClean="0"/>
              <a:t> III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1520" y="228865"/>
            <a:ext cx="8496944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4/6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el-GR" dirty="0">
                <a:sym typeface="Arial"/>
              </a:rPr>
              <a:t> Όταν ένα </a:t>
            </a:r>
            <a:r>
              <a:rPr lang="el-GR" dirty="0" err="1">
                <a:sym typeface="Arial"/>
              </a:rPr>
              <a:t>υποπρόγραμμα</a:t>
            </a:r>
            <a:r>
              <a:rPr lang="el-GR" dirty="0">
                <a:sym typeface="Arial"/>
              </a:rPr>
              <a:t> (διαδικασία ή συνάρτηση) ‘Α’ καλεί ένα άλλο </a:t>
            </a:r>
            <a:r>
              <a:rPr lang="el-GR" dirty="0" err="1">
                <a:sym typeface="Arial"/>
              </a:rPr>
              <a:t>υποπρόγραμμα</a:t>
            </a:r>
            <a:r>
              <a:rPr lang="el-GR" dirty="0">
                <a:sym typeface="Arial"/>
              </a:rPr>
              <a:t> ‘Β’ ή τον εαυτό του, οι τιμές των τοπικών του δηλώσεων και παραμέτρων του αποθηκεύονται σε μια περιοχή της μνήμης που ονομάζεται στοίβα </a:t>
            </a:r>
            <a:r>
              <a:rPr lang="en-US" dirty="0">
                <a:sym typeface="Arial"/>
              </a:rPr>
              <a:t>(stack)</a:t>
            </a:r>
          </a:p>
          <a:p>
            <a:pPr>
              <a:buSzPct val="100000"/>
            </a:pPr>
            <a:r>
              <a:rPr lang="el-GR" dirty="0">
                <a:sym typeface="Arial"/>
              </a:rPr>
              <a:t>Όταν η εκτέλεση του </a:t>
            </a:r>
            <a:r>
              <a:rPr lang="el-GR" dirty="0" err="1">
                <a:sym typeface="Arial"/>
              </a:rPr>
              <a:t>υποπρογράμματος</a:t>
            </a:r>
            <a:r>
              <a:rPr lang="el-GR" dirty="0">
                <a:sym typeface="Arial"/>
              </a:rPr>
              <a:t> που κλήθηκε τελειώσει, ανασύρονται από τη στοίβα οι τιμές των δηλώσεων και παραμέτρων του αρχικού </a:t>
            </a:r>
            <a:r>
              <a:rPr lang="el-GR" dirty="0" err="1">
                <a:sym typeface="Arial"/>
              </a:rPr>
              <a:t>υποπρογράμματος</a:t>
            </a:r>
            <a:r>
              <a:rPr lang="el-GR" dirty="0">
                <a:sym typeface="Arial"/>
              </a:rPr>
              <a:t> ‘Α’ και η εκτέλεση συνεχίζει από το σημείο που σταμάτησε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4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568952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smtClean="0"/>
              <a:t>Υποπρογράμματα</a:t>
            </a:r>
            <a:r>
              <a:rPr lang="el-GR" baseline="-25000" dirty="0" smtClean="0"/>
              <a:t>5</a:t>
            </a:r>
            <a:r>
              <a:rPr lang="en-US" baseline="-25000" dirty="0" smtClean="0"/>
              <a:t>/6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2222500" y="1129308"/>
            <a:ext cx="4941788" cy="4381963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power;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16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apot:real</a:t>
            </a:r>
            <a:r>
              <a:rPr lang="en-US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r>
              <a:rPr lang="en-US" sz="1167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apot</a:t>
            </a:r>
            <a:r>
              <a:rPr lang="en-US" sz="1167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167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167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(5,4);</a:t>
            </a:r>
          </a:p>
          <a:p>
            <a:r>
              <a:rPr lang="en-US" sz="1167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writeln(</a:t>
            </a:r>
            <a:r>
              <a:rPr lang="en-US" sz="1167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apot</a:t>
            </a:r>
            <a:r>
              <a:rPr lang="en-US" sz="1167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r>
              <a:rPr lang="en-US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l-GR" sz="116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.</a:t>
            </a:r>
            <a:endParaRPr lang="en-US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167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750" dirty="0"/>
          </a:p>
          <a:p>
            <a:endParaRPr lang="el-GR" sz="750" dirty="0"/>
          </a:p>
          <a:p>
            <a:endParaRPr lang="el-GR" sz="750" dirty="0"/>
          </a:p>
        </p:txBody>
      </p:sp>
      <p:sp>
        <p:nvSpPr>
          <p:cNvPr id="10" name="9 - Ορθογώνιο"/>
          <p:cNvSpPr/>
          <p:nvPr/>
        </p:nvSpPr>
        <p:spPr>
          <a:xfrm>
            <a:off x="2651125" y="1778000"/>
            <a:ext cx="2682875" cy="952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(b:real;e:integer):real;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if e:=1 then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				else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:=b*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(b,e-1);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b,e</a:t>
            </a:r>
            <a:r>
              <a:rPr lang="en-US" sz="917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159125" y="2603500"/>
            <a:ext cx="2682875" cy="9525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(b:real;e:integer):real;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if e:=1 then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				else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:=b*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(b,e-1);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b,e</a:t>
            </a:r>
            <a:r>
              <a:rPr lang="en-US" sz="917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3683000" y="3429000"/>
            <a:ext cx="2682875" cy="9525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(b:real;e:integer):real;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if e:=1 then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				else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:=b*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(b,e-1);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b,e</a:t>
            </a:r>
            <a:r>
              <a:rPr lang="en-US" sz="917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127500" y="4254500"/>
            <a:ext cx="2682875" cy="952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(b:real;e:integer):real;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if e:=1 then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				else 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:=b*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(b,e-1);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write(</a:t>
            </a:r>
            <a:r>
              <a:rPr lang="en-US" sz="917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b,e</a:t>
            </a:r>
            <a:r>
              <a:rPr lang="en-US" sz="917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 </a:t>
            </a:r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</a:p>
          <a:p>
            <a:pPr lvl="0"/>
            <a:r>
              <a:rPr lang="en-US" sz="917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</p:txBody>
      </p:sp>
      <p:sp>
        <p:nvSpPr>
          <p:cNvPr id="15" name="Shape 335"/>
          <p:cNvSpPr/>
          <p:nvPr/>
        </p:nvSpPr>
        <p:spPr>
          <a:xfrm>
            <a:off x="930011" y="4403420"/>
            <a:ext cx="1292489" cy="246187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pPr algn="ctr"/>
            <a:r>
              <a:rPr lang="el-GR" sz="11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1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1920875" y="1905000"/>
            <a:ext cx="682625" cy="5715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b=5</a:t>
            </a:r>
          </a:p>
          <a:p>
            <a:pPr algn="ctr"/>
            <a:r>
              <a:rPr lang="en-US" sz="1000" b="1" dirty="0"/>
              <a:t>e=4</a:t>
            </a:r>
            <a:endParaRPr lang="el-GR" sz="1000" b="1" dirty="0"/>
          </a:p>
        </p:txBody>
      </p:sp>
      <p:sp>
        <p:nvSpPr>
          <p:cNvPr id="20" name="19 - Δεξιό βέλος"/>
          <p:cNvSpPr/>
          <p:nvPr/>
        </p:nvSpPr>
        <p:spPr>
          <a:xfrm>
            <a:off x="5467468" y="2171935"/>
            <a:ext cx="682625" cy="5715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b=5</a:t>
            </a:r>
          </a:p>
          <a:p>
            <a:pPr algn="ctr"/>
            <a:r>
              <a:rPr lang="en-US" sz="1000" b="1" dirty="0"/>
              <a:t>e=3</a:t>
            </a:r>
            <a:endParaRPr lang="el-GR" sz="1000" b="1" dirty="0"/>
          </a:p>
        </p:txBody>
      </p:sp>
      <p:sp>
        <p:nvSpPr>
          <p:cNvPr id="21" name="20 - Δεξιό βέλος"/>
          <p:cNvSpPr/>
          <p:nvPr/>
        </p:nvSpPr>
        <p:spPr>
          <a:xfrm>
            <a:off x="5978408" y="2984500"/>
            <a:ext cx="682625" cy="5715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b=5</a:t>
            </a:r>
          </a:p>
          <a:p>
            <a:pPr algn="ctr"/>
            <a:r>
              <a:rPr lang="en-US" sz="1000" b="1" dirty="0"/>
              <a:t>e=2</a:t>
            </a:r>
            <a:endParaRPr lang="el-GR" sz="1000" b="1" dirty="0"/>
          </a:p>
        </p:txBody>
      </p:sp>
      <p:sp>
        <p:nvSpPr>
          <p:cNvPr id="23" name="22 - Δεξιό βέλος"/>
          <p:cNvSpPr/>
          <p:nvPr/>
        </p:nvSpPr>
        <p:spPr>
          <a:xfrm>
            <a:off x="6413500" y="3810000"/>
            <a:ext cx="682625" cy="5715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b=5</a:t>
            </a:r>
          </a:p>
          <a:p>
            <a:pPr algn="ctr"/>
            <a:r>
              <a:rPr lang="en-US" sz="1000" b="1" dirty="0"/>
              <a:t>e=1</a:t>
            </a:r>
            <a:endParaRPr lang="el-GR" sz="1000" b="1" dirty="0"/>
          </a:p>
        </p:txBody>
      </p:sp>
    </p:spTree>
    <p:extLst>
      <p:ext uri="{BB962C8B-B14F-4D97-AF65-F5344CB8AC3E}">
        <p14:creationId xmlns:p14="http://schemas.microsoft.com/office/powerpoint/2010/main" val="42939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496944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6/6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788024" y="1417340"/>
            <a:ext cx="3528392" cy="214260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a,b:integer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):integer;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 a=b then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:=a;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else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 a&gt;b then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(a-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b,b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else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mkd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-a)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endParaRPr lang="el-GR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ym typeface="Arial"/>
              </a:rPr>
              <a:t>Να ορισθεί αναδρομική συνάρτηση για τον υπολογισμό του ΜΚΔ δύο αριθμών. Ο αναδρομικός ορισμός του ΜΚΔ είναι: ΜΚΔ(</a:t>
            </a:r>
            <a:r>
              <a:rPr lang="el-GR" sz="2000" dirty="0" err="1">
                <a:sym typeface="Arial"/>
              </a:rPr>
              <a:t>α,β</a:t>
            </a:r>
            <a:r>
              <a:rPr lang="el-GR" sz="2000" dirty="0">
                <a:sym typeface="Arial"/>
              </a:rPr>
              <a:t>)=ΜΚΔ(α-</a:t>
            </a:r>
            <a:r>
              <a:rPr lang="el-GR" sz="2000" dirty="0" err="1">
                <a:sym typeface="Arial"/>
              </a:rPr>
              <a:t>β,β</a:t>
            </a:r>
            <a:r>
              <a:rPr lang="el-GR" sz="2000" dirty="0">
                <a:sym typeface="Arial"/>
              </a:rPr>
              <a:t>) αν α&gt;β ή ΜΚΔ(</a:t>
            </a:r>
            <a:r>
              <a:rPr lang="el-GR" sz="2000" dirty="0" err="1">
                <a:sym typeface="Arial"/>
              </a:rPr>
              <a:t>α,β</a:t>
            </a:r>
            <a:r>
              <a:rPr lang="el-GR" sz="2000" dirty="0">
                <a:sym typeface="Arial"/>
              </a:rPr>
              <a:t>-α) </a:t>
            </a:r>
            <a:r>
              <a:rPr lang="el-GR" sz="2000" dirty="0" err="1">
                <a:sym typeface="Arial"/>
              </a:rPr>
              <a:t>ανβ</a:t>
            </a:r>
            <a:r>
              <a:rPr lang="el-GR" sz="2000" dirty="0">
                <a:sym typeface="Arial"/>
              </a:rPr>
              <a:t>&gt;α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1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568952" cy="952500"/>
          </a:xfrm>
        </p:spPr>
        <p:txBody>
          <a:bodyPr>
            <a:normAutofit/>
          </a:bodyPr>
          <a:lstStyle/>
          <a:p>
            <a:r>
              <a:rPr lang="el-GR" dirty="0"/>
              <a:t>Αναδρομή &amp; </a:t>
            </a:r>
            <a:r>
              <a:rPr lang="el-GR" dirty="0" smtClean="0"/>
              <a:t>Επανάληψη</a:t>
            </a:r>
            <a:r>
              <a:rPr lang="en-US" baseline="-25000" dirty="0" smtClean="0"/>
              <a:t>1/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193" indent="-144193">
              <a:buSzPct val="100000"/>
              <a:buFont typeface="Wingdings" pitchFamily="2" charset="2"/>
              <a:buChar char="ü"/>
            </a:pPr>
            <a:r>
              <a:rPr lang="el-GR" dirty="0">
                <a:sym typeface="Arial"/>
              </a:rPr>
              <a:t>Ένας αναδρομικός αλγόριθμος μπορεί να υλοποιηθεί εξίσου αποδοτικά και με ένα μη αναδρομικό </a:t>
            </a:r>
            <a:r>
              <a:rPr lang="el-GR" dirty="0" err="1">
                <a:sym typeface="Arial"/>
              </a:rPr>
              <a:t>υποπρόγραμμα</a:t>
            </a:r>
            <a:r>
              <a:rPr lang="el-GR" dirty="0">
                <a:sym typeface="Arial"/>
              </a:rPr>
              <a:t> χρησιμοποιώντας εντολές επανάληψης</a:t>
            </a:r>
          </a:p>
          <a:p>
            <a:pPr marL="144193" indent="-144193">
              <a:buSzPct val="100000"/>
              <a:buFont typeface="Wingdings" pitchFamily="2" charset="2"/>
              <a:buChar char="ü"/>
            </a:pPr>
            <a:r>
              <a:rPr lang="el-GR" dirty="0">
                <a:sym typeface="Arial"/>
              </a:rPr>
              <a:t>Ο δεύτερος αυτός τρόπος ονομάζεται επαναληπτικός (</a:t>
            </a:r>
            <a:r>
              <a:rPr lang="en-US" dirty="0">
                <a:sym typeface="Arial"/>
              </a:rPr>
              <a:t>iterative)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39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507288" cy="952500"/>
          </a:xfrm>
        </p:spPr>
        <p:txBody>
          <a:bodyPr>
            <a:normAutofit/>
          </a:bodyPr>
          <a:lstStyle/>
          <a:p>
            <a:r>
              <a:rPr lang="el-GR" dirty="0"/>
              <a:t>Αναδρομή &amp; </a:t>
            </a:r>
            <a:r>
              <a:rPr lang="el-GR" dirty="0" smtClean="0"/>
              <a:t>Επανάληψη</a:t>
            </a:r>
            <a:r>
              <a:rPr lang="en-US" baseline="-25000" dirty="0" smtClean="0"/>
              <a:t>2/</a:t>
            </a:r>
            <a:r>
              <a:rPr lang="el-GR" baseline="-25000" dirty="0" smtClean="0"/>
              <a:t>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- Διάγραμμα ροής: Έξοδος σε εκτυπωτή"/>
          <p:cNvSpPr/>
          <p:nvPr/>
        </p:nvSpPr>
        <p:spPr>
          <a:xfrm>
            <a:off x="1205880" y="2433444"/>
            <a:ext cx="3950072" cy="208595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sum(N:integer):integer;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 N=0 then sum:=0;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else sum:=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N+sum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(N-1);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l-GR" sz="16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Αναδρομική Μέθοδος</a:t>
            </a:r>
            <a:endParaRPr lang="en-US" sz="1600" b="1" i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211960" y="3027560"/>
            <a:ext cx="3950072" cy="2573670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sum(N:integer):integer;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i,s:integer</a:t>
            </a:r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s:=0;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for i:=1 to N do s:=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s+i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sum:=s;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r>
              <a:rPr lang="el-GR" sz="1600" b="1" i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Επαναληπτική Μέθοδος</a:t>
            </a:r>
            <a:endParaRPr lang="en-US" sz="1600" b="1" i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091952"/>
          </a:xfrm>
        </p:spPr>
        <p:txBody>
          <a:bodyPr/>
          <a:lstStyle/>
          <a:p>
            <a:r>
              <a:rPr lang="el-GR" dirty="0">
                <a:sym typeface="Arial"/>
              </a:rPr>
              <a:t>Να ορισθεί συνάρτηση για τον ορισμός του αθροίσματος Ν ακεραίων αριθμών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83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Αναδρομή &amp; </a:t>
            </a:r>
            <a:r>
              <a:rPr lang="el-GR" dirty="0" smtClean="0"/>
              <a:t>Επανάληψη</a:t>
            </a:r>
            <a:r>
              <a:rPr lang="el-GR" baseline="-25000" dirty="0" smtClean="0"/>
              <a:t>3</a:t>
            </a:r>
            <a:r>
              <a:rPr lang="en-US" baseline="-25000" dirty="0"/>
              <a:t>/</a:t>
            </a:r>
            <a:r>
              <a:rPr lang="el-GR" baseline="-25000" dirty="0" smtClean="0"/>
              <a:t>3</a:t>
            </a:r>
            <a:endParaRPr lang="en-US" sz="6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3000" dirty="0"/>
              <a:t>Όταν μια εφαρμογή μπορεί να υλοποιηθεί και με τις δύο μεθόδους, η επιλογή μας στηρίζεται στις δύο ακόλουθες παρατηρήσεις: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Τα αναδρομικά </a:t>
            </a:r>
            <a:r>
              <a:rPr lang="el-GR" dirty="0" err="1"/>
              <a:t>υποπρογράμματα</a:t>
            </a:r>
            <a:r>
              <a:rPr lang="el-GR" dirty="0"/>
              <a:t> έχουν σημαντικά μικρότερο μέγεθος και είναι περισσότερο ευανάγνωστα από τα αντίστοιχα επαναληπτικά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Τα αναδρομικά </a:t>
            </a:r>
            <a:r>
              <a:rPr lang="el-GR" dirty="0" err="1"/>
              <a:t>υποπρογράμματα</a:t>
            </a:r>
            <a:r>
              <a:rPr lang="el-GR" dirty="0"/>
              <a:t> έχουν μεγάλες απαιτήσεις μνήμης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6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865"/>
            <a:ext cx="8568952" cy="952500"/>
          </a:xfrm>
        </p:spPr>
        <p:txBody>
          <a:bodyPr>
            <a:noAutofit/>
          </a:bodyPr>
          <a:lstStyle/>
          <a:p>
            <a:r>
              <a:rPr lang="el-GR" dirty="0"/>
              <a:t>Φωλιασμένα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1/2</a:t>
            </a: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Κάθε </a:t>
            </a:r>
            <a:r>
              <a:rPr lang="el-GR" sz="2800" dirty="0" err="1"/>
              <a:t>υποπρόγραμμα</a:t>
            </a:r>
            <a:r>
              <a:rPr lang="el-GR" sz="2800" dirty="0"/>
              <a:t> (διαδικασία ή συνάρτηση) μπορεί να περιέχει οποιαδήποτε αριθμό άλλων </a:t>
            </a:r>
            <a:r>
              <a:rPr lang="el-GR" sz="2800" dirty="0" err="1"/>
              <a:t>υποπρογραμμάτων</a:t>
            </a:r>
            <a:r>
              <a:rPr lang="el-GR" sz="2800" dirty="0"/>
              <a:t> </a:t>
            </a:r>
          </a:p>
          <a:p>
            <a:r>
              <a:rPr lang="el-GR" sz="2800" dirty="0"/>
              <a:t>Τα </a:t>
            </a:r>
            <a:r>
              <a:rPr lang="el-GR" sz="2800" dirty="0" err="1"/>
              <a:t>υποπρογράμματα</a:t>
            </a:r>
            <a:r>
              <a:rPr lang="el-GR" sz="2800" dirty="0"/>
              <a:t> που περιέχονται μέσα στα άλλα λέγονται φωλιασμένα</a:t>
            </a:r>
            <a:endParaRPr lang="en-US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7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496944" cy="952500"/>
          </a:xfrm>
        </p:spPr>
        <p:txBody>
          <a:bodyPr>
            <a:noAutofit/>
          </a:bodyPr>
          <a:lstStyle/>
          <a:p>
            <a:r>
              <a:rPr lang="el-GR" dirty="0"/>
              <a:t>Φωλιασμένα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2/2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031208" y="1476920"/>
            <a:ext cx="2540000" cy="42380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athroisma;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N,apot:integer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{……………………………………………………………………………………}</a:t>
            </a:r>
          </a:p>
          <a:p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sum(k:integer):integer;</a:t>
            </a:r>
          </a:p>
          <a:p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x,ath:integer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{……………………………………………………………………………………}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</a:t>
            </a:r>
            <a:r>
              <a:rPr lang="el-GR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basi,ekth:integer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):integer;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t,d:integer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d:=1;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for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t:=1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ekth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d:=d*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basi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:=d;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r>
              <a:rPr lang="en-US" sz="11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{………………………………………}</a:t>
            </a:r>
            <a:endParaRPr lang="en-US" sz="110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</a:t>
            </a:r>
            <a:r>
              <a:rPr lang="el-GR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meriko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(m:integer):integer;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x,s:integer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s:=0;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for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x:=1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s:=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s+dyn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x,x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meriko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:=s;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n-US" sz="11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 </a:t>
            </a:r>
            <a:r>
              <a:rPr lang="en-US" sz="11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{……………………}</a:t>
            </a:r>
            <a:endParaRPr lang="en-US" sz="110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05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050" dirty="0"/>
          </a:p>
          <a:p>
            <a:endParaRPr lang="el-GR" sz="1050" dirty="0"/>
          </a:p>
          <a:p>
            <a:endParaRPr lang="el-GR" sz="1050" dirty="0"/>
          </a:p>
        </p:txBody>
      </p:sp>
      <p:graphicFrame>
        <p:nvGraphicFramePr>
          <p:cNvPr id="8" name="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27500"/>
              </p:ext>
            </p:extLst>
          </p:nvPr>
        </p:nvGraphicFramePr>
        <p:xfrm>
          <a:off x="1111250" y="1985962"/>
          <a:ext cx="992074" cy="72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Εξίσωση" r:id="rId3" imgW="622080" imgH="457200" progId="Equation.3">
                  <p:embed/>
                </p:oleObj>
              </mc:Choice>
              <mc:Fallback>
                <p:oleObj name="Εξίσωση" r:id="rId3" imgW="62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85962"/>
                        <a:ext cx="992074" cy="727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 flipV="1">
          <a:off x="2160324" y="3516312"/>
          <a:ext cx="138906" cy="25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Εξίσωση" r:id="rId5" imgW="114120" imgH="215640" progId="Equation.3">
                  <p:embed/>
                </p:oleObj>
              </mc:Choice>
              <mc:Fallback>
                <p:oleObj name="Εξίσωση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160324" y="3516312"/>
                        <a:ext cx="138906" cy="259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- Διάγραμμα ροής: Έξοδος σε εκτυπωτή"/>
          <p:cNvSpPr/>
          <p:nvPr/>
        </p:nvSpPr>
        <p:spPr>
          <a:xfrm>
            <a:off x="6444208" y="1488047"/>
            <a:ext cx="2540000" cy="2377565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l-GR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Σώμα της συνάρτησης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sum}</a:t>
            </a:r>
          </a:p>
          <a:p>
            <a:pPr lvl="0"/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:=1;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for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x:=1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to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k 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ath+meriko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(x);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sum:=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{……………………………………………………………………………………}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 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</a:t>
            </a:r>
            <a:r>
              <a:rPr lang="el-GR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Κύριο Πρόγραμμα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}</a:t>
            </a:r>
            <a:endParaRPr lang="en-US" sz="11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write(‘</a:t>
            </a:r>
            <a:r>
              <a:rPr lang="en-US" sz="11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Dwse</a:t>
            </a:r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to N:’);</a:t>
            </a:r>
          </a:p>
          <a:p>
            <a:pPr lvl="0"/>
            <a:r>
              <a:rPr lang="en-US" sz="11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readln(N);</a:t>
            </a:r>
          </a:p>
          <a:p>
            <a:pPr lvl="0"/>
            <a:r>
              <a:rPr lang="en-US" sz="11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apot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:=sum(N);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writeln(‘Athroisma </a:t>
            </a:r>
            <a:r>
              <a:rPr lang="en-US" sz="11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seiras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=’,</a:t>
            </a:r>
            <a:r>
              <a:rPr lang="en-US" sz="11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apot</a:t>
            </a:r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l-GR" sz="11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.</a:t>
            </a:r>
            <a:endParaRPr lang="en-US" sz="110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050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05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050" dirty="0"/>
          </a:p>
          <a:p>
            <a:endParaRPr lang="el-GR" sz="1050" dirty="0"/>
          </a:p>
          <a:p>
            <a:endParaRPr lang="el-GR" sz="105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51604" y="3455458"/>
          <a:ext cx="95250" cy="17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Εξίσωση" r:id="rId7" imgW="114120" imgH="215640" progId="Equation.3">
                  <p:embed/>
                </p:oleObj>
              </mc:Choice>
              <mc:Fallback>
                <p:oleObj name="Εξίσωση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604" y="3455458"/>
                        <a:ext cx="95250" cy="17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10551"/>
              </p:ext>
            </p:extLst>
          </p:nvPr>
        </p:nvGraphicFramePr>
        <p:xfrm>
          <a:off x="557460" y="3131079"/>
          <a:ext cx="34432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Εξίσωση" r:id="rId8" imgW="2997000" imgH="685800" progId="Equation.3">
                  <p:embed/>
                </p:oleObj>
              </mc:Choice>
              <mc:Fallback>
                <p:oleObj name="Εξίσωση" r:id="rId8" imgW="29970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460" y="3131079"/>
                        <a:ext cx="344328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3574008" cy="3771636"/>
          </a:xfrm>
        </p:spPr>
        <p:txBody>
          <a:bodyPr>
            <a:normAutofit fontScale="47500" lnSpcReduction="20000"/>
          </a:bodyPr>
          <a:lstStyle/>
          <a:p>
            <a:pPr marL="0" indent="0">
              <a:buSzPct val="100000"/>
              <a:buNone/>
            </a:pPr>
            <a:r>
              <a:rPr lang="el-GR" sz="4200" dirty="0">
                <a:sym typeface="Arial"/>
              </a:rPr>
              <a:t>Να ορισθεί συνάρτηση για τον υπολογισμό της σειράς: </a:t>
            </a:r>
          </a:p>
          <a:p>
            <a:pPr marL="0" indent="0">
              <a:buSzPct val="100000"/>
              <a:buNone/>
            </a:pPr>
            <a:endParaRPr lang="el-GR" sz="4000" dirty="0">
              <a:sym typeface="Arial"/>
            </a:endParaRPr>
          </a:p>
          <a:p>
            <a:pPr marL="0" indent="0">
              <a:buSzPct val="100000"/>
              <a:buNone/>
            </a:pPr>
            <a:endParaRPr lang="en-US" sz="4000" dirty="0" smtClean="0">
              <a:sym typeface="Arial"/>
            </a:endParaRPr>
          </a:p>
          <a:p>
            <a:pPr marL="0" indent="0">
              <a:buSzPct val="100000"/>
              <a:buNone/>
            </a:pPr>
            <a:r>
              <a:rPr lang="el-GR" sz="4000" dirty="0" smtClean="0">
                <a:sym typeface="Arial"/>
              </a:rPr>
              <a:t>δηλαδή </a:t>
            </a:r>
            <a:r>
              <a:rPr lang="el-GR" sz="4000" dirty="0">
                <a:sym typeface="Arial"/>
              </a:rPr>
              <a:t>του αθροίσματος:</a:t>
            </a:r>
          </a:p>
          <a:p>
            <a:pPr marL="144193" indent="-144193">
              <a:buSzPct val="100000"/>
              <a:buNone/>
            </a:pPr>
            <a:endParaRPr lang="el-GR" sz="4000" dirty="0">
              <a:sym typeface="Arial"/>
            </a:endParaRPr>
          </a:p>
          <a:p>
            <a:pPr marL="144193" indent="-144193">
              <a:buSzPct val="100000"/>
              <a:buNone/>
            </a:pPr>
            <a:endParaRPr lang="en-US" sz="4000" dirty="0" smtClean="0">
              <a:sym typeface="Arial"/>
            </a:endParaRPr>
          </a:p>
          <a:p>
            <a:pPr marL="144193" indent="-144193">
              <a:buSzPct val="100000"/>
              <a:buNone/>
            </a:pPr>
            <a:r>
              <a:rPr lang="el-GR" sz="3800" dirty="0" smtClean="0">
                <a:sym typeface="Arial"/>
              </a:rPr>
              <a:t>*</a:t>
            </a:r>
            <a:r>
              <a:rPr lang="el-GR" sz="3800" u="sng" dirty="0">
                <a:sym typeface="Arial"/>
              </a:rPr>
              <a:t>Υπόδειξη:</a:t>
            </a:r>
            <a:r>
              <a:rPr lang="el-GR" sz="3800" dirty="0">
                <a:sym typeface="Arial"/>
              </a:rPr>
              <a:t> Να ορισθούν συνολικά τρείς συναρτήσεις. Για τη δύναμη, το μερικό άθροισμα  και για το συνολικό </a:t>
            </a:r>
            <a:r>
              <a:rPr lang="el-GR" sz="3800" dirty="0" smtClean="0">
                <a:sym typeface="Arial"/>
              </a:rPr>
              <a:t>άθροισμα</a:t>
            </a:r>
            <a:endParaRPr lang="el-GR" sz="3800" dirty="0"/>
          </a:p>
        </p:txBody>
      </p:sp>
    </p:spTree>
    <p:extLst>
      <p:ext uri="{BB962C8B-B14F-4D97-AF65-F5344CB8AC3E}">
        <p14:creationId xmlns:p14="http://schemas.microsoft.com/office/powerpoint/2010/main" val="30042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&amp; Συναρτήσεις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σαν Παράμετροι</a:t>
            </a:r>
            <a:r>
              <a:rPr lang="en-US" sz="3600" baseline="-25000" dirty="0" smtClean="0"/>
              <a:t>1/4</a:t>
            </a:r>
            <a:endParaRPr lang="en-US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Μια παράμετρος τύπου προγράμματος, στην τυπική λίστα παραμέτρων ενός </a:t>
            </a:r>
            <a:r>
              <a:rPr lang="el-GR" sz="2800" dirty="0" err="1"/>
              <a:t>υποπρογράμματος</a:t>
            </a:r>
            <a:r>
              <a:rPr lang="el-GR" sz="2800" dirty="0"/>
              <a:t>, έχει ίδια σύνταξη με την επικεφαλίδα του </a:t>
            </a:r>
            <a:r>
              <a:rPr lang="el-GR" sz="2800" dirty="0" err="1"/>
              <a:t>υποπρογράμματος</a:t>
            </a:r>
            <a:r>
              <a:rPr lang="el-GR" sz="28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procedure </a:t>
            </a:r>
            <a:r>
              <a:rPr lang="en-US" dirty="0"/>
              <a:t>A(</a:t>
            </a:r>
            <a:r>
              <a:rPr lang="en-US" dirty="0" err="1"/>
              <a:t>x:integer</a:t>
            </a:r>
            <a:r>
              <a:rPr lang="en-US" dirty="0"/>
              <a:t>; procedure P);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l-GR" dirty="0" smtClean="0"/>
              <a:t>Η </a:t>
            </a:r>
            <a:r>
              <a:rPr lang="el-GR" dirty="0"/>
              <a:t>διαδικασία Α έχει δύο παραμέτρους, την </a:t>
            </a:r>
            <a:r>
              <a:rPr lang="en-US" dirty="0"/>
              <a:t>x </a:t>
            </a:r>
            <a:r>
              <a:rPr lang="el-GR" dirty="0"/>
              <a:t>τύπου </a:t>
            </a:r>
            <a:r>
              <a:rPr lang="en-US" dirty="0"/>
              <a:t>integer </a:t>
            </a:r>
            <a:r>
              <a:rPr lang="el-GR" dirty="0"/>
              <a:t>και την διαδικαστική παραμέτρου </a:t>
            </a:r>
            <a:r>
              <a:rPr lang="en-US" dirty="0"/>
              <a:t>P </a:t>
            </a:r>
            <a:r>
              <a:rPr lang="el-GR" dirty="0"/>
              <a:t>που δεν έχει επιπλέον παραμέτρους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82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&amp; Συναρτήσεις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σαν Παράμετροι</a:t>
            </a:r>
            <a:r>
              <a:rPr lang="en-US" sz="3600" baseline="-25000" dirty="0" smtClean="0"/>
              <a:t>2/4</a:t>
            </a:r>
            <a:endParaRPr lang="en-US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b="1" dirty="0"/>
              <a:t>procedure</a:t>
            </a:r>
            <a:r>
              <a:rPr lang="el-GR" b="1" dirty="0"/>
              <a:t> </a:t>
            </a:r>
            <a:r>
              <a:rPr lang="en-US" dirty="0"/>
              <a:t>Q(function F(</a:t>
            </a:r>
            <a:r>
              <a:rPr lang="en-US" dirty="0" err="1"/>
              <a:t>c:char</a:t>
            </a:r>
            <a:r>
              <a:rPr lang="en-US" dirty="0"/>
              <a:t>):integer; y:real);</a:t>
            </a:r>
          </a:p>
          <a:p>
            <a:pPr lvl="1">
              <a:buNone/>
            </a:pPr>
            <a:r>
              <a:rPr lang="en-US" dirty="0"/>
              <a:t>    </a:t>
            </a:r>
            <a:r>
              <a:rPr lang="el-GR" dirty="0"/>
              <a:t>Η διαδικασία </a:t>
            </a:r>
            <a:r>
              <a:rPr lang="en-US" dirty="0"/>
              <a:t>Q</a:t>
            </a:r>
            <a:r>
              <a:rPr lang="el-GR" dirty="0"/>
              <a:t> έχει δύο παραμέτρους, μια</a:t>
            </a:r>
            <a:r>
              <a:rPr lang="en-US" dirty="0"/>
              <a:t> </a:t>
            </a:r>
            <a:r>
              <a:rPr lang="el-GR" dirty="0"/>
              <a:t>τύπου </a:t>
            </a:r>
            <a:r>
              <a:rPr lang="en-US" dirty="0"/>
              <a:t>real </a:t>
            </a:r>
            <a:r>
              <a:rPr lang="el-GR" dirty="0"/>
              <a:t>και μια συναρτησιακή παραμέτρου </a:t>
            </a:r>
            <a:r>
              <a:rPr lang="en-US" dirty="0"/>
              <a:t>F, </a:t>
            </a:r>
            <a:r>
              <a:rPr lang="el-GR" dirty="0"/>
              <a:t>η οποία επιπλέον έχει μια παράμετρο τύπου </a:t>
            </a:r>
            <a:r>
              <a:rPr lang="en-US" dirty="0"/>
              <a:t>char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87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/>
              <a:t>Ενότητα </a:t>
            </a:r>
            <a:r>
              <a:rPr lang="en-US" sz="2800" b="1" dirty="0" smtClean="0"/>
              <a:t>6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 err="1" smtClean="0"/>
              <a:t>Υποπρογράμματα</a:t>
            </a:r>
            <a:r>
              <a:rPr lang="en-US" sz="2800" dirty="0" smtClean="0"/>
              <a:t> III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&amp; Συναρτήσεις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σαν Παράμετροι</a:t>
            </a:r>
            <a:r>
              <a:rPr lang="en-US" sz="3600" baseline="-25000" dirty="0" smtClean="0"/>
              <a:t>3/4</a:t>
            </a:r>
            <a:endParaRPr lang="en-US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Κατά την κλήση ενός </a:t>
            </a:r>
            <a:r>
              <a:rPr lang="el-GR" sz="2800" dirty="0" err="1"/>
              <a:t>υποπρογράμματος</a:t>
            </a:r>
            <a:r>
              <a:rPr lang="el-GR" sz="2800" dirty="0"/>
              <a:t> με διαδικαστική ή συναρτησιακή παράμετρο, πρέπει η αντίστοιχη πραγματική παράμετρος να είναι το όνομα μια διαδικασίας ή συνάρτησης με τη σωστή αντιστοιχία παραμέτρων και τύπου αποτελέσματος (αν πρόκειται για συνάρτηση)</a:t>
            </a:r>
            <a:endParaRPr lang="en-US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427984" y="1614418"/>
            <a:ext cx="4064000" cy="261123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procedure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eval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(function f(x:real):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real,lower,upper,step:real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x,value:real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x:=lower;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while x&lt;=upper do begin</a:t>
            </a:r>
          </a:p>
          <a:p>
            <a:pPr lvl="3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value:=f(x);</a:t>
            </a:r>
          </a:p>
          <a:p>
            <a:pPr lvl="3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writeln(x:value);</a:t>
            </a:r>
          </a:p>
          <a:p>
            <a:pPr lvl="3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x:=</a:t>
            </a:r>
            <a:r>
              <a:rPr lang="en-US" sz="14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x+step</a:t>
            </a:r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3"/>
            <a:r>
              <a:rPr lang="en-US" sz="14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</a:p>
          <a:p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</a:t>
            </a:r>
            <a:r>
              <a:rPr lang="en-US" sz="14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  <a:endParaRPr lang="el-GR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/>
              <a:t>Διαδικασίες &amp; Συναρτήσεις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σαν Παράμετροι</a:t>
            </a:r>
            <a:r>
              <a:rPr lang="en-US" sz="3600" baseline="-25000" dirty="0" smtClean="0"/>
              <a:t>4/4</a:t>
            </a:r>
            <a:endParaRPr lang="en-US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75476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Να ορισθεί μια διαδικασία που να υπολογίζει τις τιμές μιας οποιαδήποτε συνάρτησης πραγματικών τιμών, με δεδομένα τα όρια και το βήμα μεταβολής της παραμέτρου της συνάρτησης</a:t>
            </a:r>
            <a:endParaRPr lang="en-US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9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5" y="193204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Υποπρογράμματα</a:t>
            </a:r>
            <a:r>
              <a:rPr lang="en-US" dirty="0" smtClean="0"/>
              <a:t> III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Να γίνει κατανοητή η έννοια των αναδρομικών </a:t>
            </a:r>
            <a:r>
              <a:rPr lang="el-GR" sz="2600" dirty="0" err="1" smtClean="0"/>
              <a:t>υποπρογραμμάτων</a:t>
            </a:r>
            <a:r>
              <a:rPr lang="el-GR" sz="2600" dirty="0"/>
              <a:t>.</a:t>
            </a:r>
            <a:endParaRPr lang="el-GR" sz="2600" dirty="0" smtClean="0"/>
          </a:p>
          <a:p>
            <a:r>
              <a:rPr lang="el-GR" sz="2600" dirty="0" smtClean="0"/>
              <a:t>Να περιγραφούν </a:t>
            </a:r>
            <a:r>
              <a:rPr lang="el-GR" sz="2600" dirty="0"/>
              <a:t>οι συντακτικοί κανόνες των αναδρομικών </a:t>
            </a:r>
            <a:r>
              <a:rPr lang="el-GR" sz="2600" dirty="0" err="1" smtClean="0"/>
              <a:t>υποπρογραμμάτων</a:t>
            </a:r>
            <a:r>
              <a:rPr lang="el-GR" sz="2600" dirty="0" smtClean="0"/>
              <a:t>. </a:t>
            </a:r>
            <a:endParaRPr lang="el-GR" sz="2600" dirty="0"/>
          </a:p>
          <a:p>
            <a:r>
              <a:rPr lang="el-GR" sz="2600" dirty="0" smtClean="0"/>
              <a:t>Να </a:t>
            </a:r>
            <a:r>
              <a:rPr lang="el-GR" sz="2600" dirty="0"/>
              <a:t>περιγραφούν οι συντακτικοί κανόνες </a:t>
            </a:r>
            <a:r>
              <a:rPr lang="el-GR" sz="2600" dirty="0" smtClean="0"/>
              <a:t>των φωλιασμένων </a:t>
            </a:r>
            <a:r>
              <a:rPr lang="el-GR" sz="2600" dirty="0" err="1" smtClean="0"/>
              <a:t>υποπρογραμμάτων</a:t>
            </a:r>
            <a:r>
              <a:rPr lang="el-GR" sz="2600" dirty="0" smtClean="0"/>
              <a:t>.</a:t>
            </a:r>
          </a:p>
          <a:p>
            <a:r>
              <a:rPr lang="el-GR" sz="2600" dirty="0" smtClean="0"/>
              <a:t>Να γίνει σαφές πως μπορούμε να χρησιμοποιήσουμε τα </a:t>
            </a:r>
            <a:r>
              <a:rPr lang="el-GR" sz="2600" dirty="0" err="1" smtClean="0"/>
              <a:t>υποπρογράμματα</a:t>
            </a:r>
            <a:r>
              <a:rPr lang="el-GR" sz="2600" dirty="0" smtClean="0"/>
              <a:t> σαν παραμέτρους.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Αναδρομικά </a:t>
            </a:r>
            <a:r>
              <a:rPr lang="el-GR" sz="2800" dirty="0" err="1" smtClean="0"/>
              <a:t>Υποπρογράμματα</a:t>
            </a:r>
            <a:r>
              <a:rPr lang="el-GR" sz="2800" dirty="0" smtClean="0"/>
              <a:t>.</a:t>
            </a:r>
            <a:endParaRPr lang="el-GR" sz="2800" dirty="0"/>
          </a:p>
          <a:p>
            <a:r>
              <a:rPr lang="el-GR" sz="2800" dirty="0"/>
              <a:t>Αναδρομή &amp; </a:t>
            </a:r>
            <a:r>
              <a:rPr lang="el-GR" sz="2800" dirty="0" smtClean="0"/>
              <a:t>Επανάληψη</a:t>
            </a:r>
          </a:p>
          <a:p>
            <a:r>
              <a:rPr lang="el-GR" sz="2800" dirty="0"/>
              <a:t>Φωλιασμένα </a:t>
            </a:r>
            <a:r>
              <a:rPr lang="el-GR" sz="2800" dirty="0" err="1" smtClean="0"/>
              <a:t>Υποπρογράμματα</a:t>
            </a:r>
            <a:endParaRPr lang="el-GR" sz="2800" dirty="0" smtClean="0"/>
          </a:p>
          <a:p>
            <a:r>
              <a:rPr lang="el-GR" sz="2800" dirty="0"/>
              <a:t>Διαδικασίες &amp; Συναρτήσεις </a:t>
            </a:r>
            <a:r>
              <a:rPr lang="el-GR" sz="2800" dirty="0" smtClean="0"/>
              <a:t>σαν </a:t>
            </a:r>
            <a:r>
              <a:rPr lang="el-GR" sz="2800" dirty="0"/>
              <a:t>Παράμετροι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435280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1/6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Ένας ορισμός είναι αναδρομικός (</a:t>
            </a:r>
            <a:r>
              <a:rPr lang="en-US" sz="2400" dirty="0"/>
              <a:t>recursive) </a:t>
            </a:r>
            <a:r>
              <a:rPr lang="el-GR" sz="2400" dirty="0"/>
              <a:t>όταν ορίζεται σαν συνάρτηση του εαυτού του</a:t>
            </a:r>
          </a:p>
          <a:p>
            <a:r>
              <a:rPr lang="el-GR" sz="2400" dirty="0"/>
              <a:t>Για παράδειγμα οι ακόλουθοι ορισμοί είναι αναδρομικοί</a:t>
            </a:r>
          </a:p>
          <a:p>
            <a:pPr marL="672015" lvl="1" indent="-380985">
              <a:buFont typeface="Wingdings" panose="05000000000000000000" pitchFamily="2" charset="2"/>
              <a:buChar char="§"/>
            </a:pPr>
            <a:r>
              <a:rPr lang="el-GR" sz="2400" dirty="0"/>
              <a:t>Ο </a:t>
            </a:r>
            <a:r>
              <a:rPr lang="en-US" sz="2400" dirty="0"/>
              <a:t>N </a:t>
            </a:r>
            <a:r>
              <a:rPr lang="el-GR" sz="2400" dirty="0"/>
              <a:t>είναι φυσικός αριθμός αν ο Ν-1 είναι φυσικός αριθμός</a:t>
            </a:r>
          </a:p>
          <a:p>
            <a:pPr marL="672015" lvl="1" indent="-380985">
              <a:buFont typeface="Wingdings" panose="05000000000000000000" pitchFamily="2" charset="2"/>
              <a:buChar char="§"/>
            </a:pPr>
            <a:r>
              <a:rPr lang="el-GR" sz="2400" dirty="0"/>
              <a:t>Παραγοντικό: </a:t>
            </a:r>
            <a:r>
              <a:rPr lang="en-US" sz="2400" dirty="0"/>
              <a:t>O!=1 </a:t>
            </a:r>
            <a:r>
              <a:rPr lang="el-GR" sz="2400" dirty="0"/>
              <a:t>για </a:t>
            </a:r>
            <a:r>
              <a:rPr lang="en-US" sz="2400" dirty="0"/>
              <a:t>n&gt;0, n!=n</a:t>
            </a:r>
            <a:r>
              <a:rPr lang="el-GR" sz="2400" dirty="0"/>
              <a:t>.</a:t>
            </a:r>
            <a:r>
              <a:rPr lang="en-US" sz="2400" dirty="0"/>
              <a:t>(n-1)!</a:t>
            </a:r>
            <a:endParaRPr lang="el-GR" sz="2400" dirty="0"/>
          </a:p>
          <a:p>
            <a:pPr marL="672015" lvl="1" indent="-380985">
              <a:buFont typeface="Wingdings" panose="05000000000000000000" pitchFamily="2" charset="2"/>
              <a:buChar char="§"/>
            </a:pPr>
            <a:r>
              <a:rPr lang="el-GR" sz="2400" dirty="0"/>
              <a:t>Δύναμη: α</a:t>
            </a:r>
            <a:r>
              <a:rPr lang="el-GR" sz="2400" baseline="30000" dirty="0"/>
              <a:t>1</a:t>
            </a:r>
            <a:r>
              <a:rPr lang="el-GR" sz="2400" dirty="0"/>
              <a:t>=α για </a:t>
            </a:r>
            <a:r>
              <a:rPr lang="en-US" sz="2400" dirty="0"/>
              <a:t>n&gt;0, </a:t>
            </a:r>
            <a:r>
              <a:rPr lang="el-GR" sz="2400" dirty="0"/>
              <a:t>α</a:t>
            </a:r>
            <a:r>
              <a:rPr lang="en-US" sz="2400" baseline="30000" dirty="0"/>
              <a:t>n</a:t>
            </a:r>
            <a:r>
              <a:rPr lang="en-US" sz="2400" dirty="0"/>
              <a:t>=</a:t>
            </a:r>
            <a:r>
              <a:rPr lang="el-GR" sz="2400" dirty="0" err="1"/>
              <a:t>α.α</a:t>
            </a:r>
            <a:r>
              <a:rPr lang="en-US" sz="2400" baseline="30000" dirty="0"/>
              <a:t>n-1</a:t>
            </a:r>
            <a:endParaRPr lang="el-GR" sz="2400" dirty="0"/>
          </a:p>
          <a:p>
            <a:pPr marL="672015" lvl="1" indent="-380985">
              <a:buFont typeface="Wingdings" panose="05000000000000000000" pitchFamily="2" charset="2"/>
              <a:buChar char="§"/>
            </a:pPr>
            <a:r>
              <a:rPr lang="el-GR" sz="2400" dirty="0"/>
              <a:t>Μερικό άθροισμα: </a:t>
            </a:r>
            <a:r>
              <a:rPr lang="en-US" sz="2400" dirty="0"/>
              <a:t>S(1)=1 </a:t>
            </a:r>
            <a:r>
              <a:rPr lang="el-GR" sz="2400" dirty="0"/>
              <a:t>για </a:t>
            </a:r>
            <a:r>
              <a:rPr lang="en-US" sz="2400" dirty="0"/>
              <a:t>n&gt;1, S(n)=S(n-1)+</a:t>
            </a:r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6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1879" y="246528"/>
            <a:ext cx="8640960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err="1" smtClean="0"/>
              <a:t>Υποπρογράμματα</a:t>
            </a:r>
            <a:r>
              <a:rPr lang="en-US" baseline="-25000" dirty="0" smtClean="0"/>
              <a:t>2/6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</a:t>
            </a:r>
            <a:r>
              <a:rPr lang="en-US" dirty="0"/>
              <a:t>Pascal </a:t>
            </a:r>
            <a:r>
              <a:rPr lang="el-GR" dirty="0"/>
              <a:t>μια διαδικασία ή συνάρτηση μπορεί να καλέσει όχι μόνο μια άλλη διαδικασία ή συνάρτηση αλλά και τον εαυτό της</a:t>
            </a:r>
          </a:p>
          <a:p>
            <a:r>
              <a:rPr lang="el-GR" dirty="0"/>
              <a:t>Ένα τέτοιο </a:t>
            </a:r>
            <a:r>
              <a:rPr lang="el-GR" dirty="0" err="1"/>
              <a:t>υποπρόγραμμα</a:t>
            </a:r>
            <a:r>
              <a:rPr lang="el-GR" dirty="0"/>
              <a:t> (διαδικασία ή συνάρτηση) που καλεί τον εαυτό του, λέγεται αναδρομικό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8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28865"/>
            <a:ext cx="8496944" cy="952500"/>
          </a:xfrm>
        </p:spPr>
        <p:txBody>
          <a:bodyPr>
            <a:noAutofit/>
          </a:bodyPr>
          <a:lstStyle/>
          <a:p>
            <a:r>
              <a:rPr lang="el-GR" dirty="0"/>
              <a:t>Αναδρομικά </a:t>
            </a:r>
            <a:r>
              <a:rPr lang="el-GR" dirty="0" smtClean="0"/>
              <a:t>Υποπρογράμματα</a:t>
            </a:r>
            <a:r>
              <a:rPr lang="el-GR" baseline="-25000" dirty="0" smtClean="0"/>
              <a:t>3</a:t>
            </a:r>
            <a:r>
              <a:rPr lang="en-US" baseline="-25000" dirty="0" smtClean="0"/>
              <a:t>/6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491880" y="1201148"/>
            <a:ext cx="4826000" cy="165635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basi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real; 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ekthetis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integer):real;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ekthetis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=1 then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6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basi</a:t>
            </a:r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else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1600" dirty="0" err="1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:=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basi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*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dyn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(basi,ethetis-1);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    </a:t>
            </a:r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1)       </a:t>
            </a:r>
            <a:r>
              <a:rPr lang="en-US" sz="16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                 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(2)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endParaRPr lang="en-US" sz="750" dirty="0"/>
          </a:p>
          <a:p>
            <a:endParaRPr lang="el-GR" sz="750" dirty="0"/>
          </a:p>
          <a:p>
            <a:endParaRPr lang="el-GR" sz="750" dirty="0"/>
          </a:p>
          <a:p>
            <a:endParaRPr lang="el-GR" sz="750" dirty="0"/>
          </a:p>
          <a:p>
            <a:endParaRPr lang="el-GR" sz="750" dirty="0"/>
          </a:p>
        </p:txBody>
      </p:sp>
      <p:sp>
        <p:nvSpPr>
          <p:cNvPr id="11" name="Shape 320"/>
          <p:cNvSpPr txBox="1">
            <a:spLocks/>
          </p:cNvSpPr>
          <p:nvPr/>
        </p:nvSpPr>
        <p:spPr>
          <a:xfrm>
            <a:off x="3367746" y="2929508"/>
            <a:ext cx="5668750" cy="248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76188" tIns="38083" rIns="76188" bIns="38083" rtlCol="0" anchor="t" anchorCtr="0">
            <a:spAutoFit/>
          </a:bodyPr>
          <a:lstStyle/>
          <a:p>
            <a:pPr marL="285750" indent="-285750" defTabSz="761970">
              <a:spcBef>
                <a:spcPts val="1667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Σημειώνουμε τη διαφορά της αναφοράς της συνάρτησης στο αριστερό (σημείο 1) και δεξιό (σημείο 2) της </a:t>
            </a:r>
            <a:r>
              <a:rPr lang="el-GR" sz="16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πρότασης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sym typeface="Arial"/>
            </a:endParaRPr>
          </a:p>
          <a:p>
            <a:pPr marL="285750" indent="-285750" defTabSz="761970">
              <a:spcBef>
                <a:spcPts val="1667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16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Στο </a:t>
            </a:r>
            <a:r>
              <a:rPr lang="el-GR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αριστερό μέρος αναφέρεται μόνο το όνομα της συνάρτησης γιατί απλά δηλώνεται που θα γίνει ανάθεση της τιμής, η οποία θα υπολογισθεί στο δεξιό μέρος της πρότασης</a:t>
            </a:r>
          </a:p>
          <a:p>
            <a:pPr marL="285750" indent="-285750" defTabSz="761970">
              <a:spcBef>
                <a:spcPts val="1667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chemeClr val="tx1">
                    <a:lumMod val="90000"/>
                    <a:lumOff val="10000"/>
                  </a:schemeClr>
                </a:solidFill>
                <a:sym typeface="Arial"/>
              </a:rPr>
              <a:t>Στο δεξιό μέρος της πρότασης γίνεται κλήση της συνάρτησης, συνεπώς το όνομα να συνοδεύεται από μια λίστα πραγματικών παραμέτρων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2910546" cy="3771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>
                <a:sym typeface="Arial"/>
              </a:rPr>
              <a:t>Να δοθεί ο αναδρομικός ορισμός της συνάρτησης που υπολογίζει τη δύναμη με ακέραιο εκθέτη.</a:t>
            </a:r>
            <a:r>
              <a:rPr lang="el-GR" i="1" dirty="0">
                <a:sym typeface="Arial"/>
              </a:rPr>
              <a:t> </a:t>
            </a:r>
            <a:r>
              <a:rPr lang="el-GR" dirty="0">
                <a:sym typeface="Arial"/>
              </a:rPr>
              <a:t>Ο αναδρομικός αλγόριθμος για τον υπολογισμό του </a:t>
            </a:r>
            <a:r>
              <a:rPr lang="en-US" dirty="0">
                <a:sym typeface="Arial"/>
              </a:rPr>
              <a:t>a</a:t>
            </a:r>
            <a:r>
              <a:rPr lang="en-US" baseline="30000" dirty="0">
                <a:sym typeface="Arial"/>
              </a:rPr>
              <a:t>n</a:t>
            </a:r>
            <a:r>
              <a:rPr lang="en-US" dirty="0">
                <a:sym typeface="Arial"/>
              </a:rPr>
              <a:t> </a:t>
            </a:r>
            <a:r>
              <a:rPr lang="el-GR" dirty="0">
                <a:sym typeface="Arial"/>
              </a:rPr>
              <a:t>είναι: Αν </a:t>
            </a:r>
            <a:r>
              <a:rPr lang="en-US" dirty="0">
                <a:sym typeface="Arial"/>
              </a:rPr>
              <a:t>n=1 </a:t>
            </a:r>
            <a:r>
              <a:rPr lang="el-GR" dirty="0">
                <a:sym typeface="Arial"/>
              </a:rPr>
              <a:t>τότε </a:t>
            </a:r>
            <a:r>
              <a:rPr lang="en-US" dirty="0">
                <a:sym typeface="Arial"/>
              </a:rPr>
              <a:t>a</a:t>
            </a:r>
            <a:r>
              <a:rPr lang="en-US" baseline="30000" dirty="0">
                <a:sym typeface="Arial"/>
              </a:rPr>
              <a:t>n</a:t>
            </a:r>
            <a:r>
              <a:rPr lang="en-US" dirty="0">
                <a:sym typeface="Arial"/>
              </a:rPr>
              <a:t>=a</a:t>
            </a:r>
            <a:r>
              <a:rPr lang="el-GR" dirty="0">
                <a:sym typeface="Arial"/>
              </a:rPr>
              <a:t> αλλιώς </a:t>
            </a:r>
            <a:r>
              <a:rPr lang="en-US" dirty="0">
                <a:sym typeface="Arial"/>
              </a:rPr>
              <a:t>a</a:t>
            </a:r>
            <a:r>
              <a:rPr lang="en-US" baseline="30000" dirty="0">
                <a:sym typeface="Arial"/>
              </a:rPr>
              <a:t>n</a:t>
            </a:r>
            <a:r>
              <a:rPr lang="en-US" dirty="0">
                <a:sym typeface="Arial"/>
              </a:rPr>
              <a:t>=a</a:t>
            </a:r>
            <a:r>
              <a:rPr lang="el-GR" dirty="0">
                <a:sym typeface="Arial"/>
              </a:rPr>
              <a:t>*</a:t>
            </a:r>
            <a:r>
              <a:rPr lang="en-US" dirty="0">
                <a:sym typeface="Arial"/>
              </a:rPr>
              <a:t>a</a:t>
            </a:r>
            <a:r>
              <a:rPr lang="en-US" baseline="30000" dirty="0">
                <a:sym typeface="Arial"/>
              </a:rPr>
              <a:t>n-1</a:t>
            </a:r>
            <a:endParaRPr lang="el-GR" dirty="0">
              <a:sym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36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2532</TotalTime>
  <Words>1567</Words>
  <Application>Microsoft Office PowerPoint</Application>
  <PresentationFormat>Προβολή στην οθόνη (16:10)</PresentationFormat>
  <Paragraphs>285</Paragraphs>
  <Slides>26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Εξίσωση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Αναδρομικά Υποπρογράμματα1/6</vt:lpstr>
      <vt:lpstr>Αναδρομικά Υποπρογράμματα2/6</vt:lpstr>
      <vt:lpstr>Αναδρομικά Υποπρογράμματα3/6</vt:lpstr>
      <vt:lpstr>Αναδρομικά Υποπρογράμματα4/6</vt:lpstr>
      <vt:lpstr>Αναδρομικά Υποπρογράμματα5/6</vt:lpstr>
      <vt:lpstr>Αναδρομικά Υποπρογράμματα6/6</vt:lpstr>
      <vt:lpstr>Αναδρομή &amp; Επανάληψη1/3</vt:lpstr>
      <vt:lpstr>Αναδρομή &amp; Επανάληψη2/3</vt:lpstr>
      <vt:lpstr>Αναδρομή &amp; Επανάληψη3/3</vt:lpstr>
      <vt:lpstr>Φωλιασμένα Υποπρογράμματα1/2</vt:lpstr>
      <vt:lpstr>Φωλιασμένα Υποπρογράμματα2/2</vt:lpstr>
      <vt:lpstr>Διαδικασίες &amp; Συναρτήσεις  σαν Παράμετροι1/4</vt:lpstr>
      <vt:lpstr>Διαδικασίες &amp; Συναρτήσεις  σαν Παράμετροι2/4</vt:lpstr>
      <vt:lpstr>Διαδικασίες &amp; Συναρτήσεις  σαν Παράμετροι3/4</vt:lpstr>
      <vt:lpstr>Διαδικασίες &amp; Συναρτήσεις  σαν Παράμετροι4/4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276</cp:revision>
  <dcterms:created xsi:type="dcterms:W3CDTF">2012-09-06T09:03:05Z</dcterms:created>
  <dcterms:modified xsi:type="dcterms:W3CDTF">2015-05-07T14:32:59Z</dcterms:modified>
</cp:coreProperties>
</file>