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89" r:id="rId3"/>
    <p:sldId id="257" r:id="rId4"/>
    <p:sldId id="259" r:id="rId5"/>
    <p:sldId id="261" r:id="rId6"/>
    <p:sldId id="262" r:id="rId7"/>
    <p:sldId id="294" r:id="rId8"/>
    <p:sldId id="295" r:id="rId9"/>
    <p:sldId id="296" r:id="rId10"/>
    <p:sldId id="297" r:id="rId11"/>
    <p:sldId id="298" r:id="rId12"/>
    <p:sldId id="300" r:id="rId13"/>
    <p:sldId id="301" r:id="rId14"/>
    <p:sldId id="302" r:id="rId15"/>
    <p:sldId id="303" r:id="rId16"/>
    <p:sldId id="304" r:id="rId17"/>
    <p:sldId id="305" r:id="rId18"/>
    <p:sldId id="306" r:id="rId19"/>
    <p:sldId id="309" r:id="rId20"/>
    <p:sldId id="307" r:id="rId21"/>
    <p:sldId id="308" r:id="rId22"/>
    <p:sldId id="311" r:id="rId23"/>
    <p:sldId id="291" r:id="rId24"/>
    <p:sldId id="292" r:id="rId25"/>
    <p:sldId id="293" r:id="rId26"/>
    <p:sldId id="280" r:id="rId27"/>
  </p:sldIdLst>
  <p:sldSz cx="9144000" cy="5715000" type="screen16x10"/>
  <p:notesSz cx="6858000" cy="9144000"/>
  <p:custDataLst>
    <p:tags r:id="rId3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59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89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07/05/2015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7/5/2015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9876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Προγραμματισμός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Ι</a:t>
            </a:r>
            <a:r>
              <a:rPr lang="el-GR" sz="1000" b="1" dirty="0" smtClean="0">
                <a:solidFill>
                  <a:schemeClr val="bg1"/>
                </a:solidFill>
              </a:rPr>
              <a:t> – </a:t>
            </a:r>
            <a:r>
              <a:rPr lang="el-GR" sz="1000" b="1" dirty="0" err="1" smtClean="0">
                <a:solidFill>
                  <a:schemeClr val="bg1"/>
                </a:solidFill>
              </a:rPr>
              <a:t>Υποπρογράμματα</a:t>
            </a:r>
            <a:r>
              <a:rPr lang="el-GR" sz="1000" b="1" baseline="0" dirty="0" smtClean="0">
                <a:solidFill>
                  <a:schemeClr val="bg1"/>
                </a:solidFill>
              </a:rPr>
              <a:t> ΙΙΙ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wmf"/><Relationship Id="rId9" Type="http://schemas.openxmlformats.org/officeDocument/2006/relationships/image" Target="../media/image8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COMP111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Προγραμματισμός Ι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b="1" dirty="0" smtClean="0"/>
              <a:t>Ενότητα </a:t>
            </a:r>
            <a:r>
              <a:rPr lang="en-US" sz="2800" b="1" smtClean="0"/>
              <a:t>6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 err="1" smtClean="0"/>
              <a:t>Υποπρογράμματα</a:t>
            </a:r>
            <a:r>
              <a:rPr lang="en-US" sz="2800" dirty="0" smtClean="0"/>
              <a:t> III</a:t>
            </a:r>
            <a:endParaRPr lang="el-GR" sz="2800" dirty="0" smtClean="0"/>
          </a:p>
          <a:p>
            <a:endParaRPr lang="en-US" sz="2800" dirty="0" smtClean="0"/>
          </a:p>
          <a:p>
            <a:r>
              <a:rPr lang="el-GR" sz="2800" dirty="0" smtClean="0"/>
              <a:t>Αλέξανδρος Τζάλλας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1 - Τίτλος"/>
          <p:cNvSpPr>
            <a:spLocks noGrp="1"/>
          </p:cNvSpPr>
          <p:nvPr>
            <p:ph type="title"/>
          </p:nvPr>
        </p:nvSpPr>
        <p:spPr>
          <a:xfrm>
            <a:off x="251520" y="228865"/>
            <a:ext cx="8496944" cy="952500"/>
          </a:xfrm>
        </p:spPr>
        <p:txBody>
          <a:bodyPr>
            <a:noAutofit/>
          </a:bodyPr>
          <a:lstStyle/>
          <a:p>
            <a:r>
              <a:rPr lang="el-GR" dirty="0"/>
              <a:t>Αναδρομικά </a:t>
            </a:r>
            <a:r>
              <a:rPr lang="el-GR" dirty="0" err="1" smtClean="0"/>
              <a:t>Υποπρογράμματα</a:t>
            </a:r>
            <a:r>
              <a:rPr lang="en-US" baseline="-25000" dirty="0" smtClean="0"/>
              <a:t>4/6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SzPct val="100000"/>
            </a:pPr>
            <a:r>
              <a:rPr lang="el-GR" dirty="0">
                <a:sym typeface="Arial"/>
              </a:rPr>
              <a:t> Όταν ένα </a:t>
            </a:r>
            <a:r>
              <a:rPr lang="el-GR" dirty="0" err="1">
                <a:sym typeface="Arial"/>
              </a:rPr>
              <a:t>υποπρόγραμμα</a:t>
            </a:r>
            <a:r>
              <a:rPr lang="el-GR" dirty="0">
                <a:sym typeface="Arial"/>
              </a:rPr>
              <a:t> (διαδικασία ή συνάρτηση) ‘Α’ καλεί ένα άλλο </a:t>
            </a:r>
            <a:r>
              <a:rPr lang="el-GR" dirty="0" err="1">
                <a:sym typeface="Arial"/>
              </a:rPr>
              <a:t>υποπρόγραμμα</a:t>
            </a:r>
            <a:r>
              <a:rPr lang="el-GR" dirty="0">
                <a:sym typeface="Arial"/>
              </a:rPr>
              <a:t> ‘Β’ ή τον εαυτό του, οι τιμές των τοπικών του δηλώσεων και παραμέτρων του αποθηκεύονται σε μια περιοχή της μνήμης που ονομάζεται στοίβα </a:t>
            </a:r>
            <a:r>
              <a:rPr lang="en-US" dirty="0">
                <a:sym typeface="Arial"/>
              </a:rPr>
              <a:t>(stack)</a:t>
            </a:r>
          </a:p>
          <a:p>
            <a:pPr>
              <a:buSzPct val="100000"/>
            </a:pPr>
            <a:r>
              <a:rPr lang="el-GR" dirty="0">
                <a:sym typeface="Arial"/>
              </a:rPr>
              <a:t>Όταν η εκτέλεση του </a:t>
            </a:r>
            <a:r>
              <a:rPr lang="el-GR" dirty="0" err="1">
                <a:sym typeface="Arial"/>
              </a:rPr>
              <a:t>υποπρογράμματος</a:t>
            </a:r>
            <a:r>
              <a:rPr lang="el-GR" dirty="0">
                <a:sym typeface="Arial"/>
              </a:rPr>
              <a:t> που κλήθηκε τελειώσει, ανασύρονται από τη στοίβα οι τιμές των δηλώσεων και παραμέτρων του αρχικού </a:t>
            </a:r>
            <a:r>
              <a:rPr lang="el-GR" dirty="0" err="1">
                <a:sym typeface="Arial"/>
              </a:rPr>
              <a:t>υποπρογράμματος</a:t>
            </a:r>
            <a:r>
              <a:rPr lang="el-GR" dirty="0">
                <a:sym typeface="Arial"/>
              </a:rPr>
              <a:t> ‘Α’ και η εκτέλεση συνεχίζει από το σημείο που σταμάτησε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50425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246528"/>
            <a:ext cx="8568952" cy="952500"/>
          </a:xfrm>
        </p:spPr>
        <p:txBody>
          <a:bodyPr>
            <a:noAutofit/>
          </a:bodyPr>
          <a:lstStyle/>
          <a:p>
            <a:r>
              <a:rPr lang="el-GR" dirty="0"/>
              <a:t>Αναδρομικά </a:t>
            </a:r>
            <a:r>
              <a:rPr lang="el-GR" dirty="0" smtClean="0"/>
              <a:t>Υποπρογράμματα</a:t>
            </a:r>
            <a:r>
              <a:rPr lang="el-GR" baseline="-25000" dirty="0" smtClean="0"/>
              <a:t>5</a:t>
            </a:r>
            <a:r>
              <a:rPr lang="en-US" baseline="-25000" dirty="0" smtClean="0"/>
              <a:t>/6</a:t>
            </a:r>
            <a:endParaRPr lang="el-GR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7" name="6 - Διάγραμμα ροής: Έξοδος σε εκτυπωτή"/>
          <p:cNvSpPr/>
          <p:nvPr/>
        </p:nvSpPr>
        <p:spPr>
          <a:xfrm>
            <a:off x="2222500" y="1129308"/>
            <a:ext cx="4941788" cy="4381963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US" sz="116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program power;</a:t>
            </a:r>
          </a:p>
          <a:p>
            <a:pPr lvl="0"/>
            <a:r>
              <a:rPr lang="en-US" sz="116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var </a:t>
            </a:r>
            <a:r>
              <a:rPr lang="en-US" sz="1167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apot:real</a:t>
            </a:r>
            <a:r>
              <a:rPr lang="en-US" sz="116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;</a:t>
            </a:r>
          </a:p>
          <a:p>
            <a:pPr lvl="0"/>
            <a:endParaRPr lang="en-US" sz="1167" b="1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pPr lvl="0"/>
            <a:endParaRPr lang="en-US" sz="1167" b="1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pPr lvl="0"/>
            <a:endParaRPr lang="en-US" sz="1167" b="1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pPr lvl="0"/>
            <a:endParaRPr lang="en-US" sz="1167" b="1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pPr lvl="0"/>
            <a:endParaRPr lang="en-US" sz="1167" b="1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pPr lvl="0"/>
            <a:endParaRPr lang="en-US" sz="1167" b="1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pPr lvl="0"/>
            <a:endParaRPr lang="en-US" sz="1167" b="1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pPr lvl="0"/>
            <a:endParaRPr lang="en-US" sz="1167" b="1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pPr lvl="0"/>
            <a:endParaRPr lang="en-US" sz="1167" b="1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pPr lvl="0"/>
            <a:endParaRPr lang="en-US" sz="1167" b="1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pPr lvl="0"/>
            <a:endParaRPr lang="en-US" sz="1167" b="1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pPr lvl="0"/>
            <a:endParaRPr lang="en-US" sz="1167" b="1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pPr lvl="0"/>
            <a:endParaRPr lang="en-US" sz="1167" b="1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pPr lvl="0"/>
            <a:endParaRPr lang="en-US" sz="1167" b="1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pPr lvl="0"/>
            <a:r>
              <a:rPr lang="en-US" sz="116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begin</a:t>
            </a:r>
          </a:p>
          <a:p>
            <a:r>
              <a:rPr lang="en-US" sz="1167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apot</a:t>
            </a:r>
            <a:r>
              <a:rPr lang="en-US" sz="1167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:=</a:t>
            </a:r>
            <a:r>
              <a:rPr lang="en-US" sz="1167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dyn</a:t>
            </a:r>
            <a:r>
              <a:rPr lang="en-US" sz="1167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(5,4);</a:t>
            </a:r>
          </a:p>
          <a:p>
            <a:r>
              <a:rPr lang="en-US" sz="1167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writeln(</a:t>
            </a:r>
            <a:r>
              <a:rPr lang="en-US" sz="1167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apot</a:t>
            </a:r>
            <a:r>
              <a:rPr lang="en-US" sz="1167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);</a:t>
            </a:r>
          </a:p>
          <a:p>
            <a:r>
              <a:rPr lang="en-US" sz="116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end</a:t>
            </a:r>
            <a:r>
              <a:rPr lang="el-GR" sz="116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.</a:t>
            </a:r>
            <a:endParaRPr lang="en-US" sz="1167" b="1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endParaRPr lang="el-GR" sz="1167" b="1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endParaRPr lang="el-GR" sz="750" dirty="0"/>
          </a:p>
          <a:p>
            <a:endParaRPr lang="el-GR" sz="750" dirty="0"/>
          </a:p>
          <a:p>
            <a:endParaRPr lang="el-GR" sz="750" dirty="0"/>
          </a:p>
        </p:txBody>
      </p:sp>
      <p:sp>
        <p:nvSpPr>
          <p:cNvPr id="10" name="9 - Ορθογώνιο"/>
          <p:cNvSpPr/>
          <p:nvPr/>
        </p:nvSpPr>
        <p:spPr>
          <a:xfrm>
            <a:off x="2651125" y="1778000"/>
            <a:ext cx="2682875" cy="9525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91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function </a:t>
            </a:r>
            <a:r>
              <a:rPr lang="en-US" sz="917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dyn</a:t>
            </a:r>
            <a:r>
              <a:rPr lang="en-US" sz="91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(b:real;e:integer):real;</a:t>
            </a:r>
          </a:p>
          <a:p>
            <a:pPr lvl="0"/>
            <a:r>
              <a:rPr lang="en-US" sz="91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begin</a:t>
            </a:r>
          </a:p>
          <a:p>
            <a:pPr lvl="0"/>
            <a:r>
              <a:rPr lang="en-US" sz="91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if e:=1 then </a:t>
            </a:r>
            <a:r>
              <a:rPr lang="en-US" sz="917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dyn</a:t>
            </a:r>
            <a:r>
              <a:rPr lang="en-US" sz="91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:=b				else </a:t>
            </a:r>
            <a:r>
              <a:rPr lang="en-US" sz="917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dyn</a:t>
            </a:r>
            <a:r>
              <a:rPr lang="en-US" sz="91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:=b*</a:t>
            </a:r>
            <a:r>
              <a:rPr lang="en-US" sz="917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dyn</a:t>
            </a:r>
            <a:r>
              <a:rPr lang="en-US" sz="91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(b,e-1);</a:t>
            </a:r>
          </a:p>
          <a:p>
            <a:pPr lvl="0"/>
            <a:r>
              <a:rPr lang="en-US" sz="91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write(</a:t>
            </a:r>
            <a:r>
              <a:rPr lang="en-US" sz="917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b,e</a:t>
            </a:r>
            <a:r>
              <a:rPr lang="en-US" sz="917" b="1" dirty="0" smtClean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);</a:t>
            </a:r>
            <a:r>
              <a:rPr lang="en-US" sz="91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	</a:t>
            </a:r>
          </a:p>
          <a:p>
            <a:pPr lvl="0"/>
            <a:r>
              <a:rPr lang="en-US" sz="91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end;</a:t>
            </a:r>
          </a:p>
        </p:txBody>
      </p:sp>
      <p:sp>
        <p:nvSpPr>
          <p:cNvPr id="12" name="11 - Ορθογώνιο"/>
          <p:cNvSpPr/>
          <p:nvPr/>
        </p:nvSpPr>
        <p:spPr>
          <a:xfrm>
            <a:off x="3159125" y="2603500"/>
            <a:ext cx="2682875" cy="9525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91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function </a:t>
            </a:r>
            <a:r>
              <a:rPr lang="en-US" sz="917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dyn</a:t>
            </a:r>
            <a:r>
              <a:rPr lang="en-US" sz="91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(b:real;e:integer):real;</a:t>
            </a:r>
          </a:p>
          <a:p>
            <a:pPr lvl="0"/>
            <a:r>
              <a:rPr lang="en-US" sz="91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begin</a:t>
            </a:r>
          </a:p>
          <a:p>
            <a:pPr lvl="0"/>
            <a:r>
              <a:rPr lang="en-US" sz="91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if e:=1 then </a:t>
            </a:r>
            <a:r>
              <a:rPr lang="en-US" sz="917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dyn</a:t>
            </a:r>
            <a:r>
              <a:rPr lang="en-US" sz="91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:=b				else </a:t>
            </a:r>
            <a:r>
              <a:rPr lang="en-US" sz="917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dyn</a:t>
            </a:r>
            <a:r>
              <a:rPr lang="en-US" sz="91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:=b*</a:t>
            </a:r>
            <a:r>
              <a:rPr lang="en-US" sz="917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dyn</a:t>
            </a:r>
            <a:r>
              <a:rPr lang="en-US" sz="91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(b,e-1);</a:t>
            </a:r>
          </a:p>
          <a:p>
            <a:pPr lvl="0"/>
            <a:r>
              <a:rPr lang="en-US" sz="91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write(</a:t>
            </a:r>
            <a:r>
              <a:rPr lang="en-US" sz="917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b,e</a:t>
            </a:r>
            <a:r>
              <a:rPr lang="en-US" sz="917" b="1" dirty="0" smtClean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);</a:t>
            </a:r>
            <a:r>
              <a:rPr lang="en-US" sz="91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	</a:t>
            </a:r>
          </a:p>
          <a:p>
            <a:pPr lvl="0"/>
            <a:r>
              <a:rPr lang="en-US" sz="91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end;</a:t>
            </a:r>
          </a:p>
        </p:txBody>
      </p:sp>
      <p:sp>
        <p:nvSpPr>
          <p:cNvPr id="13" name="12 - Ορθογώνιο"/>
          <p:cNvSpPr/>
          <p:nvPr/>
        </p:nvSpPr>
        <p:spPr>
          <a:xfrm>
            <a:off x="3683000" y="3429000"/>
            <a:ext cx="2682875" cy="9525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91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function </a:t>
            </a:r>
            <a:r>
              <a:rPr lang="en-US" sz="917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dyn</a:t>
            </a:r>
            <a:r>
              <a:rPr lang="en-US" sz="91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(b:real;e:integer):real;</a:t>
            </a:r>
          </a:p>
          <a:p>
            <a:pPr lvl="0"/>
            <a:r>
              <a:rPr lang="en-US" sz="91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begin</a:t>
            </a:r>
          </a:p>
          <a:p>
            <a:pPr lvl="0"/>
            <a:r>
              <a:rPr lang="en-US" sz="91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if e:=1 then </a:t>
            </a:r>
            <a:r>
              <a:rPr lang="en-US" sz="917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dyn</a:t>
            </a:r>
            <a:r>
              <a:rPr lang="en-US" sz="91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:=b				else </a:t>
            </a:r>
            <a:r>
              <a:rPr lang="en-US" sz="917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dyn</a:t>
            </a:r>
            <a:r>
              <a:rPr lang="en-US" sz="91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:=b*</a:t>
            </a:r>
            <a:r>
              <a:rPr lang="en-US" sz="917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dyn</a:t>
            </a:r>
            <a:r>
              <a:rPr lang="en-US" sz="91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(b,e-1);</a:t>
            </a:r>
          </a:p>
          <a:p>
            <a:pPr lvl="0"/>
            <a:r>
              <a:rPr lang="en-US" sz="91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write(</a:t>
            </a:r>
            <a:r>
              <a:rPr lang="en-US" sz="917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b,e</a:t>
            </a:r>
            <a:r>
              <a:rPr lang="en-US" sz="917" b="1" dirty="0" smtClean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);</a:t>
            </a:r>
            <a:r>
              <a:rPr lang="en-US" sz="91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	</a:t>
            </a:r>
          </a:p>
          <a:p>
            <a:pPr lvl="0"/>
            <a:r>
              <a:rPr lang="en-US" sz="91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end;</a:t>
            </a:r>
          </a:p>
        </p:txBody>
      </p:sp>
      <p:sp>
        <p:nvSpPr>
          <p:cNvPr id="14" name="13 - Ορθογώνιο"/>
          <p:cNvSpPr/>
          <p:nvPr/>
        </p:nvSpPr>
        <p:spPr>
          <a:xfrm>
            <a:off x="4127500" y="4254500"/>
            <a:ext cx="2682875" cy="9525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91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function </a:t>
            </a:r>
            <a:r>
              <a:rPr lang="en-US" sz="917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dyn</a:t>
            </a:r>
            <a:r>
              <a:rPr lang="en-US" sz="91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(b:real;e:integer):real;</a:t>
            </a:r>
          </a:p>
          <a:p>
            <a:pPr lvl="0"/>
            <a:r>
              <a:rPr lang="en-US" sz="91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begin</a:t>
            </a:r>
          </a:p>
          <a:p>
            <a:pPr lvl="0"/>
            <a:r>
              <a:rPr lang="en-US" sz="91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if e:=1 then </a:t>
            </a:r>
            <a:r>
              <a:rPr lang="en-US" sz="917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dyn</a:t>
            </a:r>
            <a:r>
              <a:rPr lang="en-US" sz="91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:=b				else </a:t>
            </a:r>
            <a:r>
              <a:rPr lang="en-US" sz="917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dyn</a:t>
            </a:r>
            <a:r>
              <a:rPr lang="en-US" sz="91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:=b*</a:t>
            </a:r>
            <a:r>
              <a:rPr lang="en-US" sz="917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dyn</a:t>
            </a:r>
            <a:r>
              <a:rPr lang="en-US" sz="91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(b,e-1);</a:t>
            </a:r>
          </a:p>
          <a:p>
            <a:pPr lvl="0"/>
            <a:r>
              <a:rPr lang="en-US" sz="91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write(</a:t>
            </a:r>
            <a:r>
              <a:rPr lang="en-US" sz="917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b,e</a:t>
            </a:r>
            <a:r>
              <a:rPr lang="en-US" sz="917" b="1" dirty="0" smtClean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); </a:t>
            </a:r>
            <a:r>
              <a:rPr lang="en-US" sz="91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	</a:t>
            </a:r>
          </a:p>
          <a:p>
            <a:pPr lvl="0"/>
            <a:r>
              <a:rPr lang="en-US" sz="917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end;</a:t>
            </a:r>
          </a:p>
        </p:txBody>
      </p:sp>
      <p:sp>
        <p:nvSpPr>
          <p:cNvPr id="15" name="Shape 335"/>
          <p:cNvSpPr/>
          <p:nvPr/>
        </p:nvSpPr>
        <p:spPr>
          <a:xfrm>
            <a:off x="930011" y="4403420"/>
            <a:ext cx="1292489" cy="246187"/>
          </a:xfrm>
          <a:prstGeom prst="wedgeRectCallout">
            <a:avLst>
              <a:gd name="adj1" fmla="val 11287"/>
              <a:gd name="adj2" fmla="val 27854"/>
            </a:avLst>
          </a:prstGeom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lIns="76188" tIns="38083" rIns="76188" bIns="38083" anchor="ctr" anchorCtr="0">
            <a:spAutoFit/>
          </a:bodyPr>
          <a:lstStyle/>
          <a:p>
            <a:pPr algn="ctr"/>
            <a:r>
              <a:rPr lang="el-GR" sz="1100" dirty="0">
                <a:solidFill>
                  <a:srgbClr val="FFFFFF"/>
                </a:solidFill>
                <a:ea typeface="Arial"/>
                <a:cs typeface="Courier New" pitchFamily="49" charset="0"/>
                <a:sym typeface="Arial"/>
              </a:rPr>
              <a:t>Κλήση Συνάρτησης</a:t>
            </a:r>
            <a:endParaRPr lang="en-US" sz="1100" dirty="0">
              <a:solidFill>
                <a:srgbClr val="FFFFFF"/>
              </a:solidFill>
              <a:ea typeface="Arial"/>
              <a:cs typeface="Courier New" pitchFamily="49" charset="0"/>
              <a:sym typeface="Arial"/>
            </a:endParaRPr>
          </a:p>
        </p:txBody>
      </p:sp>
      <p:sp>
        <p:nvSpPr>
          <p:cNvPr id="16" name="15 - Δεξιό βέλος"/>
          <p:cNvSpPr/>
          <p:nvPr/>
        </p:nvSpPr>
        <p:spPr>
          <a:xfrm>
            <a:off x="1920875" y="1905000"/>
            <a:ext cx="682625" cy="571500"/>
          </a:xfrm>
          <a:prstGeom prst="right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/>
              <a:t>b=5</a:t>
            </a:r>
          </a:p>
          <a:p>
            <a:pPr algn="ctr"/>
            <a:r>
              <a:rPr lang="en-US" sz="1000" b="1" dirty="0"/>
              <a:t>e=4</a:t>
            </a:r>
            <a:endParaRPr lang="el-GR" sz="1000" b="1" dirty="0"/>
          </a:p>
        </p:txBody>
      </p:sp>
      <p:sp>
        <p:nvSpPr>
          <p:cNvPr id="20" name="19 - Δεξιό βέλος"/>
          <p:cNvSpPr/>
          <p:nvPr/>
        </p:nvSpPr>
        <p:spPr>
          <a:xfrm>
            <a:off x="5467468" y="2171935"/>
            <a:ext cx="682625" cy="571500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/>
              <a:t>b=5</a:t>
            </a:r>
          </a:p>
          <a:p>
            <a:pPr algn="ctr"/>
            <a:r>
              <a:rPr lang="en-US" sz="1000" b="1" dirty="0"/>
              <a:t>e=3</a:t>
            </a:r>
            <a:endParaRPr lang="el-GR" sz="1000" b="1" dirty="0"/>
          </a:p>
        </p:txBody>
      </p:sp>
      <p:sp>
        <p:nvSpPr>
          <p:cNvPr id="21" name="20 - Δεξιό βέλος"/>
          <p:cNvSpPr/>
          <p:nvPr/>
        </p:nvSpPr>
        <p:spPr>
          <a:xfrm>
            <a:off x="5978408" y="2984500"/>
            <a:ext cx="682625" cy="571500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/>
              <a:t>b=5</a:t>
            </a:r>
          </a:p>
          <a:p>
            <a:pPr algn="ctr"/>
            <a:r>
              <a:rPr lang="en-US" sz="1000" b="1" dirty="0"/>
              <a:t>e=2</a:t>
            </a:r>
            <a:endParaRPr lang="el-GR" sz="1000" b="1" dirty="0"/>
          </a:p>
        </p:txBody>
      </p:sp>
      <p:sp>
        <p:nvSpPr>
          <p:cNvPr id="23" name="22 - Δεξιό βέλος"/>
          <p:cNvSpPr/>
          <p:nvPr/>
        </p:nvSpPr>
        <p:spPr>
          <a:xfrm>
            <a:off x="6413500" y="3810000"/>
            <a:ext cx="682625" cy="571500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/>
              <a:t>b=5</a:t>
            </a:r>
          </a:p>
          <a:p>
            <a:pPr algn="ctr"/>
            <a:r>
              <a:rPr lang="en-US" sz="1000" b="1" dirty="0"/>
              <a:t>e=1</a:t>
            </a:r>
            <a:endParaRPr lang="el-GR" sz="1000" b="1" dirty="0"/>
          </a:p>
        </p:txBody>
      </p:sp>
    </p:spTree>
    <p:extLst>
      <p:ext uri="{BB962C8B-B14F-4D97-AF65-F5344CB8AC3E}">
        <p14:creationId xmlns:p14="http://schemas.microsoft.com/office/powerpoint/2010/main" val="4293982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246528"/>
            <a:ext cx="8496944" cy="952500"/>
          </a:xfrm>
        </p:spPr>
        <p:txBody>
          <a:bodyPr>
            <a:noAutofit/>
          </a:bodyPr>
          <a:lstStyle/>
          <a:p>
            <a:r>
              <a:rPr lang="el-GR" dirty="0"/>
              <a:t>Αναδρομικά </a:t>
            </a:r>
            <a:r>
              <a:rPr lang="el-GR" dirty="0" err="1" smtClean="0"/>
              <a:t>Υποπρογράμματα</a:t>
            </a:r>
            <a:r>
              <a:rPr lang="en-US" baseline="-25000" dirty="0" smtClean="0"/>
              <a:t>6/6</a:t>
            </a:r>
            <a:endParaRPr lang="el-GR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6 - Διάγραμμα ροής: Έξοδος σε εκτυπωτή"/>
          <p:cNvSpPr/>
          <p:nvPr/>
        </p:nvSpPr>
        <p:spPr>
          <a:xfrm>
            <a:off x="4788024" y="1417340"/>
            <a:ext cx="3528392" cy="2142604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function </a:t>
            </a:r>
            <a:r>
              <a:rPr lang="en-US" sz="1600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mkd</a:t>
            </a:r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(</a:t>
            </a:r>
            <a:r>
              <a:rPr lang="en-US" sz="1600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a,b:integer</a:t>
            </a:r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):integer;</a:t>
            </a:r>
          </a:p>
          <a:p>
            <a:pPr lvl="0"/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begin</a:t>
            </a:r>
          </a:p>
          <a:p>
            <a:pPr lvl="0"/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if a=b then </a:t>
            </a:r>
            <a:r>
              <a:rPr lang="en-US" sz="16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mkd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:=a;</a:t>
            </a:r>
          </a:p>
          <a:p>
            <a:pPr lvl="0"/>
            <a:r>
              <a:rPr lang="en-US" sz="1600" dirty="0" smtClean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        else 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if a&gt;b then </a:t>
            </a:r>
            <a:r>
              <a:rPr lang="en-US" sz="16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mkd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:=</a:t>
            </a:r>
            <a:r>
              <a:rPr lang="en-US" sz="16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mkd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(a-</a:t>
            </a:r>
            <a:r>
              <a:rPr lang="en-US" sz="16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b,b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)</a:t>
            </a:r>
          </a:p>
          <a:p>
            <a:pPr lvl="0"/>
            <a:r>
              <a:rPr lang="en-US" sz="1600" dirty="0" smtClean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        else </a:t>
            </a:r>
            <a:r>
              <a:rPr lang="en-US" sz="16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mkd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:=</a:t>
            </a:r>
            <a:r>
              <a:rPr lang="en-US" sz="16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mkd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(</a:t>
            </a:r>
            <a:r>
              <a:rPr lang="en-US" sz="16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a,b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-a)</a:t>
            </a:r>
          </a:p>
          <a:p>
            <a:pPr lvl="0"/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end;</a:t>
            </a:r>
          </a:p>
          <a:p>
            <a:endParaRPr lang="el-GR" sz="1600" b="1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endParaRPr lang="el-GR" sz="1600" dirty="0"/>
          </a:p>
          <a:p>
            <a:endParaRPr lang="el-GR" sz="1600" dirty="0"/>
          </a:p>
          <a:p>
            <a:endParaRPr lang="el-GR" sz="1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500"/>
            <a:ext cx="4186808" cy="37716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>
                <a:sym typeface="Arial"/>
              </a:rPr>
              <a:t>Να ορισθεί αναδρομική συνάρτηση για τον υπολογισμό του ΜΚΔ δύο αριθμών. Ο αναδρομικός ορισμός του ΜΚΔ είναι: ΜΚΔ(</a:t>
            </a:r>
            <a:r>
              <a:rPr lang="el-GR" sz="2000" dirty="0" err="1">
                <a:sym typeface="Arial"/>
              </a:rPr>
              <a:t>α,β</a:t>
            </a:r>
            <a:r>
              <a:rPr lang="el-GR" sz="2000" dirty="0">
                <a:sym typeface="Arial"/>
              </a:rPr>
              <a:t>)=ΜΚΔ(α-</a:t>
            </a:r>
            <a:r>
              <a:rPr lang="el-GR" sz="2000" dirty="0" err="1">
                <a:sym typeface="Arial"/>
              </a:rPr>
              <a:t>β,β</a:t>
            </a:r>
            <a:r>
              <a:rPr lang="el-GR" sz="2000" dirty="0">
                <a:sym typeface="Arial"/>
              </a:rPr>
              <a:t>) αν α&gt;β ή ΜΚΔ(</a:t>
            </a:r>
            <a:r>
              <a:rPr lang="el-GR" sz="2000" dirty="0" err="1">
                <a:sym typeface="Arial"/>
              </a:rPr>
              <a:t>α,β</a:t>
            </a:r>
            <a:r>
              <a:rPr lang="el-GR" sz="2000" dirty="0">
                <a:sym typeface="Arial"/>
              </a:rPr>
              <a:t>-α) </a:t>
            </a:r>
            <a:r>
              <a:rPr lang="el-GR" sz="2000" dirty="0" err="1">
                <a:sym typeface="Arial"/>
              </a:rPr>
              <a:t>ανβ</a:t>
            </a:r>
            <a:r>
              <a:rPr lang="el-GR" sz="2000" dirty="0">
                <a:sym typeface="Arial"/>
              </a:rPr>
              <a:t>&gt;α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71159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246528"/>
            <a:ext cx="8568952" cy="952500"/>
          </a:xfrm>
        </p:spPr>
        <p:txBody>
          <a:bodyPr>
            <a:normAutofit/>
          </a:bodyPr>
          <a:lstStyle/>
          <a:p>
            <a:r>
              <a:rPr lang="el-GR" dirty="0"/>
              <a:t>Αναδρομή &amp; </a:t>
            </a:r>
            <a:r>
              <a:rPr lang="el-GR" dirty="0" smtClean="0"/>
              <a:t>Επανάληψη</a:t>
            </a:r>
            <a:r>
              <a:rPr lang="en-US" baseline="-25000" dirty="0" smtClean="0"/>
              <a:t>1/</a:t>
            </a:r>
            <a:r>
              <a:rPr lang="el-GR" baseline="-25000" dirty="0" smtClean="0"/>
              <a:t>3</a:t>
            </a:r>
            <a:endParaRPr lang="el-GR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44193" indent="-144193">
              <a:buSzPct val="100000"/>
              <a:buFont typeface="Wingdings" pitchFamily="2" charset="2"/>
              <a:buChar char="ü"/>
            </a:pPr>
            <a:r>
              <a:rPr lang="el-GR" dirty="0">
                <a:sym typeface="Arial"/>
              </a:rPr>
              <a:t>Ένας αναδρομικός αλγόριθμος μπορεί να υλοποιηθεί εξίσου αποδοτικά και με ένα μη αναδρομικό </a:t>
            </a:r>
            <a:r>
              <a:rPr lang="el-GR" dirty="0" err="1">
                <a:sym typeface="Arial"/>
              </a:rPr>
              <a:t>υποπρόγραμμα</a:t>
            </a:r>
            <a:r>
              <a:rPr lang="el-GR" dirty="0">
                <a:sym typeface="Arial"/>
              </a:rPr>
              <a:t> χρησιμοποιώντας εντολές επανάληψης</a:t>
            </a:r>
          </a:p>
          <a:p>
            <a:pPr marL="144193" indent="-144193">
              <a:buSzPct val="100000"/>
              <a:buFont typeface="Wingdings" pitchFamily="2" charset="2"/>
              <a:buChar char="ü"/>
            </a:pPr>
            <a:r>
              <a:rPr lang="el-GR" dirty="0">
                <a:sym typeface="Arial"/>
              </a:rPr>
              <a:t>Ο δεύτερος αυτός τρόπος ονομάζεται επαναληπτικός (</a:t>
            </a:r>
            <a:r>
              <a:rPr lang="en-US" dirty="0">
                <a:sym typeface="Arial"/>
              </a:rPr>
              <a:t>iterative)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73941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507288" cy="952500"/>
          </a:xfrm>
        </p:spPr>
        <p:txBody>
          <a:bodyPr>
            <a:normAutofit/>
          </a:bodyPr>
          <a:lstStyle/>
          <a:p>
            <a:r>
              <a:rPr lang="el-GR" dirty="0"/>
              <a:t>Αναδρομή &amp; </a:t>
            </a:r>
            <a:r>
              <a:rPr lang="el-GR" dirty="0" smtClean="0"/>
              <a:t>Επανάληψη</a:t>
            </a:r>
            <a:r>
              <a:rPr lang="en-US" baseline="-25000" dirty="0" smtClean="0"/>
              <a:t>2/</a:t>
            </a:r>
            <a:r>
              <a:rPr lang="el-GR" baseline="-25000" dirty="0" smtClean="0"/>
              <a:t>3</a:t>
            </a:r>
            <a:endParaRPr lang="el-GR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- Διάγραμμα ροής: Έξοδος σε εκτυπωτή"/>
          <p:cNvSpPr/>
          <p:nvPr/>
        </p:nvSpPr>
        <p:spPr>
          <a:xfrm>
            <a:off x="1205880" y="2433444"/>
            <a:ext cx="3950072" cy="2085950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function</a:t>
            </a:r>
            <a:r>
              <a:rPr lang="el-GR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sum(N:integer):integer;</a:t>
            </a:r>
          </a:p>
          <a:p>
            <a:pPr lvl="0"/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begin</a:t>
            </a:r>
          </a:p>
          <a:p>
            <a:pPr lvl="0"/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if N=0 then sum:=0;</a:t>
            </a:r>
          </a:p>
          <a:p>
            <a:pPr lvl="0"/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    else sum:=</a:t>
            </a:r>
            <a:r>
              <a:rPr lang="en-US" sz="16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N+sum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(N-1);</a:t>
            </a:r>
          </a:p>
          <a:p>
            <a:pPr lvl="0"/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end;</a:t>
            </a:r>
          </a:p>
          <a:p>
            <a:pPr lvl="0"/>
            <a:endParaRPr lang="en-US" sz="1600" b="1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pPr lvl="0"/>
            <a:r>
              <a:rPr lang="el-GR" sz="1600" b="1" i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Αναδρομική Μέθοδος</a:t>
            </a:r>
            <a:endParaRPr lang="en-US" sz="1600" b="1" i="1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endParaRPr lang="el-GR" sz="1600" b="1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endParaRPr lang="el-GR" sz="1600" dirty="0"/>
          </a:p>
          <a:p>
            <a:endParaRPr lang="el-GR" sz="1600" dirty="0"/>
          </a:p>
          <a:p>
            <a:endParaRPr lang="el-GR" sz="1600" dirty="0"/>
          </a:p>
        </p:txBody>
      </p:sp>
      <p:sp>
        <p:nvSpPr>
          <p:cNvPr id="10" name="9 - Διάγραμμα ροής: Έξοδος σε εκτυπωτή"/>
          <p:cNvSpPr/>
          <p:nvPr/>
        </p:nvSpPr>
        <p:spPr>
          <a:xfrm>
            <a:off x="4211960" y="3027560"/>
            <a:ext cx="3950072" cy="2573670"/>
          </a:xfrm>
          <a:prstGeom prst="flowChartDocumen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function</a:t>
            </a:r>
            <a:r>
              <a:rPr lang="el-GR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sum(N:integer):integer;</a:t>
            </a:r>
          </a:p>
          <a:p>
            <a:pPr lvl="0"/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var </a:t>
            </a:r>
            <a:r>
              <a:rPr lang="en-US" sz="1600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i,s:integer</a:t>
            </a:r>
            <a:endParaRPr lang="en-US" sz="1600" b="1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pPr lvl="0"/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begin</a:t>
            </a:r>
          </a:p>
          <a:p>
            <a:pPr lvl="0"/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s:=0;</a:t>
            </a:r>
          </a:p>
          <a:p>
            <a:pPr lvl="0"/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for i:=1 to N do s:=</a:t>
            </a:r>
            <a:r>
              <a:rPr lang="en-US" sz="16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s+i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;</a:t>
            </a:r>
          </a:p>
          <a:p>
            <a:pPr lvl="0"/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sum:=s;</a:t>
            </a:r>
          </a:p>
          <a:p>
            <a:pPr lvl="0"/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end</a:t>
            </a:r>
            <a:r>
              <a:rPr lang="en-US" sz="1600" b="1" dirty="0" smtClean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;</a:t>
            </a:r>
          </a:p>
          <a:p>
            <a:pPr lvl="0"/>
            <a:endParaRPr lang="en-US" sz="1600" b="1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r>
              <a:rPr lang="el-GR" sz="1600" b="1" i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Επαναληπτική Μέθοδος</a:t>
            </a:r>
            <a:endParaRPr lang="en-US" sz="1600" b="1" i="1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pPr lvl="0"/>
            <a:endParaRPr lang="en-US" sz="1600" b="1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endParaRPr lang="el-GR" sz="1600" b="1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endParaRPr lang="el-GR" sz="1600" dirty="0"/>
          </a:p>
          <a:p>
            <a:endParaRPr lang="el-GR" sz="1600" dirty="0"/>
          </a:p>
          <a:p>
            <a:endParaRPr lang="el-GR" sz="1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1091952"/>
          </a:xfrm>
        </p:spPr>
        <p:txBody>
          <a:bodyPr/>
          <a:lstStyle/>
          <a:p>
            <a:r>
              <a:rPr lang="el-GR" dirty="0">
                <a:sym typeface="Arial"/>
              </a:rPr>
              <a:t>Να ορισθεί συνάρτηση για τον ορισμός του αθροίσματος Ν ακεραίων αριθμών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68362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Αναδρομή &amp; </a:t>
            </a:r>
            <a:r>
              <a:rPr lang="el-GR" dirty="0" smtClean="0"/>
              <a:t>Επανάληψη</a:t>
            </a:r>
            <a:r>
              <a:rPr lang="el-GR" baseline="-25000" dirty="0" smtClean="0"/>
              <a:t>3</a:t>
            </a:r>
            <a:r>
              <a:rPr lang="en-US" baseline="-25000" dirty="0"/>
              <a:t>/</a:t>
            </a:r>
            <a:r>
              <a:rPr lang="el-GR" baseline="-25000" dirty="0" smtClean="0"/>
              <a:t>3</a:t>
            </a:r>
            <a:endParaRPr lang="en-US" sz="6000" baseline="-25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sz="3000" dirty="0"/>
              <a:t>Όταν μια εφαρμογή μπορεί να υλοποιηθεί και με τις δύο μεθόδους, η επιλογή μας στηρίζεται στις δύο ακόλουθες παρατηρήσεις:</a:t>
            </a:r>
          </a:p>
          <a:p>
            <a:pPr lvl="1">
              <a:buFont typeface="Arial" pitchFamily="34" charset="0"/>
              <a:buChar char="•"/>
            </a:pPr>
            <a:r>
              <a:rPr lang="el-GR" dirty="0"/>
              <a:t>Τα αναδρομικά </a:t>
            </a:r>
            <a:r>
              <a:rPr lang="el-GR" dirty="0" err="1"/>
              <a:t>υποπρογράμματα</a:t>
            </a:r>
            <a:r>
              <a:rPr lang="el-GR" dirty="0"/>
              <a:t> έχουν σημαντικά μικρότερο μέγεθος και είναι περισσότερο ευανάγνωστα από τα αντίστοιχα επαναληπτικά</a:t>
            </a:r>
          </a:p>
          <a:p>
            <a:pPr lvl="1">
              <a:buFont typeface="Arial" pitchFamily="34" charset="0"/>
              <a:buChar char="•"/>
            </a:pPr>
            <a:r>
              <a:rPr lang="el-GR" dirty="0"/>
              <a:t>Τα αναδρομικά </a:t>
            </a:r>
            <a:r>
              <a:rPr lang="el-GR" dirty="0" err="1"/>
              <a:t>υποπρογράμματα</a:t>
            </a:r>
            <a:r>
              <a:rPr lang="el-GR" dirty="0"/>
              <a:t> έχουν μεγάλες απαιτήσεις μνήμης</a:t>
            </a:r>
            <a:endParaRPr lang="en-US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54632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28865"/>
            <a:ext cx="8568952" cy="952500"/>
          </a:xfrm>
        </p:spPr>
        <p:txBody>
          <a:bodyPr>
            <a:noAutofit/>
          </a:bodyPr>
          <a:lstStyle/>
          <a:p>
            <a:r>
              <a:rPr lang="el-GR" dirty="0"/>
              <a:t>Φωλιασμένα </a:t>
            </a:r>
            <a:r>
              <a:rPr lang="el-GR" dirty="0" err="1" smtClean="0"/>
              <a:t>Υποπρογράμματα</a:t>
            </a:r>
            <a:r>
              <a:rPr lang="en-US" baseline="-25000" dirty="0" smtClean="0"/>
              <a:t>1/2</a:t>
            </a:r>
            <a:endParaRPr lang="en-US" baseline="-25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dirty="0"/>
              <a:t>Κάθε </a:t>
            </a:r>
            <a:r>
              <a:rPr lang="el-GR" sz="2800" dirty="0" err="1"/>
              <a:t>υποπρόγραμμα</a:t>
            </a:r>
            <a:r>
              <a:rPr lang="el-GR" sz="2800" dirty="0"/>
              <a:t> (διαδικασία ή συνάρτηση) μπορεί να περιέχει οποιαδήποτε αριθμό άλλων </a:t>
            </a:r>
            <a:r>
              <a:rPr lang="el-GR" sz="2800" dirty="0" err="1"/>
              <a:t>υποπρογραμμάτων</a:t>
            </a:r>
            <a:r>
              <a:rPr lang="el-GR" sz="2800" dirty="0"/>
              <a:t> </a:t>
            </a:r>
          </a:p>
          <a:p>
            <a:r>
              <a:rPr lang="el-GR" sz="2800" dirty="0"/>
              <a:t>Τα </a:t>
            </a:r>
            <a:r>
              <a:rPr lang="el-GR" sz="2800" dirty="0" err="1"/>
              <a:t>υποπρογράμματα</a:t>
            </a:r>
            <a:r>
              <a:rPr lang="el-GR" sz="2800" dirty="0"/>
              <a:t> που περιέχονται μέσα στα άλλα λέγονται φωλιασμένα</a:t>
            </a:r>
            <a:endParaRPr lang="en-US" sz="2800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77749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246528"/>
            <a:ext cx="8496944" cy="952500"/>
          </a:xfrm>
        </p:spPr>
        <p:txBody>
          <a:bodyPr>
            <a:noAutofit/>
          </a:bodyPr>
          <a:lstStyle/>
          <a:p>
            <a:r>
              <a:rPr lang="el-GR" dirty="0"/>
              <a:t>Φωλιασμένα </a:t>
            </a:r>
            <a:r>
              <a:rPr lang="el-GR" dirty="0" err="1" smtClean="0"/>
              <a:t>Υποπρογράμματα</a:t>
            </a:r>
            <a:r>
              <a:rPr lang="en-US" baseline="-25000" dirty="0" smtClean="0"/>
              <a:t>2/2</a:t>
            </a:r>
            <a:endParaRPr lang="el-GR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7" name="6 - Διάγραμμα ροής: Έξοδος σε εκτυπωτή"/>
          <p:cNvSpPr/>
          <p:nvPr/>
        </p:nvSpPr>
        <p:spPr>
          <a:xfrm>
            <a:off x="4031208" y="1476920"/>
            <a:ext cx="2540000" cy="4238080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US" sz="11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program athroisma;</a:t>
            </a:r>
          </a:p>
          <a:p>
            <a:pPr lvl="0"/>
            <a:r>
              <a:rPr lang="en-US" sz="11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var </a:t>
            </a:r>
            <a:r>
              <a:rPr lang="en-US" sz="11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N,apot:integer</a:t>
            </a:r>
            <a:r>
              <a:rPr lang="en-US" sz="11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;</a:t>
            </a:r>
          </a:p>
          <a:p>
            <a:pPr lvl="0"/>
            <a:r>
              <a:rPr lang="en-US" sz="11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{……………………………………………………………………………………}</a:t>
            </a:r>
          </a:p>
          <a:p>
            <a:r>
              <a:rPr lang="en-US" sz="11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function </a:t>
            </a:r>
            <a:r>
              <a:rPr lang="en-US" sz="11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sum(k:integer):integer;</a:t>
            </a:r>
          </a:p>
          <a:p>
            <a:r>
              <a:rPr lang="en-US" sz="11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var </a:t>
            </a:r>
            <a:r>
              <a:rPr lang="en-US" sz="11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x,ath:integer</a:t>
            </a:r>
            <a:r>
              <a:rPr lang="en-US" sz="11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;</a:t>
            </a:r>
          </a:p>
          <a:p>
            <a:pPr lvl="0"/>
            <a:r>
              <a:rPr lang="en-US" sz="11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{……………………………………………………………………………………}</a:t>
            </a:r>
          </a:p>
          <a:p>
            <a:pPr lvl="0"/>
            <a:r>
              <a:rPr lang="en-US" sz="11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function</a:t>
            </a:r>
            <a:r>
              <a:rPr lang="el-GR" sz="11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dyn</a:t>
            </a:r>
            <a:r>
              <a:rPr lang="en-US" sz="11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(</a:t>
            </a:r>
            <a:r>
              <a:rPr lang="en-US" sz="11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basi,ekth:integer</a:t>
            </a:r>
            <a:r>
              <a:rPr lang="en-US" sz="11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):integer;</a:t>
            </a:r>
          </a:p>
          <a:p>
            <a:pPr lvl="0"/>
            <a:r>
              <a:rPr lang="en-US" sz="11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var </a:t>
            </a:r>
            <a:r>
              <a:rPr lang="en-US" sz="11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t,d:integer</a:t>
            </a:r>
            <a:r>
              <a:rPr lang="en-US" sz="11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;</a:t>
            </a:r>
          </a:p>
          <a:p>
            <a:pPr lvl="0"/>
            <a:r>
              <a:rPr lang="en-US" sz="11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begin</a:t>
            </a:r>
          </a:p>
          <a:p>
            <a:pPr lvl="0"/>
            <a:r>
              <a:rPr lang="en-US" sz="11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d:=1;</a:t>
            </a:r>
          </a:p>
          <a:p>
            <a:pPr lvl="0"/>
            <a:r>
              <a:rPr lang="en-US" sz="11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for</a:t>
            </a:r>
            <a:r>
              <a:rPr lang="en-US" sz="11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t:=1 </a:t>
            </a:r>
            <a:r>
              <a:rPr lang="en-US" sz="11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to </a:t>
            </a:r>
            <a:r>
              <a:rPr lang="en-US" sz="11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ekth</a:t>
            </a:r>
            <a:r>
              <a:rPr lang="en-US" sz="11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1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do</a:t>
            </a:r>
            <a:r>
              <a:rPr lang="en-US" sz="11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d:=d*</a:t>
            </a:r>
            <a:r>
              <a:rPr lang="en-US" sz="11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basi</a:t>
            </a:r>
            <a:r>
              <a:rPr lang="en-US" sz="11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;</a:t>
            </a:r>
          </a:p>
          <a:p>
            <a:pPr lvl="0"/>
            <a:r>
              <a:rPr lang="en-US" sz="11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dyn</a:t>
            </a:r>
            <a:r>
              <a:rPr lang="en-US" sz="11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:=d;</a:t>
            </a:r>
          </a:p>
          <a:p>
            <a:pPr lvl="0"/>
            <a:r>
              <a:rPr lang="en-US" sz="11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end;</a:t>
            </a:r>
          </a:p>
          <a:p>
            <a:r>
              <a:rPr lang="en-US" sz="1100" dirty="0" smtClean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{………………………………………}</a:t>
            </a:r>
            <a:endParaRPr lang="en-US" sz="1100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pPr lvl="0"/>
            <a:r>
              <a:rPr lang="en-US" sz="11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function</a:t>
            </a:r>
            <a:r>
              <a:rPr lang="el-GR" sz="11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meriko</a:t>
            </a:r>
            <a:r>
              <a:rPr lang="en-US" sz="11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(m:integer):integer;</a:t>
            </a:r>
          </a:p>
          <a:p>
            <a:pPr lvl="0"/>
            <a:r>
              <a:rPr lang="en-US" sz="11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var </a:t>
            </a:r>
            <a:r>
              <a:rPr lang="en-US" sz="11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x,s:integer</a:t>
            </a:r>
            <a:r>
              <a:rPr lang="en-US" sz="11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;</a:t>
            </a:r>
          </a:p>
          <a:p>
            <a:pPr lvl="0"/>
            <a:r>
              <a:rPr lang="en-US" sz="11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begin</a:t>
            </a:r>
          </a:p>
          <a:p>
            <a:pPr lvl="0"/>
            <a:r>
              <a:rPr lang="en-US" sz="11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s:=0;</a:t>
            </a:r>
          </a:p>
          <a:p>
            <a:pPr lvl="0"/>
            <a:r>
              <a:rPr lang="en-US" sz="11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for</a:t>
            </a:r>
            <a:r>
              <a:rPr lang="en-US" sz="11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x:=1 </a:t>
            </a:r>
            <a:r>
              <a:rPr lang="en-US" sz="11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to </a:t>
            </a:r>
            <a:r>
              <a:rPr lang="en-US" sz="11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m </a:t>
            </a:r>
            <a:r>
              <a:rPr lang="en-US" sz="11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do</a:t>
            </a:r>
            <a:r>
              <a:rPr lang="en-US" sz="11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s:=</a:t>
            </a:r>
            <a:r>
              <a:rPr lang="en-US" sz="11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s+dyn</a:t>
            </a:r>
            <a:r>
              <a:rPr lang="en-US" sz="11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(</a:t>
            </a:r>
            <a:r>
              <a:rPr lang="en-US" sz="11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x,x</a:t>
            </a:r>
            <a:r>
              <a:rPr lang="en-US" sz="11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);</a:t>
            </a:r>
          </a:p>
          <a:p>
            <a:pPr lvl="0"/>
            <a:r>
              <a:rPr lang="en-US" sz="11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meriko</a:t>
            </a:r>
            <a:r>
              <a:rPr lang="en-US" sz="11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:=s;</a:t>
            </a:r>
          </a:p>
          <a:p>
            <a:pPr lvl="0"/>
            <a:r>
              <a:rPr lang="en-US" sz="11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end</a:t>
            </a:r>
            <a:r>
              <a:rPr lang="en-US" sz="1100" b="1" dirty="0" smtClean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; </a:t>
            </a:r>
            <a:r>
              <a:rPr lang="en-US" sz="1100" dirty="0" smtClean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{……………………}</a:t>
            </a:r>
            <a:endParaRPr lang="en-US" sz="1100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endParaRPr lang="en-US" sz="1050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pPr lvl="0"/>
            <a:endParaRPr lang="en-US" sz="1050" b="1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pPr lvl="0"/>
            <a:endParaRPr lang="en-US" sz="1050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pPr lvl="0"/>
            <a:endParaRPr lang="en-US" sz="1050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endParaRPr lang="el-GR" sz="1050" b="1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endParaRPr lang="el-GR" sz="1050" dirty="0"/>
          </a:p>
          <a:p>
            <a:endParaRPr lang="el-GR" sz="1050" dirty="0"/>
          </a:p>
          <a:p>
            <a:endParaRPr lang="el-GR" sz="1050" dirty="0"/>
          </a:p>
        </p:txBody>
      </p:sp>
      <p:graphicFrame>
        <p:nvGraphicFramePr>
          <p:cNvPr id="8" name="7 - Αντικείμενο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3027500"/>
              </p:ext>
            </p:extLst>
          </p:nvPr>
        </p:nvGraphicFramePr>
        <p:xfrm>
          <a:off x="1111250" y="1985962"/>
          <a:ext cx="992074" cy="7275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" name="Εξίσωση" r:id="rId3" imgW="622080" imgH="457200" progId="Equation.3">
                  <p:embed/>
                </p:oleObj>
              </mc:Choice>
              <mc:Fallback>
                <p:oleObj name="Εξίσωση" r:id="rId3" imgW="62208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1250" y="1985962"/>
                        <a:ext cx="992074" cy="727521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>
            <p:extLst/>
          </p:nvPr>
        </p:nvGraphicFramePr>
        <p:xfrm flipV="1">
          <a:off x="2160324" y="3516312"/>
          <a:ext cx="138906" cy="2592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7" name="Εξίσωση" r:id="rId5" imgW="114120" imgH="215640" progId="Equation.3">
                  <p:embed/>
                </p:oleObj>
              </mc:Choice>
              <mc:Fallback>
                <p:oleObj name="Εξίσωση" r:id="rId5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 flipV="1">
                        <a:off x="2160324" y="3516312"/>
                        <a:ext cx="138906" cy="25929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11 - Διάγραμμα ροής: Έξοδος σε εκτυπωτή"/>
          <p:cNvSpPr/>
          <p:nvPr/>
        </p:nvSpPr>
        <p:spPr>
          <a:xfrm>
            <a:off x="6444208" y="1488047"/>
            <a:ext cx="2540000" cy="2377565"/>
          </a:xfrm>
          <a:prstGeom prst="flowChartDocumen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1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begin </a:t>
            </a:r>
            <a:r>
              <a:rPr lang="en-US" sz="11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{</a:t>
            </a:r>
            <a:r>
              <a:rPr lang="el-GR" sz="11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Σώμα της συνάρτησης </a:t>
            </a:r>
            <a:r>
              <a:rPr lang="en-US" sz="11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sum}</a:t>
            </a:r>
          </a:p>
          <a:p>
            <a:pPr lvl="0"/>
            <a:r>
              <a:rPr lang="en-US" sz="11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ath</a:t>
            </a:r>
            <a:r>
              <a:rPr lang="en-US" sz="11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:=1;</a:t>
            </a:r>
          </a:p>
          <a:p>
            <a:pPr lvl="0"/>
            <a:r>
              <a:rPr lang="en-US" sz="11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for</a:t>
            </a:r>
            <a:r>
              <a:rPr lang="en-US" sz="11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x:=1 </a:t>
            </a:r>
            <a:r>
              <a:rPr lang="en-US" sz="11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to </a:t>
            </a:r>
            <a:r>
              <a:rPr lang="en-US" sz="11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k </a:t>
            </a:r>
            <a:r>
              <a:rPr lang="en-US" sz="11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do</a:t>
            </a:r>
            <a:r>
              <a:rPr lang="en-US" sz="11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ath</a:t>
            </a:r>
            <a:r>
              <a:rPr lang="en-US" sz="11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:=</a:t>
            </a:r>
            <a:r>
              <a:rPr lang="en-US" sz="11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ath+meriko</a:t>
            </a:r>
            <a:r>
              <a:rPr lang="en-US" sz="11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(x);</a:t>
            </a:r>
          </a:p>
          <a:p>
            <a:pPr lvl="0"/>
            <a:r>
              <a:rPr lang="en-US" sz="11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sum:=</a:t>
            </a:r>
            <a:r>
              <a:rPr lang="en-US" sz="11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ath</a:t>
            </a:r>
            <a:r>
              <a:rPr lang="en-US" sz="11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;</a:t>
            </a:r>
          </a:p>
          <a:p>
            <a:pPr lvl="0"/>
            <a:r>
              <a:rPr lang="en-US" sz="11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end;</a:t>
            </a:r>
          </a:p>
          <a:p>
            <a:r>
              <a:rPr lang="en-US" sz="11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{……………………………………………………………………………………}</a:t>
            </a:r>
          </a:p>
          <a:p>
            <a:pPr lvl="0"/>
            <a:r>
              <a:rPr lang="en-US" sz="11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begin </a:t>
            </a:r>
            <a:r>
              <a:rPr lang="en-US" sz="11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{</a:t>
            </a:r>
            <a:r>
              <a:rPr lang="el-GR" sz="11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Κύριο Πρόγραμμα</a:t>
            </a:r>
            <a:r>
              <a:rPr lang="en-US" sz="11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}</a:t>
            </a:r>
            <a:endParaRPr lang="en-US" sz="1100" b="1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pPr lvl="0"/>
            <a:r>
              <a:rPr lang="en-US" sz="11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write(‘</a:t>
            </a:r>
            <a:r>
              <a:rPr lang="en-US" sz="11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Dwse</a:t>
            </a:r>
            <a:r>
              <a:rPr lang="en-US" sz="11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to N:’);</a:t>
            </a:r>
          </a:p>
          <a:p>
            <a:pPr lvl="0"/>
            <a:r>
              <a:rPr lang="en-US" sz="11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readln(N);</a:t>
            </a:r>
          </a:p>
          <a:p>
            <a:pPr lvl="0"/>
            <a:r>
              <a:rPr lang="en-US" sz="1100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apot</a:t>
            </a:r>
            <a:r>
              <a:rPr lang="en-US" sz="11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:=sum(N);</a:t>
            </a:r>
          </a:p>
          <a:p>
            <a:pPr lvl="0"/>
            <a:r>
              <a:rPr lang="en-US" sz="11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writeln(‘Athroisma </a:t>
            </a:r>
            <a:r>
              <a:rPr lang="en-US" sz="1100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seiras</a:t>
            </a:r>
            <a:r>
              <a:rPr lang="en-US" sz="11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=’,</a:t>
            </a:r>
            <a:r>
              <a:rPr lang="en-US" sz="1100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apot</a:t>
            </a:r>
            <a:r>
              <a:rPr lang="en-US" sz="11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);</a:t>
            </a:r>
          </a:p>
          <a:p>
            <a:pPr lvl="0"/>
            <a:r>
              <a:rPr lang="en-US" sz="11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end</a:t>
            </a:r>
            <a:r>
              <a:rPr lang="el-GR" sz="11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.</a:t>
            </a:r>
            <a:endParaRPr lang="en-US" sz="1100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endParaRPr lang="en-US" sz="1050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pPr lvl="0"/>
            <a:endParaRPr lang="en-US" sz="1050" b="1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pPr lvl="0"/>
            <a:endParaRPr lang="en-US" sz="1050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pPr lvl="0"/>
            <a:endParaRPr lang="en-US" sz="1050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endParaRPr lang="el-GR" sz="1050" b="1" dirty="0">
              <a:solidFill>
                <a:schemeClr val="bg1"/>
              </a:solidFill>
              <a:ea typeface="Courier New"/>
              <a:cs typeface="Courier New"/>
              <a:sym typeface="Courier New"/>
            </a:endParaRPr>
          </a:p>
          <a:p>
            <a:endParaRPr lang="el-GR" sz="1050" dirty="0"/>
          </a:p>
          <a:p>
            <a:endParaRPr lang="el-GR" sz="1050" dirty="0"/>
          </a:p>
          <a:p>
            <a:endParaRPr lang="el-GR" sz="1050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/>
          </p:nvPr>
        </p:nvGraphicFramePr>
        <p:xfrm>
          <a:off x="2251604" y="3455458"/>
          <a:ext cx="95250" cy="1799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8" name="Εξίσωση" r:id="rId7" imgW="114120" imgH="215640" progId="Equation.3">
                  <p:embed/>
                </p:oleObj>
              </mc:Choice>
              <mc:Fallback>
                <p:oleObj name="Εξίσωση" r:id="rId7" imgW="11412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251604" y="3455458"/>
                        <a:ext cx="95250" cy="1799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9910551"/>
              </p:ext>
            </p:extLst>
          </p:nvPr>
        </p:nvGraphicFramePr>
        <p:xfrm>
          <a:off x="557460" y="3131079"/>
          <a:ext cx="3443288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9" name="Εξίσωση" r:id="rId8" imgW="2997000" imgH="685800" progId="Equation.3">
                  <p:embed/>
                </p:oleObj>
              </mc:Choice>
              <mc:Fallback>
                <p:oleObj name="Εξίσωση" r:id="rId8" imgW="2997000" imgH="685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57460" y="3131079"/>
                        <a:ext cx="3443288" cy="644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>
          <a:xfrm>
            <a:off x="457200" y="1333500"/>
            <a:ext cx="3574008" cy="3771636"/>
          </a:xfrm>
        </p:spPr>
        <p:txBody>
          <a:bodyPr>
            <a:normAutofit fontScale="47500" lnSpcReduction="20000"/>
          </a:bodyPr>
          <a:lstStyle/>
          <a:p>
            <a:pPr marL="0" indent="0">
              <a:buSzPct val="100000"/>
              <a:buNone/>
            </a:pPr>
            <a:r>
              <a:rPr lang="el-GR" sz="4200" dirty="0">
                <a:sym typeface="Arial"/>
              </a:rPr>
              <a:t>Να ορισθεί συνάρτηση για τον υπολογισμό της σειράς: </a:t>
            </a:r>
          </a:p>
          <a:p>
            <a:pPr marL="0" indent="0">
              <a:buSzPct val="100000"/>
              <a:buNone/>
            </a:pPr>
            <a:endParaRPr lang="el-GR" sz="4000" dirty="0">
              <a:sym typeface="Arial"/>
            </a:endParaRPr>
          </a:p>
          <a:p>
            <a:pPr marL="0" indent="0">
              <a:buSzPct val="100000"/>
              <a:buNone/>
            </a:pPr>
            <a:endParaRPr lang="en-US" sz="4000" dirty="0" smtClean="0">
              <a:sym typeface="Arial"/>
            </a:endParaRPr>
          </a:p>
          <a:p>
            <a:pPr marL="0" indent="0">
              <a:buSzPct val="100000"/>
              <a:buNone/>
            </a:pPr>
            <a:r>
              <a:rPr lang="el-GR" sz="4000" dirty="0" smtClean="0">
                <a:sym typeface="Arial"/>
              </a:rPr>
              <a:t>δηλαδή </a:t>
            </a:r>
            <a:r>
              <a:rPr lang="el-GR" sz="4000" dirty="0">
                <a:sym typeface="Arial"/>
              </a:rPr>
              <a:t>του αθροίσματος:</a:t>
            </a:r>
          </a:p>
          <a:p>
            <a:pPr marL="144193" indent="-144193">
              <a:buSzPct val="100000"/>
              <a:buNone/>
            </a:pPr>
            <a:endParaRPr lang="el-GR" sz="4000" dirty="0">
              <a:sym typeface="Arial"/>
            </a:endParaRPr>
          </a:p>
          <a:p>
            <a:pPr marL="144193" indent="-144193">
              <a:buSzPct val="100000"/>
              <a:buNone/>
            </a:pPr>
            <a:endParaRPr lang="en-US" sz="4000" dirty="0" smtClean="0">
              <a:sym typeface="Arial"/>
            </a:endParaRPr>
          </a:p>
          <a:p>
            <a:pPr marL="144193" indent="-144193">
              <a:buSzPct val="100000"/>
              <a:buNone/>
            </a:pPr>
            <a:r>
              <a:rPr lang="el-GR" sz="3800" dirty="0" smtClean="0">
                <a:sym typeface="Arial"/>
              </a:rPr>
              <a:t>*</a:t>
            </a:r>
            <a:r>
              <a:rPr lang="el-GR" sz="3800" u="sng" dirty="0">
                <a:sym typeface="Arial"/>
              </a:rPr>
              <a:t>Υπόδειξη:</a:t>
            </a:r>
            <a:r>
              <a:rPr lang="el-GR" sz="3800" dirty="0">
                <a:sym typeface="Arial"/>
              </a:rPr>
              <a:t> Να ορισθούν συνολικά τρείς συναρτήσεις. Για τη δύναμη, το μερικό άθροισμα  και για το συνολικό </a:t>
            </a:r>
            <a:r>
              <a:rPr lang="el-GR" sz="3800" dirty="0" smtClean="0">
                <a:sym typeface="Arial"/>
              </a:rPr>
              <a:t>άθροισμα</a:t>
            </a:r>
            <a:endParaRPr lang="el-GR" sz="3800" dirty="0"/>
          </a:p>
        </p:txBody>
      </p:sp>
    </p:spTree>
    <p:extLst>
      <p:ext uri="{BB962C8B-B14F-4D97-AF65-F5344CB8AC3E}">
        <p14:creationId xmlns:p14="http://schemas.microsoft.com/office/powerpoint/2010/main" val="3004271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19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65212"/>
            <a:ext cx="8229600" cy="952500"/>
          </a:xfrm>
        </p:spPr>
        <p:txBody>
          <a:bodyPr>
            <a:noAutofit/>
          </a:bodyPr>
          <a:lstStyle/>
          <a:p>
            <a:r>
              <a:rPr lang="el-GR" sz="3600" dirty="0"/>
              <a:t>Διαδικασίες &amp; Συναρτήσεις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l-GR" sz="3600" dirty="0" smtClean="0"/>
              <a:t>σαν Παράμετροι</a:t>
            </a:r>
            <a:r>
              <a:rPr lang="en-US" sz="3600" baseline="-25000" dirty="0" smtClean="0"/>
              <a:t>1/4</a:t>
            </a:r>
            <a:endParaRPr lang="en-US" sz="3600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dirty="0"/>
              <a:t>Μια παράμετρος τύπου προγράμματος, στην τυπική λίστα παραμέτρων ενός </a:t>
            </a:r>
            <a:r>
              <a:rPr lang="el-GR" sz="2800" dirty="0" err="1"/>
              <a:t>υποπρογράμματος</a:t>
            </a:r>
            <a:r>
              <a:rPr lang="el-GR" sz="2800" dirty="0"/>
              <a:t>, έχει ίδια σύνταξη με την επικεφαλίδα του </a:t>
            </a:r>
            <a:r>
              <a:rPr lang="el-GR" sz="2800" dirty="0" err="1"/>
              <a:t>υποπρογράμματος</a:t>
            </a:r>
            <a:r>
              <a:rPr lang="el-GR" sz="2800" dirty="0"/>
              <a:t>:</a:t>
            </a:r>
          </a:p>
          <a:p>
            <a:pPr lvl="1">
              <a:buFont typeface="Arial" pitchFamily="34" charset="0"/>
              <a:buChar char="•"/>
            </a:pPr>
            <a:r>
              <a:rPr lang="en-US" b="1" dirty="0"/>
              <a:t>procedure </a:t>
            </a:r>
            <a:r>
              <a:rPr lang="en-US" dirty="0"/>
              <a:t>A(</a:t>
            </a:r>
            <a:r>
              <a:rPr lang="en-US" dirty="0" err="1"/>
              <a:t>x:integer</a:t>
            </a:r>
            <a:r>
              <a:rPr lang="en-US" dirty="0"/>
              <a:t>; procedure P);</a:t>
            </a:r>
          </a:p>
          <a:p>
            <a:pPr lvl="1">
              <a:buNone/>
            </a:pPr>
            <a:r>
              <a:rPr lang="en-US" dirty="0" smtClean="0"/>
              <a:t>    </a:t>
            </a:r>
            <a:r>
              <a:rPr lang="el-GR" dirty="0" smtClean="0"/>
              <a:t>Η </a:t>
            </a:r>
            <a:r>
              <a:rPr lang="el-GR" dirty="0"/>
              <a:t>διαδικασία Α έχει δύο παραμέτρους, την </a:t>
            </a:r>
            <a:r>
              <a:rPr lang="en-US" dirty="0"/>
              <a:t>x </a:t>
            </a:r>
            <a:r>
              <a:rPr lang="el-GR" dirty="0"/>
              <a:t>τύπου </a:t>
            </a:r>
            <a:r>
              <a:rPr lang="en-US" dirty="0"/>
              <a:t>integer </a:t>
            </a:r>
            <a:r>
              <a:rPr lang="el-GR" dirty="0"/>
              <a:t>και την διαδικαστική παραμέτρου </a:t>
            </a:r>
            <a:r>
              <a:rPr lang="en-US" dirty="0"/>
              <a:t>P </a:t>
            </a:r>
            <a:r>
              <a:rPr lang="el-GR" dirty="0"/>
              <a:t>που δεν έχει επιπλέον παραμέτρους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08296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19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65212"/>
            <a:ext cx="8229600" cy="952500"/>
          </a:xfrm>
        </p:spPr>
        <p:txBody>
          <a:bodyPr>
            <a:noAutofit/>
          </a:bodyPr>
          <a:lstStyle/>
          <a:p>
            <a:r>
              <a:rPr lang="el-GR" sz="3600" dirty="0"/>
              <a:t>Διαδικασίες &amp; Συναρτήσεις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l-GR" sz="3600" dirty="0" smtClean="0"/>
              <a:t>σαν Παράμετροι</a:t>
            </a:r>
            <a:r>
              <a:rPr lang="en-US" sz="3600" baseline="-25000" dirty="0" smtClean="0"/>
              <a:t>2/4</a:t>
            </a:r>
            <a:endParaRPr lang="en-US" sz="3600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Arial" pitchFamily="34" charset="0"/>
              <a:buChar char="•"/>
            </a:pPr>
            <a:r>
              <a:rPr lang="en-US" b="1" dirty="0"/>
              <a:t>procedure</a:t>
            </a:r>
            <a:r>
              <a:rPr lang="el-GR" b="1" dirty="0"/>
              <a:t> </a:t>
            </a:r>
            <a:r>
              <a:rPr lang="en-US" dirty="0"/>
              <a:t>Q(function F(</a:t>
            </a:r>
            <a:r>
              <a:rPr lang="en-US" dirty="0" err="1"/>
              <a:t>c:char</a:t>
            </a:r>
            <a:r>
              <a:rPr lang="en-US" dirty="0"/>
              <a:t>):integer; y:real);</a:t>
            </a:r>
          </a:p>
          <a:p>
            <a:pPr lvl="1">
              <a:buNone/>
            </a:pPr>
            <a:r>
              <a:rPr lang="en-US" dirty="0"/>
              <a:t>    </a:t>
            </a:r>
            <a:r>
              <a:rPr lang="el-GR" dirty="0"/>
              <a:t>Η διαδικασία </a:t>
            </a:r>
            <a:r>
              <a:rPr lang="en-US" dirty="0"/>
              <a:t>Q</a:t>
            </a:r>
            <a:r>
              <a:rPr lang="el-GR" dirty="0"/>
              <a:t> έχει δύο παραμέτρους, μια</a:t>
            </a:r>
            <a:r>
              <a:rPr lang="en-US" dirty="0"/>
              <a:t> </a:t>
            </a:r>
            <a:r>
              <a:rPr lang="el-GR" dirty="0"/>
              <a:t>τύπου </a:t>
            </a:r>
            <a:r>
              <a:rPr lang="en-US" dirty="0"/>
              <a:t>real </a:t>
            </a:r>
            <a:r>
              <a:rPr lang="el-GR" dirty="0"/>
              <a:t>και μια συναρτησιακή παραμέτρου </a:t>
            </a:r>
            <a:r>
              <a:rPr lang="en-US" dirty="0"/>
              <a:t>F, </a:t>
            </a:r>
            <a:r>
              <a:rPr lang="el-GR" dirty="0"/>
              <a:t>η οποία επιπλέον έχει μια παράμετρο τύπου </a:t>
            </a:r>
            <a:r>
              <a:rPr lang="en-US" dirty="0"/>
              <a:t>char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871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 smtClean="0"/>
              <a:t>Προγραμματισμός Ι </a:t>
            </a:r>
            <a:endParaRPr lang="el-GR" b="1" dirty="0"/>
          </a:p>
          <a:p>
            <a:r>
              <a:rPr lang="el-GR" sz="2800" b="1" dirty="0"/>
              <a:t>Ενότητα </a:t>
            </a:r>
            <a:r>
              <a:rPr lang="en-US" sz="2800" b="1" dirty="0" smtClean="0"/>
              <a:t>6 </a:t>
            </a:r>
            <a:r>
              <a:rPr lang="el-GR" sz="2800" b="1" dirty="0"/>
              <a:t>:</a:t>
            </a:r>
            <a:r>
              <a:rPr lang="en-US" sz="2800" b="1" dirty="0"/>
              <a:t> </a:t>
            </a:r>
            <a:r>
              <a:rPr lang="el-GR" sz="2800" dirty="0" err="1" smtClean="0"/>
              <a:t>Υποπρογράμματα</a:t>
            </a:r>
            <a:r>
              <a:rPr lang="en-US" sz="2800" dirty="0" smtClean="0"/>
              <a:t> III</a:t>
            </a:r>
            <a:endParaRPr lang="el-GR" sz="2800" dirty="0"/>
          </a:p>
          <a:p>
            <a:pPr algn="l">
              <a:lnSpc>
                <a:spcPts val="2600"/>
              </a:lnSpc>
            </a:pP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Αλέξανδρος Τζάλλας</a:t>
            </a:r>
          </a:p>
          <a:p>
            <a:pPr algn="l">
              <a:lnSpc>
                <a:spcPts val="2600"/>
              </a:lnSpc>
            </a:pP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Λέκτορας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65212"/>
            <a:ext cx="8229600" cy="952500"/>
          </a:xfrm>
        </p:spPr>
        <p:txBody>
          <a:bodyPr>
            <a:noAutofit/>
          </a:bodyPr>
          <a:lstStyle/>
          <a:p>
            <a:r>
              <a:rPr lang="el-GR" sz="3600" dirty="0"/>
              <a:t>Διαδικασίες &amp; Συναρτήσεις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l-GR" sz="3600" dirty="0" smtClean="0"/>
              <a:t>σαν Παράμετροι</a:t>
            </a:r>
            <a:r>
              <a:rPr lang="en-US" sz="3600" baseline="-25000" dirty="0" smtClean="0"/>
              <a:t>3/4</a:t>
            </a:r>
            <a:endParaRPr lang="en-US" sz="3600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dirty="0"/>
              <a:t>Κατά την κλήση ενός </a:t>
            </a:r>
            <a:r>
              <a:rPr lang="el-GR" sz="2800" dirty="0" err="1"/>
              <a:t>υποπρογράμματος</a:t>
            </a:r>
            <a:r>
              <a:rPr lang="el-GR" sz="2800" dirty="0"/>
              <a:t> με διαδικαστική ή συναρτησιακή παράμετρο, πρέπει η αντίστοιχη πραγματική παράμετρος να είναι το όνομα μια διαδικασίας ή συνάρτησης με τη σωστή αντιστοιχία παραμέτρων και τύπου αποτελέσματος (αν πρόκειται για συνάρτηση)</a:t>
            </a:r>
            <a:endParaRPr lang="en-US" sz="2800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4493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7" name="6 - Διάγραμμα ροής: Έξοδος σε εκτυπωτή"/>
          <p:cNvSpPr/>
          <p:nvPr/>
        </p:nvSpPr>
        <p:spPr>
          <a:xfrm>
            <a:off x="4427984" y="1614418"/>
            <a:ext cx="4064000" cy="2611234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procedure </a:t>
            </a:r>
            <a:r>
              <a:rPr lang="en-US" sz="1400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eval</a:t>
            </a:r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(function f(x:real):</a:t>
            </a:r>
            <a:r>
              <a:rPr lang="en-US" sz="1400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real,lower,upper,step:real</a:t>
            </a:r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);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var </a:t>
            </a:r>
            <a:r>
              <a:rPr lang="en-US" sz="1400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x,value:real</a:t>
            </a:r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;</a:t>
            </a:r>
          </a:p>
          <a:p>
            <a:pPr lvl="0"/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begin</a:t>
            </a:r>
          </a:p>
          <a:p>
            <a:pPr lvl="0"/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x:=lower;</a:t>
            </a:r>
          </a:p>
          <a:p>
            <a:pPr lvl="0"/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while x&lt;=upper do begin</a:t>
            </a:r>
          </a:p>
          <a:p>
            <a:pPr lvl="3"/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value:=f(x);</a:t>
            </a:r>
          </a:p>
          <a:p>
            <a:pPr lvl="3"/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writeln(x:value);</a:t>
            </a:r>
          </a:p>
          <a:p>
            <a:pPr lvl="3"/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x:=</a:t>
            </a:r>
            <a:r>
              <a:rPr lang="en-US" sz="14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x+step</a:t>
            </a:r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;</a:t>
            </a:r>
          </a:p>
          <a:p>
            <a:pPr lvl="3"/>
            <a:r>
              <a:rPr lang="en-US" sz="14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end</a:t>
            </a:r>
          </a:p>
          <a:p>
            <a:r>
              <a:rPr lang="en-US" sz="14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end</a:t>
            </a:r>
            <a:r>
              <a:rPr lang="en-US" sz="1400" b="1" dirty="0" smtClean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;</a:t>
            </a:r>
            <a:endParaRPr lang="el-GR" sz="1400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65212"/>
            <a:ext cx="8229600" cy="952500"/>
          </a:xfrm>
        </p:spPr>
        <p:txBody>
          <a:bodyPr>
            <a:noAutofit/>
          </a:bodyPr>
          <a:lstStyle/>
          <a:p>
            <a:r>
              <a:rPr lang="el-GR" sz="3600" dirty="0"/>
              <a:t>Διαδικασίες &amp; Συναρτήσεις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l-GR" sz="3600" dirty="0" smtClean="0"/>
              <a:t>σαν Παράμετροι</a:t>
            </a:r>
            <a:r>
              <a:rPr lang="en-US" sz="3600" baseline="-25000" dirty="0" smtClean="0"/>
              <a:t>4/4</a:t>
            </a:r>
            <a:endParaRPr lang="en-US" sz="3600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3754760" cy="37716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Να ορισθεί μια διαδικασία που να υπολογίζει τις τιμές μιας οποιαδήποτε συνάρτησης πραγματικών τιμών, με δεδομένα τα όρια και το βήμα μεταβολής της παραμέτρου της συνάρτησης</a:t>
            </a:r>
            <a:endParaRPr lang="en-US" sz="2000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0996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Βλαχάβας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Ι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1994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Η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γλώσσα προγραμματισμού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Pascal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Εκδόσεις </a:t>
            </a:r>
            <a:r>
              <a:rPr lang="el-GR" sz="1400" dirty="0" err="1" smtClean="0"/>
              <a:t>Γαρταγάνης</a:t>
            </a:r>
            <a:r>
              <a:rPr lang="el-GR" sz="1400" dirty="0" smtClean="0"/>
              <a:t> Διονύσιος.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Κάβουρας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Ι.Κ. (1999).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Δομημένος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Προγραμματισμός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με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Pascal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Εκδόσεις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Κλειδάριθμος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smtClean="0"/>
              <a:t>Αλεβίζου Θ</a:t>
            </a:r>
            <a:r>
              <a:rPr lang="el-GR" sz="1400" dirty="0"/>
              <a:t>.</a:t>
            </a:r>
            <a:r>
              <a:rPr lang="el-GR" sz="1400" dirty="0" smtClean="0"/>
              <a:t>, 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&amp; </a:t>
            </a:r>
            <a:r>
              <a:rPr lang="el-GR" sz="1400" dirty="0" err="1" smtClean="0"/>
              <a:t>Καμπουρέλης</a:t>
            </a:r>
            <a:r>
              <a:rPr lang="el-GR" sz="1400" dirty="0" smtClean="0"/>
              <a:t> Α. (1995).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Μαθήματα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Προγραμματισμού: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Εισαγωγη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́ με τη Γλώσσα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Pascal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Εκδόσεις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Παπασωτηρίου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Cooper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(1993).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Oh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! Pascal!, An Introduction to Computing,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του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Norton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n-US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Larry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R.N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(1998).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Advanced 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Programming in Pascal with Data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Structures.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Macmillan USA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Τσελίκης Γ.Σ.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Τσελίκας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Ν.Δ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(2012).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C: από τη Θεωρία στην Εφαρμογή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B'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Έκδοση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Παπασωτηρίου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</a:p>
          <a:p>
            <a:pPr marL="447675" lvl="0" indent="-447675">
              <a:buNone/>
            </a:pP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Aho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A.V., </a:t>
            </a: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Hopcroft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J.E., &amp; Ullman J.D.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(1974). </a:t>
            </a:r>
            <a:r>
              <a:rPr lang="en-GB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The </a:t>
            </a:r>
            <a:r>
              <a:rPr lang="en-GB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design and analysis of computer </a:t>
            </a:r>
            <a:r>
              <a:rPr lang="en-GB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algorithms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n-GB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n-GB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Addison Wesley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>
              <a:buNone/>
            </a:pP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Abelson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Η.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Sussman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G.J., </a:t>
            </a: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Sussman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J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(1985). Structure and Interpretation of Computer Programs, MIT Press, McGraw Hill Book Company.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66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5" y="193204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67765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Copyright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Τεχνολογικό Ίδρυμα Ηπείρου. Αλέξανδρος Τζάλλας.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Προγραμματισμός Ι. 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Άρτα, 2015. Διαθέσιμο από τη δικτυακή διεύθυνση: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http://eclass.teiep.gr/OpenClass/courses/COMP111/</a:t>
            </a:r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 err="1" smtClean="0"/>
              <a:t>Υποπρογράμματα</a:t>
            </a:r>
            <a:r>
              <a:rPr lang="en-US" dirty="0" smtClean="0"/>
              <a:t> III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600" dirty="0" smtClean="0"/>
              <a:t>Να γίνει κατανοητή η έννοια των αναδρομικών </a:t>
            </a:r>
            <a:r>
              <a:rPr lang="el-GR" sz="2600" dirty="0" err="1" smtClean="0"/>
              <a:t>υποπρογραμμάτων</a:t>
            </a:r>
            <a:r>
              <a:rPr lang="el-GR" sz="2600" dirty="0"/>
              <a:t>.</a:t>
            </a:r>
            <a:endParaRPr lang="el-GR" sz="2600" dirty="0" smtClean="0"/>
          </a:p>
          <a:p>
            <a:r>
              <a:rPr lang="el-GR" sz="2600" dirty="0" smtClean="0"/>
              <a:t>Να περιγραφούν </a:t>
            </a:r>
            <a:r>
              <a:rPr lang="el-GR" sz="2600" dirty="0"/>
              <a:t>οι συντακτικοί κανόνες των αναδρομικών </a:t>
            </a:r>
            <a:r>
              <a:rPr lang="el-GR" sz="2600" dirty="0" err="1" smtClean="0"/>
              <a:t>υποπρογραμμάτων</a:t>
            </a:r>
            <a:r>
              <a:rPr lang="el-GR" sz="2600" dirty="0" smtClean="0"/>
              <a:t>. </a:t>
            </a:r>
            <a:endParaRPr lang="el-GR" sz="2600" dirty="0"/>
          </a:p>
          <a:p>
            <a:r>
              <a:rPr lang="el-GR" sz="2600" dirty="0" smtClean="0"/>
              <a:t>Να </a:t>
            </a:r>
            <a:r>
              <a:rPr lang="el-GR" sz="2600" dirty="0"/>
              <a:t>περιγραφούν οι συντακτικοί κανόνες </a:t>
            </a:r>
            <a:r>
              <a:rPr lang="el-GR" sz="2600" dirty="0" smtClean="0"/>
              <a:t>των φωλιασμένων </a:t>
            </a:r>
            <a:r>
              <a:rPr lang="el-GR" sz="2600" dirty="0" err="1" smtClean="0"/>
              <a:t>υποπρογραμμάτων</a:t>
            </a:r>
            <a:r>
              <a:rPr lang="el-GR" sz="2600" dirty="0" smtClean="0"/>
              <a:t>.</a:t>
            </a:r>
          </a:p>
          <a:p>
            <a:r>
              <a:rPr lang="el-GR" sz="2600" dirty="0" smtClean="0"/>
              <a:t>Να γίνει σαφές πως μπορούμε να χρησιμοποιήσουμε τα </a:t>
            </a:r>
            <a:r>
              <a:rPr lang="el-GR" sz="2600" dirty="0" err="1" smtClean="0"/>
              <a:t>υποπρογράμματα</a:t>
            </a:r>
            <a:r>
              <a:rPr lang="el-GR" sz="2600" dirty="0" smtClean="0"/>
              <a:t> σαν παραμέτρους.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Αναδρομικά </a:t>
            </a:r>
            <a:r>
              <a:rPr lang="el-GR" sz="2800" dirty="0" err="1" smtClean="0"/>
              <a:t>Υποπρογράμματα</a:t>
            </a:r>
            <a:r>
              <a:rPr lang="el-GR" sz="2800" dirty="0" smtClean="0"/>
              <a:t>.</a:t>
            </a:r>
            <a:endParaRPr lang="el-GR" sz="2800" dirty="0"/>
          </a:p>
          <a:p>
            <a:r>
              <a:rPr lang="el-GR" sz="2800" dirty="0"/>
              <a:t>Αναδρομή &amp; </a:t>
            </a:r>
            <a:r>
              <a:rPr lang="el-GR" sz="2800" dirty="0" smtClean="0"/>
              <a:t>Επανάληψη</a:t>
            </a:r>
          </a:p>
          <a:p>
            <a:r>
              <a:rPr lang="el-GR" sz="2800" dirty="0"/>
              <a:t>Φωλιασμένα </a:t>
            </a:r>
            <a:r>
              <a:rPr lang="el-GR" sz="2800" dirty="0" err="1" smtClean="0"/>
              <a:t>Υποπρογράμματα</a:t>
            </a:r>
            <a:endParaRPr lang="el-GR" sz="2800" dirty="0" smtClean="0"/>
          </a:p>
          <a:p>
            <a:r>
              <a:rPr lang="el-GR" sz="2800" dirty="0"/>
              <a:t>Διαδικασίες &amp; Συναρτήσεις </a:t>
            </a:r>
            <a:r>
              <a:rPr lang="el-GR" sz="2800" dirty="0" smtClean="0"/>
              <a:t>σαν </a:t>
            </a:r>
            <a:r>
              <a:rPr lang="el-GR" sz="2800" dirty="0"/>
              <a:t>Παράμετροι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246528"/>
            <a:ext cx="8435280" cy="952500"/>
          </a:xfrm>
        </p:spPr>
        <p:txBody>
          <a:bodyPr>
            <a:noAutofit/>
          </a:bodyPr>
          <a:lstStyle/>
          <a:p>
            <a:r>
              <a:rPr lang="el-GR" dirty="0"/>
              <a:t>Αναδρομικά </a:t>
            </a:r>
            <a:r>
              <a:rPr lang="el-GR" dirty="0" err="1" smtClean="0"/>
              <a:t>Υποπρογράμματα</a:t>
            </a:r>
            <a:r>
              <a:rPr lang="en-US" baseline="-25000" dirty="0" smtClean="0"/>
              <a:t>1/6</a:t>
            </a:r>
            <a:endParaRPr lang="el-GR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/>
              <a:t>Ένας ορισμός είναι αναδρομικός (</a:t>
            </a:r>
            <a:r>
              <a:rPr lang="en-US" sz="2400" dirty="0"/>
              <a:t>recursive) </a:t>
            </a:r>
            <a:r>
              <a:rPr lang="el-GR" sz="2400" dirty="0"/>
              <a:t>όταν ορίζεται σαν συνάρτηση του εαυτού του</a:t>
            </a:r>
          </a:p>
          <a:p>
            <a:r>
              <a:rPr lang="el-GR" sz="2400" dirty="0"/>
              <a:t>Για παράδειγμα οι ακόλουθοι ορισμοί είναι αναδρομικοί</a:t>
            </a:r>
          </a:p>
          <a:p>
            <a:pPr marL="672015" lvl="1" indent="-380985">
              <a:buFont typeface="Wingdings" panose="05000000000000000000" pitchFamily="2" charset="2"/>
              <a:buChar char="§"/>
            </a:pPr>
            <a:r>
              <a:rPr lang="el-GR" sz="2400" dirty="0"/>
              <a:t>Ο </a:t>
            </a:r>
            <a:r>
              <a:rPr lang="en-US" sz="2400" dirty="0"/>
              <a:t>N </a:t>
            </a:r>
            <a:r>
              <a:rPr lang="el-GR" sz="2400" dirty="0"/>
              <a:t>είναι φυσικός αριθμός αν ο Ν-1 είναι φυσικός αριθμός</a:t>
            </a:r>
          </a:p>
          <a:p>
            <a:pPr marL="672015" lvl="1" indent="-380985">
              <a:buFont typeface="Wingdings" panose="05000000000000000000" pitchFamily="2" charset="2"/>
              <a:buChar char="§"/>
            </a:pPr>
            <a:r>
              <a:rPr lang="el-GR" sz="2400" dirty="0"/>
              <a:t>Παραγοντικό: </a:t>
            </a:r>
            <a:r>
              <a:rPr lang="en-US" sz="2400" dirty="0"/>
              <a:t>O!=1 </a:t>
            </a:r>
            <a:r>
              <a:rPr lang="el-GR" sz="2400" dirty="0"/>
              <a:t>για </a:t>
            </a:r>
            <a:r>
              <a:rPr lang="en-US" sz="2400" dirty="0"/>
              <a:t>n&gt;0, n!=n</a:t>
            </a:r>
            <a:r>
              <a:rPr lang="el-GR" sz="2400" dirty="0"/>
              <a:t>.</a:t>
            </a:r>
            <a:r>
              <a:rPr lang="en-US" sz="2400" dirty="0"/>
              <a:t>(n-1)!</a:t>
            </a:r>
            <a:endParaRPr lang="el-GR" sz="2400" dirty="0"/>
          </a:p>
          <a:p>
            <a:pPr marL="672015" lvl="1" indent="-380985">
              <a:buFont typeface="Wingdings" panose="05000000000000000000" pitchFamily="2" charset="2"/>
              <a:buChar char="§"/>
            </a:pPr>
            <a:r>
              <a:rPr lang="el-GR" sz="2400" dirty="0"/>
              <a:t>Δύναμη: α</a:t>
            </a:r>
            <a:r>
              <a:rPr lang="el-GR" sz="2400" baseline="30000" dirty="0"/>
              <a:t>1</a:t>
            </a:r>
            <a:r>
              <a:rPr lang="el-GR" sz="2400" dirty="0"/>
              <a:t>=α για </a:t>
            </a:r>
            <a:r>
              <a:rPr lang="en-US" sz="2400" dirty="0"/>
              <a:t>n&gt;0, </a:t>
            </a:r>
            <a:r>
              <a:rPr lang="el-GR" sz="2400" dirty="0"/>
              <a:t>α</a:t>
            </a:r>
            <a:r>
              <a:rPr lang="en-US" sz="2400" baseline="30000" dirty="0"/>
              <a:t>n</a:t>
            </a:r>
            <a:r>
              <a:rPr lang="en-US" sz="2400" dirty="0"/>
              <a:t>=</a:t>
            </a:r>
            <a:r>
              <a:rPr lang="el-GR" sz="2400" dirty="0" err="1"/>
              <a:t>α.α</a:t>
            </a:r>
            <a:r>
              <a:rPr lang="en-US" sz="2400" baseline="30000" dirty="0"/>
              <a:t>n-1</a:t>
            </a:r>
            <a:endParaRPr lang="el-GR" sz="2400" dirty="0"/>
          </a:p>
          <a:p>
            <a:pPr marL="672015" lvl="1" indent="-380985">
              <a:buFont typeface="Wingdings" panose="05000000000000000000" pitchFamily="2" charset="2"/>
              <a:buChar char="§"/>
            </a:pPr>
            <a:r>
              <a:rPr lang="el-GR" sz="2400" dirty="0"/>
              <a:t>Μερικό άθροισμα: </a:t>
            </a:r>
            <a:r>
              <a:rPr lang="en-US" sz="2400" dirty="0"/>
              <a:t>S(1)=1 </a:t>
            </a:r>
            <a:r>
              <a:rPr lang="el-GR" sz="2400" dirty="0"/>
              <a:t>για </a:t>
            </a:r>
            <a:r>
              <a:rPr lang="en-US" sz="2400" dirty="0"/>
              <a:t>n&gt;1, S(n)=S(n-1)+</a:t>
            </a:r>
            <a:r>
              <a:rPr lang="en-US" sz="2400" dirty="0" smtClean="0"/>
              <a:t>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63630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1879" y="246528"/>
            <a:ext cx="8640960" cy="952500"/>
          </a:xfrm>
        </p:spPr>
        <p:txBody>
          <a:bodyPr>
            <a:noAutofit/>
          </a:bodyPr>
          <a:lstStyle/>
          <a:p>
            <a:r>
              <a:rPr lang="el-GR" dirty="0"/>
              <a:t>Αναδρομικά </a:t>
            </a:r>
            <a:r>
              <a:rPr lang="el-GR" dirty="0" err="1" smtClean="0"/>
              <a:t>Υποπρογράμματα</a:t>
            </a:r>
            <a:r>
              <a:rPr lang="en-US" baseline="-25000" dirty="0" smtClean="0"/>
              <a:t>2/6</a:t>
            </a:r>
            <a:endParaRPr lang="el-GR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Στην </a:t>
            </a:r>
            <a:r>
              <a:rPr lang="en-US" dirty="0"/>
              <a:t>Pascal </a:t>
            </a:r>
            <a:r>
              <a:rPr lang="el-GR" dirty="0"/>
              <a:t>μια διαδικασία ή συνάρτηση μπορεί να καλέσει όχι μόνο μια άλλη διαδικασία ή συνάρτηση αλλά και τον εαυτό της</a:t>
            </a:r>
          </a:p>
          <a:p>
            <a:r>
              <a:rPr lang="el-GR" dirty="0"/>
              <a:t>Ένα τέτοιο </a:t>
            </a:r>
            <a:r>
              <a:rPr lang="el-GR" dirty="0" err="1"/>
              <a:t>υποπρόγραμμα</a:t>
            </a:r>
            <a:r>
              <a:rPr lang="el-GR" dirty="0"/>
              <a:t> (διαδικασία ή συνάρτηση) που καλεί τον εαυτό του, λέγεται αναδρομικό</a:t>
            </a:r>
            <a:endParaRPr lang="en-US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0681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228865"/>
            <a:ext cx="8496944" cy="952500"/>
          </a:xfrm>
        </p:spPr>
        <p:txBody>
          <a:bodyPr>
            <a:noAutofit/>
          </a:bodyPr>
          <a:lstStyle/>
          <a:p>
            <a:r>
              <a:rPr lang="el-GR" dirty="0"/>
              <a:t>Αναδρομικά </a:t>
            </a:r>
            <a:r>
              <a:rPr lang="el-GR" dirty="0" smtClean="0"/>
              <a:t>Υποπρογράμματα</a:t>
            </a:r>
            <a:r>
              <a:rPr lang="el-GR" baseline="-25000" dirty="0" smtClean="0"/>
              <a:t>3</a:t>
            </a:r>
            <a:r>
              <a:rPr lang="en-US" baseline="-25000" dirty="0" smtClean="0"/>
              <a:t>/6</a:t>
            </a:r>
            <a:endParaRPr lang="el-GR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0" name="9 - Διάγραμμα ροής: Έξοδος σε εκτυπωτή"/>
          <p:cNvSpPr/>
          <p:nvPr/>
        </p:nvSpPr>
        <p:spPr>
          <a:xfrm>
            <a:off x="3491880" y="1201148"/>
            <a:ext cx="4826000" cy="1656351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US" sz="1600" b="1" dirty="0" smtClean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function </a:t>
            </a:r>
            <a:r>
              <a:rPr lang="en-US" sz="1600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dyn</a:t>
            </a:r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(</a:t>
            </a:r>
            <a:r>
              <a:rPr lang="en-US" sz="1600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basi</a:t>
            </a:r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: real; </a:t>
            </a:r>
            <a:r>
              <a:rPr lang="en-US" sz="1600" b="1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ekthetis</a:t>
            </a:r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: integer):real;</a:t>
            </a:r>
          </a:p>
          <a:p>
            <a:pPr lvl="0"/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begin</a:t>
            </a:r>
          </a:p>
          <a:p>
            <a:pPr lvl="0"/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if </a:t>
            </a:r>
            <a:r>
              <a:rPr lang="en-US" sz="16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ekthetis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=1 then </a:t>
            </a:r>
            <a:r>
              <a:rPr lang="en-US" sz="16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dyn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:=</a:t>
            </a:r>
            <a:r>
              <a:rPr lang="en-US" sz="1600" dirty="0" err="1" smtClean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basi</a:t>
            </a:r>
            <a:r>
              <a:rPr lang="en-US" sz="1600" dirty="0" smtClean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   else </a:t>
            </a:r>
          </a:p>
          <a:p>
            <a:pPr lvl="0"/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           </a:t>
            </a:r>
            <a:r>
              <a:rPr lang="en-US" sz="1600" dirty="0" err="1" smtClean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dyn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:=</a:t>
            </a:r>
            <a:r>
              <a:rPr lang="en-US" sz="16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basi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*</a:t>
            </a:r>
            <a:r>
              <a:rPr lang="en-US" sz="1600" dirty="0" err="1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dyn</a:t>
            </a:r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(basi,ethetis-1);</a:t>
            </a:r>
          </a:p>
          <a:p>
            <a:pPr lvl="0"/>
            <a:r>
              <a:rPr lang="en-US" sz="1600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</a:t>
            </a:r>
            <a:r>
              <a:rPr lang="en-US" sz="1600" dirty="0" smtClean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            </a:t>
            </a:r>
            <a:r>
              <a:rPr lang="en-US" sz="1600" b="1" dirty="0" smtClean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(</a:t>
            </a:r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1)       </a:t>
            </a:r>
            <a:r>
              <a:rPr lang="en-US" sz="1600" b="1" dirty="0" smtClean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                     </a:t>
            </a:r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(2)</a:t>
            </a:r>
          </a:p>
          <a:p>
            <a:pPr lvl="0"/>
            <a:r>
              <a:rPr lang="en-US" sz="1600" b="1" dirty="0">
                <a:solidFill>
                  <a:schemeClr val="bg1"/>
                </a:solidFill>
                <a:ea typeface="Courier New"/>
                <a:cs typeface="Courier New"/>
                <a:sym typeface="Courier New"/>
              </a:rPr>
              <a:t>end;</a:t>
            </a:r>
          </a:p>
          <a:p>
            <a:endParaRPr lang="en-US" sz="750" dirty="0"/>
          </a:p>
          <a:p>
            <a:endParaRPr lang="el-GR" sz="750" dirty="0"/>
          </a:p>
          <a:p>
            <a:endParaRPr lang="el-GR" sz="750" dirty="0"/>
          </a:p>
          <a:p>
            <a:endParaRPr lang="el-GR" sz="750" dirty="0"/>
          </a:p>
          <a:p>
            <a:endParaRPr lang="el-GR" sz="750" dirty="0"/>
          </a:p>
        </p:txBody>
      </p:sp>
      <p:sp>
        <p:nvSpPr>
          <p:cNvPr id="11" name="Shape 320"/>
          <p:cNvSpPr txBox="1">
            <a:spLocks/>
          </p:cNvSpPr>
          <p:nvPr/>
        </p:nvSpPr>
        <p:spPr>
          <a:xfrm>
            <a:off x="3367746" y="2929508"/>
            <a:ext cx="5668750" cy="2482697"/>
          </a:xfrm>
          <a:prstGeom prst="rect">
            <a:avLst/>
          </a:prstGeom>
          <a:noFill/>
          <a:ln>
            <a:noFill/>
          </a:ln>
        </p:spPr>
        <p:txBody>
          <a:bodyPr vert="horz" wrap="square" lIns="76188" tIns="38083" rIns="76188" bIns="38083" rtlCol="0" anchor="t" anchorCtr="0">
            <a:spAutoFit/>
          </a:bodyPr>
          <a:lstStyle/>
          <a:p>
            <a:pPr marL="285750" indent="-285750" defTabSz="761970">
              <a:spcBef>
                <a:spcPts val="1667"/>
              </a:spcBef>
              <a:buSzPct val="100000"/>
              <a:buFont typeface="Wingdings" panose="05000000000000000000" pitchFamily="2" charset="2"/>
              <a:buChar char="§"/>
              <a:defRPr/>
            </a:pPr>
            <a:r>
              <a:rPr lang="el-GR" sz="1600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Σημειώνουμε τη διαφορά της αναφοράς της συνάρτησης στο αριστερό (σημείο 1) και δεξιό (σημείο 2) της </a:t>
            </a:r>
            <a:r>
              <a:rPr lang="el-GR" sz="1600" dirty="0" smtClean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πρότασης</a:t>
            </a:r>
            <a:endParaRPr lang="en-US" sz="1600" dirty="0" smtClean="0">
              <a:solidFill>
                <a:schemeClr val="tx1">
                  <a:lumMod val="90000"/>
                  <a:lumOff val="10000"/>
                </a:schemeClr>
              </a:solidFill>
              <a:sym typeface="Arial"/>
            </a:endParaRPr>
          </a:p>
          <a:p>
            <a:pPr marL="285750" indent="-285750" defTabSz="761970">
              <a:spcBef>
                <a:spcPts val="1667"/>
              </a:spcBef>
              <a:buSzPct val="100000"/>
              <a:buFont typeface="Wingdings" panose="05000000000000000000" pitchFamily="2" charset="2"/>
              <a:buChar char="§"/>
              <a:defRPr/>
            </a:pPr>
            <a:r>
              <a:rPr lang="el-GR" sz="1600" dirty="0" smtClean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Στο </a:t>
            </a:r>
            <a:r>
              <a:rPr lang="el-GR" sz="1600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αριστερό μέρος αναφέρεται μόνο το όνομα της συνάρτησης γιατί απλά δηλώνεται που θα γίνει ανάθεση της τιμής, η οποία θα υπολογισθεί στο δεξιό μέρος της πρότασης</a:t>
            </a:r>
          </a:p>
          <a:p>
            <a:pPr marL="285750" indent="-285750" defTabSz="761970">
              <a:spcBef>
                <a:spcPts val="1667"/>
              </a:spcBef>
              <a:buSzPct val="100000"/>
              <a:buFont typeface="Wingdings" panose="05000000000000000000" pitchFamily="2" charset="2"/>
              <a:buChar char="§"/>
              <a:defRPr/>
            </a:pPr>
            <a:r>
              <a:rPr lang="el-GR" sz="1600" dirty="0">
                <a:solidFill>
                  <a:schemeClr val="tx1">
                    <a:lumMod val="90000"/>
                    <a:lumOff val="10000"/>
                  </a:schemeClr>
                </a:solidFill>
                <a:sym typeface="Arial"/>
              </a:rPr>
              <a:t>Στο δεξιό μέρος της πρότασης γίνεται κλήση της συνάρτησης, συνεπώς το όνομα να συνοδεύεται από μια λίστα πραγματικών παραμέτρων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>
          <a:xfrm>
            <a:off x="457200" y="1333500"/>
            <a:ext cx="2910546" cy="377163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dirty="0">
                <a:sym typeface="Arial"/>
              </a:rPr>
              <a:t>Να δοθεί ο αναδρομικός ορισμός της συνάρτησης που υπολογίζει τη δύναμη με ακέραιο εκθέτη.</a:t>
            </a:r>
            <a:r>
              <a:rPr lang="el-GR" i="1" dirty="0">
                <a:sym typeface="Arial"/>
              </a:rPr>
              <a:t> </a:t>
            </a:r>
            <a:r>
              <a:rPr lang="el-GR" dirty="0">
                <a:sym typeface="Arial"/>
              </a:rPr>
              <a:t>Ο αναδρομικός αλγόριθμος για τον υπολογισμό του </a:t>
            </a:r>
            <a:r>
              <a:rPr lang="en-US" dirty="0">
                <a:sym typeface="Arial"/>
              </a:rPr>
              <a:t>a</a:t>
            </a:r>
            <a:r>
              <a:rPr lang="en-US" baseline="30000" dirty="0">
                <a:sym typeface="Arial"/>
              </a:rPr>
              <a:t>n</a:t>
            </a:r>
            <a:r>
              <a:rPr lang="en-US" dirty="0">
                <a:sym typeface="Arial"/>
              </a:rPr>
              <a:t> </a:t>
            </a:r>
            <a:r>
              <a:rPr lang="el-GR" dirty="0">
                <a:sym typeface="Arial"/>
              </a:rPr>
              <a:t>είναι: Αν </a:t>
            </a:r>
            <a:r>
              <a:rPr lang="en-US" dirty="0">
                <a:sym typeface="Arial"/>
              </a:rPr>
              <a:t>n=1 </a:t>
            </a:r>
            <a:r>
              <a:rPr lang="el-GR" dirty="0">
                <a:sym typeface="Arial"/>
              </a:rPr>
              <a:t>τότε </a:t>
            </a:r>
            <a:r>
              <a:rPr lang="en-US" dirty="0">
                <a:sym typeface="Arial"/>
              </a:rPr>
              <a:t>a</a:t>
            </a:r>
            <a:r>
              <a:rPr lang="en-US" baseline="30000" dirty="0">
                <a:sym typeface="Arial"/>
              </a:rPr>
              <a:t>n</a:t>
            </a:r>
            <a:r>
              <a:rPr lang="en-US" dirty="0">
                <a:sym typeface="Arial"/>
              </a:rPr>
              <a:t>=a</a:t>
            </a:r>
            <a:r>
              <a:rPr lang="el-GR" dirty="0">
                <a:sym typeface="Arial"/>
              </a:rPr>
              <a:t> αλλιώς </a:t>
            </a:r>
            <a:r>
              <a:rPr lang="en-US" dirty="0">
                <a:sym typeface="Arial"/>
              </a:rPr>
              <a:t>a</a:t>
            </a:r>
            <a:r>
              <a:rPr lang="en-US" baseline="30000" dirty="0">
                <a:sym typeface="Arial"/>
              </a:rPr>
              <a:t>n</a:t>
            </a:r>
            <a:r>
              <a:rPr lang="en-US" dirty="0">
                <a:sym typeface="Arial"/>
              </a:rPr>
              <a:t>=a</a:t>
            </a:r>
            <a:r>
              <a:rPr lang="el-GR" dirty="0">
                <a:sym typeface="Arial"/>
              </a:rPr>
              <a:t>*</a:t>
            </a:r>
            <a:r>
              <a:rPr lang="en-US" dirty="0">
                <a:sym typeface="Arial"/>
              </a:rPr>
              <a:t>a</a:t>
            </a:r>
            <a:r>
              <a:rPr lang="en-US" baseline="30000" dirty="0">
                <a:sym typeface="Arial"/>
              </a:rPr>
              <a:t>n-1</a:t>
            </a:r>
            <a:endParaRPr lang="el-GR" dirty="0">
              <a:sym typeface="Arial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33623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2532</TotalTime>
  <Words>1567</Words>
  <Application>Microsoft Office PowerPoint</Application>
  <PresentationFormat>Προβολή στην οθόνη (16:10)</PresentationFormat>
  <Paragraphs>285</Paragraphs>
  <Slides>26</Slides>
  <Notes>11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26</vt:i4>
      </vt:variant>
    </vt:vector>
  </HeadingPairs>
  <TitlesOfParts>
    <vt:vector size="34" baseType="lpstr">
      <vt:lpstr>Arial Unicode MS</vt:lpstr>
      <vt:lpstr>Arial</vt:lpstr>
      <vt:lpstr>Calibri</vt:lpstr>
      <vt:lpstr>Courier New</vt:lpstr>
      <vt:lpstr>Times New Roman</vt:lpstr>
      <vt:lpstr>Wingdings</vt:lpstr>
      <vt:lpstr>Θέμα του Office</vt:lpstr>
      <vt:lpstr>Εξίσωση</vt:lpstr>
      <vt:lpstr>Προγραμματισμός Ι</vt:lpstr>
      <vt:lpstr>Παρουσίαση του PowerPoint</vt:lpstr>
      <vt:lpstr>Άδειες Χρήσης</vt:lpstr>
      <vt:lpstr>Χρηματοδότηση</vt:lpstr>
      <vt:lpstr>Σκοποί  ενότητας</vt:lpstr>
      <vt:lpstr>Περιεχόμενα ενότητας</vt:lpstr>
      <vt:lpstr>Αναδρομικά Υποπρογράμματα1/6</vt:lpstr>
      <vt:lpstr>Αναδρομικά Υποπρογράμματα2/6</vt:lpstr>
      <vt:lpstr>Αναδρομικά Υποπρογράμματα3/6</vt:lpstr>
      <vt:lpstr>Αναδρομικά Υποπρογράμματα4/6</vt:lpstr>
      <vt:lpstr>Αναδρομικά Υποπρογράμματα5/6</vt:lpstr>
      <vt:lpstr>Αναδρομικά Υποπρογράμματα6/6</vt:lpstr>
      <vt:lpstr>Αναδρομή &amp; Επανάληψη1/3</vt:lpstr>
      <vt:lpstr>Αναδρομή &amp; Επανάληψη2/3</vt:lpstr>
      <vt:lpstr>Αναδρομή &amp; Επανάληψη3/3</vt:lpstr>
      <vt:lpstr>Φωλιασμένα Υποπρογράμματα1/2</vt:lpstr>
      <vt:lpstr>Φωλιασμένα Υποπρογράμματα2/2</vt:lpstr>
      <vt:lpstr>Διαδικασίες &amp; Συναρτήσεις  σαν Παράμετροι1/4</vt:lpstr>
      <vt:lpstr>Διαδικασίες &amp; Συναρτήσεις  σαν Παράμετροι2/4</vt:lpstr>
      <vt:lpstr>Διαδικασίες &amp; Συναρτήσεις  σαν Παράμετροι3/4</vt:lpstr>
      <vt:lpstr>Διαδικασίες &amp; Συναρτήσεις  σαν Παράμετροι4/4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276</cp:revision>
  <dcterms:created xsi:type="dcterms:W3CDTF">2012-09-06T09:03:05Z</dcterms:created>
  <dcterms:modified xsi:type="dcterms:W3CDTF">2015-05-07T14:32:59Z</dcterms:modified>
</cp:coreProperties>
</file>