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16" r:id="rId18"/>
    <p:sldId id="291" r:id="rId19"/>
    <p:sldId id="292" r:id="rId20"/>
    <p:sldId id="293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40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349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98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52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210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17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005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73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830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8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70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25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Ο αλγόριθμος </a:t>
            </a:r>
            <a:r>
              <a:rPr lang="el-GR" sz="1000" b="1" dirty="0" err="1" smtClean="0">
                <a:solidFill>
                  <a:schemeClr val="bg1"/>
                </a:solidFill>
              </a:rPr>
              <a:t>PageRank</a:t>
            </a:r>
            <a:r>
              <a:rPr lang="el-GR" sz="1000" b="1" dirty="0" smtClean="0">
                <a:solidFill>
                  <a:schemeClr val="bg1"/>
                </a:solidFill>
              </a:rPr>
              <a:t> της </a:t>
            </a:r>
            <a:r>
              <a:rPr lang="el-GR" sz="1000" b="1" dirty="0" err="1" smtClean="0">
                <a:solidFill>
                  <a:schemeClr val="bg1"/>
                </a:solidFill>
              </a:rPr>
              <a:t>Google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rgroane.net/google-page-rank/" TargetMode="External"/><Relationship Id="rId3" Type="http://schemas.openxmlformats.org/officeDocument/2006/relationships/hyperlink" Target="http://www.wired.com/magazine/2010/02/ff_google_algorithm/all/1" TargetMode="External"/><Relationship Id="rId7" Type="http://schemas.openxmlformats.org/officeDocument/2006/relationships/hyperlink" Target="http://www.webworkshop.net/pagerank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ageRank" TargetMode="External"/><Relationship Id="rId5" Type="http://schemas.openxmlformats.org/officeDocument/2006/relationships/hyperlink" Target="http://computer.howstuffworks.com/internet/basics/google.htm" TargetMode="External"/><Relationship Id="rId4" Type="http://schemas.openxmlformats.org/officeDocument/2006/relationships/hyperlink" Target="http://en.wikipedia.org/wiki/Googl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secnews.gr/wp-content/uploads/2011/05/Google-Sea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8418"/>
            <a:ext cx="112752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Ο </a:t>
            </a:r>
            <a:r>
              <a:rPr lang="el-GR" sz="2800" b="1" dirty="0"/>
              <a:t>αλγόριθμος </a:t>
            </a:r>
            <a:r>
              <a:rPr lang="el-GR" sz="2800" b="1" dirty="0" err="1"/>
              <a:t>PageRank</a:t>
            </a:r>
            <a:r>
              <a:rPr lang="el-GR" sz="2800" b="1" dirty="0"/>
              <a:t> της </a:t>
            </a:r>
            <a:r>
              <a:rPr lang="el-GR" sz="2800" b="1" dirty="0" err="1"/>
              <a:t>Google</a:t>
            </a:r>
            <a:endParaRPr lang="el-GR" sz="2000" b="1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6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search</a:t>
            </a:r>
            <a:endParaRPr lang="el-GR" dirty="0"/>
          </a:p>
        </p:txBody>
      </p:sp>
      <p:sp>
        <p:nvSpPr>
          <p:cNvPr id="7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211857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Προγράμματα της </a:t>
            </a:r>
            <a:r>
              <a:rPr lang="en-US" dirty="0" smtClean="0"/>
              <a:t>Google</a:t>
            </a:r>
            <a:r>
              <a:rPr lang="el-GR" dirty="0" smtClean="0"/>
              <a:t> </a:t>
            </a:r>
            <a:r>
              <a:rPr lang="en-US" dirty="0" smtClean="0"/>
              <a:t>(spiders) </a:t>
            </a:r>
            <a:r>
              <a:rPr lang="el-GR" dirty="0" smtClean="0"/>
              <a:t>περιφέρονται στον παγκόσμιο ιστό και συλλέγουν τα περιεχόμενα όλων των σελίδων που είναι προσπελάσιμες.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Τα δεδομένα αυτά ταξινομούνται σε ένα ευρετήριο οργανωμένο κατά λέξη.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Κάθε φορά που ο χρήστης κάνει μια αναζήτηση εντοπίζονται στο ευρετήριο σχετικές σελίδες δημιουργώντας μια λίστα με μέγεθος εκατοντάδων, χιλιάδων ή και εκατομμυρίων σελίδων.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Το απαιτητικότερο έργο είναι η κατάταξη των αποτελεσμάτων έτσι ώστε να αποφασιστεί ποια θα είναι τα αποτελέσματα που θα φαίνονται πρώτα στην λίστα.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49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Αλγόριθμος </a:t>
            </a:r>
            <a:r>
              <a:rPr lang="en-US" dirty="0"/>
              <a:t>PageRank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1857"/>
            <a:ext cx="8229600" cy="4958011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dirty="0" smtClean="0"/>
              <a:t>Αν και η </a:t>
            </a:r>
            <a:r>
              <a:rPr lang="en-US" sz="3800" dirty="0" smtClean="0"/>
              <a:t>Google </a:t>
            </a:r>
            <a:r>
              <a:rPr lang="el-GR" sz="3800" dirty="0" smtClean="0"/>
              <a:t>έχει δημοσιοποιήσει κάποια γενικά στοιχεία για τον αλγόριθμο </a:t>
            </a:r>
            <a:r>
              <a:rPr lang="el-GR" sz="3800" u="sng" dirty="0" smtClean="0"/>
              <a:t>οι λεπτομέρειες υλοποίησης του είναι εταιρικό μυστικό</a:t>
            </a:r>
            <a:r>
              <a:rPr lang="el-GR" sz="3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dirty="0" smtClean="0"/>
              <a:t>Ο αλγόριθμος</a:t>
            </a:r>
            <a:r>
              <a:rPr lang="en-US" sz="3800" dirty="0" smtClean="0"/>
              <a:t> </a:t>
            </a:r>
            <a:r>
              <a:rPr lang="el-GR" sz="3800" dirty="0" smtClean="0"/>
              <a:t>αναθέτει σε κάθε σελίδα που επιστρέφεται ως αποτέλεσμα μια βαθμολογία συνάφειας (</a:t>
            </a:r>
            <a:r>
              <a:rPr lang="en-US" sz="3800" dirty="0" smtClean="0"/>
              <a:t>relevancy score</a:t>
            </a:r>
            <a:r>
              <a:rPr lang="el-GR" sz="3800" dirty="0" smtClean="0"/>
              <a:t>)</a:t>
            </a:r>
            <a:r>
              <a:rPr lang="en-US" sz="3800" dirty="0" smtClean="0"/>
              <a:t> </a:t>
            </a:r>
            <a:r>
              <a:rPr lang="el-GR" sz="3800" dirty="0" smtClean="0"/>
              <a:t>που την ονομάζει </a:t>
            </a:r>
            <a:r>
              <a:rPr lang="en-US" sz="3800" dirty="0" err="1" smtClean="0"/>
              <a:t>pagerank</a:t>
            </a:r>
            <a:r>
              <a:rPr lang="en-US" sz="3800" dirty="0" smtClean="0"/>
              <a:t> </a:t>
            </a:r>
            <a:r>
              <a:rPr lang="el-GR" sz="3800" dirty="0" smtClean="0"/>
              <a:t>και η οποία εξαρτάται: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3200" dirty="0" smtClean="0"/>
              <a:t>Την συχνότητα και την θέση των λέξεων κλειδιών στην ιστοσελίδα. Αν οι λέξεις κλειδιά εμφανίζονται λίγες φορές λαμβάνει χαμηλό βαθμό.</a:t>
            </a:r>
            <a:endParaRPr lang="en-US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3200" dirty="0" smtClean="0"/>
              <a:t>Πόσο χρόνο υπάρχει η σελίδα. Βαθμολογούνται υψηλότερα οι σελίδες με καθιερωμένη παρουσία στο </a:t>
            </a:r>
            <a:r>
              <a:rPr lang="en-US" sz="3200" dirty="0" smtClean="0"/>
              <a:t>Internet.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3200" dirty="0" smtClean="0"/>
              <a:t>Τον αριθμό από άλλες σελίδες που δείχνουν προς την σελίδα υπό εξέταση. Μεγάλος αριθμός τέτοιων σελίδων ανεβάζει την βαθμολογία της σελίδας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3200" dirty="0" smtClean="0"/>
              <a:t>Εκτός από τους παραπάνω παράγοντες υπάρχουν περίπου 200 άλλοι παράγοντες που </a:t>
            </a:r>
            <a:r>
              <a:rPr lang="el-GR" sz="3200" dirty="0" err="1" smtClean="0"/>
              <a:t>συνδιαμορφώνουν</a:t>
            </a:r>
            <a:r>
              <a:rPr lang="el-GR" sz="3200" dirty="0" smtClean="0"/>
              <a:t> την βαθμολογία της κάθε σελίδας.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7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Συλλογική Νοημοσύνη του </a:t>
            </a:r>
            <a:r>
              <a:rPr lang="en-US" dirty="0" err="1"/>
              <a:t>Pagerank</a:t>
            </a:r>
            <a:endParaRPr lang="el-GR" dirty="0"/>
          </a:p>
        </p:txBody>
      </p:sp>
      <p:sp>
        <p:nvSpPr>
          <p:cNvPr id="6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181365"/>
            <a:ext cx="4038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σελίδα </a:t>
            </a:r>
            <a:r>
              <a:rPr lang="en-US" dirty="0" smtClean="0"/>
              <a:t>C </a:t>
            </a:r>
            <a:r>
              <a:rPr lang="el-GR" dirty="0" smtClean="0"/>
              <a:t>έχει μεγαλύτερο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l-GR" dirty="0" smtClean="0"/>
              <a:t>από την σελίδα Ε παρά το ότι έχει λιγότερες συνδέσεις προς αυτήν.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μοναδικός σύνδεσμος που έχει η σελίδα </a:t>
            </a:r>
            <a:r>
              <a:rPr lang="en-US" dirty="0" smtClean="0"/>
              <a:t>C </a:t>
            </a:r>
            <a:r>
              <a:rPr lang="el-GR" dirty="0" smtClean="0"/>
              <a:t>προέρχεται από μια δημοφιλή ιστοσελίδα και αυτό της δίνει μεγαλύτερη βαθμολογία.</a:t>
            </a:r>
            <a:endParaRPr lang="el-GR" dirty="0"/>
          </a:p>
        </p:txBody>
      </p:sp>
      <p:pic>
        <p:nvPicPr>
          <p:cNvPr id="7" name="Picture 2" descr="File:PageRanks-Exampl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1641740"/>
            <a:ext cx="4254500" cy="343058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8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Υπολογισμοί </a:t>
            </a:r>
            <a:r>
              <a:rPr lang="en-US" dirty="0" err="1"/>
              <a:t>Pagerank</a:t>
            </a:r>
            <a:endParaRPr lang="el-GR" dirty="0"/>
          </a:p>
        </p:txBody>
      </p:sp>
      <p:sp>
        <p:nvSpPr>
          <p:cNvPr id="8" name="Θέση περιεχομένου 6"/>
          <p:cNvSpPr txBox="1">
            <a:spLocks noGrp="1"/>
          </p:cNvSpPr>
          <p:nvPr>
            <p:ph idx="1"/>
          </p:nvPr>
        </p:nvSpPr>
        <p:spPr>
          <a:xfrm>
            <a:off x="457200" y="1057300"/>
            <a:ext cx="82296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2400" dirty="0" smtClean="0"/>
              <a:t>Για κάθε κόμβο σχηματίζεται η εξίσωση</a:t>
            </a:r>
            <a:r>
              <a:rPr lang="en-US" sz="2400" dirty="0"/>
              <a:t>:</a:t>
            </a: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fr-FR" sz="2400" b="1" dirty="0" smtClean="0"/>
              <a:t>PR(A</a:t>
            </a:r>
            <a:r>
              <a:rPr lang="fr-FR" sz="2400" b="1" dirty="0"/>
              <a:t>) = (1-d) + </a:t>
            </a:r>
            <a:r>
              <a:rPr lang="fr-FR" sz="2400" b="1" dirty="0" smtClean="0"/>
              <a:t>d</a:t>
            </a:r>
            <a:r>
              <a:rPr lang="el-GR" sz="2400" b="1" dirty="0" smtClean="0"/>
              <a:t>*</a:t>
            </a:r>
            <a:r>
              <a:rPr lang="fr-FR" sz="2400" b="1" dirty="0" smtClean="0"/>
              <a:t>(</a:t>
            </a:r>
            <a:r>
              <a:rPr lang="fr-FR" sz="2400" b="1" dirty="0"/>
              <a:t>PR(t1)/C(t1) + ... + PR(</a:t>
            </a:r>
            <a:r>
              <a:rPr lang="fr-FR" sz="2400" b="1" dirty="0" err="1"/>
              <a:t>tn</a:t>
            </a:r>
            <a:r>
              <a:rPr lang="fr-FR" sz="2400" b="1" dirty="0"/>
              <a:t>)/C(</a:t>
            </a:r>
            <a:r>
              <a:rPr lang="fr-FR" sz="2400" b="1" dirty="0" err="1"/>
              <a:t>tn</a:t>
            </a:r>
            <a:r>
              <a:rPr lang="fr-FR" sz="2400" b="1" dirty="0" smtClean="0"/>
              <a:t>))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400" dirty="0" smtClean="0"/>
              <a:t>όπου </a:t>
            </a:r>
            <a:r>
              <a:rPr lang="en-US" sz="2400" dirty="0" smtClean="0"/>
              <a:t>t1 </a:t>
            </a:r>
            <a:r>
              <a:rPr lang="el-GR" sz="2400" dirty="0" smtClean="0"/>
              <a:t>έως </a:t>
            </a:r>
            <a:r>
              <a:rPr lang="en-US" sz="2400" dirty="0" err="1" smtClean="0"/>
              <a:t>tn</a:t>
            </a:r>
            <a:r>
              <a:rPr lang="en-US" sz="2400" dirty="0" smtClean="0"/>
              <a:t> </a:t>
            </a:r>
            <a:r>
              <a:rPr lang="el-GR" sz="2400" dirty="0" smtClean="0"/>
              <a:t>είναι οι κόμβοι που δείχνουν προς τον κόμβο Α και </a:t>
            </a:r>
            <a:r>
              <a:rPr lang="en-US" sz="2400" dirty="0" smtClean="0"/>
              <a:t>C(</a:t>
            </a:r>
            <a:r>
              <a:rPr lang="en-US" sz="2400" dirty="0" err="1" smtClean="0"/>
              <a:t>t</a:t>
            </a:r>
            <a:r>
              <a:rPr lang="en-US" sz="2400" dirty="0" err="1"/>
              <a:t>i</a:t>
            </a:r>
            <a:r>
              <a:rPr lang="en-US" sz="2400" dirty="0" smtClean="0"/>
              <a:t>) </a:t>
            </a:r>
            <a:r>
              <a:rPr lang="el-GR" sz="2400" dirty="0" smtClean="0"/>
              <a:t>είναι ο αριθμός των συνδέσμων προς τα έξω που έχει ο κόμβος </a:t>
            </a:r>
            <a:r>
              <a:rPr lang="en-US" sz="2400" dirty="0" err="1" smtClean="0"/>
              <a:t>ti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d </a:t>
            </a:r>
            <a:r>
              <a:rPr lang="el-GR" sz="2400" b="1" dirty="0" smtClean="0"/>
              <a:t>είναι ένας συντελεστής με τιμή 0,85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 smtClean="0"/>
              <a:t>Δημιουργείται ένα σύστημα εξισώσεων. Η λύση του δίνει το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 </a:t>
            </a:r>
            <a:r>
              <a:rPr lang="el-GR" sz="2400" dirty="0" smtClean="0"/>
              <a:t>κάθε κόμβου σε σχέση με τους υπόλοιπους κόμβους.</a:t>
            </a:r>
            <a:endParaRPr lang="fr-F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Απλό παράδειγμα </a:t>
            </a:r>
            <a:r>
              <a:rPr lang="en-US" dirty="0" err="1"/>
              <a:t>Pagerank</a:t>
            </a:r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3364"/>
            <a:ext cx="2304256" cy="25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75187"/>
              </p:ext>
            </p:extLst>
          </p:nvPr>
        </p:nvGraphicFramePr>
        <p:xfrm>
          <a:off x="3563888" y="3361556"/>
          <a:ext cx="1625601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777"/>
                <a:gridCol w="608412"/>
                <a:gridCol w="6084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 dirty="0">
                          <a:effectLst/>
                        </a:rPr>
                        <a:t>1,4594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 dirty="0">
                          <a:effectLst/>
                        </a:rPr>
                        <a:t>48,65%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>
                          <a:effectLst/>
                        </a:rPr>
                        <a:t>0,7702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>
                          <a:effectLst/>
                        </a:rPr>
                        <a:t>25,68%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>
                          <a:effectLst/>
                        </a:rPr>
                        <a:t>0,7702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>
                          <a:effectLst/>
                        </a:rPr>
                        <a:t>25,68%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>
                          <a:effectLst/>
                        </a:rPr>
                        <a:t>2,9998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u="none" strike="noStrike" dirty="0">
                          <a:effectLst/>
                        </a:rPr>
                        <a:t> 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92139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0,15 + 0,85 (c + b)</a:t>
            </a:r>
          </a:p>
          <a:p>
            <a:r>
              <a:rPr lang="en-US" dirty="0" smtClean="0"/>
              <a:t>b = 0,15 + 0,85 (a/2)</a:t>
            </a:r>
          </a:p>
          <a:p>
            <a:r>
              <a:rPr lang="en-US" dirty="0" smtClean="0"/>
              <a:t>c = 0,15 + 0,85 (a/2)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2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 err="1"/>
              <a:t>Pagerank</a:t>
            </a:r>
            <a:endParaRPr lang="el-GR" dirty="0"/>
          </a:p>
        </p:txBody>
      </p:sp>
      <p:graphicFrame>
        <p:nvGraphicFramePr>
          <p:cNvPr id="8" name="Θέση περιεχομένου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6911454"/>
              </p:ext>
            </p:extLst>
          </p:nvPr>
        </p:nvGraphicFramePr>
        <p:xfrm>
          <a:off x="481186" y="1172716"/>
          <a:ext cx="317869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65"/>
                <a:gridCol w="1059565"/>
                <a:gridCol w="1059565"/>
              </a:tblGrid>
              <a:tr h="302405"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Είσοδοι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Έξοδοι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Alpha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Beta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Gamma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Delta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</a:tr>
              <a:tr h="3024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Rho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82" y="1057300"/>
            <a:ext cx="2882081" cy="280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1530" y="372159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0,15 + 0,85 (S + D)</a:t>
            </a:r>
          </a:p>
          <a:p>
            <a:r>
              <a:rPr lang="en-US" dirty="0" smtClean="0"/>
              <a:t>B = 0,15 + 0,85 (A/2)</a:t>
            </a:r>
          </a:p>
          <a:p>
            <a:r>
              <a:rPr lang="en-US" dirty="0" smtClean="0"/>
              <a:t>G = 0,15 + 0,85 (B/2)</a:t>
            </a:r>
          </a:p>
          <a:p>
            <a:r>
              <a:rPr lang="en-US" dirty="0" smtClean="0"/>
              <a:t>D = 0,15 + 0,85 (B/2 + G/3)</a:t>
            </a:r>
          </a:p>
          <a:p>
            <a:r>
              <a:rPr lang="en-US" dirty="0" smtClean="0"/>
              <a:t>S = 0,15 + 0,85 (A/2 + G/3)</a:t>
            </a:r>
          </a:p>
          <a:p>
            <a:r>
              <a:rPr lang="en-US" dirty="0" smtClean="0"/>
              <a:t>R = 0,15 + 0,85 (G/3)</a:t>
            </a:r>
            <a:endParaRPr lang="el-GR" dirty="0"/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89307"/>
              </p:ext>
            </p:extLst>
          </p:nvPr>
        </p:nvGraphicFramePr>
        <p:xfrm>
          <a:off x="6180162" y="4225652"/>
          <a:ext cx="18288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1,411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32,09%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0,7499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17,06%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0,4687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10,66%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0,6015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13,68%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0,8827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20,08%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0,2828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6,43%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4,3966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 dirty="0" smtClean="0">
                          <a:effectLst/>
                        </a:rPr>
                        <a:t> 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5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Πηγές</a:t>
            </a:r>
          </a:p>
        </p:txBody>
      </p:sp>
      <p:sp>
        <p:nvSpPr>
          <p:cNvPr id="12" name="Θέση περιεχομένου 2"/>
          <p:cNvSpPr>
            <a:spLocks noGrp="1"/>
          </p:cNvSpPr>
          <p:nvPr>
            <p:ph idx="1"/>
          </p:nvPr>
        </p:nvSpPr>
        <p:spPr>
          <a:xfrm>
            <a:off x="459507" y="120315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http://www.wired.com/magazine/2010/02/ff_google_algorithm/all/1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http://en.wikipedia.org/wiki/Google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http://computer.howstuffworks.com/internet/basics/google.htm</a:t>
            </a:r>
            <a:endParaRPr lang="el-GR" dirty="0" smtClean="0"/>
          </a:p>
          <a:p>
            <a:r>
              <a:rPr lang="en-US" dirty="0" smtClean="0">
                <a:hlinkClick r:id="rId6"/>
              </a:rPr>
              <a:t>http://en.wikipedia.org/wiki/PageRank</a:t>
            </a:r>
            <a:endParaRPr lang="el-GR" dirty="0" smtClean="0"/>
          </a:p>
          <a:p>
            <a:r>
              <a:rPr lang="en-US" dirty="0" smtClean="0">
                <a:hlinkClick r:id="rId7"/>
              </a:rPr>
              <a:t>http://www.webworkshop.net/pagerank.html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http://www.sirgroane.net/google-page-rank/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1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11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Ο αλγόριθμος </a:t>
            </a:r>
            <a:r>
              <a:rPr lang="en-US" sz="2800" dirty="0"/>
              <a:t>PageRank</a:t>
            </a:r>
            <a:r>
              <a:rPr lang="el-GR" sz="2800" dirty="0"/>
              <a:t> της </a:t>
            </a:r>
            <a:r>
              <a:rPr lang="en-US" sz="2800" dirty="0"/>
              <a:t>Google</a:t>
            </a:r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Ο αλγόριθμος </a:t>
            </a:r>
            <a:r>
              <a:rPr lang="en-US" dirty="0"/>
              <a:t>PageRank</a:t>
            </a:r>
            <a:r>
              <a:rPr lang="el-GR" dirty="0"/>
              <a:t> της </a:t>
            </a:r>
            <a:r>
              <a:rPr lang="en-US" dirty="0"/>
              <a:t>Google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μηχανή αναζήτησης </a:t>
            </a:r>
            <a:r>
              <a:rPr lang="en-US" dirty="0"/>
              <a:t>Google</a:t>
            </a:r>
            <a:endParaRPr lang="el-GR" dirty="0"/>
          </a:p>
        </p:txBody>
      </p:sp>
      <p:sp>
        <p:nvSpPr>
          <p:cNvPr id="7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985292"/>
            <a:ext cx="4038600" cy="4525963"/>
          </a:xfrm>
        </p:spPr>
        <p:txBody>
          <a:bodyPr/>
          <a:lstStyle/>
          <a:p>
            <a:r>
              <a:rPr lang="el-GR" sz="2000" smtClean="0"/>
              <a:t>Το Google ξεκίνησε σαν μια κολεγιακή εργασία από τον </a:t>
            </a:r>
            <a:r>
              <a:rPr lang="en-US" sz="2000" smtClean="0"/>
              <a:t>Larry Page </a:t>
            </a:r>
            <a:r>
              <a:rPr lang="el-GR" sz="2000" smtClean="0"/>
              <a:t>και τον </a:t>
            </a:r>
            <a:r>
              <a:rPr lang="en-US" sz="2000" smtClean="0"/>
              <a:t>Sergey Brin</a:t>
            </a:r>
            <a:r>
              <a:rPr lang="el-GR" sz="2000" smtClean="0"/>
              <a:t> το 1996 με σκοπό την κατασκευή μιας μηχανής αναζήτησης</a:t>
            </a:r>
          </a:p>
          <a:p>
            <a:r>
              <a:rPr lang="el-GR" sz="2000" smtClean="0"/>
              <a:t>Το όνομα </a:t>
            </a:r>
            <a:r>
              <a:rPr lang="en-US" sz="2000" smtClean="0"/>
              <a:t>Google </a:t>
            </a:r>
            <a:r>
              <a:rPr lang="el-GR" sz="2000" smtClean="0"/>
              <a:t>είναι παραφθορά του </a:t>
            </a:r>
            <a:r>
              <a:rPr lang="en-US" sz="2000" smtClean="0"/>
              <a:t>Googol = 10</a:t>
            </a:r>
            <a:r>
              <a:rPr lang="en-US" sz="2000" baseline="30000" smtClean="0"/>
              <a:t>100 </a:t>
            </a:r>
            <a:r>
              <a:rPr lang="en-US" sz="2000" smtClean="0"/>
              <a:t>(1 </a:t>
            </a:r>
            <a:r>
              <a:rPr lang="el-GR" sz="2000" smtClean="0"/>
              <a:t>μονάδα ακολουθούμενη από 100 μηδενικά</a:t>
            </a:r>
            <a:r>
              <a:rPr lang="en-US" sz="2000" smtClean="0"/>
              <a:t>)</a:t>
            </a:r>
          </a:p>
          <a:p>
            <a:r>
              <a:rPr lang="el-GR" sz="2000" smtClean="0"/>
              <a:t>Το όνομα της εταιρείας έχει γίνει ρήμα (</a:t>
            </a:r>
            <a:r>
              <a:rPr lang="en-US" sz="2000" smtClean="0"/>
              <a:t>Google it!</a:t>
            </a:r>
            <a:r>
              <a:rPr lang="el-GR" sz="2000" smtClean="0"/>
              <a:t>)</a:t>
            </a:r>
            <a:endParaRPr lang="en-US" sz="2000" smtClean="0"/>
          </a:p>
          <a:p>
            <a:r>
              <a:rPr lang="el-GR" sz="2000" smtClean="0"/>
              <a:t>Αριθμός υπαλλήλων: </a:t>
            </a:r>
            <a:r>
              <a:rPr lang="en-US" sz="2000" smtClean="0"/>
              <a:t>28768 (2011-06-30</a:t>
            </a:r>
            <a:r>
              <a:rPr lang="el-GR" sz="2000" smtClean="0"/>
              <a:t>)</a:t>
            </a:r>
          </a:p>
        </p:txBody>
      </p:sp>
      <p:pic>
        <p:nvPicPr>
          <p:cNvPr id="9" name="Picture 2" descr="http://www.tech-beats.com/wp-content/uploads/2011/07/Google-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2106067"/>
            <a:ext cx="4038600" cy="2284413"/>
          </a:xfrm>
          <a:prstGeom prst="rect">
            <a:avLst/>
          </a:prstGeom>
        </p:spPr>
      </p:pic>
      <p:pic>
        <p:nvPicPr>
          <p:cNvPr id="10" name="Picture 4" descr="\scriptscriptstyle 10.000.000.000.000.000.000.000.000.000.000.000.000.000.000.000.000.000.000.000.000.000.000.000.000.000.000.000.000.000.000.000.000.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237" y="5511255"/>
            <a:ext cx="70199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52046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Κάθε χρόνο η </a:t>
            </a:r>
            <a:r>
              <a:rPr lang="en-US" dirty="0" smtClean="0"/>
              <a:t>Google </a:t>
            </a:r>
            <a:r>
              <a:rPr lang="el-GR" dirty="0" smtClean="0"/>
              <a:t>πραγματοποιεί περί τις 500 βελτιώσεις στην μηχανή αναζήτησής της.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Κάθε 2 περίπου χρόνια η </a:t>
            </a:r>
            <a:r>
              <a:rPr lang="en-US" dirty="0" smtClean="0"/>
              <a:t>Google </a:t>
            </a:r>
            <a:r>
              <a:rPr lang="el-GR" dirty="0" smtClean="0"/>
              <a:t>κάνει μια σημαντική αναβάθμιση στην μηχανή αναζήτησης της.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γεγονός ότι η αναβάθμιση γίνεται ενώ η μηχανή αναζήτησης είναι σε λειτουργία αποτελεί μεγάλη τεχνολογική πρόκληση.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9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Mission Statement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67667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Οργάνωση της πληροφορίας όλου του κόσμου.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653136"/>
            <a:ext cx="32403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Google’s slogan: Don’t be evil.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Ανταγωνιστές</a:t>
            </a: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Yahoo! </a:t>
            </a:r>
            <a:endParaRPr lang="el-GR" dirty="0" smtClean="0"/>
          </a:p>
          <a:p>
            <a:r>
              <a:rPr lang="en-US" b="1" dirty="0" smtClean="0"/>
              <a:t>Microsoft Bing: </a:t>
            </a:r>
            <a:r>
              <a:rPr lang="el-GR" dirty="0" smtClean="0"/>
              <a:t>Δυναμικές εξαγορές (π.χ. </a:t>
            </a:r>
            <a:r>
              <a:rPr lang="en-US" dirty="0" err="1" smtClean="0"/>
              <a:t>FlatRate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και συμφωνίες (</a:t>
            </a:r>
            <a:r>
              <a:rPr lang="en-US" dirty="0" smtClean="0"/>
              <a:t>Yahoo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r>
              <a:rPr lang="el-GR" dirty="0" smtClean="0"/>
              <a:t>Εστιάζει σε κάθετες αγορές (π.χ.</a:t>
            </a:r>
            <a:r>
              <a:rPr lang="en-US" dirty="0" smtClean="0"/>
              <a:t> </a:t>
            </a:r>
            <a:r>
              <a:rPr lang="el-GR" dirty="0" smtClean="0"/>
              <a:t>αεροπορικά εισιτήρια, υγεία)  </a:t>
            </a:r>
            <a:endParaRPr lang="en-US" b="1" dirty="0" smtClean="0"/>
          </a:p>
          <a:p>
            <a:r>
              <a:rPr lang="en-US" dirty="0" smtClean="0"/>
              <a:t>Ask</a:t>
            </a:r>
          </a:p>
          <a:p>
            <a:r>
              <a:rPr lang="en-US" dirty="0" err="1" smtClean="0"/>
              <a:t>HotBot</a:t>
            </a:r>
            <a:endParaRPr lang="en-US" dirty="0" smtClean="0"/>
          </a:p>
          <a:p>
            <a:r>
              <a:rPr lang="en-US" dirty="0" err="1" smtClean="0"/>
              <a:t>Altavista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9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Ιστορία της μηχανής αναζήτησης </a:t>
            </a:r>
            <a:r>
              <a:rPr lang="en-US" dirty="0"/>
              <a:t>Google (1997-2009)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88888"/>
            <a:ext cx="4186808" cy="470897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400" dirty="0" smtClean="0"/>
              <a:t>Σεπτέμβριος 1997. Η μηχανή αναζήτησης ονομάζεται </a:t>
            </a:r>
            <a:r>
              <a:rPr lang="en-US" sz="3400" dirty="0" smtClean="0"/>
              <a:t>Google</a:t>
            </a:r>
            <a:r>
              <a:rPr lang="el-GR" sz="3400" dirty="0" smtClean="0"/>
              <a:t> από </a:t>
            </a:r>
            <a:r>
              <a:rPr lang="en-US" sz="3400" dirty="0" smtClean="0"/>
              <a:t>Backrub. </a:t>
            </a:r>
            <a:r>
              <a:rPr lang="el-GR" sz="3400" dirty="0" smtClean="0"/>
              <a:t>Κατατάσσει τις σελίδες με βάση τον αριθμό και την ποιότητα των εισερχόμενων συνδέσμων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400" dirty="0" smtClean="0"/>
              <a:t>Αύγουστος 2001. Ο αλγόριθμος γράφετε από την αρχή για να είναι εύκολη η προσθήκη νέων κριτηρίων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400" dirty="0" smtClean="0"/>
              <a:t>Φεβρουάριος 2003. Η </a:t>
            </a:r>
            <a:r>
              <a:rPr lang="en-US" sz="3400" dirty="0" smtClean="0"/>
              <a:t>Google </a:t>
            </a:r>
            <a:r>
              <a:rPr lang="el-GR" sz="3400" dirty="0" smtClean="0"/>
              <a:t>λαμβάνει την πρώτη της πατέντα για την «τοπική ανάλυση συνδεσιμότητας» (</a:t>
            </a:r>
            <a:r>
              <a:rPr lang="en-US" sz="3400" dirty="0" smtClean="0"/>
              <a:t>local connectivity analysis</a:t>
            </a:r>
            <a:r>
              <a:rPr lang="el-GR" sz="3400" dirty="0" smtClean="0"/>
              <a:t>)</a:t>
            </a:r>
            <a:r>
              <a:rPr lang="en-US" sz="3400" dirty="0" smtClean="0"/>
              <a:t> </a:t>
            </a:r>
            <a:r>
              <a:rPr lang="el-GR" sz="3400" dirty="0" smtClean="0"/>
              <a:t>σύμφωνα με την οποία δίνεται μεγαλύτερη βαρύτητα σε σημαντικές ιστοσελίδες.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400" dirty="0"/>
              <a:t>Καλοκαίρι 2003.</a:t>
            </a:r>
            <a:r>
              <a:rPr lang="en-US" sz="3400" dirty="0"/>
              <a:t> Fritz. </a:t>
            </a:r>
            <a:r>
              <a:rPr lang="el-GR" sz="3400" dirty="0"/>
              <a:t>Ο κώδικας αναβαθμίζεται </a:t>
            </a:r>
            <a:r>
              <a:rPr lang="el-GR" sz="3400" u="sng" dirty="0"/>
              <a:t>έτσι ώστε να ενημερώνει τους καταλόγους συνεχώς και όχι σε δέσμες</a:t>
            </a:r>
            <a:r>
              <a:rPr lang="el-GR" sz="3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6" name="Θέση περιεχομένου 3"/>
          <p:cNvSpPr txBox="1">
            <a:spLocks/>
          </p:cNvSpPr>
          <p:nvPr/>
        </p:nvSpPr>
        <p:spPr>
          <a:xfrm>
            <a:off x="4648200" y="1388888"/>
            <a:ext cx="4186808" cy="48529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600" dirty="0" smtClean="0"/>
              <a:t>Ιούνιος 2005. Διάθεση αποτελεσμάτων που εξαρτώνται από προηγούμενες αναζητήσεις του χρήστη.</a:t>
            </a:r>
          </a:p>
          <a:p>
            <a:pPr>
              <a:defRPr/>
            </a:pPr>
            <a:r>
              <a:rPr lang="el-GR" sz="1600" dirty="0" smtClean="0"/>
              <a:t>Δεκέμβριος 2005. Αναβάθμιση κώδικα έτσι ώστε να γίνεται αναλυτικότερη αναζήτηση για πληροφορίες που μπορούν να συλλεχθούν από το διαδίκτυο.</a:t>
            </a:r>
          </a:p>
          <a:p>
            <a:pPr>
              <a:defRPr/>
            </a:pPr>
            <a:r>
              <a:rPr lang="el-GR" sz="1600" dirty="0" smtClean="0"/>
              <a:t>Μάιος 2007. Αναζήτηση με ταυτόχρονη παρουσίαση αποτελεσμάτων σε ιστοσελίδες, εικόνες, βίντεο, ειδήσεις και βιβλία</a:t>
            </a:r>
          </a:p>
          <a:p>
            <a:pPr>
              <a:defRPr/>
            </a:pPr>
            <a:r>
              <a:rPr lang="el-GR" sz="1600" dirty="0" smtClean="0"/>
              <a:t>Δεκέμβριος 2009. Αναζήτηση σε πραγματικό χρόνο. Εμφάνιση σελίδων από </a:t>
            </a:r>
            <a:r>
              <a:rPr lang="en-US" sz="1600" dirty="0" smtClean="0"/>
              <a:t>blogs </a:t>
            </a:r>
            <a:r>
              <a:rPr lang="el-GR" sz="1600" dirty="0" smtClean="0"/>
              <a:t>και </a:t>
            </a:r>
            <a:r>
              <a:rPr lang="en-US" sz="1600" dirty="0" smtClean="0"/>
              <a:t>Twitter</a:t>
            </a:r>
            <a:r>
              <a:rPr lang="el-GR" sz="1600" dirty="0" smtClean="0"/>
              <a:t> μόλις ανέβουν στο </a:t>
            </a:r>
            <a:r>
              <a:rPr lang="en-US" sz="1600" dirty="0" smtClean="0"/>
              <a:t>Internet</a:t>
            </a:r>
            <a:endParaRPr lang="el-GR" sz="16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3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4634</TotalTime>
  <Words>1339</Words>
  <Application>Microsoft Office PowerPoint</Application>
  <PresentationFormat>Προβολή στην οθόνη (16:10)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Πληροφορική Ι</vt:lpstr>
      <vt:lpstr>Παρουσίαση του PowerPoint</vt:lpstr>
      <vt:lpstr>Άδειες Χρήσης</vt:lpstr>
      <vt:lpstr>Χρηματοδότηση</vt:lpstr>
      <vt:lpstr>Η μηχανή αναζήτησης Google</vt:lpstr>
      <vt:lpstr>Work in Progress</vt:lpstr>
      <vt:lpstr>Google’s Mission Statement</vt:lpstr>
      <vt:lpstr>Ανταγωνιστές</vt:lpstr>
      <vt:lpstr>Ιστορία της μηχανής αναζήτησης Google (1997-2009)</vt:lpstr>
      <vt:lpstr>Web search</vt:lpstr>
      <vt:lpstr>Αλγόριθμος PageRank</vt:lpstr>
      <vt:lpstr>Συλλογική Νοημοσύνη του Pagerank</vt:lpstr>
      <vt:lpstr>Υπολογισμοί Pagerank</vt:lpstr>
      <vt:lpstr>Απλό παράδειγμα Pagerank</vt:lpstr>
      <vt:lpstr>Παράδειγμα Pagerank</vt:lpstr>
      <vt:lpstr>Πηγές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312</cp:revision>
  <dcterms:created xsi:type="dcterms:W3CDTF">2012-09-06T09:03:05Z</dcterms:created>
  <dcterms:modified xsi:type="dcterms:W3CDTF">2015-07-21T13:45:13Z</dcterms:modified>
</cp:coreProperties>
</file>