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9" r:id="rId3"/>
    <p:sldId id="257" r:id="rId4"/>
    <p:sldId id="259" r:id="rId5"/>
    <p:sldId id="261" r:id="rId6"/>
    <p:sldId id="321" r:id="rId7"/>
    <p:sldId id="265" r:id="rId8"/>
    <p:sldId id="274" r:id="rId9"/>
    <p:sldId id="296" r:id="rId10"/>
    <p:sldId id="297" r:id="rId11"/>
    <p:sldId id="298" r:id="rId12"/>
    <p:sldId id="320" r:id="rId13"/>
    <p:sldId id="299" r:id="rId14"/>
    <p:sldId id="282" r:id="rId15"/>
    <p:sldId id="283" r:id="rId16"/>
    <p:sldId id="285" r:id="rId17"/>
    <p:sldId id="301" r:id="rId18"/>
    <p:sldId id="322" r:id="rId19"/>
    <p:sldId id="291" r:id="rId20"/>
    <p:sldId id="292" r:id="rId21"/>
    <p:sldId id="293" r:id="rId22"/>
    <p:sldId id="294" r:id="rId23"/>
    <p:sldId id="295" r:id="rId24"/>
    <p:sldId id="280" r:id="rId25"/>
  </p:sldIdLst>
  <p:sldSz cx="9144000" cy="5715000" type="screen16x1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2" autoAdjust="0"/>
    <p:restoredTop sz="99322" autoAdjust="0"/>
  </p:normalViewPr>
  <p:slideViewPr>
    <p:cSldViewPr>
      <p:cViewPr>
        <p:scale>
          <a:sx n="106" d="100"/>
          <a:sy n="106" d="100"/>
        </p:scale>
        <p:origin x="-240" y="-114"/>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17/09/2015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17/9/2015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Λογιστική Εθνικών Λογαριασμών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Το σύστημα των Λογαριασμών</a:t>
            </a:r>
            <a:endParaRPr lang="en-US" sz="3400" b="1" dirty="0" smtClean="0"/>
          </a:p>
          <a:p>
            <a:r>
              <a:rPr lang="el-GR" sz="2800" dirty="0" err="1" smtClean="0"/>
              <a:t>Διακομιχάλης</a:t>
            </a:r>
            <a:r>
              <a:rPr lang="el-GR" sz="2800" dirty="0" smtClean="0"/>
              <a:t> </a:t>
            </a:r>
            <a:r>
              <a:rPr lang="el-GR" sz="2800" dirty="0" smtClean="0"/>
              <a:t>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dirty="0" smtClean="0"/>
              <a:t>Το σύστημα των </a:t>
            </a:r>
            <a:r>
              <a:rPr lang="el-GR" dirty="0" smtClean="0"/>
              <a:t>Λογαριασμών</a:t>
            </a:r>
            <a:endParaRPr lang="en-US" dirty="0"/>
          </a:p>
        </p:txBody>
      </p:sp>
      <p:sp>
        <p:nvSpPr>
          <p:cNvPr id="7" name="6 - Θέση περιεχομένου"/>
          <p:cNvSpPr>
            <a:spLocks noGrp="1"/>
          </p:cNvSpPr>
          <p:nvPr>
            <p:ph idx="1"/>
          </p:nvPr>
        </p:nvSpPr>
        <p:spPr/>
        <p:txBody>
          <a:bodyPr>
            <a:normAutofit fontScale="85000" lnSpcReduction="20000"/>
          </a:bodyPr>
          <a:lstStyle/>
          <a:p>
            <a:pPr>
              <a:buNone/>
            </a:pPr>
            <a:r>
              <a:rPr lang="el-GR" sz="2400" b="1" dirty="0" smtClean="0"/>
              <a:t>Αρχές καταχώρησης  των συναλλαγών</a:t>
            </a:r>
            <a:endParaRPr lang="en-US" sz="2400" b="1" dirty="0" smtClean="0"/>
          </a:p>
          <a:p>
            <a:pPr>
              <a:lnSpc>
                <a:spcPct val="80000"/>
              </a:lnSpc>
            </a:pPr>
            <a:r>
              <a:rPr lang="el-GR" sz="2400" dirty="0" smtClean="0"/>
              <a:t>Για μια θεσμική μονάδα ή θεσμικό τομέα η εθνική λογιστική βασίζεται στην αρχή της διπλής εγγραφής.</a:t>
            </a:r>
          </a:p>
          <a:p>
            <a:pPr>
              <a:lnSpc>
                <a:spcPct val="80000"/>
              </a:lnSpc>
            </a:pPr>
            <a:r>
              <a:rPr lang="el-GR" sz="2400" dirty="0" smtClean="0"/>
              <a:t>Κάθε μία συναλλαγή θα πρέπει να καταχωρείται δύο φορές, μία φορά ως πόρος (ή μεταβολή των υποχρεώσεων) και μία φορά ως χρήση (ή μεταβολή των απαιτήσεων). </a:t>
            </a:r>
          </a:p>
          <a:p>
            <a:pPr>
              <a:lnSpc>
                <a:spcPct val="80000"/>
              </a:lnSpc>
            </a:pPr>
            <a:r>
              <a:rPr lang="el-GR" sz="2400" dirty="0" smtClean="0"/>
              <a:t>Το σύνολο των συναλλαγών που καταχωρούνται ως πόροι (ή μεταβολές στις υποχρεώσεις) και το σύνολο των συναλλαγών που καταχωρούνται ως χρήσεις (ή μεταβολές στις απαιτήσεις) θα πρέπει να είναι ίσα μεταξύ τους, επιτρέποντας μ' αυτό τον τρόπο ένα έλεγχο της συνέπειας των λογαριασμών.</a:t>
            </a:r>
          </a:p>
          <a:p>
            <a:pPr>
              <a:lnSpc>
                <a:spcPct val="80000"/>
              </a:lnSpc>
            </a:pPr>
            <a:r>
              <a:rPr lang="el-GR" sz="2400" dirty="0" smtClean="0"/>
              <a:t>Στην πράξη, οι εθνικοί λογαριασμοί - με όλες τις θεσμικές μονάδες και θεσμικούς τομείς - βασίζονται στην αρχή της τετραπλής εγγραφής, δεδομένου ότι οι περισσότερες συναλλαγές αναφέρονται σε δύο θεσμικές μονάδες ή τομείς. Κάθε συναλλαγή αυτού του είδους θα πρέπει να καταγραφεί δύο φορές από τους δύο συναλλασσομένους.</a:t>
            </a:r>
          </a:p>
          <a:p>
            <a:pPr>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Το σύστημα των </a:t>
            </a:r>
            <a:r>
              <a:rPr lang="el-GR" sz="4000" dirty="0" smtClean="0"/>
              <a:t>Λογαριασμών</a:t>
            </a:r>
            <a:endParaRPr lang="el-GR" sz="4000" dirty="0" smtClean="0"/>
          </a:p>
        </p:txBody>
      </p:sp>
      <p:sp>
        <p:nvSpPr>
          <p:cNvPr id="5" name="4 - Θέση περιεχομένου"/>
          <p:cNvSpPr>
            <a:spLocks noGrp="1"/>
          </p:cNvSpPr>
          <p:nvPr>
            <p:ph idx="1"/>
          </p:nvPr>
        </p:nvSpPr>
        <p:spPr/>
        <p:txBody>
          <a:bodyPr>
            <a:noAutofit/>
          </a:bodyPr>
          <a:lstStyle/>
          <a:p>
            <a:pPr marL="0" indent="0">
              <a:buNone/>
            </a:pPr>
            <a:r>
              <a:rPr lang="el-GR" sz="2800" b="1" dirty="0" smtClean="0"/>
              <a:t>Αποτίμηση των συναλλαγών</a:t>
            </a:r>
            <a:endParaRPr lang="en-US" sz="2800" b="1" dirty="0" smtClean="0"/>
          </a:p>
          <a:p>
            <a:pPr>
              <a:lnSpc>
                <a:spcPct val="80000"/>
              </a:lnSpc>
            </a:pPr>
            <a:r>
              <a:rPr lang="el-GR" sz="2600" dirty="0" smtClean="0"/>
              <a:t>Με την εξαίρεση ορισμένων μεταβλητών που αναφέρονται στον πληθυσμό και την εργασία, </a:t>
            </a:r>
            <a:r>
              <a:rPr lang="el-GR" sz="2600" b="1" dirty="0" smtClean="0"/>
              <a:t>το ΕΣΛ εμφανίζει τις ροές και τα αποθέματα σε νομισματικούς όρους</a:t>
            </a:r>
            <a:r>
              <a:rPr lang="el-GR" sz="2600" dirty="0" smtClean="0"/>
              <a:t>. Οι ροές και τα αποθέματα μετρούνται σύμφωνα με την ανταλλακτική τους αξία, δηλαδή, την αξία στην οποία πράγματι ανταλλάσσονται ή θα μπορούσαν να ανταλλαγούν με χρήματα. </a:t>
            </a:r>
          </a:p>
          <a:p>
            <a:pPr>
              <a:lnSpc>
                <a:spcPct val="80000"/>
              </a:lnSpc>
            </a:pPr>
            <a:r>
              <a:rPr lang="el-GR" sz="2600" dirty="0" smtClean="0"/>
              <a:t>Οι </a:t>
            </a:r>
            <a:r>
              <a:rPr lang="el-GR" sz="2600" b="1" dirty="0" smtClean="0"/>
              <a:t>τιμές της αγοράς</a:t>
            </a:r>
            <a:r>
              <a:rPr lang="el-GR" sz="2600" dirty="0" smtClean="0"/>
              <a:t> είναι συνεπώς το βασικό σημείο αναφοράς για την </a:t>
            </a:r>
            <a:r>
              <a:rPr lang="el-GR" sz="2600" b="1" dirty="0" smtClean="0"/>
              <a:t>αποτίμηση των συναλλαγών</a:t>
            </a:r>
            <a:r>
              <a:rPr lang="el-GR" sz="2600" dirty="0" smtClean="0"/>
              <a:t>.</a:t>
            </a:r>
            <a:endParaRPr lang="en-US" sz="2600" dirty="0" smtClean="0"/>
          </a:p>
          <a:p>
            <a:pPr>
              <a:lnSpc>
                <a:spcPct val="80000"/>
              </a:lnSpc>
              <a:buNone/>
            </a:pPr>
            <a:endParaRPr lang="el-GR" sz="2800" dirty="0" smtClean="0"/>
          </a:p>
          <a:p>
            <a:pPr marL="0" indent="0">
              <a:buNone/>
            </a:pPr>
            <a:endParaRPr lang="en-US"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dirty="0" smtClean="0"/>
              <a:t>Το σύστημα των </a:t>
            </a:r>
            <a:r>
              <a:rPr lang="el-GR" sz="4000" dirty="0" smtClean="0"/>
              <a:t>Λογαριασμών</a:t>
            </a:r>
            <a:endParaRPr lang="en-US" sz="4000" dirty="0"/>
          </a:p>
        </p:txBody>
      </p:sp>
      <p:sp>
        <p:nvSpPr>
          <p:cNvPr id="6" name="5 - Θέση περιεχομένου"/>
          <p:cNvSpPr>
            <a:spLocks noGrp="1"/>
          </p:cNvSpPr>
          <p:nvPr>
            <p:ph idx="1"/>
          </p:nvPr>
        </p:nvSpPr>
        <p:spPr/>
        <p:txBody>
          <a:bodyPr>
            <a:normAutofit/>
          </a:bodyPr>
          <a:lstStyle/>
          <a:p>
            <a:pPr>
              <a:buNone/>
            </a:pPr>
            <a:r>
              <a:rPr lang="el-GR" sz="2800" b="1" dirty="0" smtClean="0"/>
              <a:t>Αποτίμηση των συναλλαγών</a:t>
            </a:r>
            <a:endParaRPr lang="en-US" sz="2800" b="1" dirty="0" smtClean="0"/>
          </a:p>
          <a:p>
            <a:pPr>
              <a:lnSpc>
                <a:spcPct val="80000"/>
              </a:lnSpc>
            </a:pPr>
            <a:r>
              <a:rPr lang="el-GR" sz="2600" dirty="0" smtClean="0"/>
              <a:t>Όταν δεν υπάρχουν τιμές αγοράς για ανάλογα προϊόντα, όπως είναι παραδείγματος χάριν η μη αγοραίες υπηρεσίες του δημοσίου τομέα, η αποτίμηση θα πρέπει να γίνεται σύμφωνα με το κόστος παραγωγής.</a:t>
            </a:r>
          </a:p>
          <a:p>
            <a:pPr>
              <a:lnSpc>
                <a:spcPct val="80000"/>
              </a:lnSpc>
            </a:pPr>
            <a:r>
              <a:rPr lang="el-GR" sz="2600" dirty="0" smtClean="0"/>
              <a:t>Τα αποθέματα αποτιμώνται σε τρέχουσες τιμές κατά το χρόνο στον οποίο αναφέρεται ο ισολογισμός, και όχι στο χρόνο της παραγωγής ή της απόκτησης των αγαθών ή των περιουσιακών στοιχείων που συνιστούν τα αποθέματα.</a:t>
            </a:r>
          </a:p>
          <a:p>
            <a:pPr>
              <a:buNone/>
            </a:pPr>
            <a:endParaRPr lang="en-US" sz="2800" b="1"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Το σύστημα των </a:t>
            </a:r>
            <a:r>
              <a:rPr lang="el-GR" sz="4000" dirty="0" smtClean="0"/>
              <a:t>Λογαριασμών</a:t>
            </a:r>
            <a:endParaRPr lang="el-GR" sz="4000" dirty="0"/>
          </a:p>
        </p:txBody>
      </p:sp>
      <p:sp>
        <p:nvSpPr>
          <p:cNvPr id="3" name="Θέση περιεχομένου 2"/>
          <p:cNvSpPr>
            <a:spLocks noGrp="1"/>
          </p:cNvSpPr>
          <p:nvPr>
            <p:ph idx="1"/>
          </p:nvPr>
        </p:nvSpPr>
        <p:spPr>
          <a:xfrm>
            <a:off x="467544" y="1345332"/>
            <a:ext cx="8157592" cy="3888432"/>
          </a:xfrm>
        </p:spPr>
        <p:txBody>
          <a:bodyPr>
            <a:noAutofit/>
          </a:bodyPr>
          <a:lstStyle/>
          <a:p>
            <a:pPr>
              <a:lnSpc>
                <a:spcPct val="70000"/>
              </a:lnSpc>
              <a:buNone/>
            </a:pPr>
            <a:r>
              <a:rPr lang="el-GR" sz="2600" b="1" dirty="0" smtClean="0"/>
              <a:t>Τιμές αγοραστού και βασικές τιμές</a:t>
            </a:r>
            <a:endParaRPr lang="en-US" sz="2600" b="1" dirty="0" smtClean="0"/>
          </a:p>
          <a:p>
            <a:pPr>
              <a:lnSpc>
                <a:spcPct val="90000"/>
              </a:lnSpc>
            </a:pPr>
            <a:r>
              <a:rPr lang="el-GR" sz="2200" dirty="0" smtClean="0"/>
              <a:t>Λόγω του μεταφορικού κόστους, των εμπορικών περιθωρίων και των έμμεσων φόρων μείον τις επιδοτήσεις στα προϊόντα, ο παραγωγός και ο χρήστης ενός προϊόντος συνήθως αντιλαμβάνονται την αξία του προϊόντος κατά διαφορετικό τρόπο. </a:t>
            </a:r>
          </a:p>
          <a:p>
            <a:pPr>
              <a:lnSpc>
                <a:spcPct val="90000"/>
              </a:lnSpc>
            </a:pPr>
            <a:r>
              <a:rPr lang="el-GR" sz="2200" dirty="0" smtClean="0"/>
              <a:t>Για να είναι το σύστημα των λογαριασμών όσο το δυνατό πλησιέστερα στις αντιλήψεις των συναλλασσομένων, το ΕΣΛ καταχωρεί όλες τις χρήσεις σε τιμές αγοραστού, οι οποίες περικλείουν μεταφορικά κόστη, εμπορικά περιθώρια και έμμεσους φόρους μείον επιδοτήσεις, ενώ το προϊόν αποτιμάται σε βασικές τιμές οι οποίες δεν περιλαμβάνουν τα παραπάνω στοιχεία.</a:t>
            </a:r>
          </a:p>
          <a:p>
            <a:pPr>
              <a:lnSpc>
                <a:spcPct val="70000"/>
              </a:lnSpc>
              <a:buNone/>
            </a:pPr>
            <a:endParaRPr lang="el-GR" sz="22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13</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4000" dirty="0" smtClean="0"/>
              <a:t>Το σύστημα των </a:t>
            </a:r>
            <a:r>
              <a:rPr lang="el-GR" sz="4000" dirty="0" smtClean="0"/>
              <a:t>Λογαριασμών</a:t>
            </a:r>
            <a:endParaRPr lang="el-GR" sz="4000" dirty="0"/>
          </a:p>
        </p:txBody>
      </p:sp>
      <p:sp>
        <p:nvSpPr>
          <p:cNvPr id="12" name="Content Placeholder 11"/>
          <p:cNvSpPr>
            <a:spLocks noGrp="1"/>
          </p:cNvSpPr>
          <p:nvPr>
            <p:ph idx="1"/>
          </p:nvPr>
        </p:nvSpPr>
        <p:spPr>
          <a:xfrm>
            <a:off x="755576" y="1164129"/>
            <a:ext cx="7715200" cy="3853611"/>
          </a:xfrm>
        </p:spPr>
        <p:txBody>
          <a:bodyPr>
            <a:noAutofit/>
          </a:bodyPr>
          <a:lstStyle/>
          <a:p>
            <a:pPr>
              <a:lnSpc>
                <a:spcPct val="70000"/>
              </a:lnSpc>
              <a:buNone/>
            </a:pPr>
            <a:r>
              <a:rPr lang="el-GR" sz="2600" b="1" dirty="0" smtClean="0"/>
              <a:t>Τιμές εισαγωγών και εξαγωγών</a:t>
            </a:r>
            <a:endParaRPr lang="en-US" sz="2600" b="1" dirty="0" smtClean="0"/>
          </a:p>
          <a:p>
            <a:pPr>
              <a:lnSpc>
                <a:spcPct val="80000"/>
              </a:lnSpc>
            </a:pPr>
            <a:r>
              <a:rPr lang="el-GR" sz="2400" dirty="0" smtClean="0"/>
              <a:t>Οι εισαγωγές και εξαγωγές αγαθών καταχωρούνται στις αξίες που διαμορφώνονται στα τελωνειακά σύνορα. Οι συνολικές εισαγωγές και εξαγωγές αποτιμώνται στα τελωνειακά σύνορα του εξαγωγέα ή </a:t>
            </a:r>
            <a:r>
              <a:rPr lang="el-GR" sz="2400" dirty="0" err="1" smtClean="0"/>
              <a:t>fob</a:t>
            </a:r>
            <a:r>
              <a:rPr lang="el-GR" sz="2400" dirty="0" smtClean="0"/>
              <a:t>. </a:t>
            </a:r>
          </a:p>
          <a:p>
            <a:pPr>
              <a:lnSpc>
                <a:spcPct val="80000"/>
              </a:lnSpc>
            </a:pPr>
            <a:r>
              <a:rPr lang="el-GR" sz="2400" dirty="0" smtClean="0"/>
              <a:t>Επειδή μπορεί να μην είναι δυνατή η αποτίμηση σε τιμές </a:t>
            </a:r>
            <a:r>
              <a:rPr lang="el-GR" sz="2400" dirty="0" err="1" smtClean="0"/>
              <a:t>fob</a:t>
            </a:r>
            <a:r>
              <a:rPr lang="el-GR" sz="2400" dirty="0" smtClean="0"/>
              <a:t> για αναλυτικές κατηγορίες εισαγομένων και εξαγομένων προϊόντων, οι πίνακες που περιέχουν αυτές τις κατηγορίες δείχνουν τις εισαγωγές να αποτιμούνται στις αξίες που διαμορφώνονται στα τελωνειακά σύνορα του εισαγωγέα, ή τιμές </a:t>
            </a:r>
            <a:r>
              <a:rPr lang="en-US" sz="2400" dirty="0" smtClean="0"/>
              <a:t>c</a:t>
            </a:r>
            <a:r>
              <a:rPr lang="el-GR" sz="2400" dirty="0" smtClean="0"/>
              <a:t>.</a:t>
            </a:r>
            <a:r>
              <a:rPr lang="en-US" sz="2400" dirty="0" err="1" smtClean="0"/>
              <a:t>i</a:t>
            </a:r>
            <a:r>
              <a:rPr lang="el-GR" sz="2400" dirty="0" smtClean="0"/>
              <a:t>.</a:t>
            </a:r>
            <a:r>
              <a:rPr lang="en-US" sz="2400" dirty="0" smtClean="0"/>
              <a:t>f</a:t>
            </a:r>
            <a:r>
              <a:rPr lang="el-GR" sz="2400" dirty="0" smtClean="0"/>
              <a:t>.</a:t>
            </a:r>
          </a:p>
          <a:p>
            <a:pPr>
              <a:lnSpc>
                <a:spcPct val="70000"/>
              </a:lnSpc>
              <a:buNone/>
            </a:pPr>
            <a:endParaRPr lang="el-GR" sz="26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4000" dirty="0" smtClean="0"/>
              <a:t>Το σύστημα των </a:t>
            </a:r>
            <a:r>
              <a:rPr lang="el-GR" sz="4000" dirty="0" smtClean="0"/>
              <a:t>Λογαριασμών</a:t>
            </a:r>
            <a:endParaRPr lang="el-GR" sz="4000" dirty="0"/>
          </a:p>
        </p:txBody>
      </p:sp>
      <p:sp>
        <p:nvSpPr>
          <p:cNvPr id="3" name="Content Placeholder 2"/>
          <p:cNvSpPr>
            <a:spLocks noGrp="1"/>
          </p:cNvSpPr>
          <p:nvPr>
            <p:ph idx="1"/>
          </p:nvPr>
        </p:nvSpPr>
        <p:spPr>
          <a:xfrm>
            <a:off x="457200" y="1057300"/>
            <a:ext cx="8229600" cy="3771636"/>
          </a:xfrm>
        </p:spPr>
        <p:txBody>
          <a:bodyPr>
            <a:noAutofit/>
          </a:bodyPr>
          <a:lstStyle/>
          <a:p>
            <a:pPr>
              <a:buNone/>
            </a:pPr>
            <a:r>
              <a:rPr lang="el-GR" sz="2600" b="1" dirty="0" smtClean="0"/>
              <a:t>Αποτίμηση σε σταθερές τιμές</a:t>
            </a:r>
            <a:endParaRPr lang="en-US" sz="2600" b="1" dirty="0" smtClean="0"/>
          </a:p>
          <a:p>
            <a:pPr>
              <a:lnSpc>
                <a:spcPct val="80000"/>
              </a:lnSpc>
            </a:pPr>
            <a:r>
              <a:rPr lang="el-GR" sz="2200" dirty="0" smtClean="0"/>
              <a:t>Η αποτίμηση των συναλλαγών σε σταθερές τιμές σημαίνει την αποτίμηση των ροών και των αποθεμάτων μιας λογιστικής περιόδου στις τιμές μιας προηγούμενης περιόδου.</a:t>
            </a:r>
          </a:p>
          <a:p>
            <a:pPr>
              <a:lnSpc>
                <a:spcPct val="80000"/>
              </a:lnSpc>
            </a:pPr>
            <a:r>
              <a:rPr lang="el-GR" sz="2200" dirty="0" smtClean="0"/>
              <a:t>Ο σκοπός της αποτίμησης σε σταθερές τιμές είναι η διάσπαση των διαχρονικών μεταβολών στις αξίες των ροών και αποθεμάτων σ’ εκείνες τις μεταβολές που οφείλονται στις μεταβολές των τιμών και σ' εκείνες που οφείλονται στις μεταβολές των ποσοτήτων. </a:t>
            </a:r>
          </a:p>
          <a:p>
            <a:pPr>
              <a:lnSpc>
                <a:spcPct val="80000"/>
              </a:lnSpc>
            </a:pPr>
            <a:r>
              <a:rPr lang="el-GR" sz="2200" dirty="0" smtClean="0"/>
              <a:t>Οι ροές και τα αποθέματα σε σταθερές τιμές λογίζονται ότι εκφράζονται σε όρους ποσότητας ή όγκου. </a:t>
            </a:r>
          </a:p>
          <a:p>
            <a:pPr>
              <a:buNone/>
            </a:pPr>
            <a:endParaRPr lang="en-GB" sz="22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Το σύστημα των </a:t>
            </a:r>
            <a:r>
              <a:rPr lang="el-GR" sz="4000" dirty="0" smtClean="0"/>
              <a:t>Λογαριασμών</a:t>
            </a:r>
            <a:endParaRPr lang="el-GR" sz="4000" dirty="0" smtClean="0"/>
          </a:p>
        </p:txBody>
      </p:sp>
      <p:sp>
        <p:nvSpPr>
          <p:cNvPr id="3" name="Content Placeholder 2"/>
          <p:cNvSpPr>
            <a:spLocks noGrp="1"/>
          </p:cNvSpPr>
          <p:nvPr>
            <p:ph idx="1"/>
          </p:nvPr>
        </p:nvSpPr>
        <p:spPr>
          <a:xfrm>
            <a:off x="467544" y="1345332"/>
            <a:ext cx="8229600" cy="3771636"/>
          </a:xfrm>
        </p:spPr>
        <p:txBody>
          <a:bodyPr>
            <a:noAutofit/>
          </a:bodyPr>
          <a:lstStyle/>
          <a:p>
            <a:pPr>
              <a:lnSpc>
                <a:spcPct val="70000"/>
              </a:lnSpc>
              <a:buNone/>
            </a:pPr>
            <a:r>
              <a:rPr lang="el-GR" sz="2600" b="1" dirty="0" smtClean="0"/>
              <a:t>Χρόνος καταχώρησης των συναλλαγών</a:t>
            </a:r>
            <a:endParaRPr lang="en-US" sz="2600" b="1" dirty="0" smtClean="0"/>
          </a:p>
          <a:p>
            <a:pPr marL="0" indent="0">
              <a:lnSpc>
                <a:spcPct val="80000"/>
              </a:lnSpc>
              <a:buNone/>
            </a:pPr>
            <a:r>
              <a:rPr lang="el-GR" sz="2800" dirty="0" smtClean="0"/>
              <a:t>Το ΕΣΛ καταχωρεί τις ροές κατά τον χρόνο πραγματοποιήσεως, δηλαδή, όταν η οικονομική αξία δημιουργείται, μετασχηματίζεται ή εξαφανίζεται ή όταν οι απαιτήσεις και υποχρεώσεις εμφανίζονται, μετασχηματίζονται ή ακυρώνονται.</a:t>
            </a:r>
          </a:p>
          <a:p>
            <a:pPr>
              <a:lnSpc>
                <a:spcPct val="70000"/>
              </a:lnSpc>
              <a:buNone/>
            </a:pPr>
            <a:endParaRPr lang="el-GR" sz="26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16</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4000" dirty="0" smtClean="0"/>
              <a:t>Το σύστημα των </a:t>
            </a:r>
            <a:r>
              <a:rPr lang="el-GR" sz="4000" dirty="0" smtClean="0"/>
              <a:t>Λογαριασμών</a:t>
            </a:r>
            <a:endParaRPr lang="el-GR" sz="4000" dirty="0" smtClean="0"/>
          </a:p>
        </p:txBody>
      </p:sp>
      <p:sp>
        <p:nvSpPr>
          <p:cNvPr id="7" name="6 - Θέση περιεχομένου"/>
          <p:cNvSpPr>
            <a:spLocks noGrp="1"/>
          </p:cNvSpPr>
          <p:nvPr>
            <p:ph idx="1"/>
          </p:nvPr>
        </p:nvSpPr>
        <p:spPr/>
        <p:txBody>
          <a:bodyPr>
            <a:noAutofit/>
          </a:bodyPr>
          <a:lstStyle/>
          <a:p>
            <a:pPr>
              <a:buNone/>
            </a:pPr>
            <a:r>
              <a:rPr lang="el-GR" sz="2600" b="1" dirty="0" smtClean="0"/>
              <a:t>Χρόνος καταχώρησης των συναλλαγών</a:t>
            </a:r>
            <a:endParaRPr lang="en-US" sz="2600" b="1" dirty="0" smtClean="0"/>
          </a:p>
          <a:p>
            <a:pPr>
              <a:lnSpc>
                <a:spcPct val="80000"/>
              </a:lnSpc>
            </a:pPr>
            <a:r>
              <a:rPr lang="el-GR" sz="2400" dirty="0" smtClean="0"/>
              <a:t>Όμως, σε μερικές περιπτώσεις είναι αναγκαίο να επιδειχθεί ευελιξία αναφορικά με το χρόνο καταχώρησης. Αυτό ισχύει ιδιαίτερα στην περίπτωση των φόρων και άλλων ροών που αφορούν το δημόσιο τομέα και οι οποίες συχνά καταχωρούνται με βάση τις πληρωμές στους λογαριασμούς του δημόσιου τομέα. </a:t>
            </a:r>
          </a:p>
          <a:p>
            <a:pPr>
              <a:lnSpc>
                <a:spcPct val="80000"/>
              </a:lnSpc>
            </a:pPr>
            <a:r>
              <a:rPr lang="el-GR" sz="2400" dirty="0" smtClean="0"/>
              <a:t>Κάθε ροή θα πρέπει να καταχωρείται κατά το ίδιο χρονικό σημείο για όλες τις θεσμικές μονάδες που εμπλέκονται και σε όλους τους σχετικούς λογαριασμούς. </a:t>
            </a:r>
          </a:p>
          <a:p>
            <a:pPr>
              <a:buNone/>
            </a:pPr>
            <a:endParaRPr lang="el-GR" sz="26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8056" indent="-448056">
              <a:lnSpc>
                <a:spcPts val="2000"/>
              </a:lnSpc>
              <a:buNone/>
              <a:defRPr/>
            </a:pPr>
            <a:r>
              <a:rPr lang="el-GR" sz="2400" dirty="0" smtClean="0"/>
              <a:t>Σκούντζος Θ., Διακομιχάλης Μ. (2012) </a:t>
            </a:r>
            <a:r>
              <a:rPr lang="el-GR" sz="2400" i="1" dirty="0" smtClean="0"/>
              <a:t>Σύστημα Εθνικής Λογιστικής</a:t>
            </a:r>
            <a:r>
              <a:rPr lang="en-US" sz="2400" i="1" dirty="0" smtClean="0"/>
              <a:t> </a:t>
            </a:r>
            <a:r>
              <a:rPr lang="el-GR" sz="2400" dirty="0" smtClean="0"/>
              <a:t>Εκδόσεις Σταμούλη, Αθήνα </a:t>
            </a:r>
          </a:p>
          <a:p>
            <a:pPr marL="182880" indent="274320">
              <a:lnSpc>
                <a:spcPct val="90000"/>
              </a:lnSpc>
              <a:buNone/>
              <a:defRPr/>
            </a:pPr>
            <a:endParaRPr lang="el-GR" sz="2400" dirty="0" smtClean="0"/>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19</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3416318"/>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a:t>
            </a:r>
            <a:r>
              <a:rPr lang="el-GR" sz="2400" dirty="0" err="1" smtClean="0">
                <a:solidFill>
                  <a:schemeClr val="bg1">
                    <a:lumMod val="50000"/>
                  </a:schemeClr>
                </a:solidFill>
              </a:rPr>
              <a:t>Διακομιχάλης</a:t>
            </a:r>
            <a:r>
              <a:rPr lang="el-GR" sz="2400" dirty="0" smtClean="0">
                <a:solidFill>
                  <a:schemeClr val="bg1">
                    <a:lumMod val="50000"/>
                  </a:schemeClr>
                </a:solidFill>
              </a:rPr>
              <a:t> Μιχαήλ.</a:t>
            </a:r>
            <a:endParaRPr lang="el-GR" sz="2400" dirty="0">
              <a:solidFill>
                <a:schemeClr val="bg1">
                  <a:lumMod val="50000"/>
                </a:schemeClr>
              </a:solidFill>
            </a:endParaRPr>
          </a:p>
          <a:p>
            <a:pPr algn="just"/>
            <a:r>
              <a:rPr lang="el-GR" sz="2400" dirty="0">
                <a:solidFill>
                  <a:schemeClr val="bg1">
                    <a:lumMod val="50000"/>
                  </a:schemeClr>
                </a:solidFill>
              </a:rPr>
              <a:t> </a:t>
            </a:r>
            <a:r>
              <a:rPr lang="el-GR" sz="2400" dirty="0" smtClean="0">
                <a:solidFill>
                  <a:schemeClr val="bg1">
                    <a:lumMod val="50000"/>
                  </a:schemeClr>
                </a:solidFill>
              </a:rPr>
              <a:t>Λογιστική </a:t>
            </a:r>
            <a:r>
              <a:rPr lang="el-GR" sz="2400" smtClean="0">
                <a:solidFill>
                  <a:schemeClr val="bg1">
                    <a:lumMod val="50000"/>
                  </a:schemeClr>
                </a:solidFill>
              </a:rPr>
              <a:t>Εθνικών Λογαριασμών.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Ιωάννινα, 2015. </a:t>
            </a:r>
            <a:r>
              <a:rPr lang="el-GR" sz="2400" dirty="0">
                <a:solidFill>
                  <a:schemeClr val="bg1">
                    <a:lumMod val="50000"/>
                  </a:schemeClr>
                </a:solidFill>
              </a:rPr>
              <a:t>Διαθέσιμο από τη δικτυακή διεύθυνση:</a:t>
            </a:r>
          </a:p>
          <a:p>
            <a:pPr algn="just"/>
            <a:r>
              <a:rPr lang="el-GR" sz="2400" dirty="0">
                <a:solidFill>
                  <a:schemeClr val="bg1">
                    <a:lumMod val="50000"/>
                  </a:schemeClr>
                </a:solidFill>
              </a:rPr>
              <a:t>&lt;</a:t>
            </a:r>
            <a:r>
              <a:rPr lang="en-US" sz="2400" dirty="0">
                <a:solidFill>
                  <a:schemeClr val="bg1">
                    <a:lumMod val="50000"/>
                  </a:schemeClr>
                </a:solidFill>
              </a:rPr>
              <a:t>URL </a:t>
            </a:r>
            <a:r>
              <a:rPr lang="el-GR" sz="2400" dirty="0" smtClean="0">
                <a:solidFill>
                  <a:schemeClr val="bg1">
                    <a:lumMod val="50000"/>
                  </a:schemeClr>
                </a:solidFill>
              </a:rPr>
              <a:t>μαθήματος&gt;</a:t>
            </a:r>
          </a:p>
          <a:p>
            <a:pPr algn="just"/>
            <a:r>
              <a:rPr lang="el-GR" sz="2400" dirty="0" smtClean="0">
                <a:solidFill>
                  <a:schemeClr val="bg1">
                    <a:lumMod val="50000"/>
                  </a:schemeClr>
                </a:solidFill>
              </a:rPr>
              <a:t>πχ </a:t>
            </a:r>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a:p>
            <a:pPr algn="just"/>
            <a:endParaRPr lang="el-GR" sz="2400" dirty="0">
              <a:solidFill>
                <a:schemeClr val="bg1">
                  <a:lumMod val="50000"/>
                </a:schemeClr>
              </a:solidFill>
            </a:endParaRPr>
          </a:p>
          <a:p>
            <a:pPr algn="just"/>
            <a:endParaRPr lang="el-GR" sz="2400" dirty="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Λογιστική Εθνικών Λογαριασμών</a:t>
            </a:r>
            <a:endParaRPr lang="el-GR" sz="3000" b="1" dirty="0" smtClean="0"/>
          </a:p>
          <a:p>
            <a:pPr algn="l"/>
            <a:r>
              <a:rPr lang="el-GR" sz="2800" b="1" dirty="0" smtClean="0"/>
              <a:t>Ενότητα</a:t>
            </a:r>
            <a:r>
              <a:rPr lang="en-US" sz="2800" b="1" dirty="0" smtClean="0"/>
              <a:t> 2</a:t>
            </a:r>
            <a:r>
              <a:rPr lang="el-GR" sz="2800" b="1" dirty="0" smtClean="0"/>
              <a:t>: Το σύστημα των </a:t>
            </a:r>
            <a:r>
              <a:rPr lang="el-GR" sz="2800" b="1" dirty="0" smtClean="0"/>
              <a:t>Λογαριασμών</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&lt;Ονοματεπώνυμο συνεργάτη&gt;</a:t>
            </a:r>
            <a:endParaRPr lang="el-GR" sz="2900" b="1" dirty="0"/>
          </a:p>
          <a:p>
            <a:pPr algn="r"/>
            <a:r>
              <a:rPr lang="el-GR" sz="2900" dirty="0" smtClean="0"/>
              <a:t>&lt;Πόλη&gt;,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buNone/>
            </a:pPr>
            <a:r>
              <a:rPr lang="el-GR" dirty="0" smtClean="0"/>
              <a:t>Στην ενότητα αυτήν θα εξετάσουμε τους λογιστικούς κανόνες με τους οποίους γίνεται η καταγραφή των μεταβολών στους λογαριασμούς π.χ. των απαιτήσεων. </a:t>
            </a:r>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pic>
        <p:nvPicPr>
          <p:cNvPr id="10" name="Picture 2"/>
          <p:cNvPicPr>
            <a:picLocks noChangeAspect="1" noChangeArrowheads="1"/>
          </p:cNvPicPr>
          <p:nvPr/>
        </p:nvPicPr>
        <p:blipFill>
          <a:blip r:embed="rId2" cstate="print"/>
          <a:srcRect/>
          <a:stretch>
            <a:fillRect/>
          </a:stretch>
        </p:blipFill>
        <p:spPr bwMode="auto">
          <a:xfrm>
            <a:off x="2339752" y="265212"/>
            <a:ext cx="4552950" cy="532859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400" dirty="0" smtClean="0"/>
              <a:t>Το σύστημα των </a:t>
            </a:r>
            <a:r>
              <a:rPr lang="el-GR" sz="3400" dirty="0" smtClean="0"/>
              <a:t>Λογαριασμών</a:t>
            </a:r>
            <a:endParaRPr lang="el-GR" sz="3400" dirty="0"/>
          </a:p>
        </p:txBody>
      </p:sp>
      <p:sp>
        <p:nvSpPr>
          <p:cNvPr id="5" name="Θέση περιεχομένου 4"/>
          <p:cNvSpPr>
            <a:spLocks noGrp="1"/>
          </p:cNvSpPr>
          <p:nvPr>
            <p:ph idx="1"/>
          </p:nvPr>
        </p:nvSpPr>
        <p:spPr>
          <a:xfrm>
            <a:off x="467544" y="1273324"/>
            <a:ext cx="8229600" cy="3987660"/>
          </a:xfrm>
        </p:spPr>
        <p:txBody>
          <a:bodyPr>
            <a:noAutofit/>
          </a:bodyPr>
          <a:lstStyle/>
          <a:p>
            <a:pPr>
              <a:lnSpc>
                <a:spcPct val="70000"/>
              </a:lnSpc>
              <a:buNone/>
            </a:pPr>
            <a:r>
              <a:rPr lang="el-GR" sz="2800" b="1" dirty="0" smtClean="0"/>
              <a:t>Αποθέματα</a:t>
            </a:r>
            <a:endParaRPr lang="en-US" sz="2800" b="1" dirty="0" smtClean="0"/>
          </a:p>
          <a:p>
            <a:pPr>
              <a:lnSpc>
                <a:spcPct val="80000"/>
              </a:lnSpc>
            </a:pPr>
            <a:r>
              <a:rPr lang="el-GR" sz="2000" dirty="0" smtClean="0"/>
              <a:t>Τα αποθέματα είναι η κατοχή περιουσιακών στοιχείων και υποχρεώσεων σ' ένα συγκεκριμένο χρονικό σημείο. Τα αποθέματα καταχωρούνται στους ισολογισμούς</a:t>
            </a:r>
          </a:p>
          <a:p>
            <a:pPr>
              <a:lnSpc>
                <a:spcPct val="80000"/>
              </a:lnSpc>
            </a:pPr>
            <a:r>
              <a:rPr lang="el-GR" sz="2000" dirty="0" smtClean="0"/>
              <a:t>Τα αποθέματα καταγράφονται για όλες τις απαιτήσεις που δημιουργούνται μέσα στα όρια του συστήματος των λογαριασμών, δηλαδή, για χρηματοοικονομικά και μη χρηματοοικονομικά περιουσιακά στοιχεία και υποχρεώσεις, παραχθέντα ή μη παραχθέντα, που χρησιμοποιούνται στην οικονομική δραστηριότητα και υπόκεινται σε ιδιοκτησιακά δικαιώματα. </a:t>
            </a:r>
          </a:p>
          <a:p>
            <a:pPr>
              <a:lnSpc>
                <a:spcPct val="80000"/>
              </a:lnSpc>
            </a:pPr>
            <a:r>
              <a:rPr lang="el-GR" sz="2000" dirty="0" smtClean="0"/>
              <a:t>Το ανθρώπινο κεφάλαιο και οι φυσικοί πόροι που δεν ανήκουν σε κανένα δεν καταγράφονται ως αποθέματα</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400" dirty="0" smtClean="0"/>
              <a:t>Το σύστημα των </a:t>
            </a:r>
            <a:r>
              <a:rPr lang="el-GR" sz="3400" dirty="0" smtClean="0"/>
              <a:t>Λογαριασμών</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a:buNone/>
            </a:pPr>
            <a:r>
              <a:rPr lang="el-GR" sz="2400" b="1" dirty="0" smtClean="0"/>
              <a:t>Το σύστημα των Λογαριασμών</a:t>
            </a:r>
            <a:r>
              <a:rPr lang="en-US" sz="2400" b="1" dirty="0" smtClean="0"/>
              <a:t> </a:t>
            </a:r>
            <a:r>
              <a:rPr lang="el-GR" sz="2400" b="1" dirty="0" smtClean="0"/>
              <a:t>και τα Συνολικά Μεγέθη</a:t>
            </a:r>
            <a:endParaRPr lang="en-US" sz="2400" b="1" dirty="0" smtClean="0"/>
          </a:p>
          <a:p>
            <a:pPr>
              <a:lnSpc>
                <a:spcPct val="80000"/>
              </a:lnSpc>
              <a:buNone/>
            </a:pPr>
            <a:r>
              <a:rPr lang="el-GR" sz="2400" b="1" u="sng" dirty="0" smtClean="0"/>
              <a:t>3.1.  Λογιστικοί Κανόνες</a:t>
            </a:r>
            <a:endParaRPr lang="el-GR" sz="2400" dirty="0" smtClean="0"/>
          </a:p>
          <a:p>
            <a:pPr marL="0" indent="0">
              <a:lnSpc>
                <a:spcPct val="80000"/>
              </a:lnSpc>
              <a:buNone/>
            </a:pPr>
            <a:r>
              <a:rPr lang="el-GR" sz="2400" dirty="0" smtClean="0"/>
              <a:t>Ένας λογαριασμός είναι ένα μέσο για την καταγραφή (μιας δεδομένης πλευράς της</a:t>
            </a:r>
            <a:r>
              <a:rPr lang="en-US" sz="2400" dirty="0" smtClean="0"/>
              <a:t> </a:t>
            </a:r>
            <a:r>
              <a:rPr lang="el-GR" sz="2400" dirty="0" smtClean="0"/>
              <a:t>οικονομικής ζωής) των χρήσεων και των πόρων ή των μεταβολών των απαιτήσεων και</a:t>
            </a:r>
            <a:r>
              <a:rPr lang="en-US" sz="2400" dirty="0" smtClean="0"/>
              <a:t> </a:t>
            </a:r>
            <a:r>
              <a:rPr lang="el-GR" sz="2400" dirty="0" smtClean="0"/>
              <a:t>των υποχρεώσεων κατά τη διάρκεια της λογιστικής περιόδου ή του αποθέματος των</a:t>
            </a:r>
            <a:r>
              <a:rPr lang="en-US" sz="2400" dirty="0" smtClean="0"/>
              <a:t> </a:t>
            </a:r>
            <a:r>
              <a:rPr lang="el-GR" sz="2400" dirty="0" smtClean="0"/>
              <a:t>απαιτήσεων και των υποχρεώσεων.</a:t>
            </a:r>
            <a:endParaRPr lang="el-GR" sz="2400" b="1" dirty="0" smtClean="0"/>
          </a:p>
          <a:p>
            <a:pPr>
              <a:buNone/>
            </a:pPr>
            <a:endParaRPr lang="el-GR" sz="24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normAutofit/>
          </a:bodyPr>
          <a:lstStyle/>
          <a:p>
            <a:r>
              <a:rPr lang="el-GR" dirty="0" smtClean="0"/>
              <a:t>Το σύστημα των </a:t>
            </a:r>
            <a:r>
              <a:rPr lang="el-GR" dirty="0" smtClean="0"/>
              <a:t>Λογαριασμών</a:t>
            </a:r>
            <a:endParaRPr lang="en-US" dirty="0"/>
          </a:p>
        </p:txBody>
      </p:sp>
      <p:sp>
        <p:nvSpPr>
          <p:cNvPr id="8" name="7 - Θέση περιεχομένου"/>
          <p:cNvSpPr>
            <a:spLocks noGrp="1"/>
          </p:cNvSpPr>
          <p:nvPr>
            <p:ph idx="1"/>
          </p:nvPr>
        </p:nvSpPr>
        <p:spPr>
          <a:xfrm>
            <a:off x="395536" y="1561356"/>
            <a:ext cx="8229600" cy="4392488"/>
          </a:xfrm>
        </p:spPr>
        <p:txBody>
          <a:bodyPr>
            <a:normAutofit fontScale="70000" lnSpcReduction="20000"/>
          </a:bodyPr>
          <a:lstStyle/>
          <a:p>
            <a:pPr>
              <a:buNone/>
            </a:pPr>
            <a:r>
              <a:rPr lang="el-GR" sz="3700" b="1" dirty="0" smtClean="0"/>
              <a:t>Το σύστημα των Λογαριασμών</a:t>
            </a:r>
            <a:r>
              <a:rPr lang="en-US" sz="3700" b="1" dirty="0" smtClean="0"/>
              <a:t> </a:t>
            </a:r>
            <a:r>
              <a:rPr lang="el-GR" sz="3700" b="1" dirty="0" smtClean="0"/>
              <a:t>και τα Συνολικά Μεγέθη</a:t>
            </a:r>
            <a:endParaRPr lang="en-US" sz="3700" b="1" dirty="0" smtClean="0"/>
          </a:p>
          <a:p>
            <a:pPr>
              <a:lnSpc>
                <a:spcPct val="80000"/>
              </a:lnSpc>
              <a:buNone/>
            </a:pPr>
            <a:r>
              <a:rPr lang="el-GR" b="1" dirty="0" smtClean="0"/>
              <a:t> </a:t>
            </a:r>
            <a:r>
              <a:rPr lang="el-GR" b="1" u="sng" dirty="0" smtClean="0"/>
              <a:t>Α. Ορολογία για τις δύο πλευρές των λογαριασμών</a:t>
            </a:r>
            <a:endParaRPr lang="el-GR" dirty="0" smtClean="0"/>
          </a:p>
          <a:p>
            <a:pPr marL="0" indent="0">
              <a:lnSpc>
                <a:spcPct val="80000"/>
              </a:lnSpc>
              <a:buNone/>
            </a:pPr>
            <a:r>
              <a:rPr lang="el-GR" dirty="0" smtClean="0"/>
              <a:t> Οι λογαριασμοί αποτελούνται από δύο πλευρές και έχουν σχήμα “Τ”.</a:t>
            </a:r>
          </a:p>
          <a:p>
            <a:pPr marL="0" indent="0">
              <a:lnSpc>
                <a:spcPct val="80000"/>
              </a:lnSpc>
              <a:buNone/>
            </a:pPr>
            <a:r>
              <a:rPr lang="el-GR" dirty="0" smtClean="0"/>
              <a:t> Το ΕΣΛ χρησιμοποιεί τον όρο “πόροι” για το δεξιό σκέλος,  και "χρήσεις” στο αριστερό</a:t>
            </a:r>
            <a:r>
              <a:rPr lang="en-US" dirty="0" smtClean="0"/>
              <a:t> </a:t>
            </a:r>
            <a:r>
              <a:rPr lang="el-GR" dirty="0" smtClean="0"/>
              <a:t>σκέλος των τρεχόντων λογαριασμών.</a:t>
            </a:r>
          </a:p>
          <a:p>
            <a:pPr marL="0" indent="0">
              <a:lnSpc>
                <a:spcPct val="80000"/>
              </a:lnSpc>
              <a:buNone/>
            </a:pPr>
            <a:r>
              <a:rPr lang="el-GR" dirty="0" smtClean="0"/>
              <a:t>Το δεξιό σκέλος των λογαριασμών συσσώρευσης οικονομικής αξίας καλείται “μεταβολές</a:t>
            </a:r>
            <a:r>
              <a:rPr lang="en-US" dirty="0" smtClean="0"/>
              <a:t> </a:t>
            </a:r>
            <a:r>
              <a:rPr lang="el-GR" dirty="0" smtClean="0"/>
              <a:t>στις υποχρεώσεις και καθαρή θέση” (ή στα στοιχεία του παθητικού και της καθαρής</a:t>
            </a:r>
            <a:r>
              <a:rPr lang="en-US" dirty="0" smtClean="0"/>
              <a:t> </a:t>
            </a:r>
            <a:r>
              <a:rPr lang="el-GR" dirty="0" smtClean="0"/>
              <a:t>θέσης) και το αριστερό σκέλος “μεταβολές στα περιουσιακά στοιχεία ή απαιτήσεις” </a:t>
            </a:r>
          </a:p>
          <a:p>
            <a:pPr marL="0" indent="0">
              <a:lnSpc>
                <a:spcPct val="80000"/>
              </a:lnSpc>
              <a:buNone/>
            </a:pPr>
            <a:r>
              <a:rPr lang="el-GR" dirty="0" smtClean="0"/>
              <a:t>Οι ισολογισμοί παρουσιάζονται με τις “υποχρεώσεις και καθαρή θέση” στο δεξιό σκέλος</a:t>
            </a:r>
            <a:r>
              <a:rPr lang="en-US" dirty="0" smtClean="0"/>
              <a:t> </a:t>
            </a:r>
            <a:r>
              <a:rPr lang="el-GR" dirty="0" smtClean="0"/>
              <a:t>και τα περιουσιακά στοιχεία ή “απαιτήσεις” (μεταβολές στα στοιχεία του ενεργητικού) στο</a:t>
            </a:r>
            <a:r>
              <a:rPr lang="en-US" dirty="0" smtClean="0"/>
              <a:t> </a:t>
            </a:r>
            <a:r>
              <a:rPr lang="el-GR" dirty="0" smtClean="0"/>
              <a:t>αριστερό σκέλος.</a:t>
            </a:r>
          </a:p>
          <a:p>
            <a:pPr>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1649</TotalTime>
  <Words>1447</Words>
  <Application>Microsoft Office PowerPoint</Application>
  <PresentationFormat>Προβολή στην οθόνη (16:10)</PresentationFormat>
  <Paragraphs>148</Paragraphs>
  <Slides>24</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Θέμα του Office</vt:lpstr>
      <vt:lpstr>Λογιστική Εθνικών Λογαριασμών</vt:lpstr>
      <vt:lpstr>Διαφάνεια 2</vt:lpstr>
      <vt:lpstr>Άδειες Χρήσης</vt:lpstr>
      <vt:lpstr>Χρηματοδότηση</vt:lpstr>
      <vt:lpstr>Σκοποί  ενότητας</vt:lpstr>
      <vt:lpstr>Διαφάνεια 6</vt:lpstr>
      <vt:lpstr>Το σύστημα των Λογαριασμών</vt:lpstr>
      <vt:lpstr>Το σύστημα των Λογαριασμών</vt:lpstr>
      <vt:lpstr>Το σύστημα των Λογαριασμών</vt:lpstr>
      <vt:lpstr>Το σύστημα των Λογαριασμών</vt:lpstr>
      <vt:lpstr>Το σύστημα των Λογαριασμών</vt:lpstr>
      <vt:lpstr>Το σύστημα των Λογαριασμών</vt:lpstr>
      <vt:lpstr>Το σύστημα των Λογαριασμών</vt:lpstr>
      <vt:lpstr>Το σύστημα των Λογαριασμών</vt:lpstr>
      <vt:lpstr>Το σύστημα των Λογαριασμών</vt:lpstr>
      <vt:lpstr>Το σύστημα των Λογαριασμών</vt:lpstr>
      <vt:lpstr>Το σύστημα των Λογαριασμών</vt:lpstr>
      <vt:lpstr>Βιβλιογραφία</vt:lpstr>
      <vt:lpstr>Σημείωμα Αναφοράς</vt:lpstr>
      <vt:lpstr>Σημείωμα Αδειοδότησης</vt:lpstr>
      <vt:lpstr>Διαφάνεια 21</vt:lpstr>
      <vt:lpstr>Διαφάνεια 22</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253</cp:revision>
  <dcterms:created xsi:type="dcterms:W3CDTF">2012-09-06T09:03:05Z</dcterms:created>
  <dcterms:modified xsi:type="dcterms:W3CDTF">2015-09-17T15:37:59Z</dcterms:modified>
</cp:coreProperties>
</file>