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8"/>
  </p:notesMasterIdLst>
  <p:handoutMasterIdLst>
    <p:handoutMasterId r:id="rId29"/>
  </p:handoutMasterIdLst>
  <p:sldIdLst>
    <p:sldId id="257" r:id="rId4"/>
    <p:sldId id="258" r:id="rId5"/>
    <p:sldId id="320" r:id="rId6"/>
    <p:sldId id="321" r:id="rId7"/>
    <p:sldId id="259" r:id="rId8"/>
    <p:sldId id="292" r:id="rId9"/>
    <p:sldId id="261" r:id="rId10"/>
    <p:sldId id="262" r:id="rId11"/>
    <p:sldId id="334" r:id="rId12"/>
    <p:sldId id="412" r:id="rId13"/>
    <p:sldId id="413" r:id="rId14"/>
    <p:sldId id="414" r:id="rId15"/>
    <p:sldId id="393" r:id="rId16"/>
    <p:sldId id="415" r:id="rId17"/>
    <p:sldId id="416" r:id="rId18"/>
    <p:sldId id="417" r:id="rId19"/>
    <p:sldId id="418" r:id="rId20"/>
    <p:sldId id="322" r:id="rId21"/>
    <p:sldId id="323" r:id="rId22"/>
    <p:sldId id="324" r:id="rId23"/>
    <p:sldId id="277" r:id="rId24"/>
    <p:sldId id="278" r:id="rId25"/>
    <p:sldId id="291" r:id="rId26"/>
    <p:sldId id="279" r:id="rId27"/>
  </p:sldIdLst>
  <p:sldSz cx="10440988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212" y="-102"/>
      </p:cViewPr>
      <p:guideLst>
        <p:guide orient="horz" pos="2160"/>
        <p:guide pos="328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89827-6C06-4BD1-B55F-86A2C5969071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5E89B2-8E2F-43E0-BFBF-68F7DF157761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A5786-E1D3-43BB-A164-76932D4FA798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819150" y="685800"/>
            <a:ext cx="52197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7683A-0688-4998-9883-723935D5165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6215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8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968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81088" y="1143000"/>
            <a:ext cx="4695825" cy="3086100"/>
          </a:xfrm>
          <a:ln/>
        </p:spPr>
      </p:sp>
      <p:sp>
        <p:nvSpPr>
          <p:cNvPr id="132099" name="Θέση σημειώσεων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>
              <a:latin typeface="Times New Roman" pitchFamily="18" charset="0"/>
            </a:endParaRPr>
          </a:p>
        </p:txBody>
      </p:sp>
      <p:sp>
        <p:nvSpPr>
          <p:cNvPr id="132100" name="Θέση αριθμού διαφάνειας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A011D-E0FE-4C2A-A0D8-25CA04DE8D21}" type="slidenum">
              <a:rPr lang="el-GR" smtClean="0">
                <a:latin typeface="Times New Roman" pitchFamily="18" charset="0"/>
              </a:rPr>
              <a:pPr/>
              <a:t>18</a:t>
            </a:fld>
            <a:endParaRPr lang="el-G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19150" y="685800"/>
            <a:ext cx="5219700" cy="3429000"/>
          </a:xfrm>
          <a:ln/>
        </p:spPr>
      </p:sp>
      <p:sp>
        <p:nvSpPr>
          <p:cNvPr id="1720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72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27468A-08F5-4F99-BFD4-DA6474915FF3}" type="slidenum">
              <a:rPr lang="en-US" smtClean="0">
                <a:solidFill>
                  <a:srgbClr val="000000"/>
                </a:solidFill>
              </a:rPr>
              <a:pPr/>
              <a:t>23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819150" y="685800"/>
            <a:ext cx="52197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783075" y="2130432"/>
            <a:ext cx="887484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566149" y="3886200"/>
            <a:ext cx="7308692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7569716" y="274644"/>
            <a:ext cx="2349222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522049" y="274644"/>
            <a:ext cx="6873651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83075" y="2130434"/>
            <a:ext cx="887484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780527" y="3886200"/>
            <a:ext cx="887993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24767" y="4406903"/>
            <a:ext cx="887484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24767" y="2906713"/>
            <a:ext cx="887484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956113" y="1095941"/>
            <a:ext cx="2528765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522051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307502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22051" y="1574254"/>
            <a:ext cx="461324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22051" y="2214017"/>
            <a:ext cx="4613249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5303887" y="1574254"/>
            <a:ext cx="46150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5303887" y="2214017"/>
            <a:ext cx="4615062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082136" y="1556793"/>
            <a:ext cx="5836802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522061" y="1556793"/>
            <a:ext cx="34350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522051" y="273600"/>
            <a:ext cx="9396889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2046507" y="1556792"/>
            <a:ext cx="6264593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2046507" y="5157192"/>
            <a:ext cx="6264593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522051" y="273600"/>
            <a:ext cx="9396889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8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3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7569716" y="274646"/>
            <a:ext cx="2349222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522049" y="274646"/>
            <a:ext cx="6873651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83075" y="2130430"/>
            <a:ext cx="887484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780527" y="3886200"/>
            <a:ext cx="887993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24767" y="4406902"/>
            <a:ext cx="8874840" cy="1362076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24767" y="2906713"/>
            <a:ext cx="887484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956113" y="1095941"/>
            <a:ext cx="2528765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522051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307502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22051" y="1574254"/>
            <a:ext cx="461324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22051" y="2214017"/>
            <a:ext cx="4613249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5303882" y="1574254"/>
            <a:ext cx="46150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5303882" y="2214017"/>
            <a:ext cx="4615062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824767" y="4406903"/>
            <a:ext cx="887484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824767" y="2906713"/>
            <a:ext cx="887484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082136" y="1556793"/>
            <a:ext cx="5836802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522054" y="1556793"/>
            <a:ext cx="34350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522051" y="273600"/>
            <a:ext cx="9396889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2046507" y="1556792"/>
            <a:ext cx="6264593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2046507" y="5157192"/>
            <a:ext cx="6264593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522051" y="273600"/>
            <a:ext cx="9396889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9994"/>
            <a:ext cx="10440988" cy="23211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995" y="-69541"/>
            <a:ext cx="1043699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prstClr val="white"/>
                </a:solidFill>
              </a:rPr>
              <a:t>&lt;</a:t>
            </a:r>
            <a:r>
              <a:rPr lang="el-GR" sz="1000" b="1" dirty="0" smtClean="0">
                <a:solidFill>
                  <a:prstClr val="white"/>
                </a:solidFill>
              </a:rPr>
              <a:t>Τίτλος Μαθήματος&gt; - </a:t>
            </a:r>
            <a:r>
              <a:rPr lang="el-GR" sz="1000" dirty="0" smtClean="0">
                <a:solidFill>
                  <a:prstClr val="white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prstClr val="white"/>
                </a:solidFill>
              </a:rPr>
              <a:t>ΤΕΙ ΗΠΕΙΡΟΥ </a:t>
            </a:r>
            <a:r>
              <a:rPr lang="el-GR" sz="1000" b="1" dirty="0">
                <a:solidFill>
                  <a:prstClr val="white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3461" y="-17"/>
            <a:ext cx="243735" cy="3888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9350" y="2"/>
            <a:ext cx="416634" cy="3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7569716" y="274642"/>
            <a:ext cx="2349222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522049" y="274642"/>
            <a:ext cx="6873651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522051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307502" y="1600202"/>
            <a:ext cx="461143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22051" y="1535116"/>
            <a:ext cx="461324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22051" y="2174875"/>
            <a:ext cx="461324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5303887" y="1535116"/>
            <a:ext cx="46150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5303887" y="2174875"/>
            <a:ext cx="46150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22059" y="273052"/>
            <a:ext cx="34350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082136" y="273052"/>
            <a:ext cx="583680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22059" y="1435104"/>
            <a:ext cx="34350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046507" y="4800600"/>
            <a:ext cx="626459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046507" y="612775"/>
            <a:ext cx="626459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2046507" y="5367338"/>
            <a:ext cx="626459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522051" y="274638"/>
            <a:ext cx="939688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22051" y="1600202"/>
            <a:ext cx="939688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522049" y="6356357"/>
            <a:ext cx="2436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17/9/2015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567338" y="6356357"/>
            <a:ext cx="33063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482708" y="6356357"/>
            <a:ext cx="2436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522051" y="274638"/>
            <a:ext cx="939688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22051" y="1600202"/>
            <a:ext cx="939688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7482708" y="6356358"/>
            <a:ext cx="2436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9967429" y="6559389"/>
            <a:ext cx="380352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522051" y="274638"/>
            <a:ext cx="939688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22051" y="1600202"/>
            <a:ext cx="939688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7482708" y="6356355"/>
            <a:ext cx="24362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>
                <a:solidFill>
                  <a:prstClr val="black"/>
                </a:solidFill>
              </a:rPr>
              <a:pPr/>
              <a:t>‹#›</a:t>
            </a:fld>
            <a:endParaRPr lang="el-GR" dirty="0">
              <a:solidFill>
                <a:prstClr val="black"/>
              </a:solidFill>
            </a:endParaRPr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9967421" y="6559385"/>
            <a:ext cx="380352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prstClr val="white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hyperlink" Target="http://creativecommons.org/licenses/by-nc-nd/4.0/deed.el" TargetMode="Externa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eclass.teiep.gr/courses/COMP100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hyperlink" Target="http://www.php.net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Relationship Id="rId6" Type="http://schemas.openxmlformats.org/officeDocument/2006/relationships/hyperlink" Target="http://www.mysql.com/" TargetMode="External"/><Relationship Id="rId5" Type="http://schemas.openxmlformats.org/officeDocument/2006/relationships/hyperlink" Target="http://www.apache.org/" TargetMode="External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ΗΛΕΚΤΡΟΝΙΚΟ ΕΜΠΟΡΙΟ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51639" y="3476600"/>
            <a:ext cx="9455488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chemeClr val="tx1"/>
                </a:solidFill>
              </a:rPr>
              <a:t>Ενότητα 8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Χρήση Πινάκων στο Ηλεκτρονικό εμπόριο (ΙΙ)</a:t>
            </a:r>
          </a:p>
          <a:p>
            <a:endParaRPr lang="el-GR" sz="2800" dirty="0" smtClean="0">
              <a:solidFill>
                <a:schemeClr val="tx1"/>
              </a:solidFill>
            </a:endParaRPr>
          </a:p>
          <a:p>
            <a:r>
              <a:rPr lang="el-GR" sz="2800" dirty="0" smtClean="0">
                <a:solidFill>
                  <a:schemeClr val="tx1"/>
                </a:solidFill>
              </a:rPr>
              <a:t>Ιωάννης </a:t>
            </a:r>
            <a:r>
              <a:rPr lang="el-GR" sz="2800" dirty="0" err="1" smtClean="0">
                <a:solidFill>
                  <a:schemeClr val="tx1"/>
                </a:solidFill>
              </a:rPr>
              <a:t>Τσούλος</a:t>
            </a:r>
            <a:endParaRPr lang="el-GR" sz="2800" dirty="0" smtClean="0">
              <a:solidFill>
                <a:schemeClr val="tx1"/>
              </a:solidFill>
            </a:endParaRP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76042" y="5827943"/>
            <a:ext cx="1806032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00515" y="5591697"/>
            <a:ext cx="4921661" cy="1025873"/>
          </a:xfrm>
          <a:prstGeom prst="rect">
            <a:avLst/>
          </a:prstGeom>
          <a:noFill/>
        </p:spPr>
      </p:pic>
      <p:grpSp>
        <p:nvGrpSpPr>
          <p:cNvPr id="6" name="Ομάδα 9"/>
          <p:cNvGrpSpPr/>
          <p:nvPr/>
        </p:nvGrpSpPr>
        <p:grpSpPr>
          <a:xfrm>
            <a:off x="733242" y="252000"/>
            <a:ext cx="4816138" cy="1376800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xmlns="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Πλοήγηση σε πίνακες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8,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95958" y="1517878"/>
            <a:ext cx="979308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Η απλούστερη ενέργεια που θέλουμε να κάνουμε σε έναν πίνακα είναι να ψάξουμε για ένα στοιχείο σε αυτόν. Η πρώτη συνάρτηση που το κάνει αυτό είναι η </a:t>
            </a:r>
            <a:r>
              <a:rPr lang="el-GR" sz="3200" b="1" dirty="0" err="1" smtClean="0"/>
              <a:t>in_array</a:t>
            </a:r>
            <a:r>
              <a:rPr lang="el-GR" sz="3200" dirty="0" smtClean="0"/>
              <a:t>(</a:t>
            </a:r>
            <a:r>
              <a:rPr lang="el-GR" sz="3200" dirty="0" err="1" smtClean="0"/>
              <a:t>value,array</a:t>
            </a:r>
            <a:r>
              <a:rPr lang="el-GR" sz="3200" dirty="0" smtClean="0"/>
              <a:t>). </a:t>
            </a:r>
          </a:p>
          <a:p>
            <a:pPr>
              <a:buFont typeface="Wingdings" pitchFamily="2" charset="2"/>
              <a:buChar char="ü"/>
            </a:pPr>
            <a:r>
              <a:rPr lang="el-GR" sz="2800" dirty="0" smtClean="0"/>
              <a:t>Η πρώτη της παράμετρος είναι η τιμή για την οποία ψάχνουμε </a:t>
            </a:r>
          </a:p>
          <a:p>
            <a:pPr>
              <a:buFont typeface="Wingdings" pitchFamily="2" charset="2"/>
              <a:buChar char="ü"/>
            </a:pPr>
            <a:r>
              <a:rPr lang="el-GR" sz="2800" dirty="0" smtClean="0"/>
              <a:t>η δεύτερη παράμετρος είναι ο πίνακας στον οποίο γίνεται η έρευνα. Η συνάρτηση αυτή επιστρέφει </a:t>
            </a:r>
            <a:r>
              <a:rPr lang="el-GR" sz="2800" b="1" dirty="0" smtClean="0"/>
              <a:t>TRUE </a:t>
            </a:r>
            <a:r>
              <a:rPr lang="el-GR" sz="2800" dirty="0" smtClean="0"/>
              <a:t>ή </a:t>
            </a:r>
            <a:r>
              <a:rPr lang="el-GR" sz="2800" b="1" dirty="0" smtClean="0"/>
              <a:t>FALSE</a:t>
            </a:r>
            <a:r>
              <a:rPr lang="el-GR" sz="2800" dirty="0" smtClean="0"/>
              <a:t>, ανάλογα με το αν υπάρχει στον πίνακα η τιμή ή όχι. </a:t>
            </a:r>
          </a:p>
          <a:p>
            <a:pPr lvl="2">
              <a:buFont typeface="Wingdings" pitchFamily="2" charset="2"/>
              <a:buChar char="q"/>
            </a:pPr>
            <a:r>
              <a:rPr lang="el-GR" sz="2400" dirty="0" smtClean="0"/>
              <a:t>αν και αυτή η συνάρτηση είναι αρκετά απλή στην σκέψη και στην λειτουργία δεν μας δίνει την θέση στην οποία βρίσκεται το στοιχείο στον πίνακα. Αυτό γίνεται με την συνάρτηση </a:t>
            </a:r>
            <a:r>
              <a:rPr lang="el-GR" sz="2400" b="1" dirty="0" err="1" smtClean="0">
                <a:solidFill>
                  <a:srgbClr val="FF0000"/>
                </a:solidFill>
              </a:rPr>
              <a:t>array_search</a:t>
            </a:r>
            <a:r>
              <a:rPr lang="el-GR" sz="2400" b="1" dirty="0" smtClean="0">
                <a:solidFill>
                  <a:srgbClr val="FF0000"/>
                </a:solidFill>
              </a:rPr>
              <a:t>(</a:t>
            </a:r>
            <a:r>
              <a:rPr lang="el-GR" sz="2400" b="1" dirty="0" err="1" smtClean="0">
                <a:solidFill>
                  <a:srgbClr val="FF0000"/>
                </a:solidFill>
              </a:rPr>
              <a:t>value,array</a:t>
            </a:r>
            <a:r>
              <a:rPr lang="el-GR" sz="2400" b="1" dirty="0" smtClean="0">
                <a:solidFill>
                  <a:srgbClr val="FF0000"/>
                </a:solidFill>
              </a:rPr>
              <a:t>)</a:t>
            </a:r>
            <a:r>
              <a:rPr lang="el-GR" sz="2400" dirty="0" smtClean="0"/>
              <a:t>.</a:t>
            </a:r>
            <a:endParaRPr lang="en-US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Πλοήγηση σε πίνακες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8,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95958" y="1196752"/>
            <a:ext cx="97930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Η συνάρτηση αυτή ψάχνει για το στοιχείο </a:t>
            </a:r>
            <a:r>
              <a:rPr lang="el-GR" sz="3200" b="1" dirty="0" err="1" smtClean="0"/>
              <a:t>value</a:t>
            </a:r>
            <a:endParaRPr lang="el-GR" sz="3200" b="1" dirty="0" smtClean="0"/>
          </a:p>
          <a:p>
            <a:r>
              <a:rPr lang="el-GR" sz="3200" dirty="0" smtClean="0"/>
              <a:t>στον πίνακα </a:t>
            </a:r>
            <a:r>
              <a:rPr lang="el-GR" sz="3200" b="1" dirty="0" err="1" smtClean="0"/>
              <a:t>array</a:t>
            </a:r>
            <a:r>
              <a:rPr lang="el-GR" sz="3200" dirty="0" smtClean="0"/>
              <a:t> και θα επιστρέψει αν υπάρχει το κλειδί (ή θέση) αυτού του στοιχείου στον πίνακα.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Επειδή οι πίνακες είναι στην ουσία γραμμικές λίστες, υπάρχει κάποιος τρόπος να της διατρέξουμε από την αρχή μέχρι το τέλος. </a:t>
            </a:r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Αυτήν την λειτουργία κάνει η συνάρτηση </a:t>
            </a:r>
            <a:r>
              <a:rPr lang="el-GR" sz="2800" b="1" dirty="0" err="1" smtClean="0"/>
              <a:t>next</a:t>
            </a:r>
            <a:r>
              <a:rPr lang="el-GR" sz="2800" b="1" dirty="0" smtClean="0"/>
              <a:t>(</a:t>
            </a:r>
            <a:r>
              <a:rPr lang="el-GR" sz="2800" b="1" dirty="0" err="1" smtClean="0"/>
              <a:t>array</a:t>
            </a:r>
            <a:r>
              <a:rPr lang="el-GR" sz="2800" b="1" dirty="0" smtClean="0"/>
              <a:t>), </a:t>
            </a:r>
            <a:r>
              <a:rPr lang="el-GR" sz="2800" dirty="0" smtClean="0"/>
              <a:t>η οποία επιστρέφει το επόμενο στοιχείο σε έναν πίνακα και ταυτόχρονα μετακινεί τον δείκτη θέσεως του πίνακα κατά </a:t>
            </a:r>
            <a:r>
              <a:rPr lang="el-GR" sz="2800" b="1" dirty="0" smtClean="0"/>
              <a:t>1 </a:t>
            </a:r>
            <a:r>
              <a:rPr lang="el-GR" sz="2800" dirty="0" smtClean="0"/>
              <a:t>στοιχείο. </a:t>
            </a:r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Αν έχουμε φτάσει στο τέλος του πίνακα η συνάρτηση αυτή επιστρέφει </a:t>
            </a:r>
            <a:r>
              <a:rPr lang="en-US" sz="2800" b="1" dirty="0" smtClean="0"/>
              <a:t>FALSE.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Πλοήγηση σε πίνακες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8,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974" y="1484783"/>
            <a:ext cx="9145016" cy="500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Πλοήγηση σε πίνακες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8,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95958" y="1386636"/>
            <a:ext cx="9793088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Το προηγούμενο πρόγραμμα όσο απλό και αν φαίνεται έχει ένα ελάττωμα: δεν τυπώνει το πρώτο στοιχείο του πίνακα, αλλά το παρακάμπτει. </a:t>
            </a:r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Αυτό γίνεται επειδή η </a:t>
            </a:r>
            <a:r>
              <a:rPr lang="el-GR" sz="2800" b="1" dirty="0" err="1" smtClean="0">
                <a:solidFill>
                  <a:srgbClr val="FF0000"/>
                </a:solidFill>
              </a:rPr>
              <a:t>next</a:t>
            </a:r>
            <a:r>
              <a:rPr lang="el-GR" sz="2800" b="1" dirty="0" smtClean="0">
                <a:solidFill>
                  <a:srgbClr val="FF0000"/>
                </a:solidFill>
              </a:rPr>
              <a:t>()</a:t>
            </a:r>
            <a:r>
              <a:rPr lang="el-GR" sz="2800" dirty="0" smtClean="0"/>
              <a:t> περνά αμέσως στο επόμενο στοιχείο του πίνακα. </a:t>
            </a:r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Αν θέλουμε να παίρνουμε κάθε φορά το τρέχον στοιχείο σε έναν πίνακα, τότε πρέπει να χρησιμοποιήσουμε την συνάρτηση </a:t>
            </a:r>
            <a:r>
              <a:rPr lang="el-GR" sz="2800" b="1" dirty="0" err="1" smtClean="0">
                <a:solidFill>
                  <a:srgbClr val="FF0000"/>
                </a:solidFill>
              </a:rPr>
              <a:t>current</a:t>
            </a:r>
            <a:r>
              <a:rPr lang="el-GR" sz="2800" b="1" dirty="0" smtClean="0">
                <a:solidFill>
                  <a:srgbClr val="FF0000"/>
                </a:solidFill>
              </a:rPr>
              <a:t>(</a:t>
            </a:r>
            <a:r>
              <a:rPr lang="el-GR" sz="2800" b="1" dirty="0" err="1" smtClean="0">
                <a:solidFill>
                  <a:srgbClr val="FF0000"/>
                </a:solidFill>
              </a:rPr>
              <a:t>array</a:t>
            </a:r>
            <a:r>
              <a:rPr lang="el-GR" sz="2800" b="1" dirty="0" smtClean="0">
                <a:solidFill>
                  <a:srgbClr val="FF0000"/>
                </a:solidFill>
              </a:rPr>
              <a:t>)</a:t>
            </a:r>
            <a:r>
              <a:rPr lang="el-GR" sz="2800" dirty="0" smtClean="0"/>
              <a:t> η οποία επιστρέφει το στοιχείο σε εκείνη την θέση του πίνακα που βρισκόμαστε. </a:t>
            </a:r>
          </a:p>
          <a:p>
            <a:pPr lvl="1">
              <a:buFont typeface="Wingdings" pitchFamily="2" charset="2"/>
              <a:buChar char="ü"/>
            </a:pPr>
            <a:endParaRPr lang="el-G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260648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Πλοήγηση σε πίνακες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8,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4070" y="2348880"/>
            <a:ext cx="8121862" cy="4509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395958" y="1124744"/>
            <a:ext cx="91450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sz="3200" dirty="0" smtClean="0">
                <a:solidFill>
                  <a:prstClr val="black"/>
                </a:solidFill>
              </a:rPr>
              <a:t>Το προηγούμενο παράδειγμα γραμμένο σωστά έχει ως ακολούθως:</a:t>
            </a:r>
            <a:endParaRPr lang="en-US" sz="3200" dirty="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260648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Πλοήγηση σε πίνακες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8,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467966" y="1412776"/>
            <a:ext cx="914501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Αν δεν θέλουμε να περάσουμε από όλα τα στοιχεία ενός πίνακα, αλλά απλά να πάμε στο τέλος του, τότε μπορούμε να χρησιμοποιήσουμε</a:t>
            </a:r>
            <a:r>
              <a:rPr lang="en-US" sz="3200" dirty="0" smtClean="0"/>
              <a:t>:</a:t>
            </a:r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την συνάρτηση</a:t>
            </a:r>
            <a:r>
              <a:rPr lang="en-US" sz="2800" dirty="0" smtClean="0"/>
              <a:t> </a:t>
            </a:r>
            <a:r>
              <a:rPr lang="el-GR" sz="2800" b="1" dirty="0" err="1" smtClean="0">
                <a:solidFill>
                  <a:srgbClr val="FF0000"/>
                </a:solidFill>
              </a:rPr>
              <a:t>end</a:t>
            </a:r>
            <a:r>
              <a:rPr lang="el-GR" sz="2800" b="1" dirty="0" smtClean="0">
                <a:solidFill>
                  <a:srgbClr val="FF0000"/>
                </a:solidFill>
              </a:rPr>
              <a:t>(), </a:t>
            </a:r>
            <a:r>
              <a:rPr lang="el-GR" sz="2800" dirty="0" smtClean="0"/>
              <a:t>η οποία επιστρέφει το τελευταίο στοιχείο στον πίνακα και μετακινεί τον δείκτη του πίνακα στην τελευταία θέση του.</a:t>
            </a:r>
          </a:p>
          <a:p>
            <a:pPr lvl="1"/>
            <a:endParaRPr lang="en-US" sz="28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Όμοια με την συνάρτηση </a:t>
            </a:r>
            <a:r>
              <a:rPr lang="el-GR" sz="3200" b="1" dirty="0" err="1" smtClean="0">
                <a:solidFill>
                  <a:srgbClr val="FF0000"/>
                </a:solidFill>
              </a:rPr>
              <a:t>next</a:t>
            </a:r>
            <a:r>
              <a:rPr lang="el-GR" sz="3200" b="1" dirty="0" smtClean="0">
                <a:solidFill>
                  <a:srgbClr val="FF0000"/>
                </a:solidFill>
              </a:rPr>
              <a:t>() </a:t>
            </a:r>
            <a:r>
              <a:rPr lang="el-GR" sz="3200" dirty="0" smtClean="0"/>
              <a:t>υπάρχει και η </a:t>
            </a:r>
            <a:r>
              <a:rPr lang="el-GR" sz="3200" b="1" dirty="0" err="1" smtClean="0">
                <a:solidFill>
                  <a:srgbClr val="FF0000"/>
                </a:solidFill>
              </a:rPr>
              <a:t>prev</a:t>
            </a:r>
            <a:r>
              <a:rPr lang="el-GR" sz="3200" b="1" dirty="0" smtClean="0">
                <a:solidFill>
                  <a:srgbClr val="FF0000"/>
                </a:solidFill>
              </a:rPr>
              <a:t>() </a:t>
            </a:r>
            <a:r>
              <a:rPr lang="el-GR" sz="3200" dirty="0" smtClean="0"/>
              <a:t>η οποία δίνει το</a:t>
            </a:r>
            <a:r>
              <a:rPr lang="en-US" sz="3200" dirty="0" smtClean="0"/>
              <a:t> </a:t>
            </a:r>
            <a:r>
              <a:rPr lang="el-GR" sz="3200" dirty="0" smtClean="0"/>
              <a:t>προηγούμενο στοιχείο σε έναν πίνακα και επιστρέφει </a:t>
            </a:r>
            <a:r>
              <a:rPr lang="el-GR" sz="3200" b="1" dirty="0" smtClean="0">
                <a:solidFill>
                  <a:srgbClr val="FF0000"/>
                </a:solidFill>
              </a:rPr>
              <a:t>FALSE</a:t>
            </a:r>
            <a:r>
              <a:rPr lang="el-GR" sz="3200" dirty="0" smtClean="0"/>
              <a:t> όταν φτάσουμε στην αρχή του πίνακα.</a:t>
            </a:r>
            <a:endParaRPr lang="en-US" sz="3200" dirty="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9974" y="548680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Πράξεις μεταξύ πινάκων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8,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Ορθογώνιο"/>
          <p:cNvSpPr/>
          <p:nvPr/>
        </p:nvSpPr>
        <p:spPr>
          <a:xfrm>
            <a:off x="539974" y="2276872"/>
            <a:ext cx="91450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Έκτος από την πλοήγηση σε έναν πίνακα πολύ σημαντικό είναι να εξετάσουμε και τις συναρτήσεις για πράξεις μεταξύ πινάκων.</a:t>
            </a:r>
            <a:endParaRPr lang="en-US" sz="3200" dirty="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9974" y="548680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Πράξεις μεταξύ πινάκων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8,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2661" y="1772816"/>
            <a:ext cx="10083569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723171" y="6559552"/>
            <a:ext cx="717818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B116AAB-93E3-4041-84FC-C7AC93EFAFCB}" type="slidenum">
              <a:rPr lang="el-GR" altLang="el-GR">
                <a:solidFill>
                  <a:schemeClr val="bg1"/>
                </a:solidFill>
              </a:rPr>
              <a:pPr/>
              <a:t>18</a:t>
            </a:fld>
            <a:endParaRPr lang="el-GR" altLang="el-GR">
              <a:solidFill>
                <a:schemeClr val="bg1"/>
              </a:solidFill>
            </a:endParaRPr>
          </a:p>
        </p:txBody>
      </p:sp>
      <p:sp>
        <p:nvSpPr>
          <p:cNvPr id="79875" name="Rectangle 14"/>
          <p:cNvSpPr>
            <a:spLocks noChangeArrowheads="1"/>
          </p:cNvSpPr>
          <p:nvPr/>
        </p:nvSpPr>
        <p:spPr bwMode="auto">
          <a:xfrm>
            <a:off x="2646501" y="2894013"/>
            <a:ext cx="5220494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ΕΜΠΟΡΙΟ, Ενότητα 8,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</a:t>
            </a:r>
            <a:r>
              <a:rPr lang="el-GR" dirty="0" err="1" smtClean="0">
                <a:latin typeface="+mn-lt"/>
              </a:rPr>
              <a:t>Αδειοδότησης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ΕΜΠΟΡΙΟ, Ενότητα 8, ΤΜΗΜΑ ΜΗΧΑΝΙΚΩΝ ΠΛΗΡΟΦΟΡΙΚΗΣ ΤΕ, </a:t>
            </a:r>
          </a:p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ΤΕΙ ΗΠΕΙΡΟΥ- 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"/>
          <p:cNvSpPr/>
          <p:nvPr/>
        </p:nvSpPr>
        <p:spPr>
          <a:xfrm>
            <a:off x="533860" y="2132856"/>
            <a:ext cx="9621069" cy="163121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62724" y="4149083"/>
            <a:ext cx="1806032" cy="461161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616083" y="5085185"/>
            <a:ext cx="9511439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3" name="Rectangle 2"/>
          <p:cNvSpPr/>
          <p:nvPr/>
        </p:nvSpPr>
        <p:spPr>
          <a:xfrm>
            <a:off x="780527" y="6165304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4" name="Rectangle 11"/>
          <p:cNvSpPr/>
          <p:nvPr/>
        </p:nvSpPr>
        <p:spPr>
          <a:xfrm>
            <a:off x="944972" y="6237312"/>
            <a:ext cx="7499700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533861" y="1614400"/>
            <a:ext cx="9373267" cy="32428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solidFill>
                  <a:schemeClr val="tx1"/>
                </a:solidFill>
              </a:rPr>
              <a:t>Τμήμα Μηχανικών Πληροφορικής ΤΕ</a:t>
            </a:r>
          </a:p>
          <a:p>
            <a:pPr algn="l"/>
            <a:r>
              <a:rPr lang="el-GR" b="1" dirty="0" smtClean="0">
                <a:solidFill>
                  <a:schemeClr val="tx1"/>
                </a:solidFill>
              </a:rPr>
              <a:t>Ηλεκτρονικό εμπόριο</a:t>
            </a:r>
            <a:endParaRPr lang="el-GR" b="1" dirty="0">
              <a:solidFill>
                <a:schemeClr val="tx1"/>
              </a:solidFill>
            </a:endParaRPr>
          </a:p>
          <a:p>
            <a:pPr algn="l"/>
            <a:r>
              <a:rPr lang="el-GR" sz="2800" b="1" dirty="0" smtClean="0">
                <a:solidFill>
                  <a:schemeClr val="tx1"/>
                </a:solidFill>
              </a:rPr>
              <a:t>Ενότητα 8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</a:rPr>
              <a:t>Χρήση Πινάκων στο Ηλεκτρονικό εμπόριο (ΙΙ)</a:t>
            </a:r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Τσούλος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76042" y="5827943"/>
            <a:ext cx="1806032" cy="553393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00515" y="5591697"/>
            <a:ext cx="4921661" cy="102587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1" y="4257"/>
            <a:ext cx="8509359" cy="1228436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933809" y="4257"/>
            <a:ext cx="2528765" cy="123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/>
          <a:lstStyle/>
          <a:p>
            <a:r>
              <a:rPr lang="el-GR" dirty="0" smtClean="0">
                <a:latin typeface="+mn-lt"/>
              </a:rPr>
              <a:t>Σημείωμα Αναφοράς</a:t>
            </a:r>
            <a:endParaRPr lang="el-GR" b="1" dirty="0">
              <a:latin typeface="+mn-lt"/>
            </a:endParaRPr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ΗΛΕΚΤΡΟΝΙΚΟ ΕΜΠΟΡΙΟ, Ενότητα 8,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533861" y="1412776"/>
            <a:ext cx="9396889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lvl="0" algn="just"/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Copyright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 Τεχνολογικό Ίδρυμα Ηπείρου. Ιωάννης </a:t>
            </a:r>
            <a:r>
              <a:rPr lang="el-GR" sz="2400" dirty="0" err="1" smtClean="0">
                <a:solidFill>
                  <a:prstClr val="white">
                    <a:lumMod val="50000"/>
                  </a:prstClr>
                </a:solidFill>
              </a:rPr>
              <a:t>Τσούλος</a:t>
            </a:r>
            <a:r>
              <a:rPr lang="el-GR" sz="2400" dirty="0" smtClean="0">
                <a:solidFill>
                  <a:prstClr val="white">
                    <a:lumMod val="50000"/>
                  </a:prstClr>
                </a:solidFill>
              </a:rPr>
              <a:t>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Ηλεκτρονικό Εμπόριο.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Έκδοση: 1.0 Άρτα, 2015. </a:t>
            </a:r>
          </a:p>
          <a:p>
            <a:pPr algn="just"/>
            <a:r>
              <a:rPr lang="el-GR" sz="2400" dirty="0" smtClean="0">
                <a:solidFill>
                  <a:srgbClr val="7F7F7F"/>
                </a:solidFill>
                <a:latin typeface="Calibri" pitchFamily="34" charset="0"/>
              </a:rPr>
              <a:t>Διαθέσιμο από τη δικτυακή διεύθυνση:</a:t>
            </a:r>
          </a:p>
          <a:p>
            <a:pPr lvl="0" algn="just"/>
            <a:r>
              <a:rPr lang="en-US" sz="2400" dirty="0" smtClean="0">
                <a:solidFill>
                  <a:prstClr val="white">
                    <a:lumMod val="50000"/>
                  </a:prstClr>
                </a:solidFill>
                <a:hlinkClick r:id="rId4"/>
              </a:rPr>
              <a:t>http://eclass.teiep.gr/courses/COMP100/</a:t>
            </a:r>
            <a:endParaRPr lang="el-GR" sz="2400" dirty="0" smtClean="0">
              <a:solidFill>
                <a:prstClr val="white">
                  <a:lumMod val="50000"/>
                </a:prstClr>
              </a:solidFill>
            </a:endParaRPr>
          </a:p>
          <a:p>
            <a:pPr lvl="0" algn="just"/>
            <a:endParaRPr lang="en-US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8,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2013851" y="2996952"/>
            <a:ext cx="6709727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5" name="Rectangle 12"/>
          <p:cNvSpPr/>
          <p:nvPr/>
        </p:nvSpPr>
        <p:spPr>
          <a:xfrm>
            <a:off x="1767185" y="4221091"/>
            <a:ext cx="8171833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err="1" smtClean="0"/>
              <a:t>Βαΐτσα</a:t>
            </a:r>
            <a:r>
              <a:rPr lang="el-GR" sz="2900" b="1" dirty="0" smtClean="0"/>
              <a:t> </a:t>
            </a:r>
            <a:r>
              <a:rPr lang="el-GR" sz="2900" b="1" dirty="0" err="1" smtClean="0"/>
              <a:t>Τσακστάρα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1641" y="5589241"/>
            <a:ext cx="3716884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16033" y="5661251"/>
            <a:ext cx="1806032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8,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533861" y="1412776"/>
            <a:ext cx="9396889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 smtClean="0"/>
          </a:p>
          <a:p>
            <a:pPr marL="447675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n-US" sz="1400" dirty="0" smtClean="0"/>
          </a:p>
          <a:p>
            <a:pPr marL="447675" lvl="0" indent="-447675" algn="just">
              <a:lnSpc>
                <a:spcPts val="2065"/>
              </a:lnSpc>
              <a:buClr>
                <a:srgbClr val="000000"/>
              </a:buClr>
              <a:buSzPts val="1200"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  <p:sp>
        <p:nvSpPr>
          <p:cNvPr id="10" name="Rectangle 14"/>
          <p:cNvSpPr/>
          <p:nvPr/>
        </p:nvSpPr>
        <p:spPr>
          <a:xfrm>
            <a:off x="2645887" y="2411596"/>
            <a:ext cx="5220494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ChangeArrowheads="1"/>
          </p:cNvSpPr>
          <p:nvPr/>
        </p:nvSpPr>
        <p:spPr bwMode="auto">
          <a:xfrm>
            <a:off x="261025" y="1981200"/>
            <a:ext cx="9918939" cy="4038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342900" indent="-342900">
              <a:buFont typeface="Wingdings" pitchFamily="2" charset="2"/>
              <a:buChar char="§"/>
            </a:pPr>
            <a:endParaRPr lang="el-GR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04451" name="Rectangle 4"/>
          <p:cNvSpPr>
            <a:spLocks noChangeArrowheads="1"/>
          </p:cNvSpPr>
          <p:nvPr/>
        </p:nvSpPr>
        <p:spPr bwMode="auto">
          <a:xfrm>
            <a:off x="435041" y="560388"/>
            <a:ext cx="9570906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4000" b="1">
                <a:solidFill>
                  <a:srgbClr val="000000"/>
                </a:solidFill>
                <a:latin typeface="Calibri" pitchFamily="34" charset="0"/>
              </a:rPr>
              <a:t>Βιβλιογραφία</a:t>
            </a:r>
            <a:endParaRPr lang="en-US" sz="4000" b="1">
              <a:solidFill>
                <a:srgbClr val="00000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8" name="7 - TextBox"/>
          <p:cNvSpPr txBox="1"/>
          <p:nvPr/>
        </p:nvSpPr>
        <p:spPr>
          <a:xfrm>
            <a:off x="0" y="0"/>
            <a:ext cx="10440988" cy="461963"/>
          </a:xfrm>
          <a:prstGeom prst="rect">
            <a:avLst/>
          </a:prstGeom>
          <a:solidFill>
            <a:srgbClr val="1F497D"/>
          </a:solidFill>
        </p:spPr>
        <p:txBody>
          <a:bodyPr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8, ΤΜΗΜΑ ΜΗΧΑΝΙΚΩΝ ΠΛΗΡΟΦΟΡΙΚΗΣ ΤΕ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445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97879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78157" y="0"/>
            <a:ext cx="862832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500298" y="1300165"/>
            <a:ext cx="9407765" cy="3208957"/>
          </a:xfrm>
          <a:prstGeom prst="rect">
            <a:avLst/>
          </a:prstGeom>
        </p:spPr>
        <p:txBody>
          <a:bodyPr/>
          <a:lstStyle/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 Ηλεκτρονικό Εμπόριο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Πομπόρτσης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-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Τσούφλας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, Εκδόσεις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Τζιόλα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 2002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Ηλεκτρονικό Εμπόριο, Αρχές και Εξελίξεις,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E. Turban,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Εκδόσεις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Γκιούρδας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Ηλεκτρονικό Εμπόριο Γ. </a:t>
            </a:r>
            <a:r>
              <a:rPr lang="el-GR" sz="1400" kern="0" dirty="0" err="1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Δουκίδης</a:t>
            </a: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Ηλεκτρονικό Εμπόριο Ν. Γεωργόπουλος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Εγχειρίδιο Προγραμματισμού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E-Commerce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με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ASP Stephen Walther, Jonathan Levine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ASP Web Development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Εύκολα και γρήγορα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Java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Οδηγός Προγραμματισμού για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E-Commerce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με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XML </a:t>
            </a:r>
            <a:r>
              <a:rPr lang="el-GR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και </a:t>
            </a:r>
            <a:r>
              <a:rPr lang="en-US" sz="1400" kern="0" dirty="0" smtClean="0">
                <a:solidFill>
                  <a:srgbClr val="000000"/>
                </a:solidFill>
                <a:latin typeface="Calibri" pitchFamily="34" charset="0"/>
                <a:ea typeface="Arial Unicode MS"/>
                <a:cs typeface="Times New Roman" pitchFamily="18" charset="0"/>
              </a:rPr>
              <a:t>JSP</a:t>
            </a: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r>
              <a:rPr lang="en-US" sz="1400" dirty="0" smtClean="0">
                <a:hlinkClick r:id="rId5"/>
              </a:rPr>
              <a:t>Apache web server</a:t>
            </a:r>
            <a:endParaRPr lang="en-US" sz="1400" dirty="0" smtClean="0"/>
          </a:p>
          <a:p>
            <a:endParaRPr lang="en-US" sz="1400" dirty="0" smtClean="0"/>
          </a:p>
          <a:p>
            <a:r>
              <a:rPr lang="en-US" sz="1400" dirty="0" err="1" smtClean="0">
                <a:hlinkClick r:id="rId6"/>
              </a:rPr>
              <a:t>Mysql</a:t>
            </a:r>
            <a:r>
              <a:rPr lang="en-US" sz="1400" dirty="0" smtClean="0">
                <a:hlinkClick r:id="rId6"/>
              </a:rPr>
              <a:t> database server</a:t>
            </a:r>
            <a:endParaRPr lang="en-US" sz="1400" dirty="0" smtClean="0"/>
          </a:p>
          <a:p>
            <a:endParaRPr lang="en-US" sz="1400" dirty="0" smtClean="0"/>
          </a:p>
          <a:p>
            <a:r>
              <a:rPr lang="el-GR" sz="1400" dirty="0" smtClean="0">
                <a:hlinkClick r:id="rId7"/>
              </a:rPr>
              <a:t>Η γλώσσα προγραμματισμού </a:t>
            </a:r>
            <a:r>
              <a:rPr lang="en-US" sz="1400" dirty="0" err="1" smtClean="0">
                <a:hlinkClick r:id="rId7"/>
              </a:rPr>
              <a:t>php</a:t>
            </a:r>
            <a:endParaRPr lang="en-US" sz="1400" dirty="0" smtClean="0"/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n-US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  <a:p>
            <a:pPr marL="447675" indent="-447675" algn="just" eaLnBrk="0" hangingPunct="0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endParaRPr lang="el-GR" sz="1400" kern="0" dirty="0" smtClean="0">
              <a:solidFill>
                <a:srgbClr val="000000"/>
              </a:solidFill>
              <a:latin typeface="Calibri" pitchFamily="34" charset="0"/>
              <a:ea typeface="Arial Unicode MS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76032" y="5827938"/>
            <a:ext cx="1806032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82061" y="5733256"/>
            <a:ext cx="3699974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534740" y="476250"/>
            <a:ext cx="9396889" cy="1143000"/>
          </a:xfrm>
        </p:spPr>
        <p:txBody>
          <a:bodyPr/>
          <a:lstStyle/>
          <a:p>
            <a:pPr eaLnBrk="1" hangingPunct="1"/>
            <a:r>
              <a:rPr lang="el-GR" b="1" smtClean="0"/>
              <a:t>Άδειες Χρήσης</a:t>
            </a:r>
          </a:p>
        </p:txBody>
      </p:sp>
      <p:sp>
        <p:nvSpPr>
          <p:cNvPr id="28678" name="Subtitle 8"/>
          <p:cNvSpPr txBox="1">
            <a:spLocks/>
          </p:cNvSpPr>
          <p:nvPr/>
        </p:nvSpPr>
        <p:spPr bwMode="auto">
          <a:xfrm>
            <a:off x="522051" y="1333500"/>
            <a:ext cx="9396889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Το παρόν εκπαιδευτικό υλικό υπόκειται σε άδειες χρήσης Creative Commons.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l-GR" sz="2800">
                <a:solidFill>
                  <a:srgbClr val="000000"/>
                </a:solidFill>
                <a:latin typeface="Calibri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2867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34400" y="4117977"/>
            <a:ext cx="1805421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ΗΛΕΚΤΡΟΝΙΚΟ ΕΜΠΟΡΙΟ, Ενότητα 8,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- Τίτλος"/>
          <p:cNvSpPr>
            <a:spLocks noGrp="1"/>
          </p:cNvSpPr>
          <p:nvPr>
            <p:ph type="title"/>
          </p:nvPr>
        </p:nvSpPr>
        <p:spPr>
          <a:xfrm>
            <a:off x="534740" y="476250"/>
            <a:ext cx="9396889" cy="1143000"/>
          </a:xfrm>
        </p:spPr>
        <p:txBody>
          <a:bodyPr/>
          <a:lstStyle/>
          <a:p>
            <a:pPr eaLnBrk="1" hangingPunct="1"/>
            <a:r>
              <a:rPr lang="el-GR" b="1" smtClean="0"/>
              <a:t>Χρηματοδότηση</a:t>
            </a:r>
          </a:p>
        </p:txBody>
      </p:sp>
      <p:sp>
        <p:nvSpPr>
          <p:cNvPr id="29702" name="Content Placeholder 2"/>
          <p:cNvSpPr txBox="1">
            <a:spLocks/>
          </p:cNvSpPr>
          <p:nvPr/>
        </p:nvSpPr>
        <p:spPr bwMode="auto">
          <a:xfrm>
            <a:off x="522051" y="1530352"/>
            <a:ext cx="9396889" cy="377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Το έργο υλοποιείται στο πλαίσιο του Επιχειρησιακού Προγράμματος «</a:t>
            </a:r>
            <a:r>
              <a:rPr lang="el-GR" altLang="el-GR" sz="2000" b="1" dirty="0">
                <a:solidFill>
                  <a:srgbClr val="000000"/>
                </a:solidFill>
                <a:latin typeface="Calibri" pitchFamily="34" charset="0"/>
              </a:rPr>
              <a:t>Εκπαίδευση και Δια Βίου Μάθηση</a:t>
            </a: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Το έργο «</a:t>
            </a:r>
            <a:r>
              <a:rPr lang="el-GR" altLang="el-GR" sz="2000" b="1" dirty="0">
                <a:solidFill>
                  <a:srgbClr val="000000"/>
                </a:solidFill>
                <a:latin typeface="Calibri" pitchFamily="34" charset="0"/>
              </a:rPr>
              <a:t>Ανοικτά Ακαδημαϊκά Μαθήματα στο TEI Ηπείρου</a:t>
            </a: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» έχει χρηματοδοτήσει μόνο τη αναδιαμόρφωση του εκπαιδευτικού υλικού.</a:t>
            </a:r>
          </a:p>
          <a:p>
            <a:pPr marL="341313" indent="-341313" algn="just">
              <a:spcBef>
                <a:spcPct val="20000"/>
              </a:spcBef>
              <a:buFont typeface="Arial" charset="0"/>
              <a:buChar char="•"/>
            </a:pPr>
            <a:r>
              <a:rPr lang="el-GR" altLang="el-GR" sz="2000" dirty="0">
                <a:solidFill>
                  <a:srgbClr val="000000"/>
                </a:solidFill>
                <a:latin typeface="Calibri" pitchFamily="34" charset="0"/>
              </a:rPr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29703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0833" y="4592640"/>
            <a:ext cx="7399325" cy="128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ΗΛΕΚΤΡΟΝΙΚΟ ΕΜΠΟΡΙΟ, Ενότητα 8,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/>
          <a:lstStyle/>
          <a:p>
            <a:r>
              <a:rPr lang="el-GR" b="1" dirty="0" smtClean="0"/>
              <a:t>Σκοποί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8,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87195" y="1529572"/>
            <a:ext cx="9643555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Πλοήγηση σε </a:t>
            </a:r>
            <a:r>
              <a:rPr lang="el-GR" sz="3200" dirty="0" smtClean="0"/>
              <a:t>πίνακες της </a:t>
            </a:r>
            <a:r>
              <a:rPr lang="en-US" sz="3200" dirty="0" smtClean="0"/>
              <a:t>PHP </a:t>
            </a:r>
            <a:r>
              <a:rPr lang="el-GR" sz="3200" dirty="0" smtClean="0"/>
              <a:t>μέσω της συνάρτησης</a:t>
            </a:r>
            <a:endParaRPr lang="en-US" sz="3200" dirty="0" smtClean="0"/>
          </a:p>
          <a:p>
            <a:r>
              <a:rPr lang="el-GR" sz="3200" dirty="0" smtClean="0"/>
              <a:t> </a:t>
            </a:r>
            <a:r>
              <a:rPr lang="en-US" sz="3200" b="1" dirty="0" err="1" smtClean="0"/>
              <a:t>n_array</a:t>
            </a:r>
            <a:r>
              <a:rPr lang="en-US" sz="3200" b="1" dirty="0" smtClean="0"/>
              <a:t>(</a:t>
            </a:r>
            <a:r>
              <a:rPr lang="en-US" sz="3200" b="1" dirty="0" err="1" smtClean="0"/>
              <a:t>value,array</a:t>
            </a:r>
            <a:r>
              <a:rPr lang="en-US" sz="3200" b="1" dirty="0" smtClean="0"/>
              <a:t>)</a:t>
            </a:r>
            <a:r>
              <a:rPr lang="el-GR" sz="3200" b="1" dirty="0" smtClean="0"/>
              <a:t> </a:t>
            </a:r>
            <a:r>
              <a:rPr lang="el-GR" sz="3200" dirty="0" smtClean="0"/>
              <a:t>και εφαρμογή πράξεων μεταξύ των.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476672"/>
            <a:ext cx="9396889" cy="1143000"/>
          </a:xfrm>
        </p:spPr>
        <p:txBody>
          <a:bodyPr/>
          <a:lstStyle/>
          <a:p>
            <a:r>
              <a:rPr lang="el-GR" b="1" dirty="0" smtClean="0"/>
              <a:t>Περιεχόμενα  ενότητας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8,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87195" y="1313548"/>
            <a:ext cx="9643555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61212" y="1465948"/>
            <a:ext cx="9643555" cy="37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Πλοήγηση σε </a:t>
            </a:r>
            <a:r>
              <a:rPr lang="el-GR" sz="3200" dirty="0" smtClean="0"/>
              <a:t>πίνακες</a:t>
            </a:r>
            <a:endParaRPr lang="en-US" sz="3200" dirty="0" smtClean="0"/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Η συνάρτηση </a:t>
            </a:r>
            <a:r>
              <a:rPr lang="en-US" sz="3200" b="1" dirty="0" err="1" smtClean="0"/>
              <a:t>n_array</a:t>
            </a:r>
            <a:r>
              <a:rPr lang="en-US" sz="3200" b="1" dirty="0" smtClean="0"/>
              <a:t>(</a:t>
            </a:r>
            <a:r>
              <a:rPr lang="en-US" sz="3200" b="1" dirty="0" err="1" smtClean="0"/>
              <a:t>value,array</a:t>
            </a:r>
            <a:r>
              <a:rPr lang="en-US" sz="3200" b="1" dirty="0" smtClean="0"/>
              <a:t>)</a:t>
            </a:r>
            <a:endParaRPr lang="el-GR" sz="3200" b="1" dirty="0" smtClean="0"/>
          </a:p>
          <a:p>
            <a:pPr>
              <a:buFont typeface="Arial" pitchFamily="34" charset="0"/>
              <a:buChar char="•"/>
            </a:pPr>
            <a:r>
              <a:rPr lang="el-GR" sz="3200" i="1" dirty="0" smtClean="0"/>
              <a:t>Πράξεις μεταξύ πινάκων</a:t>
            </a: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>
              <a:buFont typeface="Arial" pitchFamily="34" charset="0"/>
              <a:buChar char="•"/>
            </a:pPr>
            <a:endParaRPr lang="el-GR" sz="3200" dirty="0" smtClean="0"/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Χρήση Διατάξεων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xmlns="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Ηλεκτρονικό Εμπόριο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Χρήση Πινάκων στο Ηλεκτρονικό εμπόριο (ΙΙ)</a:t>
            </a:r>
          </a:p>
        </p:txBody>
      </p:sp>
    </p:spTree>
    <p:extLst>
      <p:ext uri="{BB962C8B-B14F-4D97-AF65-F5344CB8AC3E}">
        <p14:creationId xmlns:p14="http://schemas.microsoft.com/office/powerpoint/2010/main" xmlns="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861" y="332656"/>
            <a:ext cx="9396889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Πλοήγηση σε πίνακες</a:t>
            </a:r>
            <a:endParaRPr lang="el-GR" b="1" dirty="0"/>
          </a:p>
        </p:txBody>
      </p:sp>
      <p:sp>
        <p:nvSpPr>
          <p:cNvPr id="4" name="3 - TextBox"/>
          <p:cNvSpPr txBox="1"/>
          <p:nvPr/>
        </p:nvSpPr>
        <p:spPr>
          <a:xfrm>
            <a:off x="0" y="2"/>
            <a:ext cx="10440988" cy="46166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1200" b="1" dirty="0" smtClean="0">
                <a:solidFill>
                  <a:schemeClr val="bg1"/>
                </a:solidFill>
              </a:rPr>
              <a:t>ΗΛΕΚΤΡΟΝΙΚΟ ΕΜΠΟΡΙΟ</a:t>
            </a:r>
            <a:r>
              <a:rPr lang="el-GR" sz="1200" dirty="0" smtClean="0">
                <a:solidFill>
                  <a:schemeClr val="bg1"/>
                </a:solidFill>
              </a:rPr>
              <a:t>, Ενότητα 8, ΤΜΗΜΑ ΜΗΧΑΝΙΚΩΝ ΠΛΗΡΟΦΟΡΙΚΗΣ ΤΕ, </a:t>
            </a:r>
          </a:p>
          <a:p>
            <a:pPr algn="ctr"/>
            <a:r>
              <a:rPr lang="el-GR" sz="1200" dirty="0" smtClean="0">
                <a:solidFill>
                  <a:schemeClr val="bg1"/>
                </a:solidFill>
              </a:rPr>
              <a:t>ΤΕΙ ΗΠΕΙΡΟΥ- </a:t>
            </a:r>
            <a:r>
              <a:rPr lang="el-GR" sz="1200" b="1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12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3"/>
            <a:ext cx="698303" cy="692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78241" y="3"/>
            <a:ext cx="862747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/>
          <p:cNvSpPr/>
          <p:nvPr/>
        </p:nvSpPr>
        <p:spPr>
          <a:xfrm>
            <a:off x="395958" y="1517878"/>
            <a:ext cx="9793088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Με τον όρο </a:t>
            </a:r>
            <a:r>
              <a:rPr lang="el-GR" sz="3200" b="1" dirty="0" smtClean="0"/>
              <a:t>πλοήγηση σε πίνακες </a:t>
            </a:r>
            <a:r>
              <a:rPr lang="el-GR" sz="3200" dirty="0" smtClean="0"/>
              <a:t>εννοούμε την ενέργεια που κάνουμε να</a:t>
            </a:r>
            <a:r>
              <a:rPr lang="en-US" sz="3200" dirty="0" smtClean="0"/>
              <a:t> </a:t>
            </a:r>
            <a:r>
              <a:rPr lang="el-GR" sz="3200" dirty="0" smtClean="0"/>
              <a:t>κινηθούμε από την μία άκρη ενός πίνακα στην άλλη.</a:t>
            </a:r>
            <a:endParaRPr lang="en-US" sz="3200" dirty="0" smtClean="0"/>
          </a:p>
          <a:p>
            <a:r>
              <a:rPr lang="el-GR" sz="3200" dirty="0" smtClean="0"/>
              <a:t> </a:t>
            </a:r>
            <a:endParaRPr lang="en-US" sz="3200" dirty="0" smtClean="0"/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Οι πίνακες στην </a:t>
            </a:r>
            <a:r>
              <a:rPr lang="el-GR" sz="2800" b="1" dirty="0" smtClean="0"/>
              <a:t>PHP</a:t>
            </a:r>
            <a:r>
              <a:rPr lang="el-GR" sz="2800" dirty="0" smtClean="0"/>
              <a:t> δεν</a:t>
            </a:r>
            <a:r>
              <a:rPr lang="en-US" sz="2800" dirty="0" smtClean="0"/>
              <a:t> </a:t>
            </a:r>
            <a:r>
              <a:rPr lang="el-GR" sz="2800" dirty="0" smtClean="0"/>
              <a:t>είναι πίνακες με την έννοια του όρου που τον συναντάμε στις άλλες</a:t>
            </a:r>
            <a:r>
              <a:rPr lang="en-US" sz="2800" dirty="0" smtClean="0"/>
              <a:t> </a:t>
            </a:r>
            <a:r>
              <a:rPr lang="el-GR" sz="2800" dirty="0" err="1" smtClean="0"/>
              <a:t>διαδικασιακές</a:t>
            </a:r>
            <a:r>
              <a:rPr lang="el-GR" sz="2800" dirty="0" smtClean="0"/>
              <a:t> γλώσσες.</a:t>
            </a:r>
          </a:p>
          <a:p>
            <a:pPr lvl="1">
              <a:buFont typeface="Wingdings" pitchFamily="2" charset="2"/>
              <a:buChar char="ü"/>
            </a:pPr>
            <a:endParaRPr lang="en-US" sz="2800" dirty="0" smtClean="0"/>
          </a:p>
          <a:p>
            <a:pPr lvl="1">
              <a:buFont typeface="Wingdings" pitchFamily="2" charset="2"/>
              <a:buChar char="ü"/>
            </a:pPr>
            <a:r>
              <a:rPr lang="el-GR" sz="2800" dirty="0" smtClean="0"/>
              <a:t>Πρόκειται για γραμμικές λίστες οι οποίες</a:t>
            </a:r>
            <a:r>
              <a:rPr lang="en-US" sz="2800" dirty="0" smtClean="0"/>
              <a:t> </a:t>
            </a:r>
            <a:r>
              <a:rPr lang="el-GR" sz="2800" dirty="0" smtClean="0"/>
              <a:t>διαθέτουν κάποιον δείκτη θέσεως που δείχνει και την τρέχουσα θέση στην οποία κάνουμε κάποια συγκεκριμένη πράξη π.χ.  έναν έλεγχο.</a:t>
            </a: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2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1961</TotalTime>
  <Words>1169</Words>
  <Application>Microsoft Office PowerPoint</Application>
  <PresentationFormat>Προσαρμογή</PresentationFormat>
  <Paragraphs>155</Paragraphs>
  <Slides>24</Slides>
  <Notes>7</Notes>
  <HiddenSlides>0</HiddenSlides>
  <MMClips>0</MMClips>
  <ScaleCrop>false</ScaleCrop>
  <HeadingPairs>
    <vt:vector size="4" baseType="variant">
      <vt:variant>
        <vt:lpstr>Θέμα</vt:lpstr>
      </vt:variant>
      <vt:variant>
        <vt:i4>3</vt:i4>
      </vt:variant>
      <vt:variant>
        <vt:lpstr>Τίτλοι διαφανειών</vt:lpstr>
      </vt:variant>
      <vt:variant>
        <vt:i4>24</vt:i4>
      </vt:variant>
    </vt:vector>
  </HeadingPairs>
  <TitlesOfParts>
    <vt:vector size="27" baseType="lpstr">
      <vt:lpstr>Θέμα του Office</vt:lpstr>
      <vt:lpstr>1_Θέμα του Office</vt:lpstr>
      <vt:lpstr>2_Θέμα του Office</vt:lpstr>
      <vt:lpstr>ΗΛΕΚΤΡΟΝΙΚΟ ΕΜΠΟΡΙΟ</vt:lpstr>
      <vt:lpstr>Διαφάνεια 2</vt:lpstr>
      <vt:lpstr>Άδειες Χρήσης</vt:lpstr>
      <vt:lpstr>Χρηματοδότηση</vt:lpstr>
      <vt:lpstr>Σκοποί  ενότητας</vt:lpstr>
      <vt:lpstr>Περιεχόμενα  ενότητας</vt:lpstr>
      <vt:lpstr>Χρήση Διατάξεων</vt:lpstr>
      <vt:lpstr>Ηλεκτρονικό Εμπόριο</vt:lpstr>
      <vt:lpstr>Πλοήγηση σε πίνακες</vt:lpstr>
      <vt:lpstr>Πλοήγηση σε πίνακες</vt:lpstr>
      <vt:lpstr>Πλοήγηση σε πίνακες</vt:lpstr>
      <vt:lpstr>Πλοήγηση σε πίνακες</vt:lpstr>
      <vt:lpstr>Πλοήγηση σε πίνακες</vt:lpstr>
      <vt:lpstr>Πλοήγηση σε πίνακες</vt:lpstr>
      <vt:lpstr>Πλοήγηση σε πίνακες</vt:lpstr>
      <vt:lpstr>Πράξεις μεταξύ πινάκων</vt:lpstr>
      <vt:lpstr>Πράξεις μεταξύ πινάκων</vt:lpstr>
      <vt:lpstr>Διαφάνεια 18</vt:lpstr>
      <vt:lpstr>Σημείωμα Αδειοδότησης</vt:lpstr>
      <vt:lpstr>Σημείωμα Αναφοράς</vt:lpstr>
      <vt:lpstr>Διαφάνεια 21</vt:lpstr>
      <vt:lpstr>Διαφάνεια 22</vt:lpstr>
      <vt:lpstr>Διαφάνεια 23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Συστήματα Τηλεκπαίδευσης</dc:title>
  <dc:creator>vaitsa</dc:creator>
  <cp:lastModifiedBy>Vaitsa Tsakstara</cp:lastModifiedBy>
  <cp:revision>165</cp:revision>
  <dcterms:created xsi:type="dcterms:W3CDTF">2015-04-14T16:45:01Z</dcterms:created>
  <dcterms:modified xsi:type="dcterms:W3CDTF">2015-09-17T19:46:33Z</dcterms:modified>
</cp:coreProperties>
</file>