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handoutMasterIdLst>
    <p:handoutMasterId r:id="rId29"/>
  </p:handoutMasterIdLst>
  <p:sldIdLst>
    <p:sldId id="257" r:id="rId4"/>
    <p:sldId id="258" r:id="rId5"/>
    <p:sldId id="320" r:id="rId6"/>
    <p:sldId id="321" r:id="rId7"/>
    <p:sldId id="259" r:id="rId8"/>
    <p:sldId id="292" r:id="rId9"/>
    <p:sldId id="261" r:id="rId10"/>
    <p:sldId id="262" r:id="rId11"/>
    <p:sldId id="334" r:id="rId12"/>
    <p:sldId id="412" r:id="rId13"/>
    <p:sldId id="413" r:id="rId14"/>
    <p:sldId id="414" r:id="rId15"/>
    <p:sldId id="393" r:id="rId16"/>
    <p:sldId id="415" r:id="rId17"/>
    <p:sldId id="416" r:id="rId18"/>
    <p:sldId id="417" r:id="rId19"/>
    <p:sldId id="418" r:id="rId20"/>
    <p:sldId id="322" r:id="rId21"/>
    <p:sldId id="323" r:id="rId22"/>
    <p:sldId id="324" r:id="rId23"/>
    <p:sldId id="277" r:id="rId24"/>
    <p:sldId id="278" r:id="rId25"/>
    <p:sldId id="291" r:id="rId26"/>
    <p:sldId id="279" r:id="rId27"/>
  </p:sldIdLst>
  <p:sldSz cx="10440988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12" y="-102"/>
      </p:cViewPr>
      <p:guideLst>
        <p:guide orient="horz" pos="2160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819150" y="685800"/>
            <a:ext cx="521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1088" y="1143000"/>
            <a:ext cx="4695825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18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19150" y="685800"/>
            <a:ext cx="5219700" cy="3429000"/>
          </a:xfrm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3075" y="2130432"/>
            <a:ext cx="887484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66149" y="3886200"/>
            <a:ext cx="730869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569716" y="274644"/>
            <a:ext cx="2349222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22049" y="274644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3075" y="2130434"/>
            <a:ext cx="887484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80527" y="3886200"/>
            <a:ext cx="887993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4767" y="4406903"/>
            <a:ext cx="887484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6113" y="1095941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574254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2051" y="2214017"/>
            <a:ext cx="4613249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303887" y="1574254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303887" y="2214017"/>
            <a:ext cx="4615062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82136" y="1556793"/>
            <a:ext cx="5836802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22061" y="1556793"/>
            <a:ext cx="34350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46507" y="1556792"/>
            <a:ext cx="6264593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46507" y="5157192"/>
            <a:ext cx="6264593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69716" y="274646"/>
            <a:ext cx="2349222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22049" y="274646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3075" y="2130430"/>
            <a:ext cx="887484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80527" y="3886200"/>
            <a:ext cx="887993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4767" y="4406902"/>
            <a:ext cx="887484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6113" y="1095941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574254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2051" y="2214017"/>
            <a:ext cx="4613249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303882" y="1574254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303882" y="2214017"/>
            <a:ext cx="4615062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4767" y="4406903"/>
            <a:ext cx="887484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82136" y="1556793"/>
            <a:ext cx="5836802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22054" y="1556793"/>
            <a:ext cx="34350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46507" y="1556792"/>
            <a:ext cx="6264593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46507" y="5157192"/>
            <a:ext cx="6264593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69716" y="274642"/>
            <a:ext cx="2349222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22049" y="274642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22051" y="1535116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2051" y="2174875"/>
            <a:ext cx="461324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303887" y="1535116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303887" y="2174875"/>
            <a:ext cx="46150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22059" y="273052"/>
            <a:ext cx="34350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82136" y="273052"/>
            <a:ext cx="58368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22059" y="1435104"/>
            <a:ext cx="34350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46507" y="4800600"/>
            <a:ext cx="62645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46507" y="612775"/>
            <a:ext cx="626459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46507" y="5367338"/>
            <a:ext cx="62645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22049" y="6356357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567338" y="6356357"/>
            <a:ext cx="3306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482708" y="6356357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482708" y="6356358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9967429" y="6559389"/>
            <a:ext cx="38035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482708" y="6356355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9967421" y="6559385"/>
            <a:ext cx="38035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COMP10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php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mysql.com/" TargetMode="External"/><Relationship Id="rId5" Type="http://schemas.openxmlformats.org/officeDocument/2006/relationships/hyperlink" Target="http://www.apache.org/" TargetMode="Externa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ΗΛΕΚΤΡΟΝΙΚΟ ΕΜΠΟΡΙΟ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1639" y="3476600"/>
            <a:ext cx="9455488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8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Χρήση Πινάκων στο Ηλεκτρονικό εμπόριο (ΙΙ)</a:t>
            </a: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</a:t>
            </a:r>
            <a:r>
              <a:rPr lang="el-GR" sz="2800" dirty="0" err="1" smtClean="0">
                <a:solidFill>
                  <a:schemeClr val="tx1"/>
                </a:solidFill>
              </a:rPr>
              <a:t>Τσούλος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42" y="5827943"/>
            <a:ext cx="1806032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5" y="5591697"/>
            <a:ext cx="4921661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733242" y="252000"/>
            <a:ext cx="4816138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Πλοήγηση σε πίνακες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517878"/>
            <a:ext cx="97930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Η απλούστερη ενέργεια που θέλουμε να κάνουμε σε έναν πίνακα είναι να ψάξουμε για ένα στοιχείο σε αυτόν. Η πρώτη συνάρτηση που το κάνει αυτό είναι η </a:t>
            </a:r>
            <a:r>
              <a:rPr lang="el-GR" sz="3200" b="1" dirty="0" err="1" smtClean="0"/>
              <a:t>in_array</a:t>
            </a:r>
            <a:r>
              <a:rPr lang="el-GR" sz="3200" dirty="0" smtClean="0"/>
              <a:t>(</a:t>
            </a:r>
            <a:r>
              <a:rPr lang="el-GR" sz="3200" dirty="0" err="1" smtClean="0"/>
              <a:t>value,array</a:t>
            </a:r>
            <a:r>
              <a:rPr lang="el-GR" sz="3200" dirty="0" smtClean="0"/>
              <a:t>). 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Η πρώτη της παράμετρος είναι η τιμή για την οποία ψάχνουμε 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η δεύτερη παράμετρος είναι ο πίνακας στον οποίο γίνεται η έρευνα. Η συνάρτηση αυτή επιστρέφει </a:t>
            </a:r>
            <a:r>
              <a:rPr lang="el-GR" sz="2800" b="1" dirty="0" smtClean="0"/>
              <a:t>TRUE </a:t>
            </a:r>
            <a:r>
              <a:rPr lang="el-GR" sz="2800" dirty="0" smtClean="0"/>
              <a:t>ή </a:t>
            </a:r>
            <a:r>
              <a:rPr lang="el-GR" sz="2800" b="1" dirty="0" smtClean="0"/>
              <a:t>FALSE</a:t>
            </a:r>
            <a:r>
              <a:rPr lang="el-GR" sz="2800" dirty="0" smtClean="0"/>
              <a:t>, ανάλογα με το αν υπάρχει στον πίνακα η τιμή ή όχι. </a:t>
            </a:r>
          </a:p>
          <a:p>
            <a:pPr lvl="2">
              <a:buFont typeface="Wingdings" pitchFamily="2" charset="2"/>
              <a:buChar char="q"/>
            </a:pPr>
            <a:r>
              <a:rPr lang="el-GR" sz="2400" dirty="0" smtClean="0"/>
              <a:t>αν και αυτή η συνάρτηση είναι αρκετά απλή στην σκέψη και στην λειτουργία δεν μας δίνει την θέση στην οποία βρίσκεται το στοιχείο στον πίνακα. Αυτό γίνεται με την συνάρτηση </a:t>
            </a:r>
            <a:r>
              <a:rPr lang="el-GR" sz="2400" b="1" dirty="0" err="1" smtClean="0">
                <a:solidFill>
                  <a:srgbClr val="FF0000"/>
                </a:solidFill>
              </a:rPr>
              <a:t>array_search</a:t>
            </a:r>
            <a:r>
              <a:rPr lang="el-GR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dirty="0" err="1" smtClean="0">
                <a:solidFill>
                  <a:srgbClr val="FF0000"/>
                </a:solidFill>
              </a:rPr>
              <a:t>value,array</a:t>
            </a:r>
            <a:r>
              <a:rPr lang="el-GR" sz="2400" b="1" dirty="0" smtClean="0">
                <a:solidFill>
                  <a:srgbClr val="FF0000"/>
                </a:solidFill>
              </a:rPr>
              <a:t>)</a:t>
            </a:r>
            <a:r>
              <a:rPr lang="el-GR" sz="2400" dirty="0" smtClean="0"/>
              <a:t>.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Πλοήγηση σε πίνακες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196752"/>
            <a:ext cx="97930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συνάρτηση αυτή ψάχνει για το στοιχείο </a:t>
            </a:r>
            <a:r>
              <a:rPr lang="el-GR" sz="3200" b="1" dirty="0" err="1" smtClean="0"/>
              <a:t>value</a:t>
            </a:r>
            <a:endParaRPr lang="el-GR" sz="3200" b="1" dirty="0" smtClean="0"/>
          </a:p>
          <a:p>
            <a:r>
              <a:rPr lang="el-GR" sz="3200" dirty="0" smtClean="0"/>
              <a:t>στον πίνακα </a:t>
            </a:r>
            <a:r>
              <a:rPr lang="el-GR" sz="3200" b="1" dirty="0" err="1" smtClean="0"/>
              <a:t>array</a:t>
            </a:r>
            <a:r>
              <a:rPr lang="el-GR" sz="3200" dirty="0" smtClean="0"/>
              <a:t> και θα επιστρέψει αν υπάρχει το κλειδί (ή θέση) αυτού του στοιχείου στον πίνακα.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Επειδή οι πίνακες είναι στην ουσία γραμμικές λίστες, υπάρχει κάποιος τρόπος να της διατρέξουμε από την αρχή μέχρι το τέλος.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Αυτήν την λειτουργία κάνει η συνάρτηση </a:t>
            </a:r>
            <a:r>
              <a:rPr lang="el-GR" sz="2800" b="1" dirty="0" err="1" smtClean="0"/>
              <a:t>next</a:t>
            </a:r>
            <a:r>
              <a:rPr lang="el-GR" sz="2800" b="1" dirty="0" smtClean="0"/>
              <a:t>(</a:t>
            </a:r>
            <a:r>
              <a:rPr lang="el-GR" sz="2800" b="1" dirty="0" err="1" smtClean="0"/>
              <a:t>array</a:t>
            </a:r>
            <a:r>
              <a:rPr lang="el-GR" sz="2800" b="1" dirty="0" smtClean="0"/>
              <a:t>), </a:t>
            </a:r>
            <a:r>
              <a:rPr lang="el-GR" sz="2800" dirty="0" smtClean="0"/>
              <a:t>η οποία επιστρέφει το επόμενο στοιχείο σε έναν πίνακα και ταυτόχρονα μετακινεί τον δείκτη θέσεως του πίνακα κατά </a:t>
            </a:r>
            <a:r>
              <a:rPr lang="el-GR" sz="2800" b="1" dirty="0" smtClean="0"/>
              <a:t>1 </a:t>
            </a:r>
            <a:r>
              <a:rPr lang="el-GR" sz="2800" dirty="0" smtClean="0"/>
              <a:t>στοιχείο.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Αν έχουμε φτάσει στο τέλος του πίνακα η συνάρτηση αυτή επιστρέφει </a:t>
            </a:r>
            <a:r>
              <a:rPr lang="en-US" sz="2800" b="1" dirty="0" smtClean="0"/>
              <a:t>FALSE.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Πλοήγηση σε πίνακες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974" y="1484783"/>
            <a:ext cx="9145016" cy="50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Πλοήγηση σε πίνακες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386636"/>
            <a:ext cx="97930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Το προηγούμενο πρόγραμμα όσο απλό και αν φαίνεται έχει ένα ελάττωμα: δεν τυπώνει το πρώτο στοιχείο του πίνακα, αλλά το παρακάμπτει.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Αυτό γίνεται επειδή η </a:t>
            </a:r>
            <a:r>
              <a:rPr lang="el-GR" sz="2800" b="1" dirty="0" err="1" smtClean="0">
                <a:solidFill>
                  <a:srgbClr val="FF0000"/>
                </a:solidFill>
              </a:rPr>
              <a:t>next</a:t>
            </a:r>
            <a:r>
              <a:rPr lang="el-GR" sz="2800" b="1" dirty="0" smtClean="0">
                <a:solidFill>
                  <a:srgbClr val="FF0000"/>
                </a:solidFill>
              </a:rPr>
              <a:t>()</a:t>
            </a:r>
            <a:r>
              <a:rPr lang="el-GR" sz="2800" dirty="0" smtClean="0"/>
              <a:t> περνά αμέσως στο επόμενο στοιχείο του πίνακα.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Αν θέλουμε να παίρνουμε κάθε φορά το τρέχον στοιχείο σε έναν πίνακα, τότε πρέπει να χρησιμοποιήσουμε την συνάρτηση </a:t>
            </a:r>
            <a:r>
              <a:rPr lang="el-GR" sz="2800" b="1" dirty="0" err="1" smtClean="0">
                <a:solidFill>
                  <a:srgbClr val="FF0000"/>
                </a:solidFill>
              </a:rPr>
              <a:t>current</a:t>
            </a:r>
            <a:r>
              <a:rPr lang="el-GR" sz="2800" b="1" dirty="0" smtClean="0">
                <a:solidFill>
                  <a:srgbClr val="FF0000"/>
                </a:solidFill>
              </a:rPr>
              <a:t>(</a:t>
            </a:r>
            <a:r>
              <a:rPr lang="el-GR" sz="2800" b="1" dirty="0" err="1" smtClean="0">
                <a:solidFill>
                  <a:srgbClr val="FF0000"/>
                </a:solidFill>
              </a:rPr>
              <a:t>array</a:t>
            </a:r>
            <a:r>
              <a:rPr lang="el-GR" sz="2800" b="1" dirty="0" smtClean="0">
                <a:solidFill>
                  <a:srgbClr val="FF0000"/>
                </a:solidFill>
              </a:rPr>
              <a:t>)</a:t>
            </a:r>
            <a:r>
              <a:rPr lang="el-GR" sz="2800" dirty="0" smtClean="0"/>
              <a:t> η οποία επιστρέφει το στοιχείο σε εκείνη την θέση του πίνακα που βρισκόμαστε. </a:t>
            </a:r>
          </a:p>
          <a:p>
            <a:pPr lvl="1">
              <a:buFont typeface="Wingdings" pitchFamily="2" charset="2"/>
              <a:buChar char="ü"/>
            </a:pPr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260648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Πλοήγηση σε πίνακες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4070" y="2348880"/>
            <a:ext cx="8121862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95958" y="1124744"/>
            <a:ext cx="9145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200" dirty="0" smtClean="0">
                <a:solidFill>
                  <a:prstClr val="black"/>
                </a:solidFill>
              </a:rPr>
              <a:t>Το προηγούμενο παράδειγμα γραμμένο σωστά έχει ως ακολούθως:</a:t>
            </a:r>
            <a:endParaRPr lang="en-US" sz="3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260648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Πλοήγηση σε πίνακες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467966" y="1412776"/>
            <a:ext cx="91450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Αν δεν θέλουμε να περάσουμε από όλα τα στοιχεία ενός πίνακα, αλλά απλά να πάμε στο τέλος του, τότε μπορούμε να χρησιμοποιήσουμε</a:t>
            </a:r>
            <a:r>
              <a:rPr lang="en-US" sz="3200" dirty="0" smtClean="0"/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την συνάρτηση</a:t>
            </a:r>
            <a:r>
              <a:rPr lang="en-US" sz="2800" dirty="0" smtClean="0"/>
              <a:t> </a:t>
            </a:r>
            <a:r>
              <a:rPr lang="el-GR" sz="2800" b="1" dirty="0" err="1" smtClean="0">
                <a:solidFill>
                  <a:srgbClr val="FF0000"/>
                </a:solidFill>
              </a:rPr>
              <a:t>end</a:t>
            </a:r>
            <a:r>
              <a:rPr lang="el-GR" sz="2800" b="1" dirty="0" smtClean="0">
                <a:solidFill>
                  <a:srgbClr val="FF0000"/>
                </a:solidFill>
              </a:rPr>
              <a:t>(), </a:t>
            </a:r>
            <a:r>
              <a:rPr lang="el-GR" sz="2800" dirty="0" smtClean="0"/>
              <a:t>η οποία επιστρέφει το τελευταίο στοιχείο στον πίνακα και μετακινεί τον δείκτη του πίνακα στην τελευταία θέση του.</a:t>
            </a:r>
          </a:p>
          <a:p>
            <a:pPr lvl="1"/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Όμοια με την συνάρτηση </a:t>
            </a:r>
            <a:r>
              <a:rPr lang="el-GR" sz="3200" b="1" dirty="0" err="1" smtClean="0">
                <a:solidFill>
                  <a:srgbClr val="FF0000"/>
                </a:solidFill>
              </a:rPr>
              <a:t>next</a:t>
            </a:r>
            <a:r>
              <a:rPr lang="el-GR" sz="3200" b="1" dirty="0" smtClean="0">
                <a:solidFill>
                  <a:srgbClr val="FF0000"/>
                </a:solidFill>
              </a:rPr>
              <a:t>() </a:t>
            </a:r>
            <a:r>
              <a:rPr lang="el-GR" sz="3200" dirty="0" smtClean="0"/>
              <a:t>υπάρχει και η </a:t>
            </a:r>
            <a:r>
              <a:rPr lang="el-GR" sz="3200" b="1" dirty="0" err="1" smtClean="0">
                <a:solidFill>
                  <a:srgbClr val="FF0000"/>
                </a:solidFill>
              </a:rPr>
              <a:t>prev</a:t>
            </a:r>
            <a:r>
              <a:rPr lang="el-GR" sz="3200" b="1" dirty="0" smtClean="0">
                <a:solidFill>
                  <a:srgbClr val="FF0000"/>
                </a:solidFill>
              </a:rPr>
              <a:t>() </a:t>
            </a:r>
            <a:r>
              <a:rPr lang="el-GR" sz="3200" dirty="0" smtClean="0"/>
              <a:t>η οποία δίνει το</a:t>
            </a:r>
            <a:r>
              <a:rPr lang="en-US" sz="3200" dirty="0" smtClean="0"/>
              <a:t> </a:t>
            </a:r>
            <a:r>
              <a:rPr lang="el-GR" sz="3200" dirty="0" smtClean="0"/>
              <a:t>προηγούμενο στοιχείο σε έναν πίνακα και επιστρέφει </a:t>
            </a:r>
            <a:r>
              <a:rPr lang="el-GR" sz="3200" b="1" dirty="0" smtClean="0">
                <a:solidFill>
                  <a:srgbClr val="FF0000"/>
                </a:solidFill>
              </a:rPr>
              <a:t>FALSE</a:t>
            </a:r>
            <a:r>
              <a:rPr lang="el-GR" sz="3200" dirty="0" smtClean="0"/>
              <a:t> όταν φτάσουμε στην αρχή του πίνακα.</a:t>
            </a:r>
            <a:endParaRPr lang="en-US" sz="3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974" y="548680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Πράξεις μεταξύ πινάκων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539974" y="2276872"/>
            <a:ext cx="9145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Έκτος από την πλοήγηση σε έναν πίνακα πολύ σημαντικό είναι να εξετάσουμε και τις συναρτήσεις για πράξεις μεταξύ πινάκων.</a:t>
            </a:r>
            <a:endParaRPr lang="en-US" sz="3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974" y="548680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Πράξεις μεταξύ πινάκων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661" y="1772816"/>
            <a:ext cx="1008356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3171" y="6559552"/>
            <a:ext cx="71781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18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646501" y="2894013"/>
            <a:ext cx="5220494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8,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8,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533860" y="2132856"/>
            <a:ext cx="9621069" cy="163121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2724" y="4149083"/>
            <a:ext cx="1806032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616083" y="5085185"/>
            <a:ext cx="9511439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780527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944972" y="6237312"/>
            <a:ext cx="7499700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861" y="1614400"/>
            <a:ext cx="9373267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Ηλεκτρονικό εμπόριο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8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Χρήση Πινάκων στο Ηλεκτρονικό εμπόριο (ΙΙ)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42" y="5827943"/>
            <a:ext cx="1806032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5" y="5591697"/>
            <a:ext cx="4921661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1" y="4257"/>
            <a:ext cx="8509359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3809" y="4257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861" y="1412776"/>
            <a:ext cx="939688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Ηλεκτρονικό Εμπόριο.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013851" y="2996952"/>
            <a:ext cx="6709727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767185" y="4221091"/>
            <a:ext cx="8171833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641" y="5589241"/>
            <a:ext cx="3716884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6033" y="5661251"/>
            <a:ext cx="1806032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861" y="1412776"/>
            <a:ext cx="939688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645887" y="2411596"/>
            <a:ext cx="5220494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61025" y="1981200"/>
            <a:ext cx="9918939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435041" y="560388"/>
            <a:ext cx="957090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10440988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7879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157" y="0"/>
            <a:ext cx="86283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500298" y="1300165"/>
            <a:ext cx="940776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Ηλεκτρονικό Εμπόριο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Πομπόρτσης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Τσούφλας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Τζιόλα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2002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Εμπόριο, Αρχές και Εξελίξεις,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E. Turban,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Γκιούρδας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Γ.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Δουκίδης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Ν. Γεωργόπουλος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Εγχειρίδιο Προγραμματισμού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Stephen Walther, Jonathan Levine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Web Development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Εύκολα και γρήγορα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Java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Οδηγός Προγραμματισμού για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XML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και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JSP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r>
              <a:rPr lang="en-US" sz="1400" dirty="0" smtClean="0">
                <a:hlinkClick r:id="rId5"/>
              </a:rPr>
              <a:t>Apache web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err="1" smtClean="0">
                <a:hlinkClick r:id="rId6"/>
              </a:rPr>
              <a:t>Mysql</a:t>
            </a:r>
            <a:r>
              <a:rPr lang="en-US" sz="1400" dirty="0" smtClean="0">
                <a:hlinkClick r:id="rId6"/>
              </a:rPr>
              <a:t> database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l-GR" sz="1400" dirty="0" smtClean="0">
                <a:hlinkClick r:id="rId7"/>
              </a:rPr>
              <a:t>Η γλώσσα προγραμματισμού </a:t>
            </a:r>
            <a:r>
              <a:rPr lang="en-US" sz="1400" dirty="0" err="1" smtClean="0">
                <a:hlinkClick r:id="rId7"/>
              </a:rPr>
              <a:t>php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32" y="5827938"/>
            <a:ext cx="1806032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2061" y="5733256"/>
            <a:ext cx="3699974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534740" y="476250"/>
            <a:ext cx="9396889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522051" y="1333500"/>
            <a:ext cx="9396889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400" y="4117977"/>
            <a:ext cx="180542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534740" y="476250"/>
            <a:ext cx="9396889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522051" y="1530352"/>
            <a:ext cx="9396889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 dirty="0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 dirty="0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833" y="4592640"/>
            <a:ext cx="739932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7195" y="1529572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Πλοήγηση σε </a:t>
            </a:r>
            <a:r>
              <a:rPr lang="el-GR" sz="3200" dirty="0" smtClean="0"/>
              <a:t>πίνακες της </a:t>
            </a:r>
            <a:r>
              <a:rPr lang="en-US" sz="3200" dirty="0" smtClean="0"/>
              <a:t>PHP </a:t>
            </a:r>
            <a:r>
              <a:rPr lang="el-GR" sz="3200" dirty="0" smtClean="0"/>
              <a:t>μέσω της συνάρτησης</a:t>
            </a:r>
            <a:endParaRPr lang="en-US" sz="3200" dirty="0" smtClean="0"/>
          </a:p>
          <a:p>
            <a:r>
              <a:rPr lang="el-GR" sz="3200" dirty="0" smtClean="0"/>
              <a:t> </a:t>
            </a:r>
            <a:r>
              <a:rPr lang="en-US" sz="3200" b="1" dirty="0" err="1" smtClean="0"/>
              <a:t>n_array</a:t>
            </a:r>
            <a:r>
              <a:rPr lang="en-US" sz="3200" b="1" dirty="0" smtClean="0"/>
              <a:t>(</a:t>
            </a:r>
            <a:r>
              <a:rPr lang="en-US" sz="3200" b="1" dirty="0" err="1" smtClean="0"/>
              <a:t>value,array</a:t>
            </a:r>
            <a:r>
              <a:rPr lang="en-US" sz="3200" b="1" dirty="0" smtClean="0"/>
              <a:t>)</a:t>
            </a:r>
            <a:r>
              <a:rPr lang="el-GR" sz="3200" b="1" dirty="0" smtClean="0"/>
              <a:t> </a:t>
            </a:r>
            <a:r>
              <a:rPr lang="el-GR" sz="3200" dirty="0" smtClean="0"/>
              <a:t>και εφαρμογή πράξεων μεταξύ των.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7195" y="1313548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1212" y="1465948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Πλοήγηση σε </a:t>
            </a:r>
            <a:r>
              <a:rPr lang="el-GR" sz="3200" dirty="0" smtClean="0"/>
              <a:t>πίνακες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συνάρτηση </a:t>
            </a:r>
            <a:r>
              <a:rPr lang="en-US" sz="3200" b="1" dirty="0" err="1" smtClean="0"/>
              <a:t>n_array</a:t>
            </a:r>
            <a:r>
              <a:rPr lang="en-US" sz="3200" b="1" dirty="0" smtClean="0"/>
              <a:t>(</a:t>
            </a:r>
            <a:r>
              <a:rPr lang="en-US" sz="3200" b="1" dirty="0" err="1" smtClean="0"/>
              <a:t>value,array</a:t>
            </a:r>
            <a:r>
              <a:rPr lang="en-US" sz="3200" b="1" dirty="0" smtClean="0"/>
              <a:t>)</a:t>
            </a:r>
            <a:endParaRPr lang="el-GR" sz="3200" b="1" dirty="0" smtClean="0"/>
          </a:p>
          <a:p>
            <a:pPr>
              <a:buFont typeface="Arial" pitchFamily="34" charset="0"/>
              <a:buChar char="•"/>
            </a:pPr>
            <a:r>
              <a:rPr lang="el-GR" sz="3200" i="1" dirty="0" smtClean="0"/>
              <a:t>Πράξεις μεταξύ πινάκων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xmlns="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Ηλεκτρονικό Εμπόριο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Χρήση Πινάκων στο Ηλεκτρονικό εμπόριο (ΙΙ)</a:t>
            </a:r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Πλοήγηση σε πίνακες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8,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517878"/>
            <a:ext cx="979308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Με τον όρο </a:t>
            </a:r>
            <a:r>
              <a:rPr lang="el-GR" sz="3200" b="1" dirty="0" smtClean="0"/>
              <a:t>πλοήγηση σε πίνακες </a:t>
            </a:r>
            <a:r>
              <a:rPr lang="el-GR" sz="3200" dirty="0" smtClean="0"/>
              <a:t>εννοούμε την ενέργεια που κάνουμε να</a:t>
            </a:r>
            <a:r>
              <a:rPr lang="en-US" sz="3200" dirty="0" smtClean="0"/>
              <a:t> </a:t>
            </a:r>
            <a:r>
              <a:rPr lang="el-GR" sz="3200" dirty="0" smtClean="0"/>
              <a:t>κινηθούμε από την μία άκρη ενός πίνακα στην άλλη.</a:t>
            </a:r>
            <a:endParaRPr lang="en-US" sz="3200" dirty="0" smtClean="0"/>
          </a:p>
          <a:p>
            <a:r>
              <a:rPr lang="el-GR" sz="3200" dirty="0" smtClean="0"/>
              <a:t> </a:t>
            </a:r>
            <a:endParaRPr lang="en-US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Οι πίνακες στην </a:t>
            </a:r>
            <a:r>
              <a:rPr lang="el-GR" sz="2800" b="1" dirty="0" smtClean="0"/>
              <a:t>PHP</a:t>
            </a:r>
            <a:r>
              <a:rPr lang="el-GR" sz="2800" dirty="0" smtClean="0"/>
              <a:t> δεν</a:t>
            </a:r>
            <a:r>
              <a:rPr lang="en-US" sz="2800" dirty="0" smtClean="0"/>
              <a:t> </a:t>
            </a:r>
            <a:r>
              <a:rPr lang="el-GR" sz="2800" dirty="0" smtClean="0"/>
              <a:t>είναι πίνακες με την έννοια του όρου που τον συναντάμε στις άλλες</a:t>
            </a:r>
            <a:r>
              <a:rPr lang="en-US" sz="2800" dirty="0" smtClean="0"/>
              <a:t> </a:t>
            </a:r>
            <a:r>
              <a:rPr lang="el-GR" sz="2800" dirty="0" err="1" smtClean="0"/>
              <a:t>διαδικασιακές</a:t>
            </a:r>
            <a:r>
              <a:rPr lang="el-GR" sz="2800" dirty="0" smtClean="0"/>
              <a:t> γλώσσες.</a:t>
            </a:r>
          </a:p>
          <a:p>
            <a:pPr lvl="1">
              <a:buFont typeface="Wingdings" pitchFamily="2" charset="2"/>
              <a:buChar char="ü"/>
            </a:pPr>
            <a:endParaRPr lang="en-US" sz="28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Πρόκειται για γραμμικές λίστες οι οποίες</a:t>
            </a:r>
            <a:r>
              <a:rPr lang="en-US" sz="2800" dirty="0" smtClean="0"/>
              <a:t> </a:t>
            </a:r>
            <a:r>
              <a:rPr lang="el-GR" sz="2800" dirty="0" smtClean="0"/>
              <a:t>διαθέτουν κάποιον δείκτη θέσεως που δείχνει και την τρέχουσα θέση στην οποία κάνουμε κάποια συγκεκριμένη πράξη π.χ.  έναν έλεγχο.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1169</Words>
  <Application>Microsoft Office PowerPoint</Application>
  <PresentationFormat>Προσαρμογή</PresentationFormat>
  <Paragraphs>155</Paragraphs>
  <Slides>24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24</vt:i4>
      </vt:variant>
    </vt:vector>
  </HeadingPairs>
  <TitlesOfParts>
    <vt:vector size="27" baseType="lpstr">
      <vt:lpstr>Θέμα του Office</vt:lpstr>
      <vt:lpstr>1_Θέμα του Office</vt:lpstr>
      <vt:lpstr>2_Θέμα του Office</vt:lpstr>
      <vt:lpstr>ΗΛΕΚΤΡΟΝΙΚΟ ΕΜΠΟΡΙΟ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Χρήση Διατάξεων</vt:lpstr>
      <vt:lpstr>Ηλεκτρονικό Εμπόριο</vt:lpstr>
      <vt:lpstr>Πλοήγηση σε πίνακες</vt:lpstr>
      <vt:lpstr>Πλοήγηση σε πίνακες</vt:lpstr>
      <vt:lpstr>Πλοήγηση σε πίνακες</vt:lpstr>
      <vt:lpstr>Πλοήγηση σε πίνακες</vt:lpstr>
      <vt:lpstr>Πλοήγηση σε πίνακες</vt:lpstr>
      <vt:lpstr>Πλοήγηση σε πίνακες</vt:lpstr>
      <vt:lpstr>Πλοήγηση σε πίνακες</vt:lpstr>
      <vt:lpstr>Πράξεις μεταξύ πινάκων</vt:lpstr>
      <vt:lpstr>Πράξεις μεταξύ πινάκων</vt:lpstr>
      <vt:lpstr>Διαφάνεια 18</vt:lpstr>
      <vt:lpstr>Σημείωμα Αδειοδότησης</vt:lpstr>
      <vt:lpstr>Σημείωμα Αναφοράς</vt:lpstr>
      <vt:lpstr>Διαφάνεια 21</vt:lpstr>
      <vt:lpstr>Διαφάνεια 22</vt:lpstr>
      <vt:lpstr>Διαφάνεια 23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165</cp:revision>
  <dcterms:created xsi:type="dcterms:W3CDTF">2015-04-14T16:45:01Z</dcterms:created>
  <dcterms:modified xsi:type="dcterms:W3CDTF">2015-09-17T19:46:33Z</dcterms:modified>
</cp:coreProperties>
</file>