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16" r:id="rId26"/>
    <p:sldId id="291" r:id="rId27"/>
    <p:sldId id="292" r:id="rId28"/>
    <p:sldId id="293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361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12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98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95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09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393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17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799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22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51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625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225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676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781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004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476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72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1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24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5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Εκτέλεση πράξεων, Αρχιτεκτονική Η/Υ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Εκτέλεση </a:t>
            </a:r>
            <a:r>
              <a:rPr lang="el-GR" sz="2800" b="1" dirty="0"/>
              <a:t>πράξεων, Αρχιτεκτονική Η/Υ</a:t>
            </a:r>
          </a:p>
          <a:p>
            <a:endParaRPr lang="el-GR" sz="2000" b="1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Εκτέλεση εντολής </a:t>
            </a:r>
            <a:r>
              <a:rPr lang="el-GR" dirty="0" smtClean="0"/>
              <a:t>3</a:t>
            </a:r>
            <a:endParaRPr lang="el-GR" dirty="0"/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28237" y="1196752"/>
            <a:ext cx="4041775" cy="3836991"/>
          </a:xfrm>
          <a:noFill/>
          <a:ln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7544" y="1196752"/>
            <a:ext cx="4104456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/>
              <a:t>ADD R1 R2 R3.</a:t>
            </a:r>
            <a:r>
              <a:rPr lang="el-GR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Γίνεται ανάκληση-αποκωδικοποίηση-εκτέλεση και προστίθενται τα περιεχόμενα των </a:t>
            </a:r>
            <a:r>
              <a:rPr lang="el-GR" sz="2800" dirty="0" err="1" smtClean="0"/>
              <a:t>καταχωρητών</a:t>
            </a:r>
            <a:r>
              <a:rPr lang="el-GR" sz="2800" dirty="0" smtClean="0"/>
              <a:t> </a:t>
            </a:r>
            <a:r>
              <a:rPr lang="en-US" sz="2800" dirty="0" smtClean="0"/>
              <a:t>R1</a:t>
            </a:r>
            <a:r>
              <a:rPr lang="el-GR" sz="2800" dirty="0" smtClean="0"/>
              <a:t> και </a:t>
            </a:r>
            <a:r>
              <a:rPr lang="en-US" sz="2800" dirty="0" smtClean="0"/>
              <a:t>R2 </a:t>
            </a:r>
            <a:r>
              <a:rPr lang="el-GR" sz="2800" dirty="0" smtClean="0"/>
              <a:t>τα οποία αποθηκεύονται στον </a:t>
            </a:r>
            <a:r>
              <a:rPr lang="el-GR" sz="2800" dirty="0" err="1" smtClean="0"/>
              <a:t>καταχωρητή</a:t>
            </a:r>
            <a:r>
              <a:rPr lang="el-GR" sz="2800" dirty="0" smtClean="0"/>
              <a:t> </a:t>
            </a:r>
            <a:r>
              <a:rPr lang="en-US" sz="2800" dirty="0" smtClean="0"/>
              <a:t>R3</a:t>
            </a:r>
          </a:p>
          <a:p>
            <a:pPr>
              <a:lnSpc>
                <a:spcPct val="80000"/>
              </a:lnSpc>
            </a:pPr>
            <a:endParaRPr lang="el-GR" sz="2800" dirty="0" smtClean="0"/>
          </a:p>
          <a:p>
            <a:pPr>
              <a:lnSpc>
                <a:spcPct val="80000"/>
              </a:lnSpc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84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Εκτέλεση εντολής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STORE </a:t>
            </a:r>
            <a:r>
              <a:rPr lang="en-US" sz="2800" dirty="0"/>
              <a:t>202 </a:t>
            </a:r>
            <a:r>
              <a:rPr lang="en-US" sz="2800" dirty="0" smtClean="0"/>
              <a:t>R3</a:t>
            </a:r>
            <a:r>
              <a:rPr lang="el-GR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Γίνεται ανάκληση-αποκωδικοποίηση-εκτέλεση </a:t>
            </a:r>
            <a:r>
              <a:rPr lang="el-GR" sz="2800" dirty="0"/>
              <a:t>και αποθηκεύεται το αποτέλεσμα </a:t>
            </a:r>
            <a:r>
              <a:rPr lang="en-US" sz="2800" dirty="0"/>
              <a:t>R3 </a:t>
            </a:r>
            <a:r>
              <a:rPr lang="el-GR" sz="2800" dirty="0"/>
              <a:t>στην θέση μνήμης 202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l-GR" sz="2800" dirty="0"/>
          </a:p>
          <a:p>
            <a:pPr>
              <a:lnSpc>
                <a:spcPct val="80000"/>
              </a:lnSpc>
            </a:pPr>
            <a:endParaRPr lang="el-GR" sz="28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584" y="1145704"/>
            <a:ext cx="42702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3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Εντολές εισόδου-εξόδου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33912"/>
            <a:ext cx="8229600" cy="43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smtClean="0"/>
              <a:t>Οι συσκευές εισόδου εξόδου λειτουργούν σε πολύ μικρότερες ταχύτητες από την ΚΜΕ και η λειτουργία της ΚΜΕ θα πρέπει να συγχρονίζεται με την λειτουργία των συσκευών αυτών</a:t>
            </a:r>
          </a:p>
          <a:p>
            <a:r>
              <a:rPr lang="el-GR" sz="2800" smtClean="0"/>
              <a:t>Ο συγχρονισμός </a:t>
            </a:r>
            <a:r>
              <a:rPr lang="en-US" sz="2800" smtClean="0"/>
              <a:t>KME </a:t>
            </a:r>
            <a:r>
              <a:rPr lang="el-GR" sz="2800" smtClean="0"/>
              <a:t>και συσκευών Ε/Ε μπορεί να γίνει με έναν από τους παρακάτω τρόπους:</a:t>
            </a:r>
          </a:p>
          <a:p>
            <a:pPr lvl="1"/>
            <a:r>
              <a:rPr lang="el-GR" sz="2400" smtClean="0"/>
              <a:t>Προγραμματισμένη Ε/Ε</a:t>
            </a:r>
          </a:p>
          <a:p>
            <a:pPr lvl="1"/>
            <a:r>
              <a:rPr lang="el-GR" sz="2400" smtClean="0"/>
              <a:t>Οδηγούμενη από διακοπές Ε/Ε</a:t>
            </a:r>
          </a:p>
          <a:p>
            <a:pPr lvl="1"/>
            <a:r>
              <a:rPr lang="el-GR" sz="2400" smtClean="0"/>
              <a:t>Άμεση προσπέλαση μνήμης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93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Προγραμματισμένη Ε/Ε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 smtClean="0"/>
              <a:t>Η </a:t>
            </a:r>
            <a:r>
              <a:rPr lang="el-GR" sz="2800" dirty="0"/>
              <a:t>ΚΜΕ περιμένει τη συσκευή Ε/Ε.</a:t>
            </a:r>
          </a:p>
          <a:p>
            <a:pPr>
              <a:lnSpc>
                <a:spcPct val="80000"/>
              </a:lnSpc>
            </a:pPr>
            <a:r>
              <a:rPr lang="el-GR" sz="2800" dirty="0"/>
              <a:t>Όταν η ΚΜΕ συναντήσει μια εντολή μεταφοράς δεδομένων από συσκευή Ε/Ε περιμένει μέχρι να ολοκληρωθεί η μεταφορά των δεδομένων.</a:t>
            </a:r>
          </a:p>
          <a:p>
            <a:pPr>
              <a:lnSpc>
                <a:spcPct val="80000"/>
              </a:lnSpc>
            </a:pPr>
            <a:r>
              <a:rPr lang="el-GR" sz="2800" dirty="0"/>
              <a:t>Η ΚΜΕ ελέγχει σε τακτά χρονικά διαστήματα την κατάσταση της συσκευής.</a:t>
            </a:r>
          </a:p>
          <a:p>
            <a:pPr>
              <a:lnSpc>
                <a:spcPct val="80000"/>
              </a:lnSpc>
            </a:pPr>
            <a:r>
              <a:rPr lang="el-GR" sz="2800" dirty="0"/>
              <a:t>Κατά τον έλεγχο η ΚΜΕ είναι αδρανής για άλλες ενέργειες με αποτέλεσμα να </a:t>
            </a:r>
            <a:r>
              <a:rPr lang="el-GR" sz="2800" dirty="0" smtClean="0"/>
              <a:t>σπαταλιέται </a:t>
            </a:r>
            <a:r>
              <a:rPr lang="el-GR" sz="2800" dirty="0"/>
              <a:t>χρόνος της ΚΜΕ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8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Οδηγούμενη από διακοπές Ε/Ε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 smtClean="0"/>
              <a:t>Η ΚΜΕ δεν ελέγχει την κατάσταση της συσκευής Ε/Ε συνεχώς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Η συσκευή Ε/Ε διακόπτει την ΚΜΕ όταν είναι έτοιμη για μεταφορά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Μέχρι να γίνει η διακοπή η ΚΜΕ μπορεί να εκτελεί άλλες ενέργειες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Δεν σπαταλιέται χρόνος της ΚΜΕ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7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Άμεση προσπέλαση μνήμης (</a:t>
            </a:r>
            <a:r>
              <a:rPr lang="en-US" dirty="0"/>
              <a:t>DMA</a:t>
            </a:r>
            <a:r>
              <a:rPr lang="el-GR" dirty="0"/>
              <a:t>)</a:t>
            </a: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93631" y="1145704"/>
            <a:ext cx="4176595" cy="2423442"/>
          </a:xfrm>
          <a:noFill/>
          <a:ln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985292"/>
            <a:ext cx="4176464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smtClean="0"/>
              <a:t>Η μέθοδος </a:t>
            </a:r>
            <a:r>
              <a:rPr lang="en-US" sz="2000" smtClean="0"/>
              <a:t>Direct Memory Access </a:t>
            </a:r>
            <a:r>
              <a:rPr lang="el-GR" sz="2000" smtClean="0"/>
              <a:t>μεταφέρει ένα μεγάλο τμήμα δεδομένων μεταξύ μιας συσκευής Ε/Ε και της μνήμης απευθείας χωρίς να περνάνε τα δεδομένα από την ΚΜΕ.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Η ΚΜΕ στέλνει ένα μήνυμα στον ελεγκτή </a:t>
            </a:r>
            <a:r>
              <a:rPr lang="en-US" sz="2000" smtClean="0"/>
              <a:t>DMA </a:t>
            </a:r>
            <a:r>
              <a:rPr lang="el-GR" sz="2000" smtClean="0"/>
              <a:t>κάθε φορά που πρέπει να πραγματοποιηθεί μια λειτουργία Ε/Ε που περιέχει τον τύπο της μεταφοράς (είσοδος/έξοδος), την αρχική διεύθυνση της θέσης μνήμης και το πλήθος των </a:t>
            </a:r>
            <a:r>
              <a:rPr lang="en-US" sz="2000" smtClean="0"/>
              <a:t>bytes</a:t>
            </a:r>
            <a:r>
              <a:rPr lang="el-GR" sz="2000" smtClean="0"/>
              <a:t> που θα μεταφερθούν.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Η ΚΜΕ δεν απασχολείται με την μεταφορά των δεδομένων από την συσκευή Ε/Ε στην μνήμη.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782982"/>
            <a:ext cx="4092547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Κατά την μεταφορά δεδομένων από την συσκευή Ε/Ε στην μνήμη από τον ελεγκτή </a:t>
            </a:r>
            <a:r>
              <a:rPr lang="en-US" dirty="0" smtClean="0"/>
              <a:t>DMA </a:t>
            </a:r>
            <a:r>
              <a:rPr lang="el-GR" dirty="0" smtClean="0"/>
              <a:t>η ΚΜΕ δεν μπορεί να χρησιμοποιήσει τον δίαυλο που την ενώνει με την μνήμη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6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Αρχιτεκτονικές</a:t>
            </a:r>
            <a:r>
              <a:rPr lang="en-US" dirty="0"/>
              <a:t> CISC </a:t>
            </a:r>
            <a:r>
              <a:rPr lang="el-GR" dirty="0"/>
              <a:t>και </a:t>
            </a:r>
            <a:r>
              <a:rPr lang="en-US" dirty="0"/>
              <a:t>RISC</a:t>
            </a:r>
            <a:endParaRPr lang="el-GR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1273324"/>
            <a:ext cx="4330824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CISC (Complex Instruction Set Computer)</a:t>
            </a:r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Υπολογιστής σύνθετου συνόλου εντολών.</a:t>
            </a:r>
            <a:endParaRPr lang="en-US" sz="1600" dirty="0" smtClean="0"/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Υπάρχει μεγάλος αριθμός από διαθέσιμες εντολές μερικές από τις οποίες επιτελούν σύνθετο έργο.</a:t>
            </a:r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Ευκολότερος προγραμματισμός σε γλώσσα μηχανής.</a:t>
            </a:r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Το ηλεκτρονικό κύκλωμα της ΚΜΕ είναι σύνθετο.</a:t>
            </a:r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Ο προγραμματισμός γίνεται σε δύο επίπεδα. </a:t>
            </a:r>
            <a:r>
              <a:rPr lang="el-GR" sz="1600" dirty="0" err="1" smtClean="0"/>
              <a:t>Μικροεντολές</a:t>
            </a:r>
            <a:r>
              <a:rPr lang="el-GR" sz="1600" dirty="0" smtClean="0"/>
              <a:t>, </a:t>
            </a:r>
            <a:r>
              <a:rPr lang="el-GR" sz="1600" dirty="0" err="1" smtClean="0"/>
              <a:t>Μικρομνήμη</a:t>
            </a:r>
            <a:endParaRPr lang="el-GR" sz="1600" dirty="0" smtClean="0"/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Μειονέκτημα ο προγραμματισμός της </a:t>
            </a:r>
            <a:r>
              <a:rPr lang="el-GR" sz="1600" dirty="0" err="1" smtClean="0"/>
              <a:t>μικρομνήμης</a:t>
            </a:r>
            <a:endParaRPr lang="el-GR" sz="1600" dirty="0" smtClean="0"/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Πλεονέκτημα τα μικρότερα σε μέγεθος προγράμματα.</a:t>
            </a:r>
          </a:p>
          <a:p>
            <a:pPr marL="6350" indent="-6350">
              <a:lnSpc>
                <a:spcPct val="80000"/>
              </a:lnSpc>
            </a:pPr>
            <a:r>
              <a:rPr lang="el-GR" sz="1600" dirty="0" smtClean="0"/>
              <a:t>Οι επεξεργαστές της </a:t>
            </a:r>
            <a:r>
              <a:rPr lang="en-US" sz="1600" dirty="0" smtClean="0"/>
              <a:t>Intel, Pentium </a:t>
            </a:r>
            <a:r>
              <a:rPr lang="el-GR" sz="1600" dirty="0" smtClean="0"/>
              <a:t>είναι ένα παράδειγμα αρχιτεκτονικής </a:t>
            </a:r>
            <a:r>
              <a:rPr lang="en-US" sz="1600" dirty="0" smtClean="0"/>
              <a:t>CISC</a:t>
            </a:r>
            <a:endParaRPr lang="en-US" sz="1600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784164" y="1272540"/>
            <a:ext cx="4244280" cy="3168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RISC (Reduced Instruction Set Computer)</a:t>
            </a:r>
            <a:endParaRPr lang="el-GR" sz="1800" b="1" dirty="0" smtClean="0"/>
          </a:p>
          <a:p>
            <a:pPr marL="6350" indent="9525">
              <a:lnSpc>
                <a:spcPct val="80000"/>
              </a:lnSpc>
            </a:pPr>
            <a:r>
              <a:rPr lang="el-GR" sz="1600" dirty="0" smtClean="0"/>
              <a:t>Υπολογιστής περιορισμένου συνόλου εντολών.</a:t>
            </a:r>
            <a:endParaRPr lang="en-US" sz="1600" dirty="0" smtClean="0"/>
          </a:p>
          <a:p>
            <a:pPr marL="6350" indent="9525">
              <a:lnSpc>
                <a:spcPct val="80000"/>
              </a:lnSpc>
            </a:pPr>
            <a:r>
              <a:rPr lang="el-GR" sz="1600" dirty="0" smtClean="0"/>
              <a:t>Υπάρχει ένας μικρό σύνολο εντολών και κάθε μια από αυτές επιτελεί ένα απλό έργο.</a:t>
            </a:r>
          </a:p>
          <a:p>
            <a:pPr marL="6350" indent="9525">
              <a:lnSpc>
                <a:spcPct val="80000"/>
              </a:lnSpc>
            </a:pPr>
            <a:r>
              <a:rPr lang="el-GR" sz="1600" dirty="0" smtClean="0"/>
              <a:t>Δυσκολότερος προγραμματισμός σε γλώσσα μηχανής.</a:t>
            </a:r>
          </a:p>
          <a:p>
            <a:pPr marL="6350" indent="9525">
              <a:lnSpc>
                <a:spcPct val="80000"/>
              </a:lnSpc>
            </a:pPr>
            <a:r>
              <a:rPr lang="el-GR" sz="1600" dirty="0" smtClean="0"/>
              <a:t>Το ηλεκτρονικό κύκλωμα της ΚΜΕ είναι απλούστερο.</a:t>
            </a:r>
          </a:p>
          <a:p>
            <a:pPr marL="6350" indent="9525">
              <a:lnSpc>
                <a:spcPct val="80000"/>
              </a:lnSpc>
            </a:pPr>
            <a:r>
              <a:rPr lang="el-GR" sz="1600" dirty="0" smtClean="0"/>
              <a:t>Οι επεξεργαστές </a:t>
            </a:r>
            <a:r>
              <a:rPr lang="en-US" sz="1600" dirty="0" smtClean="0"/>
              <a:t>PowerPC </a:t>
            </a:r>
            <a:r>
              <a:rPr lang="el-GR" sz="1600" dirty="0" smtClean="0"/>
              <a:t>είναι ένα παράδειγμα αρχιτεκτονικής </a:t>
            </a:r>
            <a:r>
              <a:rPr lang="en-US" sz="1600" dirty="0" smtClean="0"/>
              <a:t>RISC</a:t>
            </a:r>
            <a:endParaRPr lang="en-US" sz="16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733001"/>
            <a:ext cx="18240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Διοχέτευση (</a:t>
            </a:r>
            <a:r>
              <a:rPr lang="en-US" dirty="0"/>
              <a:t>Pipelining</a:t>
            </a:r>
            <a:r>
              <a:rPr lang="el-GR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διοχέτευση είναι μια τεχνική που βελτιώνει την </a:t>
            </a:r>
            <a:r>
              <a:rPr lang="el-GR" sz="2800" dirty="0" err="1" smtClean="0"/>
              <a:t>διεκπεραιωτική</a:t>
            </a:r>
            <a:r>
              <a:rPr lang="el-GR" sz="2800" dirty="0" smtClean="0"/>
              <a:t> ικανότητα του Η/Υ</a:t>
            </a:r>
          </a:p>
          <a:p>
            <a:r>
              <a:rPr lang="el-GR" sz="2800" dirty="0" smtClean="0"/>
              <a:t>Όταν εκτελείται η φάση αποκωδικοποίησης της πρώτης εντολής μπορεί να εκτελείται η φάση ανάκλησης της δεύτερης εντολής</a:t>
            </a:r>
          </a:p>
          <a:p>
            <a:r>
              <a:rPr lang="el-GR" sz="2800" dirty="0" smtClean="0"/>
              <a:t>Οι νέοι επεξεργαστές χρησιμοποιούν την διοχέτευση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56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Παράλληλη επεξεργασία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464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υπολογιστές σήμερα διαθέτουν πολλές μονάδες ελέγχου, πολλές αριθμητικές και λογικές μονάδες και πολλές μονάδες μνήμης</a:t>
            </a:r>
          </a:p>
          <a:p>
            <a:r>
              <a:rPr lang="el-GR" sz="2400" dirty="0" smtClean="0"/>
              <a:t>Ταξινόμηση μοντέλων επεξεργασίας του </a:t>
            </a:r>
            <a:r>
              <a:rPr lang="en-US" sz="2400" dirty="0" smtClean="0"/>
              <a:t>Flynn</a:t>
            </a:r>
            <a:endParaRPr lang="el-GR" sz="2400" dirty="0" smtClean="0"/>
          </a:p>
          <a:p>
            <a:pPr lvl="1"/>
            <a:r>
              <a:rPr lang="en-US" sz="2000" dirty="0" smtClean="0"/>
              <a:t>SISD (Single Instruction Single Data)</a:t>
            </a:r>
            <a:endParaRPr lang="el-GR" sz="2000" dirty="0" smtClean="0"/>
          </a:p>
          <a:p>
            <a:pPr lvl="1"/>
            <a:r>
              <a:rPr lang="en-US" sz="2000" dirty="0" smtClean="0"/>
              <a:t>SIMD (Single Instruction Multiple Data)</a:t>
            </a:r>
          </a:p>
          <a:p>
            <a:pPr lvl="1"/>
            <a:r>
              <a:rPr lang="en-US" sz="2000" dirty="0" smtClean="0"/>
              <a:t>MISD (Multiple Instruction Multiple Data)</a:t>
            </a:r>
          </a:p>
          <a:p>
            <a:pPr lvl="1"/>
            <a:r>
              <a:rPr lang="en-US" sz="2000" dirty="0" smtClean="0"/>
              <a:t>MIMD (Multiple Instruction Multiple Data)</a:t>
            </a:r>
            <a:endParaRPr lang="el-GR" sz="2000" dirty="0" smtClean="0"/>
          </a:p>
          <a:p>
            <a:pPr marL="457200" lvl="1" indent="0">
              <a:buNone/>
            </a:pPr>
            <a:endParaRPr lang="el-GR" sz="2000" dirty="0" smtClean="0"/>
          </a:p>
          <a:p>
            <a:pPr marL="457200" lvl="1" indent="0">
              <a:buNone/>
            </a:pPr>
            <a:r>
              <a:rPr lang="el-GR" sz="2000" i="1" dirty="0" smtClean="0"/>
              <a:t>Η </a:t>
            </a:r>
            <a:r>
              <a:rPr lang="el-GR" sz="2000" i="1" dirty="0"/>
              <a:t>παράλληλη επεξεργασία αφορά υπολογιστικά δύσκολες εφαρμογές</a:t>
            </a:r>
          </a:p>
          <a:p>
            <a:pPr lvl="1"/>
            <a:endParaRPr lang="en-US" sz="2000" dirty="0" smtClean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SISD </a:t>
            </a:r>
            <a:r>
              <a:rPr lang="el-GR" dirty="0"/>
              <a:t>και </a:t>
            </a:r>
            <a:r>
              <a:rPr lang="en-US" dirty="0"/>
              <a:t>SIMD</a:t>
            </a:r>
            <a:endParaRPr lang="el-GR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200" y="985292"/>
            <a:ext cx="404018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SISD</a:t>
            </a:r>
            <a:endParaRPr lang="el-GR" sz="2800" b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648200" y="994817"/>
            <a:ext cx="4041775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SIMD</a:t>
            </a:r>
            <a:endParaRPr lang="el-GR" sz="2800" b="1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48" y="1489348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000" dirty="0" smtClean="0"/>
              <a:t>Ένα ρεύμα εντολών ένα ρεύμα δεδομένων</a:t>
            </a:r>
          </a:p>
          <a:p>
            <a:r>
              <a:rPr lang="el-GR" sz="2000" dirty="0" smtClean="0"/>
              <a:t>Αφορά υπολογιστές με μια μονάδα ελέγχου, μια αριθμητική και λογική μονάδα και μια μονάδα μνήμης</a:t>
            </a:r>
          </a:p>
          <a:p>
            <a:r>
              <a:rPr lang="el-GR" sz="2000" dirty="0" smtClean="0"/>
              <a:t>Οι εντολές εκτελούνται διαδοχικά </a:t>
            </a:r>
          </a:p>
          <a:p>
            <a:r>
              <a:rPr lang="el-GR" sz="2000" dirty="0" smtClean="0"/>
              <a:t>Κάθε εντολή μπορεί να προσπελάσει ένα ρεύμα δεδομένων</a:t>
            </a:r>
            <a:endParaRPr lang="el-GR" sz="200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69572" y="1491660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000" dirty="0" smtClean="0"/>
              <a:t>Ένα ρεύμα εντολών πολλά ρεύματα δεδομένων</a:t>
            </a:r>
          </a:p>
          <a:p>
            <a:r>
              <a:rPr lang="el-GR" sz="2000" dirty="0" smtClean="0"/>
              <a:t>Αφορά υπολογιστές με μια μονάδα ελέγχου, πολλές  αριθμητικές και λογικές μονάδες και μια μονάδα μνήμης</a:t>
            </a:r>
          </a:p>
          <a:p>
            <a:r>
              <a:rPr lang="el-GR" sz="2000" dirty="0" smtClean="0"/>
              <a:t>Όλες οι ΑΛΜ λαμβάνουν την ίδια εντολή από την μονάδα ελέγχου</a:t>
            </a:r>
          </a:p>
          <a:p>
            <a:r>
              <a:rPr lang="el-GR" sz="2000" dirty="0" smtClean="0"/>
              <a:t>Η ίδια εντολή εκτελείται σε διαφορετικά δεδομένα της μνήμης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6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Εκτέλεση πράξεων, Αρχιτεκτονική </a:t>
            </a:r>
            <a:r>
              <a:rPr lang="el-GR" sz="2800" dirty="0" smtClean="0"/>
              <a:t>Η/Υ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MISD </a:t>
            </a:r>
            <a:r>
              <a:rPr lang="el-GR" dirty="0"/>
              <a:t>και </a:t>
            </a:r>
            <a:r>
              <a:rPr lang="en-US" dirty="0"/>
              <a:t>MIMD</a:t>
            </a:r>
            <a:endParaRPr lang="el-GR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057300"/>
            <a:ext cx="404018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MISD</a:t>
            </a:r>
            <a:endParaRPr lang="el-GR" sz="2800" b="1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648200" y="1066825"/>
            <a:ext cx="4041775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MIMD</a:t>
            </a:r>
            <a:endParaRPr lang="el-GR" sz="2800" b="1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633364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dirty="0" smtClean="0"/>
              <a:t>Πολλά ρεύματα εντολών, ένα ρεύμα δεδομένων</a:t>
            </a:r>
          </a:p>
          <a:p>
            <a:r>
              <a:rPr lang="el-GR" sz="2800" dirty="0" smtClean="0"/>
              <a:t>Πολλές εντολές ενεργούν ταυτόχρονα πάνω στα ίδια δεδομένα</a:t>
            </a:r>
            <a:endParaRPr lang="el-GR" sz="2800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1633364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dirty="0" smtClean="0"/>
              <a:t>Πολλά ρεύματα εντολών, πολλά ρεύματα δεδομένων</a:t>
            </a:r>
          </a:p>
          <a:p>
            <a:r>
              <a:rPr lang="el-GR" sz="2800" dirty="0" smtClean="0"/>
              <a:t>"Πραγματική" παράλληλη επεξεργασία 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5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Τι δεν μπορεί να κάνει ένας Η/Υ;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179220"/>
            <a:ext cx="82296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/>
              <a:t>Ιδιαίτερα χαρακτηριστικά των ανθρώπων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Συνείδηση της </a:t>
            </a:r>
            <a:r>
              <a:rPr lang="el-GR" sz="1800" dirty="0" smtClean="0"/>
              <a:t>ύπαρξης</a:t>
            </a:r>
            <a:endParaRPr lang="el-GR" sz="1800" dirty="0"/>
          </a:p>
          <a:p>
            <a:pPr lvl="1">
              <a:lnSpc>
                <a:spcPct val="90000"/>
              </a:lnSpc>
            </a:pPr>
            <a:r>
              <a:rPr lang="el-GR" sz="1800" dirty="0"/>
              <a:t>Ευφυΐα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Ψυχή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Συναισθήματα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Δημιουργικότητα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Σήμερα γνωρίζουμε ότι και τα ζώα έχουν κάποια από τα παραπάνω χαρακτηριστικά σε ελάσσονα βαθμό.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Πρόκειται ποτέ οι κατασκευές των ανθρώπων να έχουν τα παραπάνω χαρακτηριστικά;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Η ευφυΐα των Η/Υ αναμφίβολα αυξάνεται. Μερικοί πιστεύουν ότι τον 21</a:t>
            </a:r>
            <a:r>
              <a:rPr lang="el-GR" sz="2000" baseline="30000" dirty="0"/>
              <a:t>ο</a:t>
            </a:r>
            <a:r>
              <a:rPr lang="el-GR" sz="2000" dirty="0"/>
              <a:t> αιώνα θα αναπτυχθούν </a:t>
            </a:r>
            <a:r>
              <a:rPr lang="en-US" sz="2000" dirty="0"/>
              <a:t>robots</a:t>
            </a:r>
            <a:r>
              <a:rPr lang="el-GR" sz="2000" dirty="0"/>
              <a:t> ανώτερα από τον άνθρωπο.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2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784976" cy="952500"/>
          </a:xfrm>
        </p:spPr>
        <p:txBody>
          <a:bodyPr>
            <a:noAutofit/>
          </a:bodyPr>
          <a:lstStyle/>
          <a:p>
            <a:r>
              <a:rPr lang="el-GR" sz="3000" dirty="0"/>
              <a:t>Οι Η/Υ δεν μπορούν  να αναπτύξουν συναισθήματα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49992"/>
            <a:ext cx="5770563" cy="4687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smtClean="0"/>
              <a:t>Τα συναισθήματα μπορούν να αναπτυχθούν από εμπειρίες όπως ο πόνος, ο κίνδυνος, το πένθος, η φαντασία κ.α. Ενεργοποιούν φυσιολογικές, ψυχολογικές και γνωσιακές διεργασίες που εξυπηρετούν την οργάνωση της συμπεριφοράς μας προκειμένου να επιταχύνουν ή να καθυστερήσουν κάποιες ενέργειές μας.</a:t>
            </a:r>
            <a:r>
              <a:rPr lang="en-US" sz="2000" smtClean="0"/>
              <a:t> </a:t>
            </a:r>
            <a:endParaRPr lang="el-GR" sz="2000" smtClean="0"/>
          </a:p>
          <a:p>
            <a:pPr>
              <a:lnSpc>
                <a:spcPct val="80000"/>
              </a:lnSpc>
            </a:pPr>
            <a:r>
              <a:rPr lang="el-GR" sz="2000" smtClean="0"/>
              <a:t>Η ευφυΐα και τα συναισθήματα δεν είναι μεταξύ τους αμοιβαία αποκλειόμενα αλλά σήμερα γνωρίζουμε ότι είναι άρρηκτα δεμένα.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Τα ρομπότ μπορούν να προσομοιώσουν και να αναγνωρίσουν αισθήσεις</a:t>
            </a:r>
            <a:r>
              <a:rPr lang="en-US" sz="2000" smtClean="0"/>
              <a:t>. </a:t>
            </a:r>
            <a:r>
              <a:rPr lang="el-GR" sz="2000" smtClean="0"/>
              <a:t>Ωστόσο φαίνεται ότι χρειάζεται να περάσουν πολλά χρόνια μέχρι η τεχνολογία να μπορεί να τους δώσει την δυνατότητα να γνωρίσουν τον κόσμο των συναισθημάτων με όλα τα ηθικά διλήμματα που </a:t>
            </a:r>
            <a:r>
              <a:rPr lang="en-US" sz="2000" smtClean="0"/>
              <a:t>o</a:t>
            </a:r>
            <a:r>
              <a:rPr lang="el-GR" sz="2000" smtClean="0"/>
              <a:t> στόχος αυτός συνεπάγεται. </a:t>
            </a:r>
            <a:endParaRPr lang="el-GR" sz="2000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44208" y="1273324"/>
            <a:ext cx="2386012" cy="38862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4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Οι Η/Υ δεν μπορούν να αναπτύξουν συνείδηση της ύπαρξής τους</a:t>
            </a:r>
            <a:endParaRPr lang="el-GR" sz="3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7544" y="1417340"/>
            <a:ext cx="490696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smtClean="0"/>
              <a:t>Οι άνθρωποι έχουν συνείδηση της ύπαρξής τους. 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Ένας άνθρωπος ακόμα και όταν κοιμάται έχει συνείδηση της ύπαρξής του.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Ένας Η/Υ δεν συνειδητοποιεί ότι υπάρχει.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Όταν ένας Η/Υ κλείνει θα πρέπει να θεωρείται ότι παύει πλέον να υπάρχει;</a:t>
            </a:r>
            <a:endParaRPr lang="en-US" sz="2400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45944" y="1784053"/>
            <a:ext cx="3313113" cy="2509837"/>
          </a:xfrm>
          <a:prstGeom prst="rect">
            <a:avLst/>
          </a:prstGeom>
          <a:noFill/>
          <a:ln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Οι Η/Υ δεν μπορούν να αναπτύξουν δημιουργικότητα</a:t>
            </a:r>
            <a:endParaRPr lang="el-GR" sz="3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265386"/>
            <a:ext cx="6419850" cy="4760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dirty="0" smtClean="0"/>
              <a:t>Η δημιουργικότητα μπορεί να μας βοηθήσει να επιλύσουμε προβλήματα σε διάφορες εκφάνσεις της ζωής μας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Κάθε άνθρωπος έχει την ικανότητα να είναι δημιουργικός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Η ευφυΐα και η δημιουργικότητα φαίνεται να σχετίζονται.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Είναι δύσκολο να αποδοθεί σε ένα Η/Υ σήμερα ο χαρακτηριστικός της δημιουργικότητας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 Ωστόσο σε πολλές περιπτώσεις τα έργα που προκύπτουν από υπολογιστές αν είχαν δημιουργηθεί από ανθρώπους δεν θα διστάζαμε να πούμε ότι ο δημιουργός τους είναι ιδιαίτερα δημιουργικός.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15386" y="1402828"/>
            <a:ext cx="1809750" cy="1866900"/>
          </a:xfrm>
          <a:prstGeom prst="rect">
            <a:avLst/>
          </a:prstGeom>
        </p:spPr>
      </p:pic>
      <p:pic>
        <p:nvPicPr>
          <p:cNvPr id="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15386" y="3785666"/>
            <a:ext cx="1809750" cy="1503362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16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Εκτέλεση πράξεων, Αρχιτεκτονική Η/Υ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προγραμμάτων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1273324"/>
            <a:ext cx="461885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000" b="1" dirty="0" smtClean="0"/>
              <a:t>Πρόγραμμα: </a:t>
            </a:r>
            <a:r>
              <a:rPr lang="el-GR" sz="2000" dirty="0" smtClean="0"/>
              <a:t>Ένα σύνολο από εντολές.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Τόσο το πρόγραμμα όσο και τα δεδομένα του προγράμματος αποθηκεύονται στην μνήμη.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Κύκλος μηχανής: Τα βήματα  που ακολουθούνται για την εκτέλεση ενός προγράμματος.</a:t>
            </a:r>
          </a:p>
          <a:p>
            <a:pPr lvl="1">
              <a:lnSpc>
                <a:spcPct val="90000"/>
              </a:lnSpc>
            </a:pPr>
            <a:r>
              <a:rPr lang="el-GR" sz="1800" dirty="0" smtClean="0"/>
              <a:t>Ανάκληση</a:t>
            </a:r>
          </a:p>
          <a:p>
            <a:pPr lvl="1">
              <a:lnSpc>
                <a:spcPct val="90000"/>
              </a:lnSpc>
            </a:pPr>
            <a:r>
              <a:rPr lang="el-GR" sz="1800" dirty="0" smtClean="0"/>
              <a:t>Αποκωδικοποίηση</a:t>
            </a:r>
          </a:p>
          <a:p>
            <a:pPr lvl="1">
              <a:lnSpc>
                <a:spcPct val="90000"/>
              </a:lnSpc>
            </a:pPr>
            <a:r>
              <a:rPr lang="el-GR" sz="1800" dirty="0" smtClean="0"/>
              <a:t>Εκτέλεση</a:t>
            </a:r>
            <a:endParaRPr lang="el-GR" sz="1800" dirty="0"/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12160" y="1325014"/>
            <a:ext cx="2212975" cy="3886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647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μηχανής (</a:t>
            </a:r>
            <a:r>
              <a:rPr lang="en-US" dirty="0"/>
              <a:t>machine-cycle</a:t>
            </a:r>
            <a:r>
              <a:rPr lang="el-GR" dirty="0"/>
              <a:t>)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5536" y="2209428"/>
            <a:ext cx="4041775" cy="2391996"/>
          </a:xfrm>
          <a:noFill/>
          <a:ln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48734" y="1129308"/>
            <a:ext cx="4387761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1600" b="1" dirty="0" smtClean="0"/>
              <a:t>Ανάκληση</a:t>
            </a:r>
            <a:r>
              <a:rPr lang="el-GR" sz="1600" dirty="0" smtClean="0"/>
              <a:t>. Η μονάδα ελέγχου ζητάει από το σύστημα να αντιγράψει την επόμενη εντολή στον </a:t>
            </a:r>
            <a:r>
              <a:rPr lang="el-GR" sz="1600" dirty="0" err="1" smtClean="0"/>
              <a:t>καταχωρητή</a:t>
            </a:r>
            <a:r>
              <a:rPr lang="el-GR" sz="1600" dirty="0" smtClean="0"/>
              <a:t> εντολών της ΚΜΕ. Η διεύθυνση της εντολής που θα αντιγραφεί φυλάσσεται στον μετρητή του προγράμματος. Μετά την αντιγραφή ο μετρητής του προγράμματος αυξάνεται κατά ένα ώστε να αναφέρεται στην επόμενη εντολή στη μνήμη.</a:t>
            </a:r>
          </a:p>
          <a:p>
            <a:pPr>
              <a:lnSpc>
                <a:spcPct val="80000"/>
              </a:lnSpc>
            </a:pPr>
            <a:r>
              <a:rPr lang="el-GR" sz="1600" b="1" dirty="0" smtClean="0"/>
              <a:t>Αποκωδικοποίηση</a:t>
            </a:r>
            <a:r>
              <a:rPr lang="el-GR" sz="1600" dirty="0" smtClean="0"/>
              <a:t>. Όταν η εντολή αντιγραφεί στον </a:t>
            </a:r>
            <a:r>
              <a:rPr lang="el-GR" sz="1600" dirty="0" err="1" smtClean="0"/>
              <a:t>καταχωρητή</a:t>
            </a:r>
            <a:r>
              <a:rPr lang="el-GR" sz="1600" dirty="0" smtClean="0"/>
              <a:t> εντολών αποκωδικοποιείται από την μονάδα ελέγχου. Το αποτέλεσμα αυτού του βήματος είναι ο δυαδικός κώδικας για κάποια λειτουργία που πρέπει να εκτελέσει το σύστημα.</a:t>
            </a:r>
          </a:p>
          <a:p>
            <a:pPr>
              <a:lnSpc>
                <a:spcPct val="80000"/>
              </a:lnSpc>
            </a:pPr>
            <a:r>
              <a:rPr lang="el-GR" sz="1600" b="1" dirty="0" smtClean="0"/>
              <a:t>Εκτέλεση</a:t>
            </a:r>
            <a:r>
              <a:rPr lang="el-GR" sz="1600" dirty="0" smtClean="0"/>
              <a:t>. Η μονάδα ελέγχου δίνει εντολή σε ένα στοιχείο της ΚΜΕ να κάνει μια εργασία. Για παράδειγμα μπορεί να ζητήσει να φορτώσει ένα στοιχείο δεδομένων από την μνήμη, ή η ΚΜΕ να δώσει εντολή στην ΑΛΜ να προσθέσει δύο </a:t>
            </a:r>
            <a:r>
              <a:rPr lang="el-GR" sz="1600" dirty="0" err="1" smtClean="0"/>
              <a:t>καταχωρητές</a:t>
            </a:r>
            <a:r>
              <a:rPr lang="el-GR" sz="1600" dirty="0" smtClean="0"/>
              <a:t> εισόδου και να τοποθετήσει τα αποτελέσματα σε ένα </a:t>
            </a:r>
            <a:r>
              <a:rPr lang="el-GR" sz="1600" dirty="0" err="1" smtClean="0"/>
              <a:t>καταχωρητή</a:t>
            </a:r>
            <a:r>
              <a:rPr lang="el-GR" sz="1600" dirty="0" smtClean="0"/>
              <a:t> εξόδου.</a:t>
            </a:r>
            <a:endParaRPr lang="el-GR" sz="1600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195737" y="1777381"/>
            <a:ext cx="936104" cy="1728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3568" y="1345332"/>
            <a:ext cx="244792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καταχωρητής εντολών</a:t>
            </a:r>
            <a:endParaRPr lang="en-US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2627784" y="4009628"/>
            <a:ext cx="5048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9552" y="5089748"/>
            <a:ext cx="38164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καταχωρητής </a:t>
            </a:r>
            <a:r>
              <a:rPr lang="el-GR" dirty="0" smtClean="0"/>
              <a:t>μετρητής </a:t>
            </a:r>
            <a:r>
              <a:rPr lang="el-GR" dirty="0"/>
              <a:t>προγράμματος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8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κύκλου μηχανής για πρόγραμμα 4 εντολών</a:t>
            </a:r>
          </a:p>
        </p:txBody>
      </p:sp>
      <p:pic>
        <p:nvPicPr>
          <p:cNvPr id="1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427984" y="1561356"/>
            <a:ext cx="4537318" cy="2628000"/>
          </a:xfrm>
          <a:noFill/>
          <a:ln/>
        </p:spPr>
      </p:pic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611560" y="1489348"/>
            <a:ext cx="3816424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 smtClean="0"/>
              <a:t>Πρόσθεση δύο ακεραίων.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Οι 4 εντολές και οι δύο αριθμοί βρίσκονται στην μνήμη πριν εκτελεστεί το πρόγραμμα και το αποτέλεσμα θα τοποθετηθεί στην μνήμη μετά την εκτέλεση του προγράμματος.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Ι: </a:t>
            </a:r>
            <a:r>
              <a:rPr lang="el-GR" sz="2000" dirty="0" err="1" smtClean="0"/>
              <a:t>Καταχωρητής</a:t>
            </a:r>
            <a:r>
              <a:rPr lang="el-GR" sz="2000" dirty="0" smtClean="0"/>
              <a:t> εντολών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PC: </a:t>
            </a:r>
            <a:r>
              <a:rPr lang="el-GR" sz="2000" dirty="0" smtClean="0"/>
              <a:t>Μετρητής προγράμματος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Εκτέλεση εντολής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99" y="1120200"/>
            <a:ext cx="4175125" cy="4937760"/>
          </a:xfrm>
        </p:spPr>
        <p:txBody>
          <a:bodyPr/>
          <a:lstStyle/>
          <a:p>
            <a:r>
              <a:rPr lang="en-US" sz="2800" dirty="0" smtClean="0"/>
              <a:t>LOAD </a:t>
            </a:r>
            <a:r>
              <a:rPr lang="el-GR" sz="2800" dirty="0" smtClean="0"/>
              <a:t>200</a:t>
            </a:r>
            <a:r>
              <a:rPr lang="en-US" sz="2800" dirty="0" smtClean="0"/>
              <a:t> R</a:t>
            </a:r>
            <a:r>
              <a:rPr lang="el-GR" sz="2800" dirty="0" smtClean="0"/>
              <a:t>1</a:t>
            </a:r>
          </a:p>
          <a:p>
            <a:r>
              <a:rPr lang="el-GR" sz="2800" dirty="0" smtClean="0"/>
              <a:t>Γίνεται ανάκληση-αποκωδικοποίηση-εκτέλεση προκειμένου να φορτωθούν τα περιεχόμενα της θέσης μνήμης 200 στον καταχωρητή </a:t>
            </a:r>
            <a:r>
              <a:rPr lang="en-US" sz="2800" dirty="0" smtClean="0"/>
              <a:t>R</a:t>
            </a:r>
            <a:r>
              <a:rPr lang="el-GR" sz="2800" dirty="0" smtClean="0"/>
              <a:t>1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5025" y="1201316"/>
            <a:ext cx="4041775" cy="3678562"/>
          </a:xfrm>
          <a:prstGeom prst="rect">
            <a:avLst/>
          </a:prstGeom>
          <a:noFill/>
          <a:ln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9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Εκτέλεση εντολής 2</a:t>
            </a: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716016" y="1147232"/>
            <a:ext cx="4041775" cy="3663577"/>
          </a:xfrm>
          <a:noFill/>
          <a:ln/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67544" y="1268760"/>
            <a:ext cx="4041648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/>
              <a:t>LOAD </a:t>
            </a:r>
            <a:r>
              <a:rPr lang="el-GR" sz="2800" dirty="0" smtClean="0"/>
              <a:t>201</a:t>
            </a:r>
            <a:r>
              <a:rPr lang="en-US" sz="2800" dirty="0" smtClean="0"/>
              <a:t> R</a:t>
            </a:r>
            <a:r>
              <a:rPr lang="el-GR" sz="28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Γίνεται ανάκληση-αποκωδικοποίηση-εκτέλεση προκειμένου να φορτωθούν τα περιεχόμενα της θέσης μνήμης 20</a:t>
            </a:r>
            <a:r>
              <a:rPr lang="en-US" sz="2800" dirty="0" smtClean="0"/>
              <a:t>1</a:t>
            </a:r>
            <a:r>
              <a:rPr lang="el-GR" sz="2800" dirty="0" smtClean="0"/>
              <a:t> στον </a:t>
            </a:r>
            <a:r>
              <a:rPr lang="el-GR" sz="2800" dirty="0" err="1" smtClean="0"/>
              <a:t>καταχωρητή</a:t>
            </a:r>
            <a:r>
              <a:rPr lang="el-GR" sz="2800" dirty="0" smtClean="0"/>
              <a:t> </a:t>
            </a:r>
            <a:r>
              <a:rPr lang="en-US" sz="2800" dirty="0" smtClean="0"/>
              <a:t>R2.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l-GR" sz="2800" dirty="0" smtClean="0"/>
          </a:p>
          <a:p>
            <a:pPr>
              <a:lnSpc>
                <a:spcPct val="80000"/>
              </a:lnSpc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19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3986</TotalTime>
  <Words>1758</Words>
  <Application>Microsoft Office PowerPoint</Application>
  <PresentationFormat>Προβολή στην οθόνη (16:10)</PresentationFormat>
  <Paragraphs>231</Paragraphs>
  <Slides>29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Πληροφορική Ι</vt:lpstr>
      <vt:lpstr>Παρουσίαση του PowerPoint</vt:lpstr>
      <vt:lpstr>Άδειες Χρήσης</vt:lpstr>
      <vt:lpstr>Χρηματοδότηση</vt:lpstr>
      <vt:lpstr>Εκτέλεση προγραμμάτων</vt:lpstr>
      <vt:lpstr>Κύκλος μηχανής (machine-cycle)</vt:lpstr>
      <vt:lpstr>Παράδειγμα κύκλου μηχανής για πρόγραμμα 4 εντολών</vt:lpstr>
      <vt:lpstr>Εκτέλεση εντολής 1</vt:lpstr>
      <vt:lpstr>Εκτέλεση εντολής 2</vt:lpstr>
      <vt:lpstr>Εκτέλεση εντολής 3</vt:lpstr>
      <vt:lpstr>Εκτέλεση εντολής 4</vt:lpstr>
      <vt:lpstr>Εντολές εισόδου-εξόδου</vt:lpstr>
      <vt:lpstr>Προγραμματισμένη Ε/Ε</vt:lpstr>
      <vt:lpstr>Οδηγούμενη από διακοπές Ε/Ε</vt:lpstr>
      <vt:lpstr>Άμεση προσπέλαση μνήμης (DMA)</vt:lpstr>
      <vt:lpstr>Αρχιτεκτονικές CISC και RISC</vt:lpstr>
      <vt:lpstr>Διοχέτευση (Pipelining)</vt:lpstr>
      <vt:lpstr>Παράλληλη επεξεργασία</vt:lpstr>
      <vt:lpstr>SISD και SIMD</vt:lpstr>
      <vt:lpstr>MISD και MIMD</vt:lpstr>
      <vt:lpstr>Τι δεν μπορεί να κάνει ένας Η/Υ;</vt:lpstr>
      <vt:lpstr>Οι Η/Υ δεν μπορούν  να αναπτύξουν συναισθήματα</vt:lpstr>
      <vt:lpstr>Οι Η/Υ δεν μπορούν να αναπτύξουν συνείδηση της ύπαρξής τους</vt:lpstr>
      <vt:lpstr>Οι Η/Υ δεν μπορούν να αναπτύξουν δημιουργικότητα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285</cp:revision>
  <dcterms:created xsi:type="dcterms:W3CDTF">2012-09-06T09:03:05Z</dcterms:created>
  <dcterms:modified xsi:type="dcterms:W3CDTF">2015-07-21T13:42:50Z</dcterms:modified>
</cp:coreProperties>
</file>