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2" r:id="rId5"/>
    <p:sldId id="263" r:id="rId6"/>
    <p:sldId id="293" r:id="rId7"/>
    <p:sldId id="295" r:id="rId8"/>
    <p:sldId id="296" r:id="rId9"/>
    <p:sldId id="297" r:id="rId10"/>
    <p:sldId id="298" r:id="rId11"/>
    <p:sldId id="299" r:id="rId12"/>
    <p:sldId id="300" r:id="rId13"/>
    <p:sldId id="301" r:id="rId14"/>
    <p:sldId id="302" r:id="rId15"/>
    <p:sldId id="303" r:id="rId16"/>
    <p:sldId id="304" r:id="rId17"/>
    <p:sldId id="305" r:id="rId18"/>
    <p:sldId id="273" r:id="rId19"/>
    <p:sldId id="276" r:id="rId20"/>
    <p:sldId id="279" r:id="rId21"/>
    <p:sldId id="280" r:id="rId22"/>
    <p:sldId id="281" r:id="rId23"/>
    <p:sldId id="284" r:id="rId24"/>
    <p:sldId id="282" r:id="rId2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860" y="-22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 userDrawn="1"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Εισαγωγή στη  λογιστική , Ενότητα  :Λογιστικά γεγονότα και λογαριασμοί,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9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7" name="6 - Ορθογώνιο"/>
          <p:cNvSpPr/>
          <p:nvPr userDrawn="1"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Εισαγωγή στη  λογιστική , Ενότητα  :Λογιστικά γεγονότα και λογαριασμοί,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9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8" name="7 - Ορθογώνιο"/>
          <p:cNvSpPr/>
          <p:nvPr userDrawn="1"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Εισαγωγή στη  λογιστική , Ενότητα  :Λογιστικά γεγονότα και λογαριασμοί,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9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10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0" name="9 - Ορθογώνιο"/>
          <p:cNvSpPr/>
          <p:nvPr userDrawn="1"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Εισαγωγή στη  λογιστική , Ενότητα  :Λογιστικά γεγονότα και λογαριασμοί,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11" name="Εικόνα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12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D223A-FF5F-4B46-B524-06ACD4B2525D}" type="datetimeFigureOut">
              <a:rPr lang="el-GR" smtClean="0"/>
              <a:pPr/>
              <a:t>9/11/2015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4B2A06-D1C9-4A69-ACD8-3B598D8FF307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eclass.teiep.gr/OpenClass/courses/ACC102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3600" dirty="0" smtClean="0"/>
              <a:t>ΕΙΣΑΓΩΓΗ ΣΤΗ ΛΟΓΙΣΤΙΚΗ</a:t>
            </a:r>
            <a:endParaRPr lang="el-GR" sz="3600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 smtClean="0"/>
              <a:t>ΕΝΟΤΗΤΑ :Λογιστικά γεγονότα και </a:t>
            </a:r>
            <a:r>
              <a:rPr lang="el-GR" dirty="0" smtClean="0"/>
              <a:t>λογαριασμοί (Μέρος Β)</a:t>
            </a:r>
            <a:endParaRPr lang="el-GR" dirty="0"/>
          </a:p>
        </p:txBody>
      </p:sp>
      <p:grpSp>
        <p:nvGrpSpPr>
          <p:cNvPr id="4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5" name="Εικόνα 7"/>
            <p:cNvPicPr>
              <a:picLocks noChangeAspect="1"/>
            </p:cNvPicPr>
            <p:nvPr/>
          </p:nvPicPr>
          <p:blipFill rotWithShape="1">
            <a:blip r:embed="rId2" cstate="print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6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  <p:pic>
        <p:nvPicPr>
          <p:cNvPr id="7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480" y="6072206"/>
            <a:ext cx="1581685" cy="500066"/>
          </a:xfrm>
          <a:prstGeom prst="rect">
            <a:avLst/>
          </a:prstGeom>
        </p:spPr>
      </p:pic>
      <p:pic>
        <p:nvPicPr>
          <p:cNvPr id="8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5572140"/>
            <a:ext cx="4552761" cy="1285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4" name="Rectangle 4"/>
          <p:cNvSpPr>
            <a:spLocks noGrp="1" noChangeArrowheads="1"/>
          </p:cNvSpPr>
          <p:nvPr>
            <p:ph type="ctrTitle"/>
          </p:nvPr>
        </p:nvSpPr>
        <p:spPr>
          <a:xfrm>
            <a:off x="179388" y="477044"/>
            <a:ext cx="8758237" cy="647700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2800" b="1" dirty="0" smtClean="0"/>
              <a:t>ΚΑΤΑΤΑΞΗ ΛΟΓΑΡΙΑΣΜΩΝ ΕΝΕΡΓΗΤΙΚΟΥ ΚΑΙ ΠΑΘΗΤΙΚΟΥ</a:t>
            </a:r>
            <a:endParaRPr lang="el-GR" sz="2800" b="1" dirty="0" smtClean="0">
              <a:solidFill>
                <a:schemeClr val="tx1"/>
              </a:solidFill>
            </a:endParaRPr>
          </a:p>
        </p:txBody>
      </p:sp>
      <p:sp>
        <p:nvSpPr>
          <p:cNvPr id="87045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395288" y="1196975"/>
            <a:ext cx="8353425" cy="5400675"/>
          </a:xfrm>
        </p:spPr>
        <p:txBody>
          <a:bodyPr/>
          <a:lstStyle/>
          <a:p>
            <a:pPr eaLnBrk="1" hangingPunct="1"/>
            <a:r>
              <a:rPr lang="el-GR" sz="3000" b="1" dirty="0" smtClean="0">
                <a:solidFill>
                  <a:schemeClr val="tx1"/>
                </a:solidFill>
              </a:rPr>
              <a:t>Λογαριασμοί Περιουσίας</a:t>
            </a:r>
          </a:p>
          <a:p>
            <a:pPr eaLnBrk="1" hangingPunct="1"/>
            <a:endParaRPr lang="en-US" sz="1000" u="sng" dirty="0" smtClean="0">
              <a:solidFill>
                <a:schemeClr val="tx1"/>
              </a:solidFill>
            </a:endParaRPr>
          </a:p>
          <a:p>
            <a:pPr eaLnBrk="1" hangingPunct="1"/>
            <a:r>
              <a:rPr lang="el-GR" sz="3000" b="1" u="sng" dirty="0" smtClean="0">
                <a:solidFill>
                  <a:schemeClr val="tx1"/>
                </a:solidFill>
              </a:rPr>
              <a:t>Οι λογαριασμοί του Ενεργητικού</a:t>
            </a:r>
          </a:p>
          <a:p>
            <a:pPr eaLnBrk="1" hangingPunct="1"/>
            <a:r>
              <a:rPr lang="el-GR" sz="3000" dirty="0" smtClean="0">
                <a:solidFill>
                  <a:schemeClr val="tx1"/>
                </a:solidFill>
              </a:rPr>
              <a:t>ΠΑΓΙΑ</a:t>
            </a:r>
          </a:p>
          <a:p>
            <a:pPr eaLnBrk="1" hangingPunct="1"/>
            <a:r>
              <a:rPr lang="el-GR" sz="3000" dirty="0" smtClean="0">
                <a:solidFill>
                  <a:schemeClr val="tx1"/>
                </a:solidFill>
              </a:rPr>
              <a:t>ΑΠΟΘΕΜΑΤΑ</a:t>
            </a:r>
          </a:p>
          <a:p>
            <a:pPr eaLnBrk="1" hangingPunct="1"/>
            <a:r>
              <a:rPr lang="el-GR" sz="3000" dirty="0" smtClean="0">
                <a:solidFill>
                  <a:schemeClr val="tx1"/>
                </a:solidFill>
              </a:rPr>
              <a:t>ΑΠΑΙΤΗΣΕΙΣ ΚΑΙ ΔΙΑΘΕΣΙΜΑ</a:t>
            </a:r>
          </a:p>
          <a:p>
            <a:pPr eaLnBrk="1" hangingPunct="1"/>
            <a:endParaRPr lang="en-US" sz="800" u="sng" dirty="0" smtClean="0">
              <a:solidFill>
                <a:schemeClr val="tx1"/>
              </a:solidFill>
            </a:endParaRPr>
          </a:p>
          <a:p>
            <a:pPr eaLnBrk="1" hangingPunct="1"/>
            <a:endParaRPr lang="en-US" sz="800" u="sng" dirty="0" smtClean="0">
              <a:solidFill>
                <a:schemeClr val="tx1"/>
              </a:solidFill>
            </a:endParaRPr>
          </a:p>
          <a:p>
            <a:pPr eaLnBrk="1" hangingPunct="1"/>
            <a:r>
              <a:rPr lang="el-GR" sz="3000" b="1" u="sng" dirty="0" smtClean="0">
                <a:solidFill>
                  <a:schemeClr val="tx1"/>
                </a:solidFill>
              </a:rPr>
              <a:t>Οι λογαριασμοί του Παθητικού</a:t>
            </a:r>
          </a:p>
          <a:p>
            <a:pPr eaLnBrk="1" hangingPunct="1"/>
            <a:r>
              <a:rPr lang="el-GR" sz="3000" dirty="0" smtClean="0">
                <a:solidFill>
                  <a:schemeClr val="tx1"/>
                </a:solidFill>
              </a:rPr>
              <a:t>ΜΑΚΡΟΠΡΟΘΕΣΜΕΣ ΥΠΟΧΡΕΩΣΕΙΣ</a:t>
            </a:r>
          </a:p>
          <a:p>
            <a:pPr eaLnBrk="1" hangingPunct="1"/>
            <a:r>
              <a:rPr lang="el-GR" sz="3000" dirty="0" smtClean="0">
                <a:solidFill>
                  <a:schemeClr val="tx1"/>
                </a:solidFill>
              </a:rPr>
              <a:t>ΒΡΑΧΥΠΡΟΘΕΣΜΕΣ ΥΠΟΧΡΕΩΣΕΙΣ</a:t>
            </a:r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Εισαγωγή στη  λογιστική , Ενότητα  :Λογιστικά γεγονότα και λογαριασμοί,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8" name="7 - Ορθογώνιο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Εισαγωγή στη  λογιστική , Ενότητα  :Λογιστικά γεγονότα και </a:t>
            </a:r>
            <a:r>
              <a:rPr lang="el-GR" sz="1000" dirty="0" smtClean="0"/>
              <a:t>λογαριασμοί (Μέρος  Β),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9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04664"/>
          </a:xfrm>
          <a:prstGeom prst="rect">
            <a:avLst/>
          </a:prstGeom>
        </p:spPr>
      </p:pic>
      <p:pic>
        <p:nvPicPr>
          <p:cNvPr id="10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548854"/>
            <a:ext cx="8785225" cy="863922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algn="l"/>
            <a:r>
              <a:rPr lang="el-GR" sz="4000" b="1" dirty="0" smtClean="0">
                <a:solidFill>
                  <a:schemeClr val="tx1"/>
                </a:solidFill>
              </a:rPr>
              <a:t>     </a:t>
            </a:r>
            <a:br>
              <a:rPr lang="el-GR" sz="4000" b="1" dirty="0" smtClean="0">
                <a:solidFill>
                  <a:schemeClr val="tx1"/>
                </a:solidFill>
              </a:rPr>
            </a:br>
            <a:endParaRPr lang="el-GR" sz="4000" b="1" dirty="0" smtClean="0">
              <a:solidFill>
                <a:schemeClr val="tx1"/>
              </a:solidFill>
            </a:endParaRPr>
          </a:p>
        </p:txBody>
      </p:sp>
      <p:sp>
        <p:nvSpPr>
          <p:cNvPr id="9318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0825" y="1557338"/>
            <a:ext cx="8713788" cy="5040312"/>
          </a:xfrm>
        </p:spPr>
        <p:txBody>
          <a:bodyPr/>
          <a:lstStyle/>
          <a:p>
            <a:pPr eaLnBrk="1" hangingPunct="1"/>
            <a:r>
              <a:rPr lang="el-GR" b="1" dirty="0" smtClean="0">
                <a:solidFill>
                  <a:schemeClr val="tx1"/>
                </a:solidFill>
              </a:rPr>
              <a:t>Λογαριασμοί Περιουσίας</a:t>
            </a:r>
          </a:p>
          <a:p>
            <a:pPr eaLnBrk="1" hangingPunct="1"/>
            <a:r>
              <a:rPr lang="el-GR" b="1" u="sng" dirty="0" smtClean="0">
                <a:solidFill>
                  <a:schemeClr val="tx1"/>
                </a:solidFill>
              </a:rPr>
              <a:t>Λογαριασμοί του Παθητικού</a:t>
            </a:r>
          </a:p>
          <a:p>
            <a:pPr eaLnBrk="1" hangingPunct="1"/>
            <a:r>
              <a:rPr lang="el-GR" dirty="0" smtClean="0">
                <a:solidFill>
                  <a:schemeClr val="tx1"/>
                </a:solidFill>
              </a:rPr>
              <a:t>Οι λογαριασμοί της Καθαρής  Θέσης  εικονίζουν και αυτοί υποχρεώσεις της επιχείρησης όπως και οι λογαριασμοί του «πραγματικού παθητικού», </a:t>
            </a:r>
          </a:p>
          <a:p>
            <a:pPr eaLnBrk="1" hangingPunct="1"/>
            <a:r>
              <a:rPr lang="el-GR" b="1" u="sng" dirty="0" smtClean="0">
                <a:solidFill>
                  <a:schemeClr val="tx1"/>
                </a:solidFill>
              </a:rPr>
              <a:t>αλλά όμως υποχρεώσεις μόνο προς τον επιχειρηματία</a:t>
            </a:r>
          </a:p>
          <a:p>
            <a:pPr eaLnBrk="1" hangingPunct="1"/>
            <a:endParaRPr lang="el-GR" sz="3700" dirty="0" smtClean="0">
              <a:solidFill>
                <a:schemeClr val="tx1"/>
              </a:solidFill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Εισαγωγή στη  λογιστική , Ενότητα  :Λογιστικά γεγονότα και λογαριασμοί,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84213" y="547911"/>
            <a:ext cx="7772400" cy="504825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ΛΟΓΑΡΙΑΣΜΟΙ ΤΗΣ ΚΑΘΑΡΗΣ ΘΕΣΗΣ (1) από (2)</a:t>
            </a:r>
          </a:p>
        </p:txBody>
      </p:sp>
      <p:sp>
        <p:nvSpPr>
          <p:cNvPr id="8" name="7 - Ορθογώνιο"/>
          <p:cNvSpPr/>
          <p:nvPr/>
        </p:nvSpPr>
        <p:spPr>
          <a:xfrm>
            <a:off x="0" y="0"/>
            <a:ext cx="9144000" cy="47667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Εισαγωγή στη  λογιστική , Ενότητα  :Λογιστικά γεγονότα και </a:t>
            </a:r>
            <a:r>
              <a:rPr lang="el-GR" sz="1000" dirty="0" smtClean="0"/>
              <a:t>λογαριασμοί (Μέρος  Β),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9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04664"/>
          </a:xfrm>
          <a:prstGeom prst="rect">
            <a:avLst/>
          </a:prstGeom>
        </p:spPr>
      </p:pic>
      <p:pic>
        <p:nvPicPr>
          <p:cNvPr id="10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547911"/>
            <a:ext cx="7772400" cy="504825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l-GR" sz="3200" b="1" dirty="0" smtClean="0">
                <a:solidFill>
                  <a:schemeClr val="tx1"/>
                </a:solidFill>
              </a:rPr>
              <a:t>ΛΟΓΑΡΙΑΣΜΟΙ ΤΗΣ ΚΑΘΑΡΗΣ ΘΕΣΗΣ (2) από (2)</a:t>
            </a:r>
          </a:p>
        </p:txBody>
      </p:sp>
      <p:sp>
        <p:nvSpPr>
          <p:cNvPr id="962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341438"/>
            <a:ext cx="4105275" cy="51831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sz="3600" b="1" smtClean="0"/>
              <a:t>ΧΡΕΩΣΗ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sz="3600" smtClean="0"/>
              <a:t>Μειώσεις  κεφαλαίου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36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sz="3600" b="1" i="1" u="sng" smtClean="0"/>
              <a:t>Με την ζημιά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sz="3600" smtClean="0"/>
              <a:t>Κλείσιμο λογαριασμού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36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3200" smtClean="0"/>
          </a:p>
        </p:txBody>
      </p:sp>
      <p:sp>
        <p:nvSpPr>
          <p:cNvPr id="9626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87900" y="1268413"/>
            <a:ext cx="4068763" cy="4897437"/>
          </a:xfrm>
        </p:spPr>
        <p:txBody>
          <a:bodyPr/>
          <a:lstStyle/>
          <a:p>
            <a:pPr algn="r" eaLnBrk="1" hangingPunct="1">
              <a:buFontTx/>
              <a:buNone/>
            </a:pPr>
            <a:r>
              <a:rPr lang="el-GR" sz="3600" b="1" u="sng" dirty="0" smtClean="0"/>
              <a:t>ΠΙΣΤΩΣΗ</a:t>
            </a:r>
          </a:p>
          <a:p>
            <a:pPr eaLnBrk="1" hangingPunct="1">
              <a:buFontTx/>
              <a:buNone/>
            </a:pPr>
            <a:r>
              <a:rPr lang="el-GR" sz="3600" dirty="0" smtClean="0"/>
              <a:t>Καταβολή του κεφαλαίου</a:t>
            </a:r>
          </a:p>
          <a:p>
            <a:pPr eaLnBrk="1" hangingPunct="1">
              <a:buFontTx/>
              <a:buNone/>
            </a:pPr>
            <a:r>
              <a:rPr lang="el-GR" sz="3600" dirty="0" smtClean="0"/>
              <a:t>Αυξήσεις του κεφαλαίου</a:t>
            </a:r>
          </a:p>
          <a:p>
            <a:pPr eaLnBrk="1" hangingPunct="1">
              <a:buFontTx/>
              <a:buNone/>
            </a:pPr>
            <a:r>
              <a:rPr lang="el-GR" sz="3600" b="1" i="1" u="sng" dirty="0" smtClean="0"/>
              <a:t>Με το κέρδος</a:t>
            </a:r>
          </a:p>
        </p:txBody>
      </p:sp>
      <p:sp>
        <p:nvSpPr>
          <p:cNvPr id="17413" name="Line 5"/>
          <p:cNvSpPr>
            <a:spLocks noChangeShapeType="1"/>
          </p:cNvSpPr>
          <p:nvPr/>
        </p:nvSpPr>
        <p:spPr bwMode="auto">
          <a:xfrm>
            <a:off x="4643438" y="1196975"/>
            <a:ext cx="0" cy="532765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7414" name="Line 6"/>
          <p:cNvSpPr>
            <a:spLocks noChangeShapeType="1"/>
          </p:cNvSpPr>
          <p:nvPr/>
        </p:nvSpPr>
        <p:spPr bwMode="auto">
          <a:xfrm>
            <a:off x="468313" y="1196975"/>
            <a:ext cx="820737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Εισαγωγή στη  λογιστική , Ενότητα  :Λογιστικά γεγονότα και </a:t>
            </a:r>
            <a:r>
              <a:rPr lang="el-GR" sz="1000" dirty="0" smtClean="0"/>
              <a:t>λογαριασμοί (Μέρος  Β),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04664"/>
          </a:xfrm>
          <a:prstGeom prst="rect">
            <a:avLst/>
          </a:prstGeom>
        </p:spPr>
      </p:pic>
      <p:pic>
        <p:nvPicPr>
          <p:cNvPr id="9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79388" y="548606"/>
            <a:ext cx="8785225" cy="792162"/>
          </a:xfrm>
          <a:solidFill>
            <a:schemeClr val="bg1"/>
          </a:solidFill>
        </p:spPr>
        <p:txBody>
          <a:bodyPr/>
          <a:lstStyle/>
          <a:p>
            <a:pPr eaLnBrk="1" hangingPunct="1"/>
            <a:r>
              <a:rPr lang="el-GR" sz="3600" b="1" dirty="0" smtClean="0"/>
              <a:t>ΚΑΤΑΤΑΞΗ ΤΩΝ ΛΟΓΑΡΙΑΣΜΩΝ</a:t>
            </a:r>
            <a:endParaRPr lang="el-GR" b="1" dirty="0" smtClean="0">
              <a:solidFill>
                <a:schemeClr val="tx1"/>
              </a:solidFill>
            </a:endParaRPr>
          </a:p>
        </p:txBody>
      </p:sp>
      <p:sp>
        <p:nvSpPr>
          <p:cNvPr id="9728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50825" y="1341438"/>
            <a:ext cx="8642350" cy="5256212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l-GR" sz="3000" b="1" dirty="0" smtClean="0">
                <a:solidFill>
                  <a:schemeClr val="tx1"/>
                </a:solidFill>
              </a:rPr>
              <a:t>Λογαριασμοί           </a:t>
            </a:r>
            <a:endParaRPr lang="en-US" sz="3000" b="1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</a:pPr>
            <a:r>
              <a:rPr lang="el-GR" sz="3000" b="1" dirty="0" smtClean="0">
                <a:solidFill>
                  <a:schemeClr val="tx1"/>
                </a:solidFill>
              </a:rPr>
              <a:t>Αποτελεσματικοί ή Κυκλοφορίας</a:t>
            </a:r>
          </a:p>
          <a:p>
            <a:pPr eaLnBrk="1" hangingPunct="1">
              <a:lnSpc>
                <a:spcPct val="90000"/>
              </a:lnSpc>
            </a:pPr>
            <a:endParaRPr lang="en-US" sz="3000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  <a:buFontTx/>
              <a:buBlip>
                <a:blip r:embed="rId2"/>
              </a:buBlip>
            </a:pPr>
            <a:r>
              <a:rPr lang="el-GR" sz="3000" dirty="0" smtClean="0">
                <a:solidFill>
                  <a:schemeClr val="tx1"/>
                </a:solidFill>
              </a:rPr>
              <a:t> </a:t>
            </a:r>
            <a:r>
              <a:rPr lang="el-GR" sz="3000" u="sng" dirty="0" smtClean="0">
                <a:solidFill>
                  <a:schemeClr val="tx1"/>
                </a:solidFill>
              </a:rPr>
              <a:t>Οι λογαριασμοί των Εσόδων</a:t>
            </a:r>
          </a:p>
          <a:p>
            <a:pPr eaLnBrk="1" hangingPunct="1">
              <a:lnSpc>
                <a:spcPct val="90000"/>
              </a:lnSpc>
              <a:buFontTx/>
              <a:buBlip>
                <a:blip r:embed="rId2"/>
              </a:buBlip>
            </a:pPr>
            <a:r>
              <a:rPr lang="el-GR" sz="3000" dirty="0" smtClean="0">
                <a:solidFill>
                  <a:schemeClr val="tx1"/>
                </a:solidFill>
              </a:rPr>
              <a:t> ΟΡΓΑΝΙΚΑ ΕΣΟΔΑ</a:t>
            </a:r>
          </a:p>
          <a:p>
            <a:pPr eaLnBrk="1" hangingPunct="1">
              <a:lnSpc>
                <a:spcPct val="90000"/>
              </a:lnSpc>
              <a:buFontTx/>
              <a:buBlip>
                <a:blip r:embed="rId2"/>
              </a:buBlip>
            </a:pPr>
            <a:endParaRPr lang="el-GR" sz="3000" u="sng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  <a:buFontTx/>
              <a:buBlip>
                <a:blip r:embed="rId2"/>
              </a:buBlip>
            </a:pPr>
            <a:r>
              <a:rPr lang="el-GR" sz="3000" dirty="0" smtClean="0">
                <a:solidFill>
                  <a:schemeClr val="tx1"/>
                </a:solidFill>
              </a:rPr>
              <a:t> </a:t>
            </a:r>
            <a:r>
              <a:rPr lang="el-GR" sz="3000" u="sng" dirty="0" smtClean="0">
                <a:solidFill>
                  <a:schemeClr val="tx1"/>
                </a:solidFill>
              </a:rPr>
              <a:t>Οι λογαριασμοί των Εξόδων</a:t>
            </a:r>
          </a:p>
          <a:p>
            <a:pPr eaLnBrk="1" hangingPunct="1">
              <a:lnSpc>
                <a:spcPct val="90000"/>
              </a:lnSpc>
              <a:buFontTx/>
              <a:buBlip>
                <a:blip r:embed="rId2"/>
              </a:buBlip>
            </a:pPr>
            <a:r>
              <a:rPr lang="el-GR" sz="3000" dirty="0" smtClean="0">
                <a:solidFill>
                  <a:schemeClr val="tx1"/>
                </a:solidFill>
              </a:rPr>
              <a:t> ΟΡΓΑΝΙΚΑ ΕΞΟΔΑ</a:t>
            </a:r>
          </a:p>
          <a:p>
            <a:pPr eaLnBrk="1" hangingPunct="1">
              <a:lnSpc>
                <a:spcPct val="90000"/>
              </a:lnSpc>
              <a:buFontTx/>
              <a:buBlip>
                <a:blip r:embed="rId2"/>
              </a:buBlip>
            </a:pPr>
            <a:endParaRPr lang="el-GR" sz="1700" dirty="0" smtClean="0">
              <a:solidFill>
                <a:schemeClr val="tx1"/>
              </a:solidFill>
            </a:endParaRPr>
          </a:p>
          <a:p>
            <a:pPr eaLnBrk="1" hangingPunct="1">
              <a:lnSpc>
                <a:spcPct val="90000"/>
              </a:lnSpc>
              <a:buFontTx/>
              <a:buBlip>
                <a:blip r:embed="rId2"/>
              </a:buBlip>
            </a:pPr>
            <a:r>
              <a:rPr lang="el-GR" sz="3000" b="1" i="1" u="sng" dirty="0" smtClean="0">
                <a:solidFill>
                  <a:schemeClr val="tx1"/>
                </a:solidFill>
              </a:rPr>
              <a:t> Οι λογαριασμοί των αποτελεσμάτων</a:t>
            </a:r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400" dirty="0" smtClean="0"/>
              <a:t>Εισαγωγή στη  λογιστική , Ενότητα  :Λογιστικά γεγονότα και λογαριασμοί, ΤΜΗΜΑ ΧΡΗΜΑΤΟΟΙΚΟΝΟΜΙΚΉΣ ΚΑΙ ΛΟΓΙΣΤΙΚΗΣ , ΤΕΙ ΗΠΕΙΡΟΥ – Ανοικτά Ακαδημαϊκά Μαθήματα στο ΤΕΙ  Ηπείρου</a:t>
            </a:r>
            <a:endParaRPr lang="el-GR" sz="14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1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6 - Ορθογώνιο"/>
          <p:cNvSpPr/>
          <p:nvPr/>
        </p:nvSpPr>
        <p:spPr>
          <a:xfrm>
            <a:off x="0" y="0"/>
            <a:ext cx="9144000" cy="40466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Εισαγωγή στη  λογιστική , Ενότητα  :Λογιστικά γεγονότα και </a:t>
            </a:r>
            <a:r>
              <a:rPr lang="el-GR" sz="1000" dirty="0" smtClean="0"/>
              <a:t>λογαριασμοί (Μέρος  Β),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267726" cy="404664"/>
          </a:xfrm>
          <a:prstGeom prst="rect">
            <a:avLst/>
          </a:prstGeom>
        </p:spPr>
      </p:pic>
      <p:pic>
        <p:nvPicPr>
          <p:cNvPr id="9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>
          <a:xfrm>
            <a:off x="611188" y="548035"/>
            <a:ext cx="7845425" cy="720725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3600" b="1" dirty="0" smtClean="0">
                <a:solidFill>
                  <a:schemeClr val="tx1"/>
                </a:solidFill>
              </a:rPr>
              <a:t>ΛΟΓΑΡΙΑΣΜΟΙ ΚΥΚΛΟΦΟΡΙΑΣ</a:t>
            </a: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341438"/>
            <a:ext cx="4105275" cy="51831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sz="4000" b="1" smtClean="0"/>
              <a:t>ΧΡΕΩΣΗ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4000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4000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sz="4400" b="1" smtClean="0"/>
              <a:t>Έξοδα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4400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sz="4400" b="1" smtClean="0"/>
              <a:t>Ζημιά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4400" b="1" smtClean="0"/>
          </a:p>
        </p:txBody>
      </p:sp>
      <p:sp>
        <p:nvSpPr>
          <p:cNvPr id="10240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87900" y="1268413"/>
            <a:ext cx="4068763" cy="4897437"/>
          </a:xfrm>
        </p:spPr>
        <p:txBody>
          <a:bodyPr/>
          <a:lstStyle/>
          <a:p>
            <a:pPr algn="r" eaLnBrk="1" hangingPunct="1">
              <a:buFontTx/>
              <a:buNone/>
            </a:pPr>
            <a:r>
              <a:rPr lang="el-GR" sz="4000" b="1" dirty="0" smtClean="0"/>
              <a:t>ΠΙΣΤΩΣΗ</a:t>
            </a:r>
          </a:p>
          <a:p>
            <a:pPr eaLnBrk="1" hangingPunct="1">
              <a:buFontTx/>
              <a:buNone/>
            </a:pPr>
            <a:endParaRPr lang="el-GR" sz="4000" b="1" dirty="0" smtClean="0"/>
          </a:p>
          <a:p>
            <a:pPr eaLnBrk="1" hangingPunct="1">
              <a:buFontTx/>
              <a:buNone/>
            </a:pPr>
            <a:r>
              <a:rPr lang="el-GR" sz="4400" b="1" dirty="0" smtClean="0"/>
              <a:t>Έσοδα</a:t>
            </a:r>
          </a:p>
          <a:p>
            <a:pPr eaLnBrk="1" hangingPunct="1">
              <a:buFontTx/>
              <a:buNone/>
            </a:pPr>
            <a:endParaRPr lang="el-GR" sz="4400" b="1" dirty="0" smtClean="0"/>
          </a:p>
          <a:p>
            <a:pPr eaLnBrk="1" hangingPunct="1">
              <a:buFontTx/>
              <a:buNone/>
            </a:pPr>
            <a:r>
              <a:rPr lang="el-GR" sz="4400" b="1" dirty="0" smtClean="0"/>
              <a:t>Κέρδος</a:t>
            </a:r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>
            <a:off x="4643438" y="1196975"/>
            <a:ext cx="0" cy="532765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9462" name="Line 6"/>
          <p:cNvSpPr>
            <a:spLocks noChangeShapeType="1"/>
          </p:cNvSpPr>
          <p:nvPr/>
        </p:nvSpPr>
        <p:spPr bwMode="auto">
          <a:xfrm>
            <a:off x="468313" y="1196975"/>
            <a:ext cx="820737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Εισαγωγή στη  λογιστική , Ενότητα  :Λογιστικά γεγονότα και </a:t>
            </a:r>
            <a:r>
              <a:rPr lang="el-GR" sz="1000" dirty="0" smtClean="0"/>
              <a:t>λογαριασμοί (Μέρος  Β),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04664"/>
          </a:xfrm>
          <a:prstGeom prst="rect">
            <a:avLst/>
          </a:prstGeom>
        </p:spPr>
      </p:pic>
      <p:pic>
        <p:nvPicPr>
          <p:cNvPr id="9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76250"/>
            <a:ext cx="7772400" cy="576486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sz="4000" b="1" dirty="0" smtClean="0">
                <a:solidFill>
                  <a:schemeClr val="tx1"/>
                </a:solidFill>
              </a:rPr>
              <a:t>ΛΟΓΑΡΙΑΣΜΟΙ ΕΣΟΔΩΝ</a:t>
            </a:r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341438"/>
            <a:ext cx="4105275" cy="51831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sz="4000" smtClean="0"/>
              <a:t>ΧΡΕΩΣΗ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40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40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sz="3200" smtClean="0"/>
              <a:t>Μείωση προηγουμένων εσόδων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44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sz="3200" smtClean="0"/>
              <a:t>Μεταφορά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3200" smtClean="0"/>
          </a:p>
        </p:txBody>
      </p:sp>
      <p:sp>
        <p:nvSpPr>
          <p:cNvPr id="109572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87900" y="1268413"/>
            <a:ext cx="4068763" cy="4897437"/>
          </a:xfrm>
        </p:spPr>
        <p:txBody>
          <a:bodyPr/>
          <a:lstStyle/>
          <a:p>
            <a:pPr algn="r" eaLnBrk="1" hangingPunct="1">
              <a:lnSpc>
                <a:spcPct val="90000"/>
              </a:lnSpc>
              <a:buFontTx/>
              <a:buNone/>
            </a:pPr>
            <a:r>
              <a:rPr lang="el-GR" sz="4000" smtClean="0"/>
              <a:t>ΠΙΣΤΩΣΗ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40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sz="3200" smtClean="0"/>
              <a:t>Πραγματοποίηση Εσόδων της χρήσης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32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sz="3200" smtClean="0"/>
              <a:t>Αύξηση προηγουμένων εσόδων</a:t>
            </a:r>
          </a:p>
        </p:txBody>
      </p:sp>
      <p:sp>
        <p:nvSpPr>
          <p:cNvPr id="20485" name="Line 5"/>
          <p:cNvSpPr>
            <a:spLocks noChangeShapeType="1"/>
          </p:cNvSpPr>
          <p:nvPr/>
        </p:nvSpPr>
        <p:spPr bwMode="auto">
          <a:xfrm>
            <a:off x="4643438" y="1196975"/>
            <a:ext cx="0" cy="532765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0486" name="Line 6"/>
          <p:cNvSpPr>
            <a:spLocks noChangeShapeType="1"/>
          </p:cNvSpPr>
          <p:nvPr/>
        </p:nvSpPr>
        <p:spPr bwMode="auto">
          <a:xfrm>
            <a:off x="468313" y="1196975"/>
            <a:ext cx="820737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Εισαγωγή στη  λογιστική , Ενότητα  :Λογιστικά γεγονότα και </a:t>
            </a:r>
            <a:r>
              <a:rPr lang="el-GR" sz="1000" dirty="0" smtClean="0"/>
              <a:t>λογαριασμοί (Μέρος  Β),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04664"/>
          </a:xfrm>
          <a:prstGeom prst="rect">
            <a:avLst/>
          </a:prstGeom>
        </p:spPr>
      </p:pic>
      <p:pic>
        <p:nvPicPr>
          <p:cNvPr id="9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548481"/>
            <a:ext cx="7772400" cy="576263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l-GR" sz="4000" b="1" dirty="0" smtClean="0">
                <a:solidFill>
                  <a:schemeClr val="tx1"/>
                </a:solidFill>
              </a:rPr>
              <a:t>ΛΟΓΑΡΙΑΣΜΟΙ ΕΞΟΔΩΝ</a:t>
            </a:r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341438"/>
            <a:ext cx="4105275" cy="51831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sz="4000" b="1" smtClean="0"/>
              <a:t>ΧΡΕΩΣΗ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4000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sz="3200" b="1" smtClean="0"/>
              <a:t>Πραγματοποίηση  Εξόδων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4400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sz="3200" b="1" smtClean="0"/>
              <a:t>Αύξηση προηγουμένων εξόδων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3200" b="1" smtClean="0"/>
          </a:p>
        </p:txBody>
      </p:sp>
      <p:sp>
        <p:nvSpPr>
          <p:cNvPr id="11059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87900" y="1268413"/>
            <a:ext cx="4068763" cy="4897437"/>
          </a:xfrm>
        </p:spPr>
        <p:txBody>
          <a:bodyPr/>
          <a:lstStyle/>
          <a:p>
            <a:pPr algn="r" eaLnBrk="1" hangingPunct="1">
              <a:buFontTx/>
              <a:buNone/>
            </a:pPr>
            <a:r>
              <a:rPr lang="el-GR" sz="4000" b="1" smtClean="0"/>
              <a:t>ΠΙΣΤΩΣΗ</a:t>
            </a:r>
          </a:p>
          <a:p>
            <a:pPr eaLnBrk="1" hangingPunct="1">
              <a:buFontTx/>
              <a:buNone/>
            </a:pPr>
            <a:endParaRPr lang="el-GR" sz="4000" b="1" smtClean="0"/>
          </a:p>
          <a:p>
            <a:pPr eaLnBrk="1" hangingPunct="1">
              <a:buFontTx/>
              <a:buNone/>
            </a:pPr>
            <a:endParaRPr lang="el-GR" sz="4000" b="1" smtClean="0"/>
          </a:p>
          <a:p>
            <a:pPr eaLnBrk="1" hangingPunct="1">
              <a:buFontTx/>
              <a:buNone/>
            </a:pPr>
            <a:r>
              <a:rPr lang="el-GR" sz="3200" b="1" smtClean="0"/>
              <a:t>Μείωση προηγουμένων εξόδων</a:t>
            </a:r>
          </a:p>
          <a:p>
            <a:pPr eaLnBrk="1" hangingPunct="1">
              <a:buFontTx/>
              <a:buNone/>
            </a:pPr>
            <a:endParaRPr lang="el-GR" sz="3200" b="1" smtClean="0"/>
          </a:p>
          <a:p>
            <a:pPr eaLnBrk="1" hangingPunct="1">
              <a:buFontTx/>
              <a:buNone/>
            </a:pPr>
            <a:r>
              <a:rPr lang="el-GR" sz="3200" b="1" smtClean="0"/>
              <a:t>Μεταφορά</a:t>
            </a:r>
          </a:p>
        </p:txBody>
      </p:sp>
      <p:sp>
        <p:nvSpPr>
          <p:cNvPr id="21509" name="Line 5"/>
          <p:cNvSpPr>
            <a:spLocks noChangeShapeType="1"/>
          </p:cNvSpPr>
          <p:nvPr/>
        </p:nvSpPr>
        <p:spPr bwMode="auto">
          <a:xfrm>
            <a:off x="4643438" y="1196975"/>
            <a:ext cx="0" cy="532765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1510" name="Line 6"/>
          <p:cNvSpPr>
            <a:spLocks noChangeShapeType="1"/>
          </p:cNvSpPr>
          <p:nvPr/>
        </p:nvSpPr>
        <p:spPr bwMode="auto">
          <a:xfrm>
            <a:off x="468313" y="1196975"/>
            <a:ext cx="820737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Εισαγωγή στη  λογιστική , Ενότητα  :Λογιστικά γεγονότα και </a:t>
            </a:r>
            <a:r>
              <a:rPr lang="el-GR" sz="1000" dirty="0" smtClean="0"/>
              <a:t>λογαριασμοί (Μέρος  Β),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04664"/>
          </a:xfrm>
          <a:prstGeom prst="rect">
            <a:avLst/>
          </a:prstGeom>
        </p:spPr>
      </p:pic>
      <p:pic>
        <p:nvPicPr>
          <p:cNvPr id="9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>
          <a:xfrm>
            <a:off x="323850" y="692696"/>
            <a:ext cx="8496300" cy="576064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l-GR" sz="3600" b="1" dirty="0" smtClean="0">
                <a:solidFill>
                  <a:schemeClr val="tx1"/>
                </a:solidFill>
              </a:rPr>
              <a:t>ΛΟΓΑΡΙΑΣΜΟΙ ΑΠΟΤΕΛΕΣΜΑΤΩΝ</a:t>
            </a:r>
          </a:p>
        </p:txBody>
      </p:sp>
      <p:sp>
        <p:nvSpPr>
          <p:cNvPr id="1116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341438"/>
            <a:ext cx="4105275" cy="51831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sz="4000" b="1" smtClean="0"/>
              <a:t>ΧΡΕΩΣΗ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4000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sz="3200" b="1" smtClean="0"/>
              <a:t>ΟΡΓΑΝΙΚΑ ΕΞΟΔΑ ΧΡΗΣΗΣ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4400" b="1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sz="3200" b="1" smtClean="0"/>
              <a:t>ΚΕΡΔΟΣ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3200" b="1" smtClean="0"/>
          </a:p>
        </p:txBody>
      </p:sp>
      <p:sp>
        <p:nvSpPr>
          <p:cNvPr id="1116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87900" y="1268413"/>
            <a:ext cx="4068763" cy="4897437"/>
          </a:xfrm>
        </p:spPr>
        <p:txBody>
          <a:bodyPr/>
          <a:lstStyle/>
          <a:p>
            <a:pPr algn="r" eaLnBrk="1" hangingPunct="1">
              <a:buFontTx/>
              <a:buNone/>
            </a:pPr>
            <a:r>
              <a:rPr lang="el-GR" sz="4000" b="1" dirty="0" smtClean="0"/>
              <a:t>ΠΙΣΤΩΣΗ</a:t>
            </a:r>
          </a:p>
          <a:p>
            <a:pPr eaLnBrk="1" hangingPunct="1">
              <a:buFontTx/>
              <a:buNone/>
            </a:pPr>
            <a:endParaRPr lang="el-GR" sz="4000" b="1" dirty="0" smtClean="0"/>
          </a:p>
          <a:p>
            <a:pPr eaLnBrk="1" hangingPunct="1">
              <a:buFontTx/>
              <a:buNone/>
            </a:pPr>
            <a:endParaRPr lang="el-GR" sz="4000" b="1" dirty="0" smtClean="0"/>
          </a:p>
          <a:p>
            <a:pPr eaLnBrk="1" hangingPunct="1">
              <a:buFontTx/>
              <a:buNone/>
            </a:pPr>
            <a:r>
              <a:rPr lang="el-GR" sz="3200" b="1" dirty="0" smtClean="0"/>
              <a:t>ΟΡΓΑΝΙΚΑ ΕΣΟΔΑ ΧΡΗΣΗΣ</a:t>
            </a:r>
          </a:p>
          <a:p>
            <a:pPr eaLnBrk="1" hangingPunct="1">
              <a:buFontTx/>
              <a:buNone/>
            </a:pPr>
            <a:endParaRPr lang="el-GR" sz="3200" b="1" dirty="0" smtClean="0"/>
          </a:p>
          <a:p>
            <a:pPr eaLnBrk="1" hangingPunct="1">
              <a:buFontTx/>
              <a:buNone/>
            </a:pPr>
            <a:r>
              <a:rPr lang="el-GR" sz="3200" b="1" dirty="0" smtClean="0"/>
              <a:t>ΖΗΜΙΑ </a:t>
            </a:r>
          </a:p>
        </p:txBody>
      </p:sp>
      <p:sp>
        <p:nvSpPr>
          <p:cNvPr id="22533" name="Line 5"/>
          <p:cNvSpPr>
            <a:spLocks noChangeShapeType="1"/>
          </p:cNvSpPr>
          <p:nvPr/>
        </p:nvSpPr>
        <p:spPr bwMode="auto">
          <a:xfrm>
            <a:off x="4643438" y="1196975"/>
            <a:ext cx="0" cy="532765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22534" name="Line 6"/>
          <p:cNvSpPr>
            <a:spLocks noChangeShapeType="1"/>
          </p:cNvSpPr>
          <p:nvPr/>
        </p:nvSpPr>
        <p:spPr bwMode="auto">
          <a:xfrm>
            <a:off x="468313" y="1196975"/>
            <a:ext cx="820737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Εισαγωγή στη  λογιστική , Ενότητα  :Λογιστικά γεγονότα και </a:t>
            </a:r>
            <a:r>
              <a:rPr lang="el-GR" sz="1000" dirty="0" smtClean="0"/>
              <a:t>λογαριασμοί (Μέρος  Β),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04664"/>
          </a:xfrm>
          <a:prstGeom prst="rect">
            <a:avLst/>
          </a:prstGeom>
        </p:spPr>
      </p:pic>
      <p:pic>
        <p:nvPicPr>
          <p:cNvPr id="9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/>
          <a:lstStyle/>
          <a:p>
            <a:r>
              <a:rPr lang="el-GR" b="1" dirty="0" smtClean="0"/>
              <a:t>Βιβλιογραφία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l-GR" dirty="0" smtClean="0"/>
              <a:t>   Στεφάνου Κων/νος , </a:t>
            </a:r>
            <a:r>
              <a:rPr lang="el-GR" b="1" dirty="0" smtClean="0"/>
              <a:t>Χρηματοοικονομική λογιστική</a:t>
            </a:r>
            <a:r>
              <a:rPr lang="el-GR" dirty="0" smtClean="0"/>
              <a:t>, </a:t>
            </a:r>
            <a:r>
              <a:rPr lang="el-GR" dirty="0" err="1" smtClean="0"/>
              <a:t>Αυτοέκδοση</a:t>
            </a:r>
            <a:r>
              <a:rPr lang="el-GR" dirty="0" smtClean="0"/>
              <a:t> , Θεσσαλονίκη (2011)</a:t>
            </a:r>
          </a:p>
          <a:p>
            <a:pPr>
              <a:buNone/>
            </a:pPr>
            <a:r>
              <a:rPr lang="el-GR" dirty="0" smtClean="0"/>
              <a:t>   Δ. </a:t>
            </a:r>
            <a:r>
              <a:rPr lang="el-GR" dirty="0" err="1" smtClean="0"/>
              <a:t>Γκίνογλου</a:t>
            </a:r>
            <a:r>
              <a:rPr lang="el-GR" dirty="0" smtClean="0"/>
              <a:t>, Π. </a:t>
            </a:r>
            <a:r>
              <a:rPr lang="el-GR" dirty="0" err="1" smtClean="0"/>
              <a:t>Ταχινάκης</a:t>
            </a:r>
            <a:r>
              <a:rPr lang="el-GR" dirty="0" smtClean="0"/>
              <a:t>, Σ. Μωυσή ,</a:t>
            </a:r>
            <a:r>
              <a:rPr lang="el-GR" b="1" dirty="0" smtClean="0"/>
              <a:t>Γενική Χρηματοοικονομική Λογιστική</a:t>
            </a:r>
            <a:r>
              <a:rPr lang="el-GR" dirty="0" smtClean="0"/>
              <a:t>, Εκδόσεις </a:t>
            </a:r>
            <a:r>
              <a:rPr lang="en-US" dirty="0" err="1" smtClean="0"/>
              <a:t>Rosili</a:t>
            </a:r>
            <a:r>
              <a:rPr lang="en-US" dirty="0" smtClean="0"/>
              <a:t>, </a:t>
            </a:r>
            <a:r>
              <a:rPr lang="el-GR" dirty="0" smtClean="0"/>
              <a:t>Αθήνα (2005)</a:t>
            </a:r>
          </a:p>
          <a:p>
            <a:pPr>
              <a:buNone/>
            </a:pPr>
            <a:r>
              <a:rPr lang="el-GR" dirty="0" smtClean="0"/>
              <a:t>   </a:t>
            </a:r>
            <a:r>
              <a:rPr lang="el-GR" dirty="0" err="1" smtClean="0"/>
              <a:t>Παπαδέας</a:t>
            </a:r>
            <a:r>
              <a:rPr lang="el-GR" dirty="0" smtClean="0"/>
              <a:t> Παναγιώτης, </a:t>
            </a:r>
            <a:r>
              <a:rPr lang="el-GR" b="1" dirty="0" smtClean="0"/>
              <a:t>Χρηματοοικονομική λογιστική πληροφόρηση</a:t>
            </a:r>
            <a:r>
              <a:rPr lang="el-GR" dirty="0" smtClean="0"/>
              <a:t>, Εκδόσεις :ιδιωτική , Αθήνα (2010)</a:t>
            </a:r>
            <a:endParaRPr lang="el-GR" dirty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Εισαγωγή στη  λογιστική , Ενότητα  :Λογιστικά γεγονότα και </a:t>
            </a:r>
            <a:r>
              <a:rPr lang="el-GR" sz="1000" dirty="0" smtClean="0"/>
              <a:t>λογαριασμοί (Μέρος  Β),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8" name="Rectangle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34901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Copyright Τεχνολογικό Ίδρυμα Ηπείρου. </a:t>
            </a:r>
            <a:endParaRPr lang="el-GR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</a:t>
            </a:r>
            <a:r>
              <a:rPr lang="el-GR" sz="2400" dirty="0" err="1" smtClean="0">
                <a:solidFill>
                  <a:schemeClr val="bg1">
                    <a:lumMod val="50000"/>
                  </a:schemeClr>
                </a:solidFill>
              </a:rPr>
              <a:t>Κυπριωτέλης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Ευστράτιος&gt;.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&lt;Εισαγωγή στη λογιστική&gt;. </a:t>
            </a:r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&lt;Πρέβεζα&gt;, 2015. 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Διαθέσιμο από τη δικτυακή διεύθυνση:</a:t>
            </a:r>
          </a:p>
          <a:p>
            <a:pPr algn="just"/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2"/>
              </a:rPr>
              <a:t>http://eclass.teiep.gr/OpenClass/courses/ACC10</a:t>
            </a:r>
            <a:r>
              <a:rPr lang="el-GR" sz="2400" dirty="0" smtClean="0">
                <a:solidFill>
                  <a:schemeClr val="bg1">
                    <a:lumMod val="50000"/>
                  </a:schemeClr>
                </a:solidFill>
                <a:hlinkClick r:id="rId2"/>
              </a:rPr>
              <a:t>2</a:t>
            </a:r>
            <a:r>
              <a:rPr lang="en-US" sz="2400" dirty="0" smtClean="0">
                <a:solidFill>
                  <a:schemeClr val="bg1">
                    <a:lumMod val="50000"/>
                  </a:schemeClr>
                </a:solidFill>
                <a:hlinkClick r:id="rId2"/>
              </a:rPr>
              <a:t>/</a:t>
            </a:r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Εισαγωγή στη  λογιστική , Ενότητα  :Λογιστικά γεγονότα και </a:t>
            </a:r>
            <a:r>
              <a:rPr lang="el-GR" sz="1000" dirty="0" smtClean="0"/>
              <a:t>λογαριασμοί (Μέρος  Β),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 txBox="1">
            <a:spLocks noGrp="1"/>
          </p:cNvSpPr>
          <p:nvPr>
            <p:ph type="title"/>
          </p:nvPr>
        </p:nvSpPr>
        <p:spPr>
          <a:xfrm>
            <a:off x="0" y="0"/>
            <a:ext cx="8229600" cy="1143000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</a:t>
            </a:r>
            <a:r>
              <a:rPr lang="en-US" sz="2400" dirty="0" smtClean="0">
                <a:solidFill>
                  <a:schemeClr val="bg1"/>
                </a:solidFill>
              </a:rPr>
              <a:t/>
            </a:r>
            <a:br>
              <a:rPr lang="en-US" sz="2400" dirty="0" smtClean="0">
                <a:solidFill>
                  <a:schemeClr val="bg1"/>
                </a:solidFill>
              </a:rPr>
            </a:br>
            <a:r>
              <a:rPr lang="el-GR" sz="2400" dirty="0" smtClean="0">
                <a:solidFill>
                  <a:schemeClr val="bg1"/>
                </a:solidFill>
              </a:rPr>
              <a:t>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sp>
        <p:nvSpPr>
          <p:cNvPr id="6" name="Υπότιτλο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l">
              <a:buNone/>
            </a:pPr>
            <a:r>
              <a:rPr lang="el-GR" sz="2800" dirty="0" smtClean="0">
                <a:latin typeface="+mj-lt"/>
              </a:rPr>
              <a:t>Τμήμα : ΧΡΗΜΑΤΟΟΙΚΟΝΟΜΙΚΗΣ &amp; ΛΟΓΙΣΤΙΚΗΣ</a:t>
            </a:r>
            <a:br>
              <a:rPr lang="el-GR" sz="2800" dirty="0" smtClean="0">
                <a:latin typeface="+mj-lt"/>
              </a:rPr>
            </a:br>
            <a:endParaRPr lang="el-GR" sz="2800" dirty="0" smtClean="0">
              <a:latin typeface="+mj-lt"/>
            </a:endParaRPr>
          </a:p>
          <a:p>
            <a:pPr algn="l">
              <a:buNone/>
            </a:pPr>
            <a:r>
              <a:rPr lang="el-GR" sz="2400" b="1" dirty="0" smtClean="0"/>
              <a:t>Τίτλος Μαθήματος :Εισαγωγή στη  λογιστική</a:t>
            </a:r>
            <a:br>
              <a:rPr lang="el-GR" sz="2400" b="1" dirty="0" smtClean="0"/>
            </a:br>
            <a:endParaRPr lang="el-GR" sz="2400" b="1" dirty="0" smtClean="0"/>
          </a:p>
          <a:p>
            <a:pPr algn="l">
              <a:buNone/>
            </a:pPr>
            <a:r>
              <a:rPr lang="el-GR" sz="2400" b="1" dirty="0" smtClean="0"/>
              <a:t>Ενότητα : Λογιστικά γεγονότα και </a:t>
            </a:r>
            <a:r>
              <a:rPr lang="el-GR" sz="2400" b="1" dirty="0" smtClean="0"/>
              <a:t>λογαριασμοί (Μέρος Β)</a:t>
            </a:r>
            <a:endParaRPr lang="el-GR" sz="2400" b="1" dirty="0" smtClean="0"/>
          </a:p>
          <a:p>
            <a:pPr algn="l"/>
            <a:endParaRPr lang="el-GR" sz="2400" b="1" dirty="0" smtClean="0"/>
          </a:p>
          <a:p>
            <a:pPr algn="l">
              <a:lnSpc>
                <a:spcPts val="2600"/>
              </a:lnSpc>
              <a:buNone/>
            </a:pPr>
            <a:r>
              <a:rPr lang="el-GR" sz="2000" dirty="0" err="1" smtClean="0">
                <a:solidFill>
                  <a:schemeClr val="tx2">
                    <a:lumMod val="50000"/>
                  </a:schemeClr>
                </a:solidFill>
              </a:rPr>
              <a:t>Κυπριωτέλης</a:t>
            </a: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 Ευστράτιος</a:t>
            </a:r>
          </a:p>
          <a:p>
            <a:pPr algn="l">
              <a:lnSpc>
                <a:spcPts val="2600"/>
              </a:lnSpc>
              <a:buNone/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Καθηγητής εφαρμογών</a:t>
            </a:r>
          </a:p>
          <a:p>
            <a:pPr algn="l">
              <a:lnSpc>
                <a:spcPts val="2600"/>
              </a:lnSpc>
              <a:buNone/>
            </a:pPr>
            <a:r>
              <a:rPr lang="el-GR" sz="2000" dirty="0" smtClean="0">
                <a:solidFill>
                  <a:schemeClr val="tx2">
                    <a:lumMod val="50000"/>
                  </a:schemeClr>
                </a:solidFill>
              </a:rPr>
              <a:t>Πρέβεζα, 2015</a:t>
            </a:r>
          </a:p>
        </p:txBody>
      </p:sp>
      <p:pic>
        <p:nvPicPr>
          <p:cNvPr id="5" name="Εικόνα 10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574543" y="0"/>
            <a:ext cx="2569457" cy="1196752"/>
          </a:xfrm>
          <a:prstGeom prst="rect">
            <a:avLst/>
          </a:prstGeom>
        </p:spPr>
      </p:pic>
      <p:pic>
        <p:nvPicPr>
          <p:cNvPr id="7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1538" y="6072206"/>
            <a:ext cx="1581685" cy="461161"/>
          </a:xfrm>
          <a:prstGeom prst="rect">
            <a:avLst/>
          </a:prstGeom>
        </p:spPr>
      </p:pic>
      <p:pic>
        <p:nvPicPr>
          <p:cNvPr id="8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5572140"/>
            <a:ext cx="4695637" cy="10001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dirty="0"/>
              <a:t>Σημείωμα Αδειοδότησης</a:t>
            </a:r>
          </a:p>
        </p:txBody>
      </p:sp>
      <p:sp>
        <p:nvSpPr>
          <p:cNvPr id="8" name="Rectangle 1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κ.λ.π.,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6728" y="3501009"/>
            <a:ext cx="1581685" cy="576063"/>
          </a:xfrm>
          <a:prstGeom prst="rect">
            <a:avLst/>
          </a:prstGeom>
        </p:spPr>
      </p:pic>
      <p:sp>
        <p:nvSpPr>
          <p:cNvPr id="10" name="Rectangle 3"/>
          <p:cNvSpPr/>
          <p:nvPr/>
        </p:nvSpPr>
        <p:spPr>
          <a:xfrm>
            <a:off x="434604" y="463842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sp>
        <p:nvSpPr>
          <p:cNvPr id="11" name="Rectangle 2"/>
          <p:cNvSpPr/>
          <p:nvPr/>
        </p:nvSpPr>
        <p:spPr>
          <a:xfrm>
            <a:off x="590667" y="5940412"/>
            <a:ext cx="633499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740224" y="6012560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13" name="12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Εισαγωγή στη  λογιστική , Ενότητα  :Λογιστικά γεγονότα και </a:t>
            </a:r>
            <a:r>
              <a:rPr lang="el-GR" sz="1000" dirty="0" smtClean="0"/>
              <a:t>λογαριασμοί (Μέρος  Β),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14" name="Εικόνα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267726" cy="404664"/>
          </a:xfrm>
          <a:prstGeom prst="rect">
            <a:avLst/>
          </a:prstGeom>
        </p:spPr>
      </p:pic>
      <p:pic>
        <p:nvPicPr>
          <p:cNvPr id="15" name="Εικόνα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>
              <a:buNone/>
            </a:pPr>
            <a:r>
              <a:rPr lang="el-GR" sz="5500" b="1" dirty="0" smtClean="0"/>
              <a:t>Τέλος </a:t>
            </a:r>
            <a:r>
              <a:rPr lang="el-GR" sz="5500" b="1" dirty="0"/>
              <a:t>Ενότητας</a:t>
            </a:r>
          </a:p>
        </p:txBody>
      </p:sp>
      <p:sp>
        <p:nvSpPr>
          <p:cNvPr id="8" name="Rectangle 12"/>
          <p:cNvSpPr/>
          <p:nvPr/>
        </p:nvSpPr>
        <p:spPr>
          <a:xfrm>
            <a:off x="1547664" y="3990094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&lt;Θάνου Σοφία&gt;</a:t>
            </a:r>
            <a:endParaRPr lang="el-GR" sz="2900" b="1" dirty="0"/>
          </a:p>
          <a:p>
            <a:pPr algn="r"/>
            <a:r>
              <a:rPr lang="el-GR" sz="2900" dirty="0" smtClean="0"/>
              <a:t>&lt;Πρέβεζα&gt;, 2015</a:t>
            </a:r>
            <a:endParaRPr lang="el-GR" sz="2900" dirty="0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102" y="5307668"/>
            <a:ext cx="3255169" cy="1036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4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Εισαγωγή στη  λογιστική , Ενότητα  :Λογιστικά γεγονότα και </a:t>
            </a:r>
            <a:r>
              <a:rPr lang="el-GR" sz="1000" dirty="0" smtClean="0"/>
              <a:t>λογαριασμοί (Μέρος  Β),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267726" cy="404664"/>
          </a:xfrm>
          <a:prstGeom prst="rect">
            <a:avLst/>
          </a:prstGeom>
        </p:spPr>
      </p:pic>
      <p:pic>
        <p:nvPicPr>
          <p:cNvPr id="10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4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>
              <a:buNone/>
            </a:pPr>
            <a:r>
              <a:rPr lang="el-GR" sz="5500" b="1" dirty="0"/>
              <a:t>Σημειώματα</a:t>
            </a:r>
          </a:p>
        </p:txBody>
      </p:sp>
      <p:sp>
        <p:nvSpPr>
          <p:cNvPr id="3" name="2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Εισαγωγή στη  λογιστική , Ενότητα  :Λογιστικά γεγονότα και </a:t>
            </a:r>
            <a:r>
              <a:rPr lang="el-GR" sz="1000" dirty="0" smtClean="0"/>
              <a:t>λογαριασμοί (Μέρος  Β),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4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04664"/>
          </a:xfrm>
          <a:prstGeom prst="rect">
            <a:avLst/>
          </a:prstGeom>
        </p:spPr>
      </p:pic>
      <p:pic>
        <p:nvPicPr>
          <p:cNvPr id="5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8" name="Rectangle 167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Αδειοδότησης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υπερσυνδέσμους.</a:t>
            </a:r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Εισαγωγή στη  λογιστική , Ενότητα  :Λογιστικά γεγονότα και </a:t>
            </a:r>
            <a:r>
              <a:rPr lang="el-GR" sz="1000" dirty="0" smtClean="0"/>
              <a:t>λογαριασμοί (Μέρος  Β),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>
          <a:xfrm>
            <a:off x="457200" y="2276872"/>
            <a:ext cx="8229600" cy="1080120"/>
          </a:xfrm>
        </p:spPr>
        <p:txBody>
          <a:bodyPr>
            <a:normAutofit/>
          </a:bodyPr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pic>
        <p:nvPicPr>
          <p:cNvPr id="8" name="7 - Θέση περιεχομένου" descr="Λογότυπο για Άδειες χρήσης Creative Commons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7664" y="5445224"/>
            <a:ext cx="1010045" cy="353308"/>
          </a:xfrm>
          <a:prstGeom prst="rect">
            <a:avLst/>
          </a:prstGeom>
        </p:spPr>
      </p:pic>
      <p:pic>
        <p:nvPicPr>
          <p:cNvPr id="9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79912" y="5157192"/>
            <a:ext cx="3240360" cy="771224"/>
          </a:xfrm>
          <a:prstGeom prst="rect">
            <a:avLst/>
          </a:prstGeom>
          <a:noFill/>
        </p:spPr>
      </p:pic>
      <p:sp>
        <p:nvSpPr>
          <p:cNvPr id="5" name="4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Εισαγωγή στη  λογιστική , Ενότητα  :Λογιστικά γεγονότα και </a:t>
            </a:r>
            <a:r>
              <a:rPr lang="el-GR" sz="1000" dirty="0" smtClean="0"/>
              <a:t>λογαριασμοί (Μέρος  Β),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267726" cy="404664"/>
          </a:xfrm>
          <a:prstGeom prst="rect">
            <a:avLst/>
          </a:prstGeom>
        </p:spPr>
      </p:pic>
      <p:pic>
        <p:nvPicPr>
          <p:cNvPr id="10" name="Εικόνα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Εισαγωγή στη  λογιστική , Ενότητα  :Λογιστικά γεγονότα και </a:t>
            </a:r>
            <a:r>
              <a:rPr lang="el-GR" sz="1000" dirty="0" smtClean="0"/>
              <a:t>λογαριασμοί (Μέρος  Β),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  <p:sp>
        <p:nvSpPr>
          <p:cNvPr id="7" name="Title 7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Άδειες Χρήσης</a:t>
            </a:r>
            <a:endParaRPr lang="el-GR" sz="3200" b="1" dirty="0"/>
          </a:p>
        </p:txBody>
      </p:sp>
      <p:sp>
        <p:nvSpPr>
          <p:cNvPr id="8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l-GR" sz="2800" dirty="0" smtClean="0"/>
          </a:p>
          <a:p>
            <a:r>
              <a:rPr lang="el-GR" sz="2800" dirty="0" smtClean="0"/>
              <a:t>Το </a:t>
            </a:r>
            <a:r>
              <a:rPr lang="el-GR" sz="2800" dirty="0"/>
              <a:t>παρόν εκπαιδευτικό υλικό υπόκειται σε άδειες χρήσης Creative Commons.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9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71538" y="6072206"/>
            <a:ext cx="1581685" cy="46116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15616" y="5661248"/>
            <a:ext cx="1581685" cy="461161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>
            <a:normAutofit/>
          </a:bodyPr>
          <a:lstStyle/>
          <a:p>
            <a:r>
              <a:rPr lang="el-GR" sz="3200" b="1" dirty="0" smtClean="0"/>
              <a:t>Χρηματοδότηση</a:t>
            </a:r>
            <a:endParaRPr lang="el-GR" sz="3200" b="1" dirty="0"/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342886" indent="-342886" algn="just"/>
            <a:r>
              <a:rPr lang="el-GR" altLang="el-GR" sz="2400" dirty="0"/>
              <a:t>Το έργο υλοποιείται στο πλαίσιο του Επιχειρησιακού Προγράμματος «</a:t>
            </a:r>
            <a:r>
              <a:rPr lang="el-GR" altLang="el-GR" sz="2400" b="1" dirty="0"/>
              <a:t>Εκπαίδευση και Δια Βίου Μάθηση</a:t>
            </a:r>
            <a:r>
              <a:rPr lang="el-GR" altLang="el-GR" sz="24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400" dirty="0"/>
              <a:t>Το έργο «</a:t>
            </a:r>
            <a:r>
              <a:rPr lang="el-GR" altLang="el-GR" sz="2400" b="1" dirty="0"/>
              <a:t>Ανοικτά Ακαδημαϊκά Μαθήματα στο TEI Ηπείρου</a:t>
            </a:r>
            <a:r>
              <a:rPr lang="el-GR" altLang="el-GR" sz="24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4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19872" y="5214950"/>
            <a:ext cx="5616624" cy="1285884"/>
          </a:xfrm>
          <a:prstGeom prst="rect">
            <a:avLst/>
          </a:prstGeom>
          <a:noFill/>
        </p:spPr>
      </p:pic>
      <p:sp>
        <p:nvSpPr>
          <p:cNvPr id="6" name="5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Εισαγωγή στη  λογιστική , Ενότητα  :Λογιστικά γεγονότα και </a:t>
            </a:r>
            <a:r>
              <a:rPr lang="el-GR" sz="1000" dirty="0" smtClean="0"/>
              <a:t>λογαριασμοί (Μέρος  Β),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11" name="Εικόνα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0"/>
            <a:ext cx="267726" cy="404664"/>
          </a:xfrm>
          <a:prstGeom prst="rect">
            <a:avLst/>
          </a:prstGeom>
        </p:spPr>
      </p:pic>
      <p:pic>
        <p:nvPicPr>
          <p:cNvPr id="12" name="Εικόνα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868958"/>
          </a:xfrm>
        </p:spPr>
        <p:txBody>
          <a:bodyPr>
            <a:normAutofit/>
          </a:bodyPr>
          <a:lstStyle/>
          <a:p>
            <a:r>
              <a:rPr lang="el-GR" sz="3600" b="1" dirty="0" smtClean="0">
                <a:cs typeface="Times New Roman" pitchFamily="18" charset="0"/>
              </a:rPr>
              <a:t>ΣΚΟΠΟΙ ΕΝΟΤΗΤΑΣ</a:t>
            </a:r>
            <a:endParaRPr lang="el-GR" sz="3600" b="1" dirty="0">
              <a:cs typeface="Times New Roman" pitchFamily="18" charset="0"/>
            </a:endParaRP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Σκοπός της παρούσας ενότητας είναι να αναλυθεί </a:t>
            </a:r>
            <a:r>
              <a:rPr lang="el-GR" dirty="0" smtClean="0"/>
              <a:t>πως  </a:t>
            </a:r>
            <a:r>
              <a:rPr lang="el-GR" dirty="0" smtClean="0"/>
              <a:t>πρέπει να καταγράφονται τα λογιστικά γεγονότα στα λογιστικά βιβλία της επιχείρησης.</a:t>
            </a:r>
            <a:endParaRPr lang="el-GR" dirty="0"/>
          </a:p>
        </p:txBody>
      </p:sp>
      <p:sp>
        <p:nvSpPr>
          <p:cNvPr id="4" name="3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Εισαγωγή στη  λογιστική , Ενότητα  :Λογιστικά γεγονότα και </a:t>
            </a:r>
            <a:r>
              <a:rPr lang="el-GR" sz="1000" dirty="0" smtClean="0"/>
              <a:t>λογαριασμοί (Μέρος  Β),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5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04664"/>
          </a:xfrm>
          <a:prstGeom prst="rect">
            <a:avLst/>
          </a:prstGeom>
        </p:spPr>
      </p:pic>
      <p:pic>
        <p:nvPicPr>
          <p:cNvPr id="6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526380"/>
            <a:ext cx="8713787" cy="814388"/>
          </a:xfrm>
          <a:solidFill>
            <a:schemeClr val="bg1"/>
          </a:solidFill>
        </p:spPr>
        <p:txBody>
          <a:bodyPr>
            <a:normAutofit/>
          </a:bodyPr>
          <a:lstStyle/>
          <a:p>
            <a:pPr eaLnBrk="1" hangingPunct="1"/>
            <a:r>
              <a:rPr lang="el-GR" sz="3200" b="1" dirty="0" smtClean="0">
                <a:solidFill>
                  <a:schemeClr val="tx1"/>
                </a:solidFill>
              </a:rPr>
              <a:t>ΤΙ ΠΕΡΙΛΑΜΒΑΝΕΙ ΕΝΑΣ ΛΟΓΑΡΙΑΣΜΟΣ</a:t>
            </a:r>
          </a:p>
        </p:txBody>
      </p:sp>
      <p:sp>
        <p:nvSpPr>
          <p:cNvPr id="808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07950" y="1341438"/>
            <a:ext cx="9036050" cy="2735262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ü"/>
            </a:pPr>
            <a:r>
              <a:rPr lang="el-GR" dirty="0" smtClean="0"/>
              <a:t>Την ημερομηνία</a:t>
            </a:r>
          </a:p>
          <a:p>
            <a:pPr eaLnBrk="1" hangingPunct="1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ü"/>
            </a:pPr>
            <a:r>
              <a:rPr lang="el-GR" dirty="0" smtClean="0"/>
              <a:t>Την συσχέτιση με την εγγραφή του και τους άλλους λογαριασμούς</a:t>
            </a:r>
          </a:p>
          <a:p>
            <a:pPr eaLnBrk="1" hangingPunct="1">
              <a:lnSpc>
                <a:spcPct val="150000"/>
              </a:lnSpc>
              <a:buClr>
                <a:schemeClr val="tx1"/>
              </a:buClr>
              <a:buFont typeface="Wingdings" pitchFamily="2" charset="2"/>
              <a:buChar char="ü"/>
            </a:pPr>
            <a:r>
              <a:rPr lang="el-GR" dirty="0" smtClean="0"/>
              <a:t>Την αιτιολογία </a:t>
            </a:r>
          </a:p>
        </p:txBody>
      </p:sp>
      <p:sp>
        <p:nvSpPr>
          <p:cNvPr id="8090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79388" y="4149725"/>
            <a:ext cx="8748712" cy="2376488"/>
          </a:xfrm>
        </p:spPr>
        <p:txBody>
          <a:bodyPr>
            <a:normAutofit/>
          </a:bodyPr>
          <a:lstStyle/>
          <a:p>
            <a:pPr eaLnBrk="1" hangingPunct="1">
              <a:lnSpc>
                <a:spcPct val="150000"/>
              </a:lnSpc>
            </a:pPr>
            <a:r>
              <a:rPr lang="el-GR" dirty="0" smtClean="0"/>
              <a:t>Το ποσό της μεταβολής του περιουσιακού στοιχείου</a:t>
            </a:r>
          </a:p>
          <a:p>
            <a:pPr eaLnBrk="1" hangingPunct="1">
              <a:lnSpc>
                <a:spcPct val="150000"/>
              </a:lnSpc>
            </a:pPr>
            <a:r>
              <a:rPr lang="el-GR" dirty="0" smtClean="0"/>
              <a:t>Τον χαρακτήρα της κίνησης (αύξηση ή μείωση)</a:t>
            </a:r>
          </a:p>
        </p:txBody>
      </p:sp>
      <p:sp>
        <p:nvSpPr>
          <p:cNvPr id="5" name="4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Εισαγωγή στη  λογιστική , Ενότητα  :Λογιστικά γεγονότα και </a:t>
            </a:r>
            <a:r>
              <a:rPr lang="el-GR" sz="1000" dirty="0" smtClean="0"/>
              <a:t>λογαριασμοί (Μέρος  Β),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6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04664"/>
          </a:xfrm>
          <a:prstGeom prst="rect">
            <a:avLst/>
          </a:prstGeom>
        </p:spPr>
      </p:pic>
      <p:pic>
        <p:nvPicPr>
          <p:cNvPr id="7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476250"/>
            <a:ext cx="7772400" cy="576263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l-GR" sz="3200" b="1" dirty="0" smtClean="0">
                <a:solidFill>
                  <a:schemeClr val="tx1"/>
                </a:solidFill>
              </a:rPr>
              <a:t>ΓΡΑΦΙΚΗ ΠΑΡΑΣΤΑΣΗ ΤΟΥ ΛΟΓΑΡΙΑΣΜΟΥ</a:t>
            </a:r>
          </a:p>
        </p:txBody>
      </p:sp>
      <p:sp>
        <p:nvSpPr>
          <p:cNvPr id="573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341438"/>
            <a:ext cx="4105275" cy="5183187"/>
          </a:xfrm>
          <a:ln>
            <a:solidFill>
              <a:schemeClr val="bg2"/>
            </a:solidFill>
          </a:ln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sz="3200" u="sng" dirty="0" smtClean="0"/>
              <a:t>ΧΡΕΩΣΗ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3200" u="sng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sz="3200" dirty="0" smtClean="0"/>
              <a:t>Άνοιγμα λογαριασμού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32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sz="3200" dirty="0" smtClean="0"/>
              <a:t>Λειτουργία λογαριασμού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32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sz="3200" dirty="0" smtClean="0"/>
              <a:t>Κλείσιμο λογαριασμού</a:t>
            </a:r>
          </a:p>
        </p:txBody>
      </p:sp>
      <p:sp>
        <p:nvSpPr>
          <p:cNvPr id="57348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87900" y="1341438"/>
            <a:ext cx="4105275" cy="5183187"/>
          </a:xfrm>
          <a:ln>
            <a:solidFill>
              <a:schemeClr val="bg2"/>
            </a:solidFill>
          </a:ln>
        </p:spPr>
        <p:txBody>
          <a:bodyPr/>
          <a:lstStyle/>
          <a:p>
            <a:pPr algn="r" eaLnBrk="1" hangingPunct="1">
              <a:lnSpc>
                <a:spcPct val="90000"/>
              </a:lnSpc>
              <a:buFontTx/>
              <a:buNone/>
            </a:pPr>
            <a:r>
              <a:rPr lang="el-GR" sz="3200" u="sng" smtClean="0"/>
              <a:t>ΠΙΣΤΩΣΗ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32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sz="3200" smtClean="0"/>
              <a:t>Άνοιγμα λογαριασμού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32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sz="3200" smtClean="0"/>
              <a:t>Λειτουργία λογαριασμού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32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sz="3200" smtClean="0"/>
              <a:t>Κλείσιμο λογαριασμού</a:t>
            </a:r>
          </a:p>
          <a:p>
            <a:pPr eaLnBrk="1" hangingPunct="1">
              <a:lnSpc>
                <a:spcPct val="90000"/>
              </a:lnSpc>
            </a:pPr>
            <a:endParaRPr lang="el-GR" smtClean="0">
              <a:solidFill>
                <a:schemeClr val="bg1"/>
              </a:solidFill>
            </a:endParaRPr>
          </a:p>
        </p:txBody>
      </p:sp>
      <p:sp>
        <p:nvSpPr>
          <p:cNvPr id="12293" name="Line 10"/>
          <p:cNvSpPr>
            <a:spLocks noChangeShapeType="1"/>
          </p:cNvSpPr>
          <p:nvPr/>
        </p:nvSpPr>
        <p:spPr bwMode="auto">
          <a:xfrm>
            <a:off x="4643438" y="1196975"/>
            <a:ext cx="0" cy="532765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2294" name="Line 11"/>
          <p:cNvSpPr>
            <a:spLocks noChangeShapeType="1"/>
          </p:cNvSpPr>
          <p:nvPr/>
        </p:nvSpPr>
        <p:spPr bwMode="auto">
          <a:xfrm>
            <a:off x="468313" y="1196975"/>
            <a:ext cx="8207375" cy="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Εισαγωγή στη  λογιστική , Ενότητα  :Λογιστικά γεγονότα και </a:t>
            </a:r>
            <a:r>
              <a:rPr lang="el-GR" sz="1000" dirty="0" smtClean="0"/>
              <a:t>λογαριασμοί (Μέρος  Β),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04664"/>
          </a:xfrm>
          <a:prstGeom prst="rect">
            <a:avLst/>
          </a:prstGeom>
        </p:spPr>
      </p:pic>
      <p:pic>
        <p:nvPicPr>
          <p:cNvPr id="9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548680"/>
            <a:ext cx="7772400" cy="504825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l-GR" sz="3200" b="1" dirty="0" smtClean="0">
                <a:solidFill>
                  <a:schemeClr val="tx1"/>
                </a:solidFill>
              </a:rPr>
              <a:t>ΛΟΓΑΡΙΑΣΜΟΙ ΤΟΥ ΕΝΕΡΓΗΤΙΚΟΥ</a:t>
            </a:r>
          </a:p>
        </p:txBody>
      </p:sp>
      <p:sp>
        <p:nvSpPr>
          <p:cNvPr id="849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341438"/>
            <a:ext cx="4105275" cy="51831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sz="3600" b="1" u="sng" dirty="0" smtClean="0"/>
              <a:t>ΧΡΕΩΣΗ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3600" b="1" u="sng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sz="3600" dirty="0" smtClean="0"/>
              <a:t>Άνοιγμα λογαριασμού 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36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sz="3600" dirty="0" smtClean="0"/>
              <a:t>Αυξήσεις λογαριασμού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32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3200" dirty="0" smtClean="0"/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87900" y="1268413"/>
            <a:ext cx="4068763" cy="4897437"/>
          </a:xfrm>
        </p:spPr>
        <p:txBody>
          <a:bodyPr/>
          <a:lstStyle/>
          <a:p>
            <a:pPr algn="r" eaLnBrk="1" hangingPunct="1">
              <a:lnSpc>
                <a:spcPct val="90000"/>
              </a:lnSpc>
              <a:buFontTx/>
              <a:buNone/>
            </a:pPr>
            <a:r>
              <a:rPr lang="el-GR" sz="3600" smtClean="0"/>
              <a:t>ΠΙΣΤΩΣΗ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36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36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sz="3600" smtClean="0"/>
              <a:t>Μειώσεις  λογαριασμού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36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sz="3600" smtClean="0"/>
              <a:t>Κλείσιμο λογαριασμού</a:t>
            </a:r>
          </a:p>
          <a:p>
            <a:pPr eaLnBrk="1" hangingPunct="1">
              <a:lnSpc>
                <a:spcPct val="90000"/>
              </a:lnSpc>
            </a:pPr>
            <a:endParaRPr lang="el-GR" sz="3600" smtClean="0"/>
          </a:p>
        </p:txBody>
      </p:sp>
      <p:sp>
        <p:nvSpPr>
          <p:cNvPr id="13317" name="Line 5"/>
          <p:cNvSpPr>
            <a:spLocks noChangeShapeType="1"/>
          </p:cNvSpPr>
          <p:nvPr/>
        </p:nvSpPr>
        <p:spPr bwMode="auto">
          <a:xfrm>
            <a:off x="4643438" y="1196975"/>
            <a:ext cx="0" cy="532765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3318" name="Line 6"/>
          <p:cNvSpPr>
            <a:spLocks noChangeShapeType="1"/>
          </p:cNvSpPr>
          <p:nvPr/>
        </p:nvSpPr>
        <p:spPr bwMode="auto">
          <a:xfrm>
            <a:off x="468313" y="1196975"/>
            <a:ext cx="820737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Εισαγωγή στη  λογιστική , Ενότητα  :Λογιστικά γεγονότα και </a:t>
            </a:r>
            <a:r>
              <a:rPr lang="el-GR" sz="1000" dirty="0" smtClean="0"/>
              <a:t>λογαριασμοί (Μέρος  Β),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04664"/>
          </a:xfrm>
          <a:prstGeom prst="rect">
            <a:avLst/>
          </a:prstGeom>
        </p:spPr>
      </p:pic>
      <p:pic>
        <p:nvPicPr>
          <p:cNvPr id="9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547911"/>
            <a:ext cx="7772400" cy="504825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pPr eaLnBrk="1" hangingPunct="1"/>
            <a:r>
              <a:rPr lang="el-GR" sz="3200" b="1" dirty="0" smtClean="0">
                <a:solidFill>
                  <a:schemeClr val="tx1"/>
                </a:solidFill>
              </a:rPr>
              <a:t>ΛΟΓΑΡΙΑΣΜΟΙ</a:t>
            </a:r>
            <a:r>
              <a:rPr lang="el-GR" sz="3200" b="1" dirty="0" smtClean="0">
                <a:solidFill>
                  <a:schemeClr val="bg1"/>
                </a:solidFill>
              </a:rPr>
              <a:t> </a:t>
            </a:r>
            <a:r>
              <a:rPr lang="el-GR" sz="3200" b="1" dirty="0" smtClean="0">
                <a:solidFill>
                  <a:schemeClr val="tx1"/>
                </a:solidFill>
              </a:rPr>
              <a:t>ΤΟΥ ΠΑΘΗΤΙΚΟΥ</a:t>
            </a:r>
          </a:p>
        </p:txBody>
      </p:sp>
      <p:sp>
        <p:nvSpPr>
          <p:cNvPr id="860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1341438"/>
            <a:ext cx="4105275" cy="5183187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sz="3600" smtClean="0"/>
              <a:t>ΧΡΕΩΣΗ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36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36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sz="3600" smtClean="0"/>
              <a:t>Μειώσεις  λογαριασμού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3600" smtClean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l-GR" sz="3600" smtClean="0"/>
              <a:t>Κλείσιμο λογαριασμού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l-GR" sz="3200" smtClean="0"/>
          </a:p>
        </p:txBody>
      </p:sp>
      <p:sp>
        <p:nvSpPr>
          <p:cNvPr id="8602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4787900" y="1268413"/>
            <a:ext cx="4068763" cy="4897437"/>
          </a:xfrm>
        </p:spPr>
        <p:txBody>
          <a:bodyPr/>
          <a:lstStyle/>
          <a:p>
            <a:pPr algn="r" eaLnBrk="1" hangingPunct="1">
              <a:buFontTx/>
              <a:buNone/>
            </a:pPr>
            <a:r>
              <a:rPr lang="el-GR" sz="3600" b="1" u="sng" dirty="0" smtClean="0"/>
              <a:t>ΠΙΣΤΩΣΗ</a:t>
            </a:r>
          </a:p>
          <a:p>
            <a:pPr eaLnBrk="1" hangingPunct="1">
              <a:buFontTx/>
              <a:buNone/>
            </a:pPr>
            <a:endParaRPr lang="el-GR" sz="3600" dirty="0" smtClean="0"/>
          </a:p>
          <a:p>
            <a:pPr eaLnBrk="1" hangingPunct="1">
              <a:buFontTx/>
              <a:buNone/>
            </a:pPr>
            <a:r>
              <a:rPr lang="el-GR" sz="3600" dirty="0" smtClean="0"/>
              <a:t>Άνοιγμα λογαριασμού</a:t>
            </a:r>
          </a:p>
          <a:p>
            <a:pPr eaLnBrk="1" hangingPunct="1">
              <a:buFontTx/>
              <a:buNone/>
            </a:pPr>
            <a:endParaRPr lang="el-GR" sz="3600" dirty="0" smtClean="0"/>
          </a:p>
          <a:p>
            <a:pPr eaLnBrk="1" hangingPunct="1">
              <a:buFontTx/>
              <a:buNone/>
            </a:pPr>
            <a:r>
              <a:rPr lang="el-GR" sz="3600" dirty="0" smtClean="0"/>
              <a:t>Αυξήσεις λογαριασμού</a:t>
            </a:r>
          </a:p>
        </p:txBody>
      </p:sp>
      <p:sp>
        <p:nvSpPr>
          <p:cNvPr id="14341" name="Line 5"/>
          <p:cNvSpPr>
            <a:spLocks noChangeShapeType="1"/>
          </p:cNvSpPr>
          <p:nvPr/>
        </p:nvSpPr>
        <p:spPr bwMode="auto">
          <a:xfrm>
            <a:off x="4643438" y="1196975"/>
            <a:ext cx="0" cy="532765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4342" name="Line 6"/>
          <p:cNvSpPr>
            <a:spLocks noChangeShapeType="1"/>
          </p:cNvSpPr>
          <p:nvPr/>
        </p:nvSpPr>
        <p:spPr bwMode="auto">
          <a:xfrm>
            <a:off x="468313" y="1196975"/>
            <a:ext cx="8207375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7" name="6 - Ορθογώνιο"/>
          <p:cNvSpPr/>
          <p:nvPr/>
        </p:nvSpPr>
        <p:spPr>
          <a:xfrm>
            <a:off x="0" y="0"/>
            <a:ext cx="9144000" cy="4286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000" dirty="0" smtClean="0"/>
              <a:t>Εισαγωγή στη  λογιστική , Ενότητα  :Λογιστικά γεγονότα και </a:t>
            </a:r>
            <a:r>
              <a:rPr lang="el-GR" sz="1000" dirty="0" smtClean="0"/>
              <a:t>λογαριασμοί (Μέρος  Β), </a:t>
            </a:r>
            <a:r>
              <a:rPr lang="el-GR" sz="1000" dirty="0" smtClean="0"/>
              <a:t>ΤΜΗΜΑ ΧΡΗΜΑΤΟΟΙΚΟΝΟΜΙΚΉΣ ΚΑΙ ΛΟΓΙΣΤΙΚΗΣ , ΤΕΙ ΗΠΕΙΡΟΥ – Ανοικτά Ακαδημαϊκά Μαθήματα στο ΤΕΙ  Ηπείρου</a:t>
            </a:r>
            <a:endParaRPr lang="el-GR" sz="1000" dirty="0"/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267726" cy="404664"/>
          </a:xfrm>
          <a:prstGeom prst="rect">
            <a:avLst/>
          </a:prstGeom>
        </p:spPr>
      </p:pic>
      <p:pic>
        <p:nvPicPr>
          <p:cNvPr id="9" name="Εικόνα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79120" y="0"/>
            <a:ext cx="364880" cy="31728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803</TotalTime>
  <Words>1324</Words>
  <Application>Microsoft Office PowerPoint</Application>
  <PresentationFormat>Προβολή στην οθόνη (4:3)</PresentationFormat>
  <Paragraphs>208</Paragraphs>
  <Slides>24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24</vt:i4>
      </vt:variant>
    </vt:vector>
  </HeadingPairs>
  <TitlesOfParts>
    <vt:vector size="25" baseType="lpstr">
      <vt:lpstr>Θέμα του Office</vt:lpstr>
      <vt:lpstr>ΕΙΣΑΓΩΓΗ ΣΤΗ ΛΟΓΙΣΤΙΚΗ</vt:lpstr>
      <vt:lpstr>Ανοιχτά Ακαδημαϊκά Μαθήματα  στο ΤΕΙ Ηπείρου</vt:lpstr>
      <vt:lpstr>Άδειες Χρήσης</vt:lpstr>
      <vt:lpstr>Χρηματοδότηση</vt:lpstr>
      <vt:lpstr>ΣΚΟΠΟΙ ΕΝΟΤΗΤΑΣ</vt:lpstr>
      <vt:lpstr>ΤΙ ΠΕΡΙΛΑΜΒΑΝΕΙ ΕΝΑΣ ΛΟΓΑΡΙΑΣΜΟΣ</vt:lpstr>
      <vt:lpstr>ΓΡΑΦΙΚΗ ΠΑΡΑΣΤΑΣΗ ΤΟΥ ΛΟΓΑΡΙΑΣΜΟΥ</vt:lpstr>
      <vt:lpstr>ΛΟΓΑΡΙΑΣΜΟΙ ΤΟΥ ΕΝΕΡΓΗΤΙΚΟΥ</vt:lpstr>
      <vt:lpstr>ΛΟΓΑΡΙΑΣΜΟΙ ΤΟΥ ΠΑΘΗΤΙΚΟΥ</vt:lpstr>
      <vt:lpstr>ΚΑΤΑΤΑΞΗ ΛΟΓΑΡΙΑΣΜΩΝ ΕΝΕΡΓΗΤΙΚΟΥ ΚΑΙ ΠΑΘΗΤΙΚΟΥ</vt:lpstr>
      <vt:lpstr>      </vt:lpstr>
      <vt:lpstr>ΛΟΓΑΡΙΑΣΜΟΙ ΤΗΣ ΚΑΘΑΡΗΣ ΘΕΣΗΣ (2) από (2)</vt:lpstr>
      <vt:lpstr>ΚΑΤΑΤΑΞΗ ΤΩΝ ΛΟΓΑΡΙΑΣΜΩΝ</vt:lpstr>
      <vt:lpstr>ΛΟΓΑΡΙΑΣΜΟΙ ΚΥΚΛΟΦΟΡΙΑΣ</vt:lpstr>
      <vt:lpstr>ΛΟΓΑΡΙΑΣΜΟΙ ΕΣΟΔΩΝ</vt:lpstr>
      <vt:lpstr>ΛΟΓΑΡΙΑΣΜΟΙ ΕΞΟΔΩΝ</vt:lpstr>
      <vt:lpstr>ΛΟΓΑΡΙΑΣΜΟΙ ΑΠΟΤΕΛΕΣΜΑΤΩΝ</vt:lpstr>
      <vt:lpstr>Βιβλιογραφία</vt:lpstr>
      <vt:lpstr>Σημείωμα Αναφοράς</vt:lpstr>
      <vt:lpstr>Σημείωμα Αδειοδότησης</vt:lpstr>
      <vt:lpstr>Διαφάνεια 21</vt:lpstr>
      <vt:lpstr>Διαφάνεια 22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ΧΡΗΜΑΤΟΟΙΚΟΝΟΜΙΚΗ ΛΟΓΙΣΤΙΚΗ</dc:title>
  <dc:creator>pc1</dc:creator>
  <cp:lastModifiedBy>pc1</cp:lastModifiedBy>
  <cp:revision>98</cp:revision>
  <dcterms:created xsi:type="dcterms:W3CDTF">2015-10-27T21:06:30Z</dcterms:created>
  <dcterms:modified xsi:type="dcterms:W3CDTF">2015-11-09T20:24:00Z</dcterms:modified>
</cp:coreProperties>
</file>