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93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273" r:id="rId19"/>
    <p:sldId id="276" r:id="rId20"/>
    <p:sldId id="279" r:id="rId21"/>
    <p:sldId id="280" r:id="rId22"/>
    <p:sldId id="281" r:id="rId23"/>
    <p:sldId id="284" r:id="rId24"/>
    <p:sldId id="282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:Λογιστικά γεγονότα και λογαριασμοί,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:Λογιστικά γεγονότα και λογαριασμοί,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:Λογιστικά γεγονότα και λογαριασμοί,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9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:Λογιστικά γεγονότα και λογαριασμοί,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11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2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class.teiep.gr/OpenClass/courses/ACC10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ΕΙΣΑΓΩΓΗ ΣΤΗ ΛΟΓΙΣΤΙΚΗ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ΕΝΟΤΗΤΑ :Λογιστικά γεγονότα και </a:t>
            </a:r>
            <a:r>
              <a:rPr lang="el-GR" dirty="0" smtClean="0"/>
              <a:t>λογαριασμοί (Μέρος Β)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477044"/>
            <a:ext cx="8758237" cy="6477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2800" b="1" dirty="0" smtClean="0"/>
              <a:t>ΚΑΤΑΤΑΞΗ ΛΟΓΑΡΙΑΣΜΩΝ ΕΝΕΡΓΗΤΙΚΟΥ ΚΑΙ ΠΑΘΗΤΙΚΟΥ</a:t>
            </a:r>
            <a:endParaRPr lang="el-GR" sz="2800" b="1" dirty="0" smtClean="0">
              <a:solidFill>
                <a:schemeClr val="tx1"/>
              </a:solidFill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196975"/>
            <a:ext cx="8353425" cy="5400675"/>
          </a:xfrm>
        </p:spPr>
        <p:txBody>
          <a:bodyPr/>
          <a:lstStyle/>
          <a:p>
            <a:pPr eaLnBrk="1" hangingPunct="1"/>
            <a:r>
              <a:rPr lang="el-GR" sz="3000" b="1" dirty="0" smtClean="0">
                <a:solidFill>
                  <a:schemeClr val="tx1"/>
                </a:solidFill>
              </a:rPr>
              <a:t>Λογαριασμοί Περιουσίας</a:t>
            </a:r>
          </a:p>
          <a:p>
            <a:pPr eaLnBrk="1" hangingPunct="1"/>
            <a:endParaRPr lang="en-US" sz="1000" u="sng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l-GR" sz="3000" b="1" u="sng" dirty="0" smtClean="0">
                <a:solidFill>
                  <a:schemeClr val="tx1"/>
                </a:solidFill>
              </a:rPr>
              <a:t>Οι λογαριασμοί του Ενεργητικού</a:t>
            </a:r>
          </a:p>
          <a:p>
            <a:pPr eaLnBrk="1" hangingPunct="1"/>
            <a:r>
              <a:rPr lang="el-GR" sz="3000" dirty="0" smtClean="0">
                <a:solidFill>
                  <a:schemeClr val="tx1"/>
                </a:solidFill>
              </a:rPr>
              <a:t>ΠΑΓΙΑ</a:t>
            </a:r>
          </a:p>
          <a:p>
            <a:pPr eaLnBrk="1" hangingPunct="1"/>
            <a:r>
              <a:rPr lang="el-GR" sz="3000" dirty="0" smtClean="0">
                <a:solidFill>
                  <a:schemeClr val="tx1"/>
                </a:solidFill>
              </a:rPr>
              <a:t>ΑΠΟΘΕΜΑΤΑ</a:t>
            </a:r>
          </a:p>
          <a:p>
            <a:pPr eaLnBrk="1" hangingPunct="1"/>
            <a:r>
              <a:rPr lang="el-GR" sz="3000" dirty="0" smtClean="0">
                <a:solidFill>
                  <a:schemeClr val="tx1"/>
                </a:solidFill>
              </a:rPr>
              <a:t>ΑΠΑΙΤΗΣΕΙΣ ΚΑΙ ΔΙΑΘΕΣΙΜΑ</a:t>
            </a:r>
          </a:p>
          <a:p>
            <a:pPr eaLnBrk="1" hangingPunct="1"/>
            <a:endParaRPr lang="en-US" sz="800" u="sng" dirty="0" smtClean="0">
              <a:solidFill>
                <a:schemeClr val="tx1"/>
              </a:solidFill>
            </a:endParaRPr>
          </a:p>
          <a:p>
            <a:pPr eaLnBrk="1" hangingPunct="1"/>
            <a:endParaRPr lang="en-US" sz="800" u="sng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l-GR" sz="3000" b="1" u="sng" dirty="0" smtClean="0">
                <a:solidFill>
                  <a:schemeClr val="tx1"/>
                </a:solidFill>
              </a:rPr>
              <a:t>Οι λογαριασμοί του Παθητικού</a:t>
            </a:r>
          </a:p>
          <a:p>
            <a:pPr eaLnBrk="1" hangingPunct="1"/>
            <a:r>
              <a:rPr lang="el-GR" sz="3000" dirty="0" smtClean="0">
                <a:solidFill>
                  <a:schemeClr val="tx1"/>
                </a:solidFill>
              </a:rPr>
              <a:t>ΜΑΚΡΟΠΡΟΘΕΣΜΕΣ ΥΠΟΧΡΕΩΣΕΙΣ</a:t>
            </a:r>
          </a:p>
          <a:p>
            <a:pPr eaLnBrk="1" hangingPunct="1"/>
            <a:r>
              <a:rPr lang="el-GR" sz="3000" dirty="0" smtClean="0">
                <a:solidFill>
                  <a:schemeClr val="tx1"/>
                </a:solidFill>
              </a:rPr>
              <a:t>ΒΡΑΧΥΠΡΟΘΕΣΜΕΣ ΥΠΟΧΡΕΩΣΕΙΣ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:Λογιστικά γεγονότα και λογαριασμοί,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548854"/>
            <a:ext cx="8785225" cy="86392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l-GR" sz="4000" b="1" dirty="0" smtClean="0">
                <a:solidFill>
                  <a:schemeClr val="tx1"/>
                </a:solidFill>
              </a:rPr>
              <a:t>     </a:t>
            </a:r>
            <a:br>
              <a:rPr lang="el-GR" sz="4000" b="1" dirty="0" smtClean="0">
                <a:solidFill>
                  <a:schemeClr val="tx1"/>
                </a:solidFill>
              </a:rPr>
            </a:br>
            <a:endParaRPr lang="el-GR" sz="4000" b="1" dirty="0" smtClean="0">
              <a:solidFill>
                <a:schemeClr val="tx1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557338"/>
            <a:ext cx="8713788" cy="5040312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tx1"/>
                </a:solidFill>
              </a:rPr>
              <a:t>Λογαριασμοί Περιουσίας</a:t>
            </a:r>
          </a:p>
          <a:p>
            <a:pPr eaLnBrk="1" hangingPunct="1"/>
            <a:r>
              <a:rPr lang="el-GR" b="1" u="sng" dirty="0" smtClean="0">
                <a:solidFill>
                  <a:schemeClr val="tx1"/>
                </a:solidFill>
              </a:rPr>
              <a:t>Λογαριασμοί του Παθητικού</a:t>
            </a:r>
          </a:p>
          <a:p>
            <a:pPr eaLnBrk="1" hangingPunct="1"/>
            <a:r>
              <a:rPr lang="el-GR" dirty="0" smtClean="0">
                <a:solidFill>
                  <a:schemeClr val="tx1"/>
                </a:solidFill>
              </a:rPr>
              <a:t>Οι λογαριασμοί της Καθαρής  Θέσης  εικονίζουν και αυτοί υποχρεώσεις της επιχείρησης όπως και οι λογαριασμοί του «πραγματικού παθητικού», </a:t>
            </a:r>
          </a:p>
          <a:p>
            <a:pPr eaLnBrk="1" hangingPunct="1"/>
            <a:r>
              <a:rPr lang="el-GR" b="1" u="sng" dirty="0" smtClean="0">
                <a:solidFill>
                  <a:schemeClr val="tx1"/>
                </a:solidFill>
              </a:rPr>
              <a:t>αλλά όμως υποχρεώσεις μόνο προς τον επιχειρηματία</a:t>
            </a:r>
          </a:p>
          <a:p>
            <a:pPr eaLnBrk="1" hangingPunct="1"/>
            <a:endParaRPr lang="el-GR" sz="3700" dirty="0" smtClean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:Λογιστικά γεγονότα και λογαριασμοί,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4213" y="547911"/>
            <a:ext cx="7772400" cy="5048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ΛΟΓΑΡΙΑΣΜΟΙ ΤΗΣ ΚΑΘΑΡΗΣ ΘΕΣΗΣ (1) από (2)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7911"/>
            <a:ext cx="7772400" cy="5048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l-GR" sz="3200" b="1" dirty="0" smtClean="0">
                <a:solidFill>
                  <a:schemeClr val="tx1"/>
                </a:solidFill>
              </a:rPr>
              <a:t>ΛΟΓΑΡΙΑΣΜΟΙ ΤΗΣ ΚΑΘΑΡΗΣ ΘΕΣΗΣ (2) από (2)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105275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600" b="1" smtClean="0"/>
              <a:t>ΧΡΕΩΣΗ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600" smtClean="0"/>
              <a:t>Μειώσεις  κεφαλαίου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600" b="1" i="1" u="sng" smtClean="0"/>
              <a:t>Με την ζημιά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600" smtClean="0"/>
              <a:t>Κλείσιμο λογαριασμού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200" smtClean="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268413"/>
            <a:ext cx="4068763" cy="4897437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l-GR" sz="3600" b="1" u="sng" dirty="0" smtClean="0"/>
              <a:t>ΠΙΣΤΩΣΗ</a:t>
            </a:r>
          </a:p>
          <a:p>
            <a:pPr eaLnBrk="1" hangingPunct="1">
              <a:buFontTx/>
              <a:buNone/>
            </a:pPr>
            <a:r>
              <a:rPr lang="el-GR" sz="3600" dirty="0" smtClean="0"/>
              <a:t>Καταβολή του κεφαλαίου</a:t>
            </a:r>
          </a:p>
          <a:p>
            <a:pPr eaLnBrk="1" hangingPunct="1">
              <a:buFontTx/>
              <a:buNone/>
            </a:pPr>
            <a:r>
              <a:rPr lang="el-GR" sz="3600" dirty="0" smtClean="0"/>
              <a:t>Αυξήσεις του κεφαλαίου</a:t>
            </a:r>
          </a:p>
          <a:p>
            <a:pPr eaLnBrk="1" hangingPunct="1">
              <a:buFontTx/>
              <a:buNone/>
            </a:pPr>
            <a:r>
              <a:rPr lang="el-GR" sz="3600" b="1" i="1" u="sng" dirty="0" smtClean="0"/>
              <a:t>Με το κέρδος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643438" y="1196975"/>
            <a:ext cx="0" cy="53276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68313" y="1196975"/>
            <a:ext cx="8207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548606"/>
            <a:ext cx="8785225" cy="7921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3600" b="1" dirty="0" smtClean="0"/>
              <a:t>ΚΑΤΑΤΑΞΗ ΤΩΝ ΛΟΓΑΡΙΑΣΜΩΝ</a:t>
            </a:r>
            <a:endParaRPr lang="el-GR" b="1" dirty="0" smtClean="0">
              <a:solidFill>
                <a:schemeClr val="tx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341438"/>
            <a:ext cx="864235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3000" b="1" dirty="0" smtClean="0">
                <a:solidFill>
                  <a:schemeClr val="tx1"/>
                </a:solidFill>
              </a:rPr>
              <a:t>Λογαριασμοί           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3000" b="1" dirty="0" smtClean="0">
                <a:solidFill>
                  <a:schemeClr val="tx1"/>
                </a:solidFill>
              </a:rPr>
              <a:t>Αποτελεσματικοί ή Κυκλοφορίας</a:t>
            </a:r>
          </a:p>
          <a:p>
            <a:pPr eaLnBrk="1" hangingPunct="1">
              <a:lnSpc>
                <a:spcPct val="90000"/>
              </a:lnSpc>
            </a:pPr>
            <a:endParaRPr lang="en-US" sz="3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l-GR" sz="3000" dirty="0" smtClean="0">
                <a:solidFill>
                  <a:schemeClr val="tx1"/>
                </a:solidFill>
              </a:rPr>
              <a:t> </a:t>
            </a:r>
            <a:r>
              <a:rPr lang="el-GR" sz="3000" u="sng" dirty="0" smtClean="0">
                <a:solidFill>
                  <a:schemeClr val="tx1"/>
                </a:solidFill>
              </a:rPr>
              <a:t>Οι λογαριασμοί των Εσόδων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l-GR" sz="3000" dirty="0" smtClean="0">
                <a:solidFill>
                  <a:schemeClr val="tx1"/>
                </a:solidFill>
              </a:rPr>
              <a:t> ΟΡΓΑΝΙΚΑ ΕΣΟΔΑ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el-GR" sz="3000" u="sng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l-GR" sz="3000" dirty="0" smtClean="0">
                <a:solidFill>
                  <a:schemeClr val="tx1"/>
                </a:solidFill>
              </a:rPr>
              <a:t> </a:t>
            </a:r>
            <a:r>
              <a:rPr lang="el-GR" sz="3000" u="sng" dirty="0" smtClean="0">
                <a:solidFill>
                  <a:schemeClr val="tx1"/>
                </a:solidFill>
              </a:rPr>
              <a:t>Οι λογαριασμοί των Εξόδων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l-GR" sz="3000" dirty="0" smtClean="0">
                <a:solidFill>
                  <a:schemeClr val="tx1"/>
                </a:solidFill>
              </a:rPr>
              <a:t> ΟΡΓΑΝΙΚΑ ΕΞΟΔΑ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el-GR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l-GR" sz="3000" b="1" i="1" u="sng" dirty="0" smtClean="0">
                <a:solidFill>
                  <a:schemeClr val="tx1"/>
                </a:solidFill>
              </a:rPr>
              <a:t> Οι λογαριασμοί των αποτελεσμάτων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:Λογιστικά γεγονότα και λογαριασμοί,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8035"/>
            <a:ext cx="7845425" cy="7207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>
                <a:solidFill>
                  <a:schemeClr val="tx1"/>
                </a:solidFill>
              </a:rPr>
              <a:t>ΛΟΓΑΡΙΑΣΜΟΙ ΚΥΚΛΟΦΟΡΙΑΣ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105275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4000" b="1" smtClean="0"/>
              <a:t>ΧΡΕΩΣΗ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4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4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4400" b="1" smtClean="0"/>
              <a:t>Έξοδα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4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4400" b="1" smtClean="0"/>
              <a:t>Ζημιά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4400" b="1" smtClean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268413"/>
            <a:ext cx="4068763" cy="4897437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l-GR" sz="4000" b="1" dirty="0" smtClean="0"/>
              <a:t>ΠΙΣΤΩΣΗ</a:t>
            </a:r>
          </a:p>
          <a:p>
            <a:pPr eaLnBrk="1" hangingPunct="1">
              <a:buFontTx/>
              <a:buNone/>
            </a:pPr>
            <a:endParaRPr lang="el-GR" sz="4000" b="1" dirty="0" smtClean="0"/>
          </a:p>
          <a:p>
            <a:pPr eaLnBrk="1" hangingPunct="1">
              <a:buFontTx/>
              <a:buNone/>
            </a:pPr>
            <a:r>
              <a:rPr lang="el-GR" sz="4400" b="1" dirty="0" smtClean="0"/>
              <a:t>Έσοδα</a:t>
            </a:r>
          </a:p>
          <a:p>
            <a:pPr eaLnBrk="1" hangingPunct="1">
              <a:buFontTx/>
              <a:buNone/>
            </a:pPr>
            <a:endParaRPr lang="el-GR" sz="4400" b="1" dirty="0" smtClean="0"/>
          </a:p>
          <a:p>
            <a:pPr eaLnBrk="1" hangingPunct="1">
              <a:buFontTx/>
              <a:buNone/>
            </a:pPr>
            <a:r>
              <a:rPr lang="el-GR" sz="4400" b="1" dirty="0" smtClean="0"/>
              <a:t>Κέρδος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643438" y="1196975"/>
            <a:ext cx="0" cy="53276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68313" y="1196975"/>
            <a:ext cx="8207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57648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4000" b="1" dirty="0" smtClean="0">
                <a:solidFill>
                  <a:schemeClr val="tx1"/>
                </a:solidFill>
              </a:rPr>
              <a:t>ΛΟΓΑΡΙΑΣΜΟΙ ΕΣΟΔΩΝ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105275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4000" smtClean="0"/>
              <a:t>ΧΡΕΩΣΗ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4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4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200" smtClean="0"/>
              <a:t>Μείωση προηγουμένων εσόδων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4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200" smtClean="0"/>
              <a:t>Μεταφορά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200" smtClean="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268413"/>
            <a:ext cx="4068763" cy="4897437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l-GR" sz="4000" smtClean="0"/>
              <a:t>ΠΙΣΤΩΣΗ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4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200" smtClean="0"/>
              <a:t>Πραγματοποίηση Εσόδων της χρήσης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200" smtClean="0"/>
              <a:t>Αύξηση προηγουμένων εσόδων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643438" y="1196975"/>
            <a:ext cx="0" cy="53276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68313" y="1196975"/>
            <a:ext cx="8207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8481"/>
            <a:ext cx="7772400" cy="5762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l-GR" sz="4000" b="1" dirty="0" smtClean="0">
                <a:solidFill>
                  <a:schemeClr val="tx1"/>
                </a:solidFill>
              </a:rPr>
              <a:t>ΛΟΓΑΡΙΑΣΜΟΙ ΕΞΟΔΩΝ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105275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4000" b="1" smtClean="0"/>
              <a:t>ΧΡΕΩΣΗ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4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200" b="1" smtClean="0"/>
              <a:t>Πραγματοποίηση  Εξόδων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4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200" b="1" smtClean="0"/>
              <a:t>Αύξηση προηγουμένων εξόδων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200" b="1" smtClean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268413"/>
            <a:ext cx="4068763" cy="4897437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l-GR" sz="4000" b="1" smtClean="0"/>
              <a:t>ΠΙΣΤΩΣΗ</a:t>
            </a:r>
          </a:p>
          <a:p>
            <a:pPr eaLnBrk="1" hangingPunct="1">
              <a:buFontTx/>
              <a:buNone/>
            </a:pPr>
            <a:endParaRPr lang="el-GR" sz="4000" b="1" smtClean="0"/>
          </a:p>
          <a:p>
            <a:pPr eaLnBrk="1" hangingPunct="1">
              <a:buFontTx/>
              <a:buNone/>
            </a:pPr>
            <a:endParaRPr lang="el-GR" sz="4000" b="1" smtClean="0"/>
          </a:p>
          <a:p>
            <a:pPr eaLnBrk="1" hangingPunct="1">
              <a:buFontTx/>
              <a:buNone/>
            </a:pPr>
            <a:r>
              <a:rPr lang="el-GR" sz="3200" b="1" smtClean="0"/>
              <a:t>Μείωση προηγουμένων εξόδων</a:t>
            </a:r>
          </a:p>
          <a:p>
            <a:pPr eaLnBrk="1" hangingPunct="1">
              <a:buFontTx/>
              <a:buNone/>
            </a:pPr>
            <a:endParaRPr lang="el-GR" sz="3200" b="1" smtClean="0"/>
          </a:p>
          <a:p>
            <a:pPr eaLnBrk="1" hangingPunct="1">
              <a:buFontTx/>
              <a:buNone/>
            </a:pPr>
            <a:r>
              <a:rPr lang="el-GR" sz="3200" b="1" smtClean="0"/>
              <a:t>Μεταφορά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643438" y="1196975"/>
            <a:ext cx="0" cy="53276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68313" y="1196975"/>
            <a:ext cx="8207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696"/>
            <a:ext cx="8496300" cy="5760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b="1" dirty="0" smtClean="0">
                <a:solidFill>
                  <a:schemeClr val="tx1"/>
                </a:solidFill>
              </a:rPr>
              <a:t>ΛΟΓΑΡΙΑΣΜΟΙ ΑΠΟΤΕΛΕΣΜΑΤΩΝ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105275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4000" b="1" smtClean="0"/>
              <a:t>ΧΡΕΩΣΗ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4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200" b="1" smtClean="0"/>
              <a:t>ΟΡΓΑΝΙΚΑ ΕΞΟΔΑ ΧΡΗΣΗΣ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4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200" b="1" smtClean="0"/>
              <a:t>ΚΕΡΔΟΣ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200" b="1" smtClean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268413"/>
            <a:ext cx="4068763" cy="4897437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l-GR" sz="4000" b="1" dirty="0" smtClean="0"/>
              <a:t>ΠΙΣΤΩΣΗ</a:t>
            </a:r>
          </a:p>
          <a:p>
            <a:pPr eaLnBrk="1" hangingPunct="1">
              <a:buFontTx/>
              <a:buNone/>
            </a:pPr>
            <a:endParaRPr lang="el-GR" sz="4000" b="1" dirty="0" smtClean="0"/>
          </a:p>
          <a:p>
            <a:pPr eaLnBrk="1" hangingPunct="1">
              <a:buFontTx/>
              <a:buNone/>
            </a:pPr>
            <a:endParaRPr lang="el-GR" sz="4000" b="1" dirty="0" smtClean="0"/>
          </a:p>
          <a:p>
            <a:pPr eaLnBrk="1" hangingPunct="1">
              <a:buFontTx/>
              <a:buNone/>
            </a:pPr>
            <a:r>
              <a:rPr lang="el-GR" sz="3200" b="1" dirty="0" smtClean="0"/>
              <a:t>ΟΡΓΑΝΙΚΑ ΕΣΟΔΑ ΧΡΗΣΗΣ</a:t>
            </a:r>
          </a:p>
          <a:p>
            <a:pPr eaLnBrk="1" hangingPunct="1">
              <a:buFontTx/>
              <a:buNone/>
            </a:pPr>
            <a:endParaRPr lang="el-GR" sz="3200" b="1" dirty="0" smtClean="0"/>
          </a:p>
          <a:p>
            <a:pPr eaLnBrk="1" hangingPunct="1">
              <a:buFontTx/>
              <a:buNone/>
            </a:pPr>
            <a:r>
              <a:rPr lang="el-GR" sz="3200" b="1" dirty="0" smtClean="0"/>
              <a:t>ΖΗΜΙΑ 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643438" y="1196975"/>
            <a:ext cx="0" cy="53276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68313" y="1196975"/>
            <a:ext cx="8207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Στεφάνου Κων/νος , </a:t>
            </a:r>
            <a:r>
              <a:rPr lang="el-GR" b="1" dirty="0" smtClean="0"/>
              <a:t>Χρηματοοικονομική λογιστική</a:t>
            </a:r>
            <a:r>
              <a:rPr lang="el-GR" dirty="0" smtClean="0"/>
              <a:t>, </a:t>
            </a:r>
            <a:r>
              <a:rPr lang="el-GR" dirty="0" err="1" smtClean="0"/>
              <a:t>Αυτοέκδοση</a:t>
            </a:r>
            <a:r>
              <a:rPr lang="el-GR" dirty="0" smtClean="0"/>
              <a:t> , Θεσσαλονίκη (2011)</a:t>
            </a:r>
          </a:p>
          <a:p>
            <a:pPr>
              <a:buNone/>
            </a:pPr>
            <a:r>
              <a:rPr lang="el-GR" dirty="0" smtClean="0"/>
              <a:t>   Δ. </a:t>
            </a:r>
            <a:r>
              <a:rPr lang="el-GR" dirty="0" err="1" smtClean="0"/>
              <a:t>Γκίνογλου</a:t>
            </a:r>
            <a:r>
              <a:rPr lang="el-GR" dirty="0" smtClean="0"/>
              <a:t>, Π. </a:t>
            </a:r>
            <a:r>
              <a:rPr lang="el-GR" dirty="0" err="1" smtClean="0"/>
              <a:t>Ταχινάκης</a:t>
            </a:r>
            <a:r>
              <a:rPr lang="el-GR" dirty="0" smtClean="0"/>
              <a:t>, Σ. Μωυσή ,</a:t>
            </a:r>
            <a:r>
              <a:rPr lang="el-GR" b="1" dirty="0" smtClean="0"/>
              <a:t>Γενική Χρηματοοικονομική Λογιστική</a:t>
            </a:r>
            <a:r>
              <a:rPr lang="el-GR" dirty="0" smtClean="0"/>
              <a:t>, Εκδόσεις </a:t>
            </a:r>
            <a:r>
              <a:rPr lang="en-US" dirty="0" err="1" smtClean="0"/>
              <a:t>Rosili</a:t>
            </a:r>
            <a:r>
              <a:rPr lang="en-US" dirty="0" smtClean="0"/>
              <a:t>, </a:t>
            </a:r>
            <a:r>
              <a:rPr lang="el-GR" dirty="0" smtClean="0"/>
              <a:t>Αθήνα (2005)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dirty="0" err="1" smtClean="0"/>
              <a:t>Παπαδέας</a:t>
            </a:r>
            <a:r>
              <a:rPr lang="el-GR" dirty="0" smtClean="0"/>
              <a:t> Παναγιώτης, </a:t>
            </a:r>
            <a:r>
              <a:rPr lang="el-GR" b="1" dirty="0" smtClean="0"/>
              <a:t>Χρηματοοικονομική λογιστική πληροφόρηση</a:t>
            </a:r>
            <a:r>
              <a:rPr lang="el-GR" dirty="0" smtClean="0"/>
              <a:t>, Εκδόσεις :ιδιωτική , Αθήνα (2010)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01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Κυπριωτέλης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Ευστράτιος&gt;.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&lt;Εισαγωγή στη λογιστική&gt;.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http://eclass.teiep.gr/OpenClass/courses/ACC10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l-GR" sz="2400" dirty="0" smtClean="0">
                <a:solidFill>
                  <a:schemeClr val="bg1"/>
                </a:solidFill>
              </a:rPr>
              <a:t>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6" name="Υπότιτλο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>
              <a:buNone/>
            </a:pPr>
            <a:r>
              <a:rPr lang="el-GR" sz="2400" b="1" dirty="0" smtClean="0"/>
              <a:t>Τίτλος Μαθήματος :Εισαγωγή στη  λογιστική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buNone/>
            </a:pPr>
            <a:r>
              <a:rPr lang="el-GR" sz="2400" b="1" dirty="0" smtClean="0"/>
              <a:t>Ενότητα : Λογιστικά γεγονότα και </a:t>
            </a:r>
            <a:r>
              <a:rPr lang="el-GR" sz="2400" b="1" dirty="0" smtClean="0"/>
              <a:t>λογαριασμοί (Μέρος Β)</a:t>
            </a:r>
            <a:endParaRPr lang="el-GR" sz="2400" b="1" dirty="0" smtClean="0"/>
          </a:p>
          <a:p>
            <a:pPr algn="l"/>
            <a:endParaRPr lang="el-GR" sz="2400" b="1" dirty="0" smtClean="0"/>
          </a:p>
          <a:p>
            <a:pPr algn="l">
              <a:lnSpc>
                <a:spcPts val="2600"/>
              </a:lnSpc>
              <a:buNone/>
            </a:pP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Κυπριωτέλης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Ευστράτιος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4543" y="0"/>
            <a:ext cx="2569457" cy="1196752"/>
          </a:xfrm>
          <a:prstGeom prst="rect">
            <a:avLst/>
          </a:prstGeom>
        </p:spPr>
      </p:pic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728" y="3501009"/>
            <a:ext cx="1581685" cy="576063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1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14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 smtClean="0"/>
              <a:t>Τέλος </a:t>
            </a:r>
            <a:r>
              <a:rPr lang="el-GR" sz="5500" b="1" dirty="0"/>
              <a:t>Ενότητας</a:t>
            </a:r>
          </a:p>
        </p:txBody>
      </p:sp>
      <p:sp>
        <p:nvSpPr>
          <p:cNvPr id="8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/>
              <a:t>Σημειώματα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5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8" name="Rectangle 1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080120"/>
          </a:xfrm>
        </p:spPr>
        <p:txBody>
          <a:bodyPr>
            <a:normAutofit/>
          </a:bodyPr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8" name="7 - Θέση περιεχομένου" descr="Λογότυπο για Άδειες χρήσης Creative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5445224"/>
            <a:ext cx="1010045" cy="353308"/>
          </a:xfrm>
          <a:prstGeom prst="rect">
            <a:avLst/>
          </a:prstGeom>
        </p:spPr>
      </p:pic>
      <p:pic>
        <p:nvPicPr>
          <p:cNvPr id="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157192"/>
            <a:ext cx="3240360" cy="771224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8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661248"/>
            <a:ext cx="1581685" cy="461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214950"/>
            <a:ext cx="5616624" cy="128588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11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12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cs typeface="Times New Roman" pitchFamily="18" charset="0"/>
              </a:rPr>
              <a:t>ΣΚΟΠΟΙ ΕΝΟΤΗΤΑΣ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Σκοπός της παρούσας ενότητας είναι να αναλυθεί </a:t>
            </a:r>
            <a:r>
              <a:rPr lang="el-GR" dirty="0" smtClean="0"/>
              <a:t>πως  </a:t>
            </a:r>
            <a:r>
              <a:rPr lang="el-GR" dirty="0" smtClean="0"/>
              <a:t>πρέπει να καταγράφονται τα λογιστικά γεγονότα στα λογιστικά βιβλία της επιχείρησης.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26380"/>
            <a:ext cx="8713787" cy="8143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200" b="1" dirty="0" smtClean="0">
                <a:solidFill>
                  <a:schemeClr val="tx1"/>
                </a:solidFill>
              </a:rPr>
              <a:t>ΤΙ ΠΕΡΙΛΑΜΒΑΝΕΙ ΕΝΑΣ ΛΟΓΑΡΙΑΣΜΟΣ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341438"/>
            <a:ext cx="9036050" cy="27352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l-GR" dirty="0" smtClean="0"/>
              <a:t>Την ημερομηνία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l-GR" dirty="0" smtClean="0"/>
              <a:t>Την συσχέτιση με την εγγραφή του και τους άλλους λογαριασμούς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l-GR" dirty="0" smtClean="0"/>
              <a:t>Την αιτιολογία 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4149725"/>
            <a:ext cx="8748712" cy="23764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dirty="0" smtClean="0"/>
              <a:t>Το ποσό της μεταβολής του περιουσιακού στοιχείου</a:t>
            </a:r>
          </a:p>
          <a:p>
            <a:pPr eaLnBrk="1" hangingPunct="1">
              <a:lnSpc>
                <a:spcPct val="150000"/>
              </a:lnSpc>
            </a:pPr>
            <a:r>
              <a:rPr lang="el-GR" dirty="0" smtClean="0"/>
              <a:t>Τον χαρακτήρα της κίνησης (αύξηση ή μείωση)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5762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l-GR" sz="3200" b="1" dirty="0" smtClean="0">
                <a:solidFill>
                  <a:schemeClr val="tx1"/>
                </a:solidFill>
              </a:rPr>
              <a:t>ΓΡΑΦΙΚΗ ΠΑΡΑΣΤΑΣΗ ΤΟΥ ΛΟΓΑΡΙΑΣΜΟΥ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105275" cy="5183187"/>
          </a:xfrm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200" u="sng" dirty="0" smtClean="0"/>
              <a:t>ΧΡΕΩΣΗ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200" u="sng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200" dirty="0" smtClean="0"/>
              <a:t>Άνοιγμα λογαριασμού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200" dirty="0" smtClean="0"/>
              <a:t>Λειτουργία λογαριασμού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200" dirty="0" smtClean="0"/>
              <a:t>Κλείσιμο λογαριασμού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341438"/>
            <a:ext cx="4105275" cy="5183187"/>
          </a:xfrm>
          <a:ln>
            <a:solidFill>
              <a:schemeClr val="bg2"/>
            </a:solidFill>
          </a:ln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l-GR" sz="3200" u="sng" smtClean="0"/>
              <a:t>ΠΙΣΤΩΣΗ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200" smtClean="0"/>
              <a:t>Άνοιγμα λογαριασμού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200" smtClean="0"/>
              <a:t>Λειτουργία λογαριασμού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200" smtClean="0"/>
              <a:t>Κλείσιμο λογαριασμού</a:t>
            </a:r>
          </a:p>
          <a:p>
            <a:pPr eaLnBrk="1" hangingPunct="1">
              <a:lnSpc>
                <a:spcPct val="90000"/>
              </a:lnSpc>
            </a:pPr>
            <a:endParaRPr lang="el-GR" smtClean="0">
              <a:solidFill>
                <a:schemeClr val="bg1"/>
              </a:solidFill>
            </a:endParaRPr>
          </a:p>
        </p:txBody>
      </p:sp>
      <p:sp>
        <p:nvSpPr>
          <p:cNvPr id="12293" name="Line 10"/>
          <p:cNvSpPr>
            <a:spLocks noChangeShapeType="1"/>
          </p:cNvSpPr>
          <p:nvPr/>
        </p:nvSpPr>
        <p:spPr bwMode="auto">
          <a:xfrm>
            <a:off x="4643438" y="1196975"/>
            <a:ext cx="0" cy="53276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294" name="Line 11"/>
          <p:cNvSpPr>
            <a:spLocks noChangeShapeType="1"/>
          </p:cNvSpPr>
          <p:nvPr/>
        </p:nvSpPr>
        <p:spPr bwMode="auto">
          <a:xfrm>
            <a:off x="468313" y="1196975"/>
            <a:ext cx="820737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8680"/>
            <a:ext cx="7772400" cy="5048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l-GR" sz="3200" b="1" dirty="0" smtClean="0">
                <a:solidFill>
                  <a:schemeClr val="tx1"/>
                </a:solidFill>
              </a:rPr>
              <a:t>ΛΟΓΑΡΙΑΣΜΟΙ ΤΟΥ ΕΝΕΡΓΗΤΙΚΟΥ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105275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600" b="1" u="sng" dirty="0" smtClean="0"/>
              <a:t>ΧΡΕΩΣΗ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600" b="1" u="sng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600" dirty="0" smtClean="0"/>
              <a:t>Άνοιγμα λογαριασμού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600" dirty="0" smtClean="0"/>
              <a:t>Αυξήσεις λογαριασμού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200" dirty="0" smtClean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268413"/>
            <a:ext cx="4068763" cy="4897437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l-GR" sz="3600" smtClean="0"/>
              <a:t>ΠΙΣΤΩΣΗ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600" smtClean="0"/>
              <a:t>Μειώσεις  λογαριασμού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600" smtClean="0"/>
              <a:t>Κλείσιμο λογαριασμού</a:t>
            </a:r>
          </a:p>
          <a:p>
            <a:pPr eaLnBrk="1" hangingPunct="1">
              <a:lnSpc>
                <a:spcPct val="90000"/>
              </a:lnSpc>
            </a:pPr>
            <a:endParaRPr lang="el-GR" sz="3600" smtClean="0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643438" y="1196975"/>
            <a:ext cx="0" cy="53276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468313" y="1196975"/>
            <a:ext cx="8207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7911"/>
            <a:ext cx="7772400" cy="5048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l-GR" sz="3200" b="1" dirty="0" smtClean="0">
                <a:solidFill>
                  <a:schemeClr val="tx1"/>
                </a:solidFill>
              </a:rPr>
              <a:t>ΛΟΓΑΡΙΑΣΜΟΙ</a:t>
            </a:r>
            <a:r>
              <a:rPr lang="el-GR" sz="3200" b="1" dirty="0" smtClean="0">
                <a:solidFill>
                  <a:schemeClr val="bg1"/>
                </a:solidFill>
              </a:rPr>
              <a:t> </a:t>
            </a:r>
            <a:r>
              <a:rPr lang="el-GR" sz="3200" b="1" dirty="0" smtClean="0">
                <a:solidFill>
                  <a:schemeClr val="tx1"/>
                </a:solidFill>
              </a:rPr>
              <a:t>ΤΟΥ ΠΑΘΗΤΙΚΟΥ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105275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600" smtClean="0"/>
              <a:t>ΧΡΕΩΣΗ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600" smtClean="0"/>
              <a:t>Μειώσεις  λογαριασμού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3600" smtClean="0"/>
              <a:t>Κλείσιμο λογαριασμού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3200" smtClean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268413"/>
            <a:ext cx="4068763" cy="4897437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l-GR" sz="3600" b="1" u="sng" dirty="0" smtClean="0"/>
              <a:t>ΠΙΣΤΩΣΗ</a:t>
            </a:r>
          </a:p>
          <a:p>
            <a:pPr eaLnBrk="1" hangingPunct="1">
              <a:buFontTx/>
              <a:buNone/>
            </a:pPr>
            <a:endParaRPr lang="el-GR" sz="3600" dirty="0" smtClean="0"/>
          </a:p>
          <a:p>
            <a:pPr eaLnBrk="1" hangingPunct="1">
              <a:buFontTx/>
              <a:buNone/>
            </a:pPr>
            <a:r>
              <a:rPr lang="el-GR" sz="3600" dirty="0" smtClean="0"/>
              <a:t>Άνοιγμα λογαριασμού</a:t>
            </a:r>
          </a:p>
          <a:p>
            <a:pPr eaLnBrk="1" hangingPunct="1">
              <a:buFontTx/>
              <a:buNone/>
            </a:pPr>
            <a:endParaRPr lang="el-GR" sz="3600" dirty="0" smtClean="0"/>
          </a:p>
          <a:p>
            <a:pPr eaLnBrk="1" hangingPunct="1">
              <a:buFontTx/>
              <a:buNone/>
            </a:pPr>
            <a:r>
              <a:rPr lang="el-GR" sz="3600" dirty="0" smtClean="0"/>
              <a:t>Αυξήσεις λογαριασμού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643438" y="1196975"/>
            <a:ext cx="0" cy="53276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68313" y="1196975"/>
            <a:ext cx="8207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Εισαγωγή στη  λογιστική , Ενότητα  :Λογιστικά γεγονότα και </a:t>
            </a:r>
            <a:r>
              <a:rPr lang="el-GR" sz="1000" dirty="0" smtClean="0"/>
              <a:t>λογαριασμοί (Μέρος  Β),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1324</Words>
  <Application>Microsoft Office PowerPoint</Application>
  <PresentationFormat>Προβολή στην οθόνη (4:3)</PresentationFormat>
  <Paragraphs>208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ΕΙΣΑΓΩΓΗ ΣΤΗ ΛΟΓΙΣΤΙΚΗ</vt:lpstr>
      <vt:lpstr>Ανοιχτά Ακαδημαϊκά Μαθήματα  στο ΤΕΙ Ηπείρου</vt:lpstr>
      <vt:lpstr>Άδειες Χρήσης</vt:lpstr>
      <vt:lpstr>Χρηματοδότηση</vt:lpstr>
      <vt:lpstr>ΣΚΟΠΟΙ ΕΝΟΤΗΤΑΣ</vt:lpstr>
      <vt:lpstr>ΤΙ ΠΕΡΙΛΑΜΒΑΝΕΙ ΕΝΑΣ ΛΟΓΑΡΙΑΣΜΟΣ</vt:lpstr>
      <vt:lpstr>ΓΡΑΦΙΚΗ ΠΑΡΑΣΤΑΣΗ ΤΟΥ ΛΟΓΑΡΙΑΣΜΟΥ</vt:lpstr>
      <vt:lpstr>ΛΟΓΑΡΙΑΣΜΟΙ ΤΟΥ ΕΝΕΡΓΗΤΙΚΟΥ</vt:lpstr>
      <vt:lpstr>ΛΟΓΑΡΙΑΣΜΟΙ ΤΟΥ ΠΑΘΗΤΙΚΟΥ</vt:lpstr>
      <vt:lpstr>ΚΑΤΑΤΑΞΗ ΛΟΓΑΡΙΑΣΜΩΝ ΕΝΕΡΓΗΤΙΚΟΥ ΚΑΙ ΠΑΘΗΤΙΚΟΥ</vt:lpstr>
      <vt:lpstr>      </vt:lpstr>
      <vt:lpstr>ΛΟΓΑΡΙΑΣΜΟΙ ΤΗΣ ΚΑΘΑΡΗΣ ΘΕΣΗΣ (2) από (2)</vt:lpstr>
      <vt:lpstr>ΚΑΤΑΤΑΞΗ ΤΩΝ ΛΟΓΑΡΙΑΣΜΩΝ</vt:lpstr>
      <vt:lpstr>ΛΟΓΑΡΙΑΣΜΟΙ ΚΥΚΛΟΦΟΡΙΑΣ</vt:lpstr>
      <vt:lpstr>ΛΟΓΑΡΙΑΣΜΟΙ ΕΣΟΔΩΝ</vt:lpstr>
      <vt:lpstr>ΛΟΓΑΡΙΑΣΜΟΙ ΕΞΟΔΩΝ</vt:lpstr>
      <vt:lpstr>ΛΟΓΑΡΙΑΣΜΟΙ ΑΠΟΤΕΛΕΣΜΑΤΩΝ</vt:lpstr>
      <vt:lpstr>Βιβλιογραφία</vt:lpstr>
      <vt:lpstr>Σημείωμα Αναφοράς</vt:lpstr>
      <vt:lpstr>Σημείωμα Αδειοδότησης</vt:lpstr>
      <vt:lpstr>Διαφάνεια 21</vt:lpstr>
      <vt:lpstr>Διαφάνεια 22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ΧΡΗΜΑΤΟΟΙΚΟΝΟΜΙΚΗ ΛΟΓΙΣΤΙΚΗ</dc:title>
  <dc:creator>pc1</dc:creator>
  <cp:lastModifiedBy>pc1</cp:lastModifiedBy>
  <cp:revision>98</cp:revision>
  <dcterms:created xsi:type="dcterms:W3CDTF">2015-10-27T21:06:30Z</dcterms:created>
  <dcterms:modified xsi:type="dcterms:W3CDTF">2015-11-09T20:24:00Z</dcterms:modified>
</cp:coreProperties>
</file>