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7"/>
  </p:notesMasterIdLst>
  <p:handoutMasterIdLst>
    <p:handoutMasterId r:id="rId28"/>
  </p:handoutMasterIdLst>
  <p:sldIdLst>
    <p:sldId id="257" r:id="rId4"/>
    <p:sldId id="258" r:id="rId5"/>
    <p:sldId id="320" r:id="rId6"/>
    <p:sldId id="321" r:id="rId7"/>
    <p:sldId id="259" r:id="rId8"/>
    <p:sldId id="292" r:id="rId9"/>
    <p:sldId id="261" r:id="rId10"/>
    <p:sldId id="262" r:id="rId11"/>
    <p:sldId id="334" r:id="rId12"/>
    <p:sldId id="370" r:id="rId13"/>
    <p:sldId id="341" r:id="rId14"/>
    <p:sldId id="342" r:id="rId15"/>
    <p:sldId id="371" r:id="rId16"/>
    <p:sldId id="343" r:id="rId17"/>
    <p:sldId id="372" r:id="rId18"/>
    <p:sldId id="344" r:id="rId19"/>
    <p:sldId id="322" r:id="rId20"/>
    <p:sldId id="323" r:id="rId21"/>
    <p:sldId id="324" r:id="rId22"/>
    <p:sldId id="277" r:id="rId23"/>
    <p:sldId id="278" r:id="rId24"/>
    <p:sldId id="291" r:id="rId25"/>
    <p:sldId id="279" r:id="rId26"/>
  </p:sldIdLst>
  <p:sldSz cx="10440988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12" y="-102"/>
      </p:cViewPr>
      <p:guideLst>
        <p:guide orient="horz" pos="2160"/>
        <p:guide pos="328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819150" y="685800"/>
            <a:ext cx="5219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1088" y="1143000"/>
            <a:ext cx="4695825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17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19150" y="685800"/>
            <a:ext cx="5219700" cy="3429000"/>
          </a:xfrm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22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83075" y="2130432"/>
            <a:ext cx="887484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566149" y="3886200"/>
            <a:ext cx="730869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569716" y="274644"/>
            <a:ext cx="2349222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22049" y="274644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4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7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7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61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6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6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0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2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2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2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54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2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2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535116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2051" y="2174875"/>
            <a:ext cx="461324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303887" y="1535116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303887" y="2174875"/>
            <a:ext cx="46150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22059" y="273052"/>
            <a:ext cx="34350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082136" y="273052"/>
            <a:ext cx="583680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22059" y="1435104"/>
            <a:ext cx="34350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46507" y="4800600"/>
            <a:ext cx="626459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46507" y="612775"/>
            <a:ext cx="626459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46507" y="5367338"/>
            <a:ext cx="626459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22049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567338" y="6356357"/>
            <a:ext cx="33063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482708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8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9" y="6559389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5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1" y="6559385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COMP10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://www.php.ne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www.mysql.com/" TargetMode="External"/><Relationship Id="rId5" Type="http://schemas.openxmlformats.org/officeDocument/2006/relationships/hyperlink" Target="http://www.apache.org/" TargetMode="Externa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ΗΛΕΚΤΡΟΝΙΚΟ ΕΜΠΟΡΙΟ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51639" y="3476600"/>
            <a:ext cx="945548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</a:rPr>
              <a:t>4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Τελεστές της γλώσσας </a:t>
            </a:r>
            <a:r>
              <a:rPr lang="en-US" sz="2800" b="1" dirty="0" smtClean="0">
                <a:solidFill>
                  <a:schemeClr val="tx1"/>
                </a:solidFill>
              </a:rPr>
              <a:t>PHP</a:t>
            </a:r>
            <a:endParaRPr lang="el-GR" sz="2800" b="1" dirty="0" smtClean="0">
              <a:solidFill>
                <a:schemeClr val="tx1"/>
              </a:solidFill>
            </a:endParaRP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733242" y="252000"/>
            <a:ext cx="4816138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Αριθμητικοί τελεστές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179934" y="1916832"/>
            <a:ext cx="1026105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Αν τα δύο ορίσματα του τελεστή </a:t>
            </a:r>
            <a:r>
              <a:rPr lang="el-GR" sz="3200" b="1" dirty="0" smtClean="0">
                <a:solidFill>
                  <a:srgbClr val="FF0000"/>
                </a:solidFill>
              </a:rPr>
              <a:t>/</a:t>
            </a:r>
            <a:r>
              <a:rPr lang="el-GR" sz="3200" dirty="0" smtClean="0"/>
              <a:t> είναι ακέραιοι τότε το αποτέλεσμα της διαιρέσεως είναι ακέραιος αριθμός. 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Επίσης υπάρχει και ο τελεστής </a:t>
            </a:r>
            <a:r>
              <a:rPr lang="el-GR" sz="3200" b="1" dirty="0" smtClean="0">
                <a:solidFill>
                  <a:srgbClr val="FF0000"/>
                </a:solidFill>
              </a:rPr>
              <a:t>.</a:t>
            </a:r>
            <a:r>
              <a:rPr lang="el-GR" sz="3200" dirty="0" smtClean="0"/>
              <a:t> </a:t>
            </a:r>
            <a:r>
              <a:rPr lang="el-GR" sz="3200" dirty="0" smtClean="0">
                <a:solidFill>
                  <a:srgbClr val="FF0000"/>
                </a:solidFill>
              </a:rPr>
              <a:t>(τελεία) </a:t>
            </a:r>
            <a:r>
              <a:rPr lang="el-GR" sz="3200" dirty="0" smtClean="0"/>
              <a:t>ο</a:t>
            </a:r>
          </a:p>
          <a:p>
            <a:r>
              <a:rPr lang="el-GR" sz="3200" dirty="0" smtClean="0"/>
              <a:t>οποίος κάνει ότι το </a:t>
            </a:r>
            <a:r>
              <a:rPr lang="el-GR" sz="3200" b="1" dirty="0" smtClean="0">
                <a:solidFill>
                  <a:srgbClr val="FF0000"/>
                </a:solidFill>
              </a:rPr>
              <a:t>+ </a:t>
            </a:r>
            <a:r>
              <a:rPr lang="el-GR" sz="3200" dirty="0" smtClean="0"/>
              <a:t>στους αριθμούς για τα αλφαριθμητικά. Με αυτόν τον τελεστή συνενώνουμε δύο αλφαριθμητικά.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Για παράδειγμα η έκφραση </a:t>
            </a:r>
            <a:r>
              <a:rPr lang="el-GR" sz="2800" b="1" dirty="0" smtClean="0"/>
              <a:t>“HELLO”.” WORLD” </a:t>
            </a:r>
            <a:r>
              <a:rPr lang="el-GR" sz="2800" dirty="0" smtClean="0"/>
              <a:t>έχει σαν αποτέλεσμα </a:t>
            </a:r>
            <a:r>
              <a:rPr lang="el-GR" sz="2800" b="1" dirty="0" smtClean="0"/>
              <a:t>“HELLO WORLD”</a:t>
            </a:r>
            <a:endParaRPr lang="el-G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Τελεστές αναθέσεως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7" y="1412776"/>
            <a:ext cx="9866597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Όμοια με την</a:t>
            </a:r>
            <a:r>
              <a:rPr lang="el-GR" sz="3200" b="1" dirty="0" smtClean="0"/>
              <a:t> C </a:t>
            </a:r>
            <a:r>
              <a:rPr lang="el-GR" sz="3200" dirty="0" smtClean="0"/>
              <a:t>η </a:t>
            </a:r>
            <a:r>
              <a:rPr lang="el-GR" sz="3200" b="1" dirty="0" smtClean="0"/>
              <a:t>PHP</a:t>
            </a:r>
            <a:r>
              <a:rPr lang="el-GR" sz="3200" dirty="0" smtClean="0"/>
              <a:t> έχει και τελεστές αναθέσεως. Για παράδειγμα είναι απόλυτα έγκυρο να γράψουμε σε κάποιο σημείο του κώδικα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$a=($b = 2);</a:t>
            </a:r>
            <a:endParaRPr lang="el-GR" sz="3200" b="1" dirty="0" smtClean="0">
              <a:solidFill>
                <a:srgbClr val="FF0000"/>
              </a:solidFill>
            </a:endParaRPr>
          </a:p>
          <a:p>
            <a:r>
              <a:rPr lang="el-GR" sz="3200" dirty="0" smtClean="0"/>
              <a:t>όπως και να γράψουμε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$a+=2;</a:t>
            </a:r>
          </a:p>
          <a:p>
            <a:pPr>
              <a:buFont typeface="Wingdings" pitchFamily="2" charset="2"/>
              <a:buChar char="ü"/>
            </a:pPr>
            <a:r>
              <a:rPr lang="el-GR" sz="3200" dirty="0" smtClean="0"/>
              <a:t>Η πρώτη εντολή αναθέτει το </a:t>
            </a:r>
            <a:r>
              <a:rPr lang="el-GR" sz="3200" b="1" dirty="0" smtClean="0"/>
              <a:t>2</a:t>
            </a:r>
            <a:r>
              <a:rPr lang="el-GR" sz="3200" dirty="0" smtClean="0"/>
              <a:t> στην μεταβλητή </a:t>
            </a:r>
            <a:r>
              <a:rPr lang="el-GR" sz="3200" b="1" dirty="0" smtClean="0"/>
              <a:t>$b </a:t>
            </a:r>
            <a:r>
              <a:rPr lang="el-GR" sz="3200" dirty="0" smtClean="0"/>
              <a:t>και φυσικά μετά την αναθέτει και στην μεταβλητή </a:t>
            </a:r>
            <a:r>
              <a:rPr lang="el-GR" sz="3200" b="1" dirty="0" smtClean="0"/>
              <a:t>$a.</a:t>
            </a:r>
          </a:p>
          <a:p>
            <a:pPr>
              <a:buFont typeface="Wingdings" pitchFamily="2" charset="2"/>
              <a:buChar char="ü"/>
            </a:pPr>
            <a:r>
              <a:rPr lang="el-GR" sz="3200" dirty="0" smtClean="0"/>
              <a:t>Στην δεύτερη εντολή το </a:t>
            </a:r>
            <a:r>
              <a:rPr lang="el-GR" sz="3200" b="1" dirty="0" smtClean="0"/>
              <a:t>2 </a:t>
            </a:r>
            <a:r>
              <a:rPr lang="el-GR" sz="3200" dirty="0" smtClean="0"/>
              <a:t>προστίθεται στην τιμή που</a:t>
            </a:r>
          </a:p>
          <a:p>
            <a:r>
              <a:rPr lang="el-GR" sz="3200" dirty="0" smtClean="0"/>
              <a:t>έχει εκείνη την στιγμή η μεταβλητή </a:t>
            </a:r>
            <a:r>
              <a:rPr lang="el-GR" sz="3200" b="1" dirty="0" smtClean="0"/>
              <a:t>$a.</a:t>
            </a:r>
            <a:endParaRPr kumimoji="0" lang="el-GR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Τελεστές συγκρίσεως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7" y="1412776"/>
            <a:ext cx="9866597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Για να συγκρίνουμε αποτελέσματα πράξεων μεταξύ τους χρησιμοποιούμε τους τελεστές συγκρίσεως.</a:t>
            </a:r>
            <a:endParaRPr kumimoji="0" lang="el-GR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958" y="2780928"/>
            <a:ext cx="970693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Τελεστές συγκρίσεως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1304" y="2399648"/>
            <a:ext cx="9661718" cy="2613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Τελεστές εκτελέσεως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23950" y="1601580"/>
            <a:ext cx="9866597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</a:t>
            </a:r>
            <a:r>
              <a:rPr lang="el-GR" sz="3200" b="1" dirty="0" smtClean="0"/>
              <a:t>PHP</a:t>
            </a:r>
            <a:r>
              <a:rPr lang="el-GR" sz="3200" dirty="0" smtClean="0"/>
              <a:t> έχει έναν τελεστή που όμοιό του δεν θα δούμε σε άλλη γλώσσα. Αυτός είναι ο </a:t>
            </a:r>
            <a:r>
              <a:rPr lang="el-GR" sz="3200" b="1" dirty="0" smtClean="0"/>
              <a:t>τελεστής εκτελέσεως </a:t>
            </a:r>
            <a:r>
              <a:rPr lang="el-GR" sz="3200" dirty="0" smtClean="0"/>
              <a:t>προγραμμάτων. 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 να εκτελέσουμε μία εντολή του λειτουργικού αρκεί να την περικλείσουμε σε </a:t>
            </a:r>
            <a:r>
              <a:rPr lang="el-GR" sz="3200" b="1" dirty="0" smtClean="0">
                <a:solidFill>
                  <a:srgbClr val="FF0000"/>
                </a:solidFill>
              </a:rPr>
              <a:t>` `</a:t>
            </a:r>
            <a:r>
              <a:rPr lang="el-GR" sz="3200" dirty="0" smtClean="0"/>
              <a:t>. Προσέξτε αυτά δεν είναι τα μονά εισαγωγικά αλλά οι απόστροφοι. </a:t>
            </a:r>
          </a:p>
          <a:p>
            <a:pPr>
              <a:buFont typeface="Arial" pitchFamily="34" charset="0"/>
              <a:buChar char="•"/>
            </a:pPr>
            <a:endParaRPr kumimoji="0" lang="el-GR" sz="32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 να δούμε στην πράξη το αποτέλεσμα του παραπάνω τελεστή ας μελετήσουμε την επόμενη ενότητα κώδικα:</a:t>
            </a:r>
            <a:endParaRPr lang="el-GR" sz="3200" b="1" i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endParaRPr kumimoji="0" lang="el-GR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Τελεστές εκτελέσεως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23950" y="1484784"/>
            <a:ext cx="9866597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endParaRPr kumimoji="0" lang="el-GR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539974" y="1700808"/>
            <a:ext cx="94330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</a:rPr>
              <a:t>&lt;?</a:t>
            </a:r>
          </a:p>
          <a:p>
            <a:r>
              <a:rPr lang="el-GR" sz="3200" b="1" dirty="0" smtClean="0">
                <a:solidFill>
                  <a:srgbClr val="FF0000"/>
                </a:solidFill>
              </a:rPr>
              <a:t>                  </a:t>
            </a:r>
            <a:r>
              <a:rPr lang="en-US" sz="3200" b="1" dirty="0" smtClean="0">
                <a:solidFill>
                  <a:srgbClr val="FF0000"/>
                </a:solidFill>
              </a:rPr>
              <a:t>$result=`</a:t>
            </a:r>
            <a:r>
              <a:rPr lang="en-US" sz="3200" b="1" dirty="0" err="1" smtClean="0">
                <a:solidFill>
                  <a:srgbClr val="FF0000"/>
                </a:solidFill>
              </a:rPr>
              <a:t>ls</a:t>
            </a:r>
            <a:r>
              <a:rPr lang="en-US" sz="3200" b="1" dirty="0" smtClean="0">
                <a:solidFill>
                  <a:srgbClr val="FF0000"/>
                </a:solidFill>
              </a:rPr>
              <a:t> -CF';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echo “LS RESULTS=&lt;B&gt;$result&lt;/B&gt;”;</a:t>
            </a:r>
          </a:p>
          <a:p>
            <a:r>
              <a:rPr lang="el-GR" sz="3200" b="1" dirty="0" smtClean="0">
                <a:solidFill>
                  <a:srgbClr val="FF0000"/>
                </a:solidFill>
              </a:rPr>
              <a:t>?&gt;</a:t>
            </a:r>
          </a:p>
          <a:p>
            <a:endParaRPr lang="el-GR" sz="3200" dirty="0" smtClean="0"/>
          </a:p>
          <a:p>
            <a:r>
              <a:rPr lang="el-GR" sz="3200" dirty="0" smtClean="0"/>
              <a:t>Στην παραπάνω ενότητα εκτελείται η εντολή </a:t>
            </a:r>
            <a:r>
              <a:rPr lang="el-GR" sz="3200" b="1" dirty="0" err="1" smtClean="0"/>
              <a:t>ls</a:t>
            </a:r>
            <a:r>
              <a:rPr lang="el-GR" sz="3200" b="1" dirty="0" smtClean="0"/>
              <a:t> -CF </a:t>
            </a:r>
            <a:r>
              <a:rPr lang="el-GR" sz="3200" dirty="0" smtClean="0"/>
              <a:t>του UNIX και το αποτέλεσμα αυτής εκχωρείται στην μεταβλητή </a:t>
            </a:r>
            <a:r>
              <a:rPr lang="el-GR" sz="3200" b="1" dirty="0" smtClean="0"/>
              <a:t>$</a:t>
            </a:r>
            <a:r>
              <a:rPr lang="el-GR" sz="3200" b="1" dirty="0" err="1" smtClean="0"/>
              <a:t>result</a:t>
            </a:r>
            <a:r>
              <a:rPr lang="el-GR" sz="3200" dirty="0" smtClean="0"/>
              <a:t>. Στην συνέχεια με μία </a:t>
            </a:r>
            <a:r>
              <a:rPr lang="el-GR" sz="3200" b="1" dirty="0" err="1" smtClean="0"/>
              <a:t>echo</a:t>
            </a:r>
            <a:endParaRPr lang="el-GR" sz="3200" b="1" dirty="0" smtClean="0"/>
          </a:p>
          <a:p>
            <a:r>
              <a:rPr lang="el-GR" sz="3200" dirty="0" smtClean="0"/>
              <a:t>εμφανίζουμε με έντονα γράμματα τα αποτελέσματα της εντολής.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Λογικοί τελεστές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990" y="1484784"/>
            <a:ext cx="9026119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539974" y="5589240"/>
            <a:ext cx="95050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3200" dirty="0" smtClean="0"/>
              <a:t>Οι τελεστές </a:t>
            </a:r>
            <a:r>
              <a:rPr lang="el-GR" sz="3200" b="1" dirty="0" err="1" smtClean="0">
                <a:solidFill>
                  <a:srgbClr val="FF0000"/>
                </a:solidFill>
              </a:rPr>
              <a:t>and</a:t>
            </a:r>
            <a:r>
              <a:rPr lang="el-GR" sz="3200" b="1" dirty="0" smtClean="0">
                <a:solidFill>
                  <a:srgbClr val="FF0000"/>
                </a:solidFill>
              </a:rPr>
              <a:t> </a:t>
            </a:r>
            <a:r>
              <a:rPr lang="el-GR" sz="3200" dirty="0" smtClean="0"/>
              <a:t>και </a:t>
            </a:r>
            <a:r>
              <a:rPr lang="el-GR" sz="3200" b="1" dirty="0" err="1" smtClean="0">
                <a:solidFill>
                  <a:srgbClr val="FF0000"/>
                </a:solidFill>
              </a:rPr>
              <a:t>or</a:t>
            </a:r>
            <a:r>
              <a:rPr lang="el-GR" sz="3200" dirty="0" smtClean="0"/>
              <a:t> έχουν την ίδια σημασία με τους </a:t>
            </a:r>
            <a:r>
              <a:rPr lang="el-GR" sz="3200" b="1" dirty="0" smtClean="0"/>
              <a:t>&amp;&amp;</a:t>
            </a:r>
            <a:r>
              <a:rPr lang="el-GR" sz="3200" dirty="0" smtClean="0"/>
              <a:t> και </a:t>
            </a:r>
            <a:r>
              <a:rPr lang="el-GR" sz="3200" b="1" dirty="0" smtClean="0"/>
              <a:t>||</a:t>
            </a:r>
            <a:r>
              <a:rPr lang="el-GR" sz="3200" dirty="0" smtClean="0"/>
              <a:t> αλλά μικρότερη προτεραιότητα.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723171" y="6559552"/>
            <a:ext cx="717818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17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646501" y="2894013"/>
            <a:ext cx="5220494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4,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4,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533860" y="2132856"/>
            <a:ext cx="9621069" cy="163121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62724" y="4149083"/>
            <a:ext cx="1806032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616083" y="5085185"/>
            <a:ext cx="9511439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780527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944972" y="6237312"/>
            <a:ext cx="7499700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Ηλεκτρονικό Εμπόριο.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3861" y="1614400"/>
            <a:ext cx="9373267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Ηλεκτρονικό εμπόριο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4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Τελεστές της γλώσσας </a:t>
            </a:r>
            <a:r>
              <a:rPr lang="en-US" sz="2800" dirty="0" smtClean="0">
                <a:solidFill>
                  <a:schemeClr val="tx1"/>
                </a:solidFill>
              </a:rPr>
              <a:t>PHP</a:t>
            </a: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1" y="4257"/>
            <a:ext cx="8509359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33809" y="4257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2013851" y="2996952"/>
            <a:ext cx="6709727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767185" y="4221091"/>
            <a:ext cx="8171833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641" y="5589241"/>
            <a:ext cx="3716884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16033" y="5661251"/>
            <a:ext cx="1806032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645887" y="2411596"/>
            <a:ext cx="5220494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61025" y="1981200"/>
            <a:ext cx="9918939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435041" y="560388"/>
            <a:ext cx="9570906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10440988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97879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157" y="0"/>
            <a:ext cx="86283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500298" y="1300165"/>
            <a:ext cx="940776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Ηλεκτρονικό Εμπόριο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Πομπόρτσης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Τσούφλας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Τζιόλα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2002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Εμπόριο, Αρχές και Εξελίξεις,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E. Turban,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Γ.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Δουκίδης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Ν. Γεωργόπουλος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Εγχειρίδιο Προγραμματισμού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Stephen Walther, Jonathan Levine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Web Development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Εύκολα και γρήγορα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Java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Οδηγός Προγραμματισμού για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XML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και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JSP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r>
              <a:rPr lang="en-US" sz="1400" dirty="0" smtClean="0">
                <a:hlinkClick r:id="rId5"/>
              </a:rPr>
              <a:t>Apache web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err="1" smtClean="0">
                <a:hlinkClick r:id="rId6"/>
              </a:rPr>
              <a:t>Mysql</a:t>
            </a:r>
            <a:r>
              <a:rPr lang="en-US" sz="1400" dirty="0" smtClean="0">
                <a:hlinkClick r:id="rId6"/>
              </a:rPr>
              <a:t> database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l-GR" sz="1400" dirty="0" smtClean="0">
                <a:hlinkClick r:id="rId7"/>
              </a:rPr>
              <a:t>Η γλώσσα προγραμματισμού </a:t>
            </a:r>
            <a:r>
              <a:rPr lang="en-US" sz="1400" dirty="0" err="1" smtClean="0">
                <a:hlinkClick r:id="rId7"/>
              </a:rPr>
              <a:t>php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32" y="5827938"/>
            <a:ext cx="1806032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2061" y="5733256"/>
            <a:ext cx="3699974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522051" y="1333500"/>
            <a:ext cx="9396889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4400" y="4117977"/>
            <a:ext cx="1805421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522051" y="1530352"/>
            <a:ext cx="9396889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0833" y="4592640"/>
            <a:ext cx="739932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529572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Χρήση των τελεστών (Αριθμητικοί τελεστές, Τελεστές αναθέσεως Τελεστές συγκρίσεως, Τελεστές εκτελέσεως) της γλώσσας </a:t>
            </a:r>
            <a:r>
              <a:rPr lang="en-US" sz="3200" dirty="0" smtClean="0"/>
              <a:t>PHP.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3135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61212" y="14659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Αριθμητικοί </a:t>
            </a:r>
            <a:r>
              <a:rPr lang="el-GR" sz="3200" dirty="0" smtClean="0"/>
              <a:t>τελεστές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Τελεστές </a:t>
            </a:r>
            <a:r>
              <a:rPr lang="el-GR" sz="3200" dirty="0" smtClean="0"/>
              <a:t>αναθέσεως 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Τελεστές συγκρίσεως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smtClean="0"/>
              <a:t>Τελεστές εκτελέσεως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xmlns="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Ηλεκτρονικό Εμπόριο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Τελεστές της γλώσσας </a:t>
            </a:r>
            <a:r>
              <a:rPr lang="en-US" dirty="0" smtClean="0"/>
              <a:t>PHP</a:t>
            </a: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Αριθμητικοί τελεστές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942" y="1988840"/>
            <a:ext cx="979308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970</Words>
  <Application>Microsoft Office PowerPoint</Application>
  <PresentationFormat>Προσαρμογή</PresentationFormat>
  <Paragraphs>154</Paragraphs>
  <Slides>23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23</vt:i4>
      </vt:variant>
    </vt:vector>
  </HeadingPairs>
  <TitlesOfParts>
    <vt:vector size="26" baseType="lpstr">
      <vt:lpstr>Θέμα του Office</vt:lpstr>
      <vt:lpstr>1_Θέμα του Office</vt:lpstr>
      <vt:lpstr>2_Θέμα του Office</vt:lpstr>
      <vt:lpstr>ΗΛΕΚΤΡΟΝΙΚΟ ΕΜΠΟΡΙΟ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Ηλεκτρονικό Εμπόριο</vt:lpstr>
      <vt:lpstr>Αριθμητικοί τελεστές</vt:lpstr>
      <vt:lpstr>Αριθμητικοί τελεστές</vt:lpstr>
      <vt:lpstr>Τελεστές αναθέσεως</vt:lpstr>
      <vt:lpstr>Τελεστές συγκρίσεως</vt:lpstr>
      <vt:lpstr>Τελεστές συγκρίσεως</vt:lpstr>
      <vt:lpstr>Τελεστές εκτελέσεως</vt:lpstr>
      <vt:lpstr>Τελεστές εκτελέσεως</vt:lpstr>
      <vt:lpstr>Λογικοί τελεστές</vt:lpstr>
      <vt:lpstr>Διαφάνεια 17</vt:lpstr>
      <vt:lpstr>Σημείωμα Αδειοδότησης</vt:lpstr>
      <vt:lpstr>Σημείωμα Αναφοράς</vt:lpstr>
      <vt:lpstr>Διαφάνεια 20</vt:lpstr>
      <vt:lpstr>Διαφάνεια 21</vt:lpstr>
      <vt:lpstr>Διαφάνεια 22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134</cp:revision>
  <dcterms:created xsi:type="dcterms:W3CDTF">2015-04-14T16:45:01Z</dcterms:created>
  <dcterms:modified xsi:type="dcterms:W3CDTF">2015-09-17T15:51:09Z</dcterms:modified>
</cp:coreProperties>
</file>