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89" r:id="rId3"/>
    <p:sldId id="257" r:id="rId4"/>
    <p:sldId id="259" r:id="rId5"/>
    <p:sldId id="261" r:id="rId6"/>
    <p:sldId id="304" r:id="rId7"/>
    <p:sldId id="303" r:id="rId8"/>
    <p:sldId id="302" r:id="rId9"/>
    <p:sldId id="301" r:id="rId10"/>
    <p:sldId id="300" r:id="rId11"/>
    <p:sldId id="299" r:id="rId12"/>
    <p:sldId id="298" r:id="rId13"/>
    <p:sldId id="290" r:id="rId14"/>
    <p:sldId id="305" r:id="rId15"/>
    <p:sldId id="291" r:id="rId16"/>
    <p:sldId id="292" r:id="rId17"/>
    <p:sldId id="293" r:id="rId18"/>
    <p:sldId id="294" r:id="rId19"/>
    <p:sldId id="295" r:id="rId20"/>
    <p:sldId id="280" r:id="rId21"/>
  </p:sldIdLst>
  <p:sldSz cx="9144000" cy="5715000" type="screen16x10"/>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0B3F0"/>
    <a:srgbClr val="8394E9"/>
    <a:srgbClr val="99C9D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9322"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4A05D0-06FB-431A-9ADD-893C6CB748A0}" type="doc">
      <dgm:prSet loTypeId="urn:microsoft.com/office/officeart/2005/8/layout/process1" loCatId="process" qsTypeId="urn:microsoft.com/office/officeart/2005/8/quickstyle/simple1" qsCatId="simple" csTypeId="urn:microsoft.com/office/officeart/2005/8/colors/colorful2" csCatId="colorful" phldr="1"/>
      <dgm:spPr/>
    </dgm:pt>
    <dgm:pt modelId="{56213D4E-619E-4183-8BF3-B7754C133E9C}">
      <dgm:prSet phldrT="[Κείμενο]"/>
      <dgm:spPr>
        <a:solidFill>
          <a:schemeClr val="tx2">
            <a:lumMod val="60000"/>
            <a:lumOff val="40000"/>
          </a:schemeClr>
        </a:solidFill>
      </dgm:spPr>
      <dgm:t>
        <a:bodyPr/>
        <a:lstStyle/>
        <a:p>
          <a:r>
            <a:rPr lang="el-GR" dirty="0" smtClean="0"/>
            <a:t>1. Κατανόηση της Αγοράς και των αναγκών των επιθυμιών των πελατών</a:t>
          </a:r>
          <a:endParaRPr lang="el-GR" dirty="0"/>
        </a:p>
      </dgm:t>
    </dgm:pt>
    <dgm:pt modelId="{868A6F21-8272-4987-B494-B1BFBAFF712D}" type="parTrans" cxnId="{4FC4056F-7D9E-4C1A-83D1-173EF6DC9589}">
      <dgm:prSet/>
      <dgm:spPr/>
      <dgm:t>
        <a:bodyPr/>
        <a:lstStyle/>
        <a:p>
          <a:endParaRPr lang="el-GR"/>
        </a:p>
      </dgm:t>
    </dgm:pt>
    <dgm:pt modelId="{B4F15EEC-3A48-49B6-9764-BEA9C66BC7C6}" type="sibTrans" cxnId="{4FC4056F-7D9E-4C1A-83D1-173EF6DC9589}">
      <dgm:prSet/>
      <dgm:spPr/>
      <dgm:t>
        <a:bodyPr/>
        <a:lstStyle/>
        <a:p>
          <a:endParaRPr lang="el-GR"/>
        </a:p>
      </dgm:t>
    </dgm:pt>
    <dgm:pt modelId="{B620F1CD-E1C3-407C-9762-2D60AF065810}">
      <dgm:prSet phldrT="[Κείμενο]"/>
      <dgm:spPr>
        <a:solidFill>
          <a:schemeClr val="tx2">
            <a:lumMod val="60000"/>
            <a:lumOff val="40000"/>
          </a:schemeClr>
        </a:solidFill>
      </dgm:spPr>
      <dgm:t>
        <a:bodyPr/>
        <a:lstStyle/>
        <a:p>
          <a:r>
            <a:rPr lang="el-GR" dirty="0" smtClean="0"/>
            <a:t>2. Σχεδιασμός μιας </a:t>
          </a:r>
          <a:r>
            <a:rPr lang="el-GR" dirty="0" err="1" smtClean="0"/>
            <a:t>πελατο</a:t>
          </a:r>
          <a:r>
            <a:rPr lang="el-GR" dirty="0" smtClean="0"/>
            <a:t>-κεντρικής στρατηγικής του μάρκετινγκ</a:t>
          </a:r>
          <a:endParaRPr lang="el-GR" dirty="0"/>
        </a:p>
      </dgm:t>
    </dgm:pt>
    <dgm:pt modelId="{706099A6-5698-452C-813A-19F205DC8DE5}" type="parTrans" cxnId="{4669CA02-A858-4E33-8D03-5250F4054146}">
      <dgm:prSet/>
      <dgm:spPr/>
      <dgm:t>
        <a:bodyPr/>
        <a:lstStyle/>
        <a:p>
          <a:endParaRPr lang="el-GR"/>
        </a:p>
      </dgm:t>
    </dgm:pt>
    <dgm:pt modelId="{D8053F4C-0FE6-4664-8A6F-C138F0D87A3A}" type="sibTrans" cxnId="{4669CA02-A858-4E33-8D03-5250F4054146}">
      <dgm:prSet/>
      <dgm:spPr/>
      <dgm:t>
        <a:bodyPr/>
        <a:lstStyle/>
        <a:p>
          <a:endParaRPr lang="el-GR"/>
        </a:p>
      </dgm:t>
    </dgm:pt>
    <dgm:pt modelId="{EDDFA490-6B01-4E46-BE64-09E44245F5F6}">
      <dgm:prSet phldrT="[Κείμενο]"/>
      <dgm:spPr>
        <a:solidFill>
          <a:srgbClr val="8394E9"/>
        </a:solidFill>
      </dgm:spPr>
      <dgm:t>
        <a:bodyPr/>
        <a:lstStyle/>
        <a:p>
          <a:r>
            <a:rPr lang="el-GR" dirty="0" smtClean="0"/>
            <a:t>3. Δημιουργία ενός ολοκληρωμένου προγράμματος μάρκετινγκ που παρέχει εξαιρετική αξία</a:t>
          </a:r>
          <a:endParaRPr lang="el-GR" dirty="0"/>
        </a:p>
      </dgm:t>
    </dgm:pt>
    <dgm:pt modelId="{E4BB35E3-006E-40E2-9E20-79445EF43BDC}" type="parTrans" cxnId="{C43D47CE-208D-4DE4-B50F-05DC10847ED0}">
      <dgm:prSet/>
      <dgm:spPr/>
      <dgm:t>
        <a:bodyPr/>
        <a:lstStyle/>
        <a:p>
          <a:endParaRPr lang="el-GR"/>
        </a:p>
      </dgm:t>
    </dgm:pt>
    <dgm:pt modelId="{C7DC6293-043E-4878-8AE8-E0A3A45F609E}" type="sibTrans" cxnId="{C43D47CE-208D-4DE4-B50F-05DC10847ED0}">
      <dgm:prSet/>
      <dgm:spPr/>
      <dgm:t>
        <a:bodyPr/>
        <a:lstStyle/>
        <a:p>
          <a:endParaRPr lang="el-GR"/>
        </a:p>
      </dgm:t>
    </dgm:pt>
    <dgm:pt modelId="{5677FBD5-6B18-4BBD-89A8-8C7C8A39B07B}">
      <dgm:prSet/>
      <dgm:spPr>
        <a:solidFill>
          <a:srgbClr val="B0B3F0"/>
        </a:solidFill>
      </dgm:spPr>
      <dgm:t>
        <a:bodyPr/>
        <a:lstStyle/>
        <a:p>
          <a:r>
            <a:rPr lang="el-GR" dirty="0" smtClean="0"/>
            <a:t>4. Ανάπτυξη αποδοτικών σχέσεων και δημιουργία ικανοποίησης  για τους πελάτες</a:t>
          </a:r>
          <a:endParaRPr lang="el-GR" dirty="0"/>
        </a:p>
      </dgm:t>
    </dgm:pt>
    <dgm:pt modelId="{A3384D1B-1F6C-431A-A41A-853A488C97FD}" type="parTrans" cxnId="{B7C5568A-504E-4EF9-A09C-C383BC64502A}">
      <dgm:prSet/>
      <dgm:spPr/>
      <dgm:t>
        <a:bodyPr/>
        <a:lstStyle/>
        <a:p>
          <a:endParaRPr lang="el-GR"/>
        </a:p>
      </dgm:t>
    </dgm:pt>
    <dgm:pt modelId="{A26DBEF6-A881-4AAD-A2F4-A192BE1E49A2}" type="sibTrans" cxnId="{B7C5568A-504E-4EF9-A09C-C383BC64502A}">
      <dgm:prSet/>
      <dgm:spPr/>
      <dgm:t>
        <a:bodyPr/>
        <a:lstStyle/>
        <a:p>
          <a:endParaRPr lang="el-GR"/>
        </a:p>
      </dgm:t>
    </dgm:pt>
    <dgm:pt modelId="{60885812-C531-4CB9-AD3E-FC420A63FDBB}" type="pres">
      <dgm:prSet presAssocID="{3B4A05D0-06FB-431A-9ADD-893C6CB748A0}" presName="Name0" presStyleCnt="0">
        <dgm:presLayoutVars>
          <dgm:dir/>
          <dgm:resizeHandles val="exact"/>
        </dgm:presLayoutVars>
      </dgm:prSet>
      <dgm:spPr/>
    </dgm:pt>
    <dgm:pt modelId="{DAA4DF04-6DD5-4446-AC7E-62B8786C1B66}" type="pres">
      <dgm:prSet presAssocID="{56213D4E-619E-4183-8BF3-B7754C133E9C}" presName="node" presStyleLbl="node1" presStyleIdx="0" presStyleCnt="4">
        <dgm:presLayoutVars>
          <dgm:bulletEnabled val="1"/>
        </dgm:presLayoutVars>
      </dgm:prSet>
      <dgm:spPr/>
      <dgm:t>
        <a:bodyPr/>
        <a:lstStyle/>
        <a:p>
          <a:endParaRPr lang="el-GR"/>
        </a:p>
      </dgm:t>
    </dgm:pt>
    <dgm:pt modelId="{665EA7F9-A47C-4FE6-ABED-3827480EB3FE}" type="pres">
      <dgm:prSet presAssocID="{B4F15EEC-3A48-49B6-9764-BEA9C66BC7C6}" presName="sibTrans" presStyleLbl="sibTrans2D1" presStyleIdx="0" presStyleCnt="3"/>
      <dgm:spPr/>
      <dgm:t>
        <a:bodyPr/>
        <a:lstStyle/>
        <a:p>
          <a:endParaRPr lang="el-GR"/>
        </a:p>
      </dgm:t>
    </dgm:pt>
    <dgm:pt modelId="{0AD0B26E-B7B1-4C45-A729-84F4597F3B49}" type="pres">
      <dgm:prSet presAssocID="{B4F15EEC-3A48-49B6-9764-BEA9C66BC7C6}" presName="connectorText" presStyleLbl="sibTrans2D1" presStyleIdx="0" presStyleCnt="3"/>
      <dgm:spPr/>
      <dgm:t>
        <a:bodyPr/>
        <a:lstStyle/>
        <a:p>
          <a:endParaRPr lang="el-GR"/>
        </a:p>
      </dgm:t>
    </dgm:pt>
    <dgm:pt modelId="{D3512C56-8DF1-4DFB-84BE-A34C918ACC91}" type="pres">
      <dgm:prSet presAssocID="{B620F1CD-E1C3-407C-9762-2D60AF065810}" presName="node" presStyleLbl="node1" presStyleIdx="1" presStyleCnt="4">
        <dgm:presLayoutVars>
          <dgm:bulletEnabled val="1"/>
        </dgm:presLayoutVars>
      </dgm:prSet>
      <dgm:spPr/>
      <dgm:t>
        <a:bodyPr/>
        <a:lstStyle/>
        <a:p>
          <a:endParaRPr lang="el-GR"/>
        </a:p>
      </dgm:t>
    </dgm:pt>
    <dgm:pt modelId="{1091A3AB-8F53-4169-A033-261A894FCB21}" type="pres">
      <dgm:prSet presAssocID="{D8053F4C-0FE6-4664-8A6F-C138F0D87A3A}" presName="sibTrans" presStyleLbl="sibTrans2D1" presStyleIdx="1" presStyleCnt="3"/>
      <dgm:spPr/>
      <dgm:t>
        <a:bodyPr/>
        <a:lstStyle/>
        <a:p>
          <a:endParaRPr lang="el-GR"/>
        </a:p>
      </dgm:t>
    </dgm:pt>
    <dgm:pt modelId="{70851AE5-69B4-4943-956C-0C0E5F0E3CDB}" type="pres">
      <dgm:prSet presAssocID="{D8053F4C-0FE6-4664-8A6F-C138F0D87A3A}" presName="connectorText" presStyleLbl="sibTrans2D1" presStyleIdx="1" presStyleCnt="3"/>
      <dgm:spPr/>
      <dgm:t>
        <a:bodyPr/>
        <a:lstStyle/>
        <a:p>
          <a:endParaRPr lang="el-GR"/>
        </a:p>
      </dgm:t>
    </dgm:pt>
    <dgm:pt modelId="{4EF2C54C-3196-440F-8F28-2BA448BD7188}" type="pres">
      <dgm:prSet presAssocID="{EDDFA490-6B01-4E46-BE64-09E44245F5F6}" presName="node" presStyleLbl="node1" presStyleIdx="2" presStyleCnt="4">
        <dgm:presLayoutVars>
          <dgm:bulletEnabled val="1"/>
        </dgm:presLayoutVars>
      </dgm:prSet>
      <dgm:spPr/>
      <dgm:t>
        <a:bodyPr/>
        <a:lstStyle/>
        <a:p>
          <a:endParaRPr lang="el-GR"/>
        </a:p>
      </dgm:t>
    </dgm:pt>
    <dgm:pt modelId="{E88FAD46-B478-4007-8925-4FA387875C03}" type="pres">
      <dgm:prSet presAssocID="{C7DC6293-043E-4878-8AE8-E0A3A45F609E}" presName="sibTrans" presStyleLbl="sibTrans2D1" presStyleIdx="2" presStyleCnt="3"/>
      <dgm:spPr/>
      <dgm:t>
        <a:bodyPr/>
        <a:lstStyle/>
        <a:p>
          <a:endParaRPr lang="el-GR"/>
        </a:p>
      </dgm:t>
    </dgm:pt>
    <dgm:pt modelId="{089FC025-F9CD-4726-8556-0BFEA8BC558F}" type="pres">
      <dgm:prSet presAssocID="{C7DC6293-043E-4878-8AE8-E0A3A45F609E}" presName="connectorText" presStyleLbl="sibTrans2D1" presStyleIdx="2" presStyleCnt="3"/>
      <dgm:spPr/>
      <dgm:t>
        <a:bodyPr/>
        <a:lstStyle/>
        <a:p>
          <a:endParaRPr lang="el-GR"/>
        </a:p>
      </dgm:t>
    </dgm:pt>
    <dgm:pt modelId="{89CA9515-402D-4869-9095-2FA1EC9EEE81}" type="pres">
      <dgm:prSet presAssocID="{5677FBD5-6B18-4BBD-89A8-8C7C8A39B07B}" presName="node" presStyleLbl="node1" presStyleIdx="3" presStyleCnt="4">
        <dgm:presLayoutVars>
          <dgm:bulletEnabled val="1"/>
        </dgm:presLayoutVars>
      </dgm:prSet>
      <dgm:spPr/>
      <dgm:t>
        <a:bodyPr/>
        <a:lstStyle/>
        <a:p>
          <a:endParaRPr lang="el-GR"/>
        </a:p>
      </dgm:t>
    </dgm:pt>
  </dgm:ptLst>
  <dgm:cxnLst>
    <dgm:cxn modelId="{11C3384F-8F84-4F2D-8FE2-7A873FFB6C0F}" type="presOf" srcId="{56213D4E-619E-4183-8BF3-B7754C133E9C}" destId="{DAA4DF04-6DD5-4446-AC7E-62B8786C1B66}" srcOrd="0" destOrd="0" presId="urn:microsoft.com/office/officeart/2005/8/layout/process1"/>
    <dgm:cxn modelId="{B7C5568A-504E-4EF9-A09C-C383BC64502A}" srcId="{3B4A05D0-06FB-431A-9ADD-893C6CB748A0}" destId="{5677FBD5-6B18-4BBD-89A8-8C7C8A39B07B}" srcOrd="3" destOrd="0" parTransId="{A3384D1B-1F6C-431A-A41A-853A488C97FD}" sibTransId="{A26DBEF6-A881-4AAD-A2F4-A192BE1E49A2}"/>
    <dgm:cxn modelId="{5ACB1044-E428-4BD3-8476-62EA33F8393A}" type="presOf" srcId="{B4F15EEC-3A48-49B6-9764-BEA9C66BC7C6}" destId="{0AD0B26E-B7B1-4C45-A729-84F4597F3B49}" srcOrd="1" destOrd="0" presId="urn:microsoft.com/office/officeart/2005/8/layout/process1"/>
    <dgm:cxn modelId="{2052038C-1404-4599-8C3F-2D6D0539CDFD}" type="presOf" srcId="{D8053F4C-0FE6-4664-8A6F-C138F0D87A3A}" destId="{1091A3AB-8F53-4169-A033-261A894FCB21}" srcOrd="0" destOrd="0" presId="urn:microsoft.com/office/officeart/2005/8/layout/process1"/>
    <dgm:cxn modelId="{77CF0B5C-759B-4CE3-A708-EE6B9B841BE3}" type="presOf" srcId="{C7DC6293-043E-4878-8AE8-E0A3A45F609E}" destId="{E88FAD46-B478-4007-8925-4FA387875C03}" srcOrd="0" destOrd="0" presId="urn:microsoft.com/office/officeart/2005/8/layout/process1"/>
    <dgm:cxn modelId="{6DD4D692-1651-462E-A0FD-EED3B0428718}" type="presOf" srcId="{5677FBD5-6B18-4BBD-89A8-8C7C8A39B07B}" destId="{89CA9515-402D-4869-9095-2FA1EC9EEE81}" srcOrd="0" destOrd="0" presId="urn:microsoft.com/office/officeart/2005/8/layout/process1"/>
    <dgm:cxn modelId="{C43D47CE-208D-4DE4-B50F-05DC10847ED0}" srcId="{3B4A05D0-06FB-431A-9ADD-893C6CB748A0}" destId="{EDDFA490-6B01-4E46-BE64-09E44245F5F6}" srcOrd="2" destOrd="0" parTransId="{E4BB35E3-006E-40E2-9E20-79445EF43BDC}" sibTransId="{C7DC6293-043E-4878-8AE8-E0A3A45F609E}"/>
    <dgm:cxn modelId="{523B5CB6-C1E3-41AC-B624-DC142A0CEE65}" type="presOf" srcId="{C7DC6293-043E-4878-8AE8-E0A3A45F609E}" destId="{089FC025-F9CD-4726-8556-0BFEA8BC558F}" srcOrd="1" destOrd="0" presId="urn:microsoft.com/office/officeart/2005/8/layout/process1"/>
    <dgm:cxn modelId="{D1324C96-3D89-4166-B4E1-D8278CC1D24A}" type="presOf" srcId="{D8053F4C-0FE6-4664-8A6F-C138F0D87A3A}" destId="{70851AE5-69B4-4943-956C-0C0E5F0E3CDB}" srcOrd="1" destOrd="0" presId="urn:microsoft.com/office/officeart/2005/8/layout/process1"/>
    <dgm:cxn modelId="{C880AAA9-3C58-4E05-9406-B283E1894A76}" type="presOf" srcId="{B4F15EEC-3A48-49B6-9764-BEA9C66BC7C6}" destId="{665EA7F9-A47C-4FE6-ABED-3827480EB3FE}" srcOrd="0" destOrd="0" presId="urn:microsoft.com/office/officeart/2005/8/layout/process1"/>
    <dgm:cxn modelId="{FA99B0D1-FF8F-480C-BD27-7A2FE5C3E501}" type="presOf" srcId="{3B4A05D0-06FB-431A-9ADD-893C6CB748A0}" destId="{60885812-C531-4CB9-AD3E-FC420A63FDBB}" srcOrd="0" destOrd="0" presId="urn:microsoft.com/office/officeart/2005/8/layout/process1"/>
    <dgm:cxn modelId="{CB9723F2-9202-4937-88FB-BFD893419519}" type="presOf" srcId="{EDDFA490-6B01-4E46-BE64-09E44245F5F6}" destId="{4EF2C54C-3196-440F-8F28-2BA448BD7188}" srcOrd="0" destOrd="0" presId="urn:microsoft.com/office/officeart/2005/8/layout/process1"/>
    <dgm:cxn modelId="{C573A935-4A00-4057-AF03-038455F1D30C}" type="presOf" srcId="{B620F1CD-E1C3-407C-9762-2D60AF065810}" destId="{D3512C56-8DF1-4DFB-84BE-A34C918ACC91}" srcOrd="0" destOrd="0" presId="urn:microsoft.com/office/officeart/2005/8/layout/process1"/>
    <dgm:cxn modelId="{4669CA02-A858-4E33-8D03-5250F4054146}" srcId="{3B4A05D0-06FB-431A-9ADD-893C6CB748A0}" destId="{B620F1CD-E1C3-407C-9762-2D60AF065810}" srcOrd="1" destOrd="0" parTransId="{706099A6-5698-452C-813A-19F205DC8DE5}" sibTransId="{D8053F4C-0FE6-4664-8A6F-C138F0D87A3A}"/>
    <dgm:cxn modelId="{4FC4056F-7D9E-4C1A-83D1-173EF6DC9589}" srcId="{3B4A05D0-06FB-431A-9ADD-893C6CB748A0}" destId="{56213D4E-619E-4183-8BF3-B7754C133E9C}" srcOrd="0" destOrd="0" parTransId="{868A6F21-8272-4987-B494-B1BFBAFF712D}" sibTransId="{B4F15EEC-3A48-49B6-9764-BEA9C66BC7C6}"/>
    <dgm:cxn modelId="{571337C1-197C-4BA9-A53C-ACAAC4190B15}" type="presParOf" srcId="{60885812-C531-4CB9-AD3E-FC420A63FDBB}" destId="{DAA4DF04-6DD5-4446-AC7E-62B8786C1B66}" srcOrd="0" destOrd="0" presId="urn:microsoft.com/office/officeart/2005/8/layout/process1"/>
    <dgm:cxn modelId="{F44C0E06-5422-4678-BB4C-67E049A93C3F}" type="presParOf" srcId="{60885812-C531-4CB9-AD3E-FC420A63FDBB}" destId="{665EA7F9-A47C-4FE6-ABED-3827480EB3FE}" srcOrd="1" destOrd="0" presId="urn:microsoft.com/office/officeart/2005/8/layout/process1"/>
    <dgm:cxn modelId="{09D9EA00-FADC-459E-9BE3-8F36B6986A48}" type="presParOf" srcId="{665EA7F9-A47C-4FE6-ABED-3827480EB3FE}" destId="{0AD0B26E-B7B1-4C45-A729-84F4597F3B49}" srcOrd="0" destOrd="0" presId="urn:microsoft.com/office/officeart/2005/8/layout/process1"/>
    <dgm:cxn modelId="{FC568B7F-C5F5-4A32-BC7B-18852A6E9D3F}" type="presParOf" srcId="{60885812-C531-4CB9-AD3E-FC420A63FDBB}" destId="{D3512C56-8DF1-4DFB-84BE-A34C918ACC91}" srcOrd="2" destOrd="0" presId="urn:microsoft.com/office/officeart/2005/8/layout/process1"/>
    <dgm:cxn modelId="{8E690F50-4182-4A9F-BA12-4421E31683A9}" type="presParOf" srcId="{60885812-C531-4CB9-AD3E-FC420A63FDBB}" destId="{1091A3AB-8F53-4169-A033-261A894FCB21}" srcOrd="3" destOrd="0" presId="urn:microsoft.com/office/officeart/2005/8/layout/process1"/>
    <dgm:cxn modelId="{A74D5294-6799-4F87-B7A0-3A9907801092}" type="presParOf" srcId="{1091A3AB-8F53-4169-A033-261A894FCB21}" destId="{70851AE5-69B4-4943-956C-0C0E5F0E3CDB}" srcOrd="0" destOrd="0" presId="urn:microsoft.com/office/officeart/2005/8/layout/process1"/>
    <dgm:cxn modelId="{20F68C52-9D8D-4FD4-9E63-CF66FC98500C}" type="presParOf" srcId="{60885812-C531-4CB9-AD3E-FC420A63FDBB}" destId="{4EF2C54C-3196-440F-8F28-2BA448BD7188}" srcOrd="4" destOrd="0" presId="urn:microsoft.com/office/officeart/2005/8/layout/process1"/>
    <dgm:cxn modelId="{8F5C66B3-191A-48CA-AE63-CD20F8638C3C}" type="presParOf" srcId="{60885812-C531-4CB9-AD3E-FC420A63FDBB}" destId="{E88FAD46-B478-4007-8925-4FA387875C03}" srcOrd="5" destOrd="0" presId="urn:microsoft.com/office/officeart/2005/8/layout/process1"/>
    <dgm:cxn modelId="{8EFF7835-8E56-4F0E-AEB9-2BE9C6298130}" type="presParOf" srcId="{E88FAD46-B478-4007-8925-4FA387875C03}" destId="{089FC025-F9CD-4726-8556-0BFEA8BC558F}" srcOrd="0" destOrd="0" presId="urn:microsoft.com/office/officeart/2005/8/layout/process1"/>
    <dgm:cxn modelId="{C04FB2C1-ACF3-478A-AAAF-5515E34A24BF}" type="presParOf" srcId="{60885812-C531-4CB9-AD3E-FC420A63FDBB}" destId="{89CA9515-402D-4869-9095-2FA1EC9EEE81}"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A4DF04-6DD5-4446-AC7E-62B8786C1B66}">
      <dsp:nvSpPr>
        <dsp:cNvPr id="0" name=""/>
        <dsp:cNvSpPr/>
      </dsp:nvSpPr>
      <dsp:spPr>
        <a:xfrm>
          <a:off x="3101" y="619669"/>
          <a:ext cx="1355881" cy="1467767"/>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dirty="0" smtClean="0"/>
            <a:t>1. Κατανόηση της Αγοράς και των αναγκών των επιθυμιών των πελατών</a:t>
          </a:r>
          <a:endParaRPr lang="el-GR" sz="1300" kern="1200" dirty="0"/>
        </a:p>
      </dsp:txBody>
      <dsp:txXfrm>
        <a:off x="3101" y="619669"/>
        <a:ext cx="1355881" cy="1467767"/>
      </dsp:txXfrm>
    </dsp:sp>
    <dsp:sp modelId="{665EA7F9-A47C-4FE6-ABED-3827480EB3FE}">
      <dsp:nvSpPr>
        <dsp:cNvPr id="0" name=""/>
        <dsp:cNvSpPr/>
      </dsp:nvSpPr>
      <dsp:spPr>
        <a:xfrm>
          <a:off x="1494570" y="1185424"/>
          <a:ext cx="287446" cy="33625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a:off x="1494570" y="1185424"/>
        <a:ext cx="287446" cy="336258"/>
      </dsp:txXfrm>
    </dsp:sp>
    <dsp:sp modelId="{D3512C56-8DF1-4DFB-84BE-A34C918ACC91}">
      <dsp:nvSpPr>
        <dsp:cNvPr id="0" name=""/>
        <dsp:cNvSpPr/>
      </dsp:nvSpPr>
      <dsp:spPr>
        <a:xfrm>
          <a:off x="1901334" y="619669"/>
          <a:ext cx="1355881" cy="1467767"/>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dirty="0" smtClean="0"/>
            <a:t>2. Σχεδιασμός μιας </a:t>
          </a:r>
          <a:r>
            <a:rPr lang="el-GR" sz="1300" kern="1200" dirty="0" err="1" smtClean="0"/>
            <a:t>πελατο</a:t>
          </a:r>
          <a:r>
            <a:rPr lang="el-GR" sz="1300" kern="1200" dirty="0" smtClean="0"/>
            <a:t>-κεντρικής στρατηγικής του μάρκετινγκ</a:t>
          </a:r>
          <a:endParaRPr lang="el-GR" sz="1300" kern="1200" dirty="0"/>
        </a:p>
      </dsp:txBody>
      <dsp:txXfrm>
        <a:off x="1901334" y="619669"/>
        <a:ext cx="1355881" cy="1467767"/>
      </dsp:txXfrm>
    </dsp:sp>
    <dsp:sp modelId="{1091A3AB-8F53-4169-A033-261A894FCB21}">
      <dsp:nvSpPr>
        <dsp:cNvPr id="0" name=""/>
        <dsp:cNvSpPr/>
      </dsp:nvSpPr>
      <dsp:spPr>
        <a:xfrm>
          <a:off x="3392803" y="1185424"/>
          <a:ext cx="287446" cy="336258"/>
        </a:xfrm>
        <a:prstGeom prs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a:off x="3392803" y="1185424"/>
        <a:ext cx="287446" cy="336258"/>
      </dsp:txXfrm>
    </dsp:sp>
    <dsp:sp modelId="{4EF2C54C-3196-440F-8F28-2BA448BD7188}">
      <dsp:nvSpPr>
        <dsp:cNvPr id="0" name=""/>
        <dsp:cNvSpPr/>
      </dsp:nvSpPr>
      <dsp:spPr>
        <a:xfrm>
          <a:off x="3799568" y="619669"/>
          <a:ext cx="1355881" cy="1467767"/>
        </a:xfrm>
        <a:prstGeom prst="roundRect">
          <a:avLst>
            <a:gd name="adj" fmla="val 10000"/>
          </a:avLst>
        </a:prstGeom>
        <a:solidFill>
          <a:srgbClr val="8394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dirty="0" smtClean="0"/>
            <a:t>3. Δημιουργία ενός ολοκληρωμένου προγράμματος μάρκετινγκ που παρέχει εξαιρετική αξία</a:t>
          </a:r>
          <a:endParaRPr lang="el-GR" sz="1300" kern="1200" dirty="0"/>
        </a:p>
      </dsp:txBody>
      <dsp:txXfrm>
        <a:off x="3799568" y="619669"/>
        <a:ext cx="1355881" cy="1467767"/>
      </dsp:txXfrm>
    </dsp:sp>
    <dsp:sp modelId="{E88FAD46-B478-4007-8925-4FA387875C03}">
      <dsp:nvSpPr>
        <dsp:cNvPr id="0" name=""/>
        <dsp:cNvSpPr/>
      </dsp:nvSpPr>
      <dsp:spPr>
        <a:xfrm>
          <a:off x="5291037" y="1185424"/>
          <a:ext cx="287446" cy="336258"/>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a:off x="5291037" y="1185424"/>
        <a:ext cx="287446" cy="336258"/>
      </dsp:txXfrm>
    </dsp:sp>
    <dsp:sp modelId="{89CA9515-402D-4869-9095-2FA1EC9EEE81}">
      <dsp:nvSpPr>
        <dsp:cNvPr id="0" name=""/>
        <dsp:cNvSpPr/>
      </dsp:nvSpPr>
      <dsp:spPr>
        <a:xfrm>
          <a:off x="5697801" y="619669"/>
          <a:ext cx="1355881" cy="1467767"/>
        </a:xfrm>
        <a:prstGeom prst="roundRect">
          <a:avLst>
            <a:gd name="adj" fmla="val 10000"/>
          </a:avLst>
        </a:prstGeom>
        <a:solidFill>
          <a:srgbClr val="B0B3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kern="1200" dirty="0" smtClean="0"/>
            <a:t>4. Ανάπτυξη αποδοτικών σχέσεων και δημιουργία ικανοποίησης  για τους πελάτες</a:t>
          </a:r>
          <a:endParaRPr lang="el-GR" sz="1300" kern="1200" dirty="0"/>
        </a:p>
      </dsp:txBody>
      <dsp:txXfrm>
        <a:off x="5697801" y="619669"/>
        <a:ext cx="1355881" cy="14677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05/11/2015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13</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15</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hyperlink" Target="http://www.quickmba.com/strategy/matrix/bc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slideshare.net/vigneshpushparaj/business-portfolio-matrix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marsdd.com/mars-library" TargetMode="External"/><Relationship Id="rId2" Type="http://schemas.openxmlformats.org/officeDocument/2006/relationships/hyperlink" Target="http://www.strategicmanagementinsight.com/swot-analyses/walt-disney-swot-analysi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561356"/>
            <a:ext cx="7772400" cy="1225021"/>
          </a:xfrm>
        </p:spPr>
        <p:txBody>
          <a:bodyPr>
            <a:noAutofit/>
          </a:bodyPr>
          <a:lstStyle/>
          <a:p>
            <a:r>
              <a:rPr lang="el-GR" altLang="zh-CN" dirty="0" smtClean="0">
                <a:cs typeface="Segoe UI" pitchFamily="18" charset="0"/>
              </a:rPr>
              <a:t>Αρχές Μάρκετινγκ</a:t>
            </a:r>
            <a:endParaRPr lang="el-GR" dirty="0"/>
          </a:p>
        </p:txBody>
      </p:sp>
      <p:sp>
        <p:nvSpPr>
          <p:cNvPr id="3" name="Υπότιτλος 2"/>
          <p:cNvSpPr>
            <a:spLocks noGrp="1"/>
          </p:cNvSpPr>
          <p:nvPr>
            <p:ph type="subTitle" idx="1"/>
          </p:nvPr>
        </p:nvSpPr>
        <p:spPr>
          <a:xfrm>
            <a:off x="179512" y="2713484"/>
            <a:ext cx="8280920" cy="1112461"/>
          </a:xfrm>
        </p:spPr>
        <p:txBody>
          <a:bodyPr>
            <a:noAutofit/>
          </a:bodyPr>
          <a:lstStyle/>
          <a:p>
            <a:r>
              <a:rPr lang="el-GR" altLang="zh-CN" b="1" dirty="0" smtClean="0">
                <a:cs typeface="Segoe UI" pitchFamily="18" charset="0"/>
              </a:rPr>
              <a:t>Δημιουργία και Δέσμευση Αξίας Πελατών</a:t>
            </a:r>
          </a:p>
          <a:p>
            <a:r>
              <a:rPr lang="el-GR" altLang="zh-CN" b="1" dirty="0" smtClean="0">
                <a:cs typeface="Segoe UI" pitchFamily="18" charset="0"/>
              </a:rPr>
              <a:t>Τριάρχη </a:t>
            </a:r>
            <a:r>
              <a:rPr lang="el-GR" altLang="zh-CN" b="1" dirty="0" smtClean="0">
                <a:cs typeface="Segoe UI" pitchFamily="18" charset="0"/>
              </a:rPr>
              <a:t>Ειρήνη</a:t>
            </a:r>
            <a:endParaRPr lang="en-US" altLang="zh-CN"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Η διαδικασία του Μάρκετινγκ</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
        <p:nvSpPr>
          <p:cNvPr id="5" name="1 - Τίτλος"/>
          <p:cNvSpPr txBox="1">
            <a:spLocks/>
          </p:cNvSpPr>
          <p:nvPr/>
        </p:nvSpPr>
        <p:spPr>
          <a:xfrm>
            <a:off x="323528" y="1345332"/>
            <a:ext cx="8540453" cy="1512168"/>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80000"/>
              </a:lnSpc>
              <a:spcBef>
                <a:spcPct val="0"/>
              </a:spcBef>
              <a:spcAft>
                <a:spcPts val="0"/>
              </a:spcAft>
              <a:buClrTx/>
              <a:buSzTx/>
              <a:buFontTx/>
              <a:buNone/>
              <a:tabLst/>
              <a:defRPr/>
            </a:pPr>
            <a:r>
              <a:rPr kumimoji="0" lang="el-GR" sz="3600" b="1" i="0" u="none" strike="noStrike" kern="1200" cap="none" spc="0" normalizeH="0" baseline="0" noProof="0" dirty="0" smtClean="0">
                <a:ln>
                  <a:noFill/>
                </a:ln>
                <a:uLnTx/>
                <a:uFillTx/>
                <a:latin typeface="+mj-lt"/>
                <a:ea typeface="+mj-ea"/>
                <a:cs typeface="+mj-cs"/>
              </a:rPr>
              <a:t>Το Μάρκετινγκ δεν προσπαθεί απλά  «να</a:t>
            </a:r>
            <a:r>
              <a:rPr kumimoji="0" lang="el-GR" sz="3600" b="1" i="0" u="none" strike="noStrike" kern="1200" cap="none" spc="0" normalizeH="0" noProof="0" dirty="0" smtClean="0">
                <a:ln>
                  <a:noFill/>
                </a:ln>
                <a:uLnTx/>
                <a:uFillTx/>
                <a:latin typeface="+mj-lt"/>
                <a:ea typeface="+mj-ea"/>
                <a:cs typeface="+mj-cs"/>
              </a:rPr>
              <a:t> </a:t>
            </a:r>
            <a:r>
              <a:rPr kumimoji="0" lang="el-GR" sz="3600" b="1" i="0" u="none" strike="noStrike" kern="1200" cap="none" spc="0" normalizeH="0" baseline="0" noProof="0" dirty="0" smtClean="0">
                <a:ln>
                  <a:noFill/>
                </a:ln>
                <a:uLnTx/>
                <a:uFillTx/>
                <a:latin typeface="+mj-lt"/>
                <a:ea typeface="+mj-ea"/>
                <a:cs typeface="+mj-cs"/>
              </a:rPr>
              <a:t>πείσει» τον πελάτη</a:t>
            </a:r>
            <a:endParaRPr kumimoji="0" lang="el-GR" sz="3600" b="1" i="0" u="none" strike="noStrike" kern="1200" cap="none" spc="0" normalizeH="0" baseline="0" noProof="0" dirty="0">
              <a:ln>
                <a:noFill/>
              </a:ln>
              <a:uLnTx/>
              <a:uFillTx/>
              <a:latin typeface="+mj-lt"/>
              <a:ea typeface="+mj-ea"/>
              <a:cs typeface="+mj-cs"/>
            </a:endParaRPr>
          </a:p>
        </p:txBody>
      </p:sp>
      <p:sp>
        <p:nvSpPr>
          <p:cNvPr id="7" name="6 - Στρογγυλεμένο ορθογώνιο"/>
          <p:cNvSpPr/>
          <p:nvPr/>
        </p:nvSpPr>
        <p:spPr>
          <a:xfrm>
            <a:off x="1619672" y="2857500"/>
            <a:ext cx="5472608" cy="259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l-GR" sz="2000" dirty="0" smtClean="0"/>
              <a:t>Σκοπός του μάρκετινγκ δεν είναι απλώς «να ξεφορτωθεί» ότι παράγει μία εταιρία, αλλά να προβλέπει τις ανάγκες των πελατών και να προσπαθήσει να τις ικανοποιήσει όσο το δυνατόν καλύτερα ώστε το προϊόν σχεδόν «να πουλάει από μόνο του».</a:t>
            </a:r>
            <a:endParaRPr lang="el-GR"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Η διαδικασία του Μάρκετινγκ</a:t>
            </a:r>
            <a:endParaRPr lang="en-US" dirty="0"/>
          </a:p>
        </p:txBody>
      </p:sp>
      <p:sp>
        <p:nvSpPr>
          <p:cNvPr id="3" name="2 - Θέση περιεχομένου"/>
          <p:cNvSpPr>
            <a:spLocks noGrp="1"/>
          </p:cNvSpPr>
          <p:nvPr>
            <p:ph idx="1"/>
          </p:nvPr>
        </p:nvSpPr>
        <p:spPr/>
        <p:txBody>
          <a:bodyPr>
            <a:noAutofit/>
          </a:bodyPr>
          <a:lstStyle/>
          <a:p>
            <a:pPr>
              <a:lnSpc>
                <a:spcPct val="80000"/>
              </a:lnSpc>
            </a:pPr>
            <a:r>
              <a:rPr lang="el-GR" sz="2600" b="1" dirty="0" smtClean="0"/>
              <a:t>Μοντέλο 5 σταδίων </a:t>
            </a:r>
            <a:r>
              <a:rPr lang="el-GR" sz="2600" dirty="0" smtClean="0"/>
              <a:t>, στα 4 πρώτα στάδια οι εταιρείες προσπαθούν να κατανοήσουν τους πελάτες, να </a:t>
            </a:r>
            <a:r>
              <a:rPr lang="el-GR" sz="2600" b="1" dirty="0" smtClean="0"/>
              <a:t>δημιουργήσουν αξία για τους πελάτες και να αναπτύξουν ισχυρές σχέσεις με αυτούς.</a:t>
            </a:r>
          </a:p>
          <a:p>
            <a:pPr>
              <a:lnSpc>
                <a:spcPct val="80000"/>
              </a:lnSpc>
            </a:pPr>
            <a:r>
              <a:rPr lang="el-GR" sz="2600" dirty="0" smtClean="0"/>
              <a:t>Στο τελευταίο στάδιο, οι εταιρείες </a:t>
            </a:r>
            <a:r>
              <a:rPr lang="el-GR" sz="2600" b="1" dirty="0" smtClean="0"/>
              <a:t>αποκομίζουν τα ανταλλάγματα τους από τη δημιουργία ύψιστης αξίας για τους πελάτες</a:t>
            </a:r>
            <a:r>
              <a:rPr lang="el-GR" sz="2600" dirty="0" smtClean="0"/>
              <a:t>. Δημιουργώντας αξία για τους καταναλωτές παίρνουν σε αντάλλαγμα αξία από τους καταναλωτές με τη μορφή των πωλήσεων, των κερδών και του μακροπρόθεσμου «κεφαλαίου» πελατών. </a:t>
            </a:r>
          </a:p>
          <a:p>
            <a:pPr>
              <a:lnSpc>
                <a:spcPct val="80000"/>
              </a:lnSpc>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Η διαδικασία του Μάρκετινγκ</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graphicFrame>
        <p:nvGraphicFramePr>
          <p:cNvPr id="5" name="4 - Διάγραμμα"/>
          <p:cNvGraphicFramePr/>
          <p:nvPr/>
        </p:nvGraphicFramePr>
        <p:xfrm>
          <a:off x="467544" y="1849388"/>
          <a:ext cx="7056784" cy="2707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 Στρογγυλεμένο ορθογώνιο"/>
          <p:cNvSpPr/>
          <p:nvPr/>
        </p:nvSpPr>
        <p:spPr>
          <a:xfrm>
            <a:off x="8028384" y="2497460"/>
            <a:ext cx="100811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b="1" dirty="0" smtClean="0"/>
              <a:t>5. Δέσμευση αξίας για τους πελάτες για τη δημιουργία κερδών και ποιότητας πελατών</a:t>
            </a:r>
          </a:p>
        </p:txBody>
      </p:sp>
      <p:grpSp>
        <p:nvGrpSpPr>
          <p:cNvPr id="8" name="7 - Ομάδα"/>
          <p:cNvGrpSpPr/>
          <p:nvPr/>
        </p:nvGrpSpPr>
        <p:grpSpPr>
          <a:xfrm>
            <a:off x="7596336" y="3001516"/>
            <a:ext cx="358357" cy="419210"/>
            <a:chOff x="6596294" y="1071940"/>
            <a:chExt cx="358357" cy="419210"/>
          </a:xfrm>
          <a:solidFill>
            <a:srgbClr val="0070C0"/>
          </a:solidFill>
        </p:grpSpPr>
        <p:sp>
          <p:nvSpPr>
            <p:cNvPr id="9" name="8 - Δεξιό βέλος"/>
            <p:cNvSpPr/>
            <p:nvPr/>
          </p:nvSpPr>
          <p:spPr>
            <a:xfrm>
              <a:off x="6596294" y="1071940"/>
              <a:ext cx="358357" cy="419210"/>
            </a:xfrm>
            <a:prstGeom prst="rightArrow">
              <a:avLst>
                <a:gd name="adj1" fmla="val 60000"/>
                <a:gd name="adj2" fmla="val 50000"/>
              </a:avLst>
            </a:prstGeom>
            <a:grpFill/>
          </p:spPr>
          <p:style>
            <a:lnRef idx="0">
              <a:schemeClr val="lt1">
                <a:hueOff val="0"/>
                <a:satOff val="0"/>
                <a:lumOff val="0"/>
                <a:alphaOff val="0"/>
              </a:schemeClr>
            </a:lnRef>
            <a:fillRef idx="1">
              <a:schemeClr val="accent2">
                <a:hueOff val="-838123"/>
                <a:satOff val="-9658"/>
                <a:lumOff val="2159"/>
                <a:alphaOff val="0"/>
              </a:schemeClr>
            </a:fillRef>
            <a:effectRef idx="0">
              <a:schemeClr val="accent2">
                <a:hueOff val="-838123"/>
                <a:satOff val="-9658"/>
                <a:lumOff val="2159"/>
                <a:alphaOff val="0"/>
              </a:schemeClr>
            </a:effectRef>
            <a:fontRef idx="minor">
              <a:schemeClr val="lt1"/>
            </a:fontRef>
          </p:style>
        </p:sp>
        <p:sp>
          <p:nvSpPr>
            <p:cNvPr id="10" name="Δεξιό βέλος 4"/>
            <p:cNvSpPr/>
            <p:nvPr/>
          </p:nvSpPr>
          <p:spPr>
            <a:xfrm>
              <a:off x="6596294" y="1155782"/>
              <a:ext cx="250850" cy="2515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l-GR" sz="1300" kern="1200">
                <a:solidFill>
                  <a:schemeClr val="accent1"/>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GB" sz="1400" dirty="0" err="1" smtClean="0"/>
              <a:t>Perreault</a:t>
            </a:r>
            <a:r>
              <a:rPr lang="en-GB" sz="1400" dirty="0" smtClean="0"/>
              <a:t> </a:t>
            </a:r>
            <a:r>
              <a:rPr lang="en-GB" sz="1400" dirty="0" err="1" smtClean="0"/>
              <a:t>W.D.Jr.,Cannon</a:t>
            </a:r>
            <a:r>
              <a:rPr lang="en-GB" sz="1400" dirty="0" smtClean="0"/>
              <a:t> J.P., McCarthy J.E.,(2012) "</a:t>
            </a:r>
            <a:r>
              <a:rPr lang="el-GR" sz="1400" dirty="0" smtClean="0"/>
              <a:t>Βασικές Αρχές Μάρκετινγκ, Μία στρατηγική Προσέγγιση", </a:t>
            </a:r>
            <a:r>
              <a:rPr lang="en-GB" sz="1400" dirty="0" smtClean="0"/>
              <a:t>Broken Hill Publishers LTD</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Philip </a:t>
            </a:r>
            <a:r>
              <a:rPr lang="en-US" sz="1400" dirty="0" err="1" smtClean="0"/>
              <a:t>Kotler</a:t>
            </a:r>
            <a:r>
              <a:rPr lang="en-US" sz="1400" dirty="0" smtClean="0"/>
              <a:t>, ‘Marketing” </a:t>
            </a:r>
            <a:r>
              <a:rPr lang="el-GR" sz="1400" dirty="0" smtClean="0"/>
              <a:t> </a:t>
            </a:r>
            <a:r>
              <a:rPr lang="en-US" sz="1400" dirty="0" smtClean="0"/>
              <a:t>in Chicago Humanities Festival (2012)</a:t>
            </a:r>
            <a:endParaRPr lang="es-E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l-GR" sz="1400" dirty="0" err="1" smtClean="0"/>
              <a:t>Armstrong</a:t>
            </a:r>
            <a:r>
              <a:rPr lang="el-GR" sz="1400" dirty="0" smtClean="0"/>
              <a:t> </a:t>
            </a:r>
            <a:r>
              <a:rPr lang="el-GR" sz="1400" dirty="0" err="1" smtClean="0"/>
              <a:t>G.,Kotler</a:t>
            </a:r>
            <a:r>
              <a:rPr lang="el-GR" sz="1400" dirty="0" smtClean="0"/>
              <a:t> </a:t>
            </a:r>
            <a:r>
              <a:rPr lang="el-GR" sz="1400" dirty="0" err="1" smtClean="0"/>
              <a:t>Ph</a:t>
            </a:r>
            <a:r>
              <a:rPr lang="el-GR" sz="1400" dirty="0" smtClean="0"/>
              <a:t>., (2009), Εισαγωγή στο Μάρκετινγκ, Εκδόσεις Επίκεντρο</a:t>
            </a:r>
            <a:endParaRPr lang="es-E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Copyright  2011, Pearson Education Inc., Publishing as Prentice-Hall</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Galbraith J.R. (2005),Designing the Customer-Centric Organization</a:t>
            </a: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err="1" smtClean="0"/>
              <a:t>Fahy</a:t>
            </a:r>
            <a:r>
              <a:rPr lang="en-US" sz="1400" dirty="0" smtClean="0"/>
              <a:t> J., Jobber D., (2014) </a:t>
            </a:r>
            <a:r>
              <a:rPr lang="el-GR" sz="1400" dirty="0" smtClean="0"/>
              <a:t>,«Αρχές Μάρκετινγκ», Εκδόσεις Κριτική</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3"/>
              </a:rPr>
              <a:t>www.quickmba.com/strategy/matrix/bcg</a:t>
            </a: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4"/>
              </a:rPr>
              <a:t>http://www.slideshare.net/vigneshpushparaj/business-portfolio-matrixg</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i="1"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n-US" dirty="0"/>
          </a:p>
        </p:txBody>
      </p:sp>
      <p:sp>
        <p:nvSpPr>
          <p:cNvPr id="3" name="2 - Θέση περιεχομένου"/>
          <p:cNvSpPr>
            <a:spLocks noGrp="1"/>
          </p:cNvSpPr>
          <p:nvPr>
            <p:ph idx="1"/>
          </p:nvPr>
        </p:nvSpPr>
        <p:spPr/>
        <p:txBody>
          <a:bodyPr>
            <a:norm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latin typeface="+mj-lt"/>
                <a:hlinkClick r:id="rId2"/>
              </a:rPr>
              <a:t>http://www.strategicmanagementinsight.com/swot-analyses/walt-disney-swot-analysis.html</a:t>
            </a:r>
            <a:endParaRPr lang="en-US" sz="1400" dirty="0" smtClean="0">
              <a:latin typeface="+mj-lt"/>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GB" sz="1400" dirty="0" smtClean="0">
                <a:latin typeface="+mj-lt"/>
                <a:hlinkClick r:id="rId3"/>
              </a:rPr>
              <a:t>www.marsdd.com/mars-library</a:t>
            </a:r>
            <a:endParaRPr lang="en-GB" sz="1400" dirty="0" smtClean="0">
              <a:latin typeface="+mj-lt"/>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latin typeface="+mj-lt"/>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sz="1400" dirty="0" smtClean="0">
              <a:latin typeface="+mj-lt"/>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latin typeface="+mj-lt"/>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mj-lt"/>
              <a:cs typeface="Segoe UI" pitchFamily="18" charset="0"/>
            </a:endParaRPr>
          </a:p>
          <a:p>
            <a:pPr>
              <a:buNone/>
            </a:pPr>
            <a:endParaRPr lang="en-US" sz="1400" dirty="0">
              <a:latin typeface="+mj-lt"/>
            </a:endParaRP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Τριάρχη Ε. (2015) Αρχές Μάρκετινγκ. ΤΕΙ Ηπείρου. Διαθέσιμο από:</a:t>
            </a:r>
          </a:p>
          <a:p>
            <a:pPr algn="just"/>
            <a:r>
              <a:rPr lang="en-US" sz="2400" dirty="0" smtClean="0">
                <a:solidFill>
                  <a:schemeClr val="bg1">
                    <a:lumMod val="50000"/>
                  </a:schemeClr>
                </a:solidFill>
                <a:hlinkClick r:id="rId5"/>
              </a:rPr>
              <a:t>http://oc-web.ioa.teiep.gr/OpenClass/courses/LOGO125</a:t>
            </a:r>
            <a:r>
              <a:rPr lang="en-US" sz="2400" dirty="0" smtClean="0">
                <a:solidFill>
                  <a:schemeClr val="bg1">
                    <a:lumMod val="50000"/>
                  </a:schemeClr>
                </a:solidFill>
                <a:hlinkClick r:id="rId5"/>
              </a:rPr>
              <a:t>/</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2900" dirty="0" smtClean="0"/>
              <a:t>Πρέβεζα,2015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395536" y="1345332"/>
            <a:ext cx="8064896" cy="2702345"/>
          </a:xfrm>
        </p:spPr>
        <p:txBody>
          <a:bodyPr>
            <a:noAutofit/>
          </a:bodyPr>
          <a:lstStyle/>
          <a:p>
            <a:pPr algn="l"/>
            <a:r>
              <a:rPr lang="el-GR" sz="2800" dirty="0" smtClean="0"/>
              <a:t>Λογιστικής και Χρηματοοικονομικής</a:t>
            </a:r>
          </a:p>
          <a:p>
            <a:pPr algn="l"/>
            <a:r>
              <a:rPr lang="el-GR" altLang="zh-CN" sz="2800" b="1" dirty="0" smtClean="0">
                <a:cs typeface="Segoe UI" pitchFamily="18" charset="0"/>
              </a:rPr>
              <a:t>Αρχές Μάρκετινγκ</a:t>
            </a:r>
          </a:p>
          <a:p>
            <a:pPr algn="l"/>
            <a:r>
              <a:rPr lang="el-GR" sz="2800" b="1" dirty="0" smtClean="0"/>
              <a:t>Ενότητα</a:t>
            </a:r>
            <a:r>
              <a:rPr lang="en-US" sz="2800" b="1" dirty="0" smtClean="0"/>
              <a:t> </a:t>
            </a:r>
            <a:r>
              <a:rPr lang="el-GR" sz="2800" b="1" dirty="0" smtClean="0"/>
              <a:t>2: </a:t>
            </a:r>
            <a:r>
              <a:rPr lang="el-GR" altLang="zh-CN" sz="2800" b="1" dirty="0" smtClean="0">
                <a:cs typeface="Segoe UI" pitchFamily="18" charset="0"/>
              </a:rPr>
              <a:t>Δημιουργία και Δέσμευση Αξίας </a:t>
            </a:r>
            <a:r>
              <a:rPr lang="el-GR" altLang="zh-CN" sz="2800" b="1" dirty="0" smtClean="0">
                <a:cs typeface="Segoe UI" pitchFamily="18" charset="0"/>
              </a:rPr>
              <a:t>Πελατών - Η </a:t>
            </a:r>
            <a:r>
              <a:rPr lang="el-GR" altLang="zh-CN" sz="2800" b="1" dirty="0" smtClean="0">
                <a:cs typeface="Segoe UI" pitchFamily="18" charset="0"/>
              </a:rPr>
              <a:t>διαδικασία του Μάρκετινγκ</a:t>
            </a:r>
            <a:endParaRPr lang="en-US" sz="2800" dirty="0" smtClean="0"/>
          </a:p>
          <a:p>
            <a:pPr algn="l">
              <a:lnSpc>
                <a:spcPts val="2400"/>
              </a:lnSpc>
              <a:tabLst/>
            </a:pPr>
            <a:r>
              <a:rPr lang="el-GR" altLang="zh-CN" sz="2800" dirty="0" err="1" smtClean="0">
                <a:cs typeface="Segoe UI" pitchFamily="18" charset="0"/>
              </a:rPr>
              <a:t>Τριάρχη</a:t>
            </a:r>
            <a:r>
              <a:rPr lang="el-GR" altLang="zh-CN" sz="2800" dirty="0" smtClean="0">
                <a:cs typeface="Segoe UI" pitchFamily="18" charset="0"/>
              </a:rPr>
              <a:t> Ειρήνη</a:t>
            </a:r>
            <a:endParaRPr lang="en-US" altLang="zh-CN" sz="2800" dirty="0" smtClean="0">
              <a:cs typeface="Segoe UI" pitchFamily="18" charset="0"/>
            </a:endParaRPr>
          </a:p>
          <a:p>
            <a:pPr algn="l">
              <a:lnSpc>
                <a:spcPts val="2600"/>
              </a:lnSpc>
            </a:pPr>
            <a:r>
              <a:rPr lang="el-GR" sz="2400" dirty="0" smtClean="0"/>
              <a:t>Πρέβεζα</a:t>
            </a:r>
            <a:r>
              <a:rPr lang="el-GR" sz="2400" dirty="0" smtClean="0"/>
              <a:t>,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0" indent="0">
              <a:lnSpc>
                <a:spcPct val="80000"/>
              </a:lnSpc>
              <a:buNone/>
            </a:pPr>
            <a:r>
              <a:rPr lang="el-GR" sz="2600" dirty="0" smtClean="0"/>
              <a:t>Το Μάρκετινγκ είναι η ικανοποίηση των αναγκών των πελατών και όχι απλά η πώληση των προϊόντων μέσω της διαφήμισης.</a:t>
            </a:r>
          </a:p>
          <a:p>
            <a:pPr marL="0" indent="0">
              <a:lnSpc>
                <a:spcPct val="80000"/>
              </a:lnSpc>
              <a:buNone/>
            </a:pPr>
            <a:r>
              <a:rPr lang="el-GR" sz="2600" dirty="0" smtClean="0"/>
              <a:t>Για τον λόγο αυτό αναπτύχθηκε το Μοντέλο των 5 σταδίων όπου στα 4 πρώτα στάδια προσπαθούν να κατανοήσουν τις ανάγκες των πελατών και στο 5</a:t>
            </a:r>
            <a:r>
              <a:rPr lang="el-GR" sz="2600" baseline="30000" dirty="0" smtClean="0"/>
              <a:t>ο</a:t>
            </a:r>
            <a:r>
              <a:rPr lang="el-GR" sz="2600" dirty="0" smtClean="0"/>
              <a:t> να προχωρήσουν στην πώληση του προϊόντος. </a:t>
            </a:r>
            <a:endParaRPr lang="el-GR" sz="26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Η διαδικασία του Μάρκετινγκ</a:t>
            </a:r>
            <a:endParaRPr lang="en-US" dirty="0"/>
          </a:p>
        </p:txBody>
      </p:sp>
      <p:sp>
        <p:nvSpPr>
          <p:cNvPr id="3" name="2 - Θέση περιεχομένου"/>
          <p:cNvSpPr>
            <a:spLocks noGrp="1"/>
          </p:cNvSpPr>
          <p:nvPr>
            <p:ph idx="1"/>
          </p:nvPr>
        </p:nvSpPr>
        <p:spPr/>
        <p:txBody>
          <a:bodyPr>
            <a:normAutofit fontScale="92500" lnSpcReduction="20000"/>
          </a:bodyPr>
          <a:lstStyle/>
          <a:p>
            <a:pPr>
              <a:buNone/>
            </a:pPr>
            <a:r>
              <a:rPr lang="el-GR" b="1" dirty="0" smtClean="0"/>
              <a:t>Τι είναι Μάρκετινγκ</a:t>
            </a:r>
            <a:r>
              <a:rPr lang="en-US" b="1" dirty="0" smtClean="0"/>
              <a:t>;</a:t>
            </a:r>
            <a:endParaRPr lang="el-GR" b="1" dirty="0" smtClean="0"/>
          </a:p>
          <a:p>
            <a:r>
              <a:rPr lang="el-GR" dirty="0" smtClean="0"/>
              <a:t>Ο απλούστερος ορισμός </a:t>
            </a:r>
            <a:r>
              <a:rPr lang="en-US" dirty="0" smtClean="0"/>
              <a:t> </a:t>
            </a:r>
            <a:r>
              <a:rPr lang="el-GR" dirty="0" smtClean="0"/>
              <a:t>του μάρκετινγκ είναι </a:t>
            </a:r>
            <a:r>
              <a:rPr lang="el-GR" b="1" dirty="0" smtClean="0"/>
              <a:t>η διαχείριση κερδοφόρων πελατειακών σχέσεων.</a:t>
            </a:r>
          </a:p>
          <a:p>
            <a:r>
              <a:rPr lang="el-GR" dirty="0" smtClean="0"/>
              <a:t>Πολλοί άνθρωποι φαντάζονται το μάρκετινγκ μόνο σαν πωλήσεις και διαφήμιση.</a:t>
            </a:r>
            <a:r>
              <a:rPr lang="el-GR" i="1" dirty="0" smtClean="0"/>
              <a:t> </a:t>
            </a:r>
          </a:p>
          <a:p>
            <a:r>
              <a:rPr lang="en-US" i="1" dirty="0" smtClean="0"/>
              <a:t> </a:t>
            </a:r>
            <a:r>
              <a:rPr lang="el-GR" dirty="0" smtClean="0"/>
              <a:t>Σήμερα το μάρκετινγκ πρέπει να γίνει αντιληπτό με την νέα αντίληψη </a:t>
            </a:r>
            <a:r>
              <a:rPr lang="el-GR" b="1" dirty="0" smtClean="0"/>
              <a:t>της ικανοποίησης των αναγκών των πελατών.</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Η διαδικασία του Μάρκετινγκ</a:t>
            </a:r>
            <a:endParaRPr lang="en-US" dirty="0"/>
          </a:p>
        </p:txBody>
      </p:sp>
      <p:sp>
        <p:nvSpPr>
          <p:cNvPr id="3" name="2 - Θέση περιεχομένου"/>
          <p:cNvSpPr>
            <a:spLocks noGrp="1"/>
          </p:cNvSpPr>
          <p:nvPr>
            <p:ph idx="1"/>
          </p:nvPr>
        </p:nvSpPr>
        <p:spPr/>
        <p:txBody>
          <a:bodyPr>
            <a:normAutofit fontScale="85000" lnSpcReduction="20000"/>
          </a:bodyPr>
          <a:lstStyle/>
          <a:p>
            <a:pPr marL="0" lvl="1" indent="0" algn="just">
              <a:buNone/>
            </a:pPr>
            <a:r>
              <a:rPr lang="el-GR" sz="3500" b="1" dirty="0" smtClean="0"/>
              <a:t>Τι είναι Μάρκετινγκ</a:t>
            </a:r>
            <a:r>
              <a:rPr lang="en-US" sz="3500" b="1" dirty="0" smtClean="0"/>
              <a:t>;</a:t>
            </a:r>
            <a:endParaRPr lang="el-GR" sz="3500" dirty="0" smtClean="0"/>
          </a:p>
          <a:p>
            <a:pPr marL="365760" lvl="1">
              <a:buFont typeface="Wingdings" pitchFamily="2" charset="2"/>
              <a:buChar char="ü"/>
            </a:pPr>
            <a:r>
              <a:rPr lang="el-GR" dirty="0" smtClean="0"/>
              <a:t>Εάν ο υπεύθυνος του μάρκετινγκ κατανοεί τις ανάγκες των καταναλωτών και αναπτύσσει προϊόντα και υπηρεσίες που παρέχουν ύψιστη αξία στους πελάτες, τα τιμολογεί, τα διανέμει και τα προωθεί αποτελεσματικά, τότε τα προϊόντα αυτά θα τα πουλήσει εύκολα. </a:t>
            </a:r>
            <a:endParaRPr lang="en-US" dirty="0" smtClean="0"/>
          </a:p>
          <a:p>
            <a:pPr marL="365760" lvl="1">
              <a:buFont typeface="Wingdings" pitchFamily="2" charset="2"/>
              <a:buChar char="ü"/>
            </a:pPr>
            <a:r>
              <a:rPr lang="el-GR" dirty="0" smtClean="0"/>
              <a:t>Οι πωλήσεις και η διαφήμιση αποτελούν απλώς τμήμα ενός ευρύτερου «μίγματος μάρκετινγκ» μιας δέσμης δηλαδή εργαλείων του μάρκετινγκ που λειτουργούν από κοινού με στόχο την ικανοποίηση των πελατών και την ανάπτυξη πελατειακών σχέσεων.</a:t>
            </a:r>
            <a:endParaRPr lang="el-GR" b="1"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Η διαδικασία του Μάρκετινγκ</a:t>
            </a:r>
            <a:endParaRPr lang="en-US" dirty="0"/>
          </a:p>
        </p:txBody>
      </p:sp>
      <p:sp>
        <p:nvSpPr>
          <p:cNvPr id="3" name="2 - Θέση περιεχομένου"/>
          <p:cNvSpPr>
            <a:spLocks noGrp="1"/>
          </p:cNvSpPr>
          <p:nvPr>
            <p:ph idx="1"/>
          </p:nvPr>
        </p:nvSpPr>
        <p:spPr/>
        <p:txBody>
          <a:bodyPr>
            <a:normAutofit/>
          </a:bodyPr>
          <a:lstStyle/>
          <a:p>
            <a:pPr>
              <a:buNone/>
            </a:pPr>
            <a:r>
              <a:rPr lang="el-GR" sz="3000" b="1" dirty="0" smtClean="0"/>
              <a:t>Τι είναι Μάρκετινγκ</a:t>
            </a:r>
            <a:r>
              <a:rPr lang="en-US" sz="3000" b="1" dirty="0" smtClean="0"/>
              <a:t>;</a:t>
            </a:r>
            <a:endParaRPr lang="el-GR" sz="3000" dirty="0" smtClean="0"/>
          </a:p>
          <a:p>
            <a:pPr marL="0" indent="0">
              <a:lnSpc>
                <a:spcPct val="80000"/>
              </a:lnSpc>
              <a:buNone/>
            </a:pPr>
            <a:r>
              <a:rPr lang="el-GR" sz="2800" dirty="0" smtClean="0"/>
              <a:t>Ορίζουμε λοιπόν το </a:t>
            </a:r>
            <a:r>
              <a:rPr lang="el-GR" sz="2800" b="1" dirty="0" smtClean="0"/>
              <a:t>μάρκετινγκ ως τη διαδικασία μέσω της οποίας οι εταιρείες δημιουργούν αξία για τους πελάτες και οικοδομούν ισχυρές σχέσεις με αυτούς, με σκοπό και ως αντάλλαγμα τη δέσμευση αξίας από τους καταναλωτές.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Η διαδικασία του Μάρκετινγκ</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pic>
        <p:nvPicPr>
          <p:cNvPr id="5" name="4 - Εικόνα" descr="πωλήσεις.jpg"/>
          <p:cNvPicPr>
            <a:picLocks noChangeAspect="1"/>
          </p:cNvPicPr>
          <p:nvPr/>
        </p:nvPicPr>
        <p:blipFill>
          <a:blip r:embed="rId2" cstate="print">
            <a:duotone>
              <a:prstClr val="black"/>
              <a:schemeClr val="accent3">
                <a:tint val="45000"/>
                <a:satMod val="400000"/>
              </a:schemeClr>
            </a:duotone>
          </a:blip>
          <a:stretch>
            <a:fillRect/>
          </a:stretch>
        </p:blipFill>
        <p:spPr>
          <a:xfrm>
            <a:off x="5076056" y="1345332"/>
            <a:ext cx="3851920" cy="212339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Rectangle 5"/>
          <p:cNvSpPr>
            <a:spLocks noChangeArrowheads="1"/>
          </p:cNvSpPr>
          <p:nvPr/>
        </p:nvSpPr>
        <p:spPr bwMode="auto">
          <a:xfrm>
            <a:off x="251521" y="1345333"/>
            <a:ext cx="4464496" cy="1512168"/>
          </a:xfrm>
          <a:prstGeom prst="rect">
            <a:avLst/>
          </a:prstGeom>
          <a:noFill/>
          <a:ln w="9525">
            <a:noFill/>
            <a:miter lim="800000"/>
            <a:headEnd/>
            <a:tailEnd/>
          </a:ln>
        </p:spPr>
        <p:txBody>
          <a:bodyPr/>
          <a:lstStyle/>
          <a:p>
            <a:pPr indent="4763" algn="ctr">
              <a:lnSpc>
                <a:spcPct val="90000"/>
              </a:lnSpc>
              <a:spcBef>
                <a:spcPct val="20000"/>
              </a:spcBef>
              <a:buClr>
                <a:srgbClr val="333333"/>
              </a:buClr>
              <a:buSzPct val="120000"/>
              <a:buFont typeface="Wingdings" pitchFamily="2" charset="2"/>
              <a:buNone/>
            </a:pPr>
            <a:r>
              <a:rPr lang="el-GR" sz="2400" b="1" dirty="0" smtClean="0">
                <a:latin typeface="Calibri" pitchFamily="34" charset="0"/>
              </a:rPr>
              <a:t>Παλιά αντίληψη για το μάρκετινγκ</a:t>
            </a:r>
            <a:r>
              <a:rPr lang="en-US" sz="2400" b="1" dirty="0" smtClean="0">
                <a:latin typeface="Calibri" pitchFamily="34" charset="0"/>
              </a:rPr>
              <a:t>:</a:t>
            </a:r>
            <a:endParaRPr lang="en-US" sz="2400" b="1" dirty="0">
              <a:latin typeface="Calibri" pitchFamily="34" charset="0"/>
            </a:endParaRPr>
          </a:p>
          <a:p>
            <a:pPr indent="4763" algn="ctr">
              <a:lnSpc>
                <a:spcPct val="90000"/>
              </a:lnSpc>
              <a:spcBef>
                <a:spcPct val="20000"/>
              </a:spcBef>
              <a:buClr>
                <a:srgbClr val="333333"/>
              </a:buClr>
              <a:buSzPct val="120000"/>
              <a:buFont typeface="Wingdings" pitchFamily="2" charset="2"/>
              <a:buNone/>
            </a:pPr>
            <a:r>
              <a:rPr lang="el-GR" sz="2400" b="1" dirty="0" smtClean="0">
                <a:latin typeface="Calibri" pitchFamily="34" charset="0"/>
              </a:rPr>
              <a:t>Κάνε πώληση</a:t>
            </a:r>
            <a:r>
              <a:rPr lang="en-US" sz="2400" b="1" dirty="0" smtClean="0">
                <a:latin typeface="Calibri" pitchFamily="34" charset="0"/>
                <a:cs typeface="Times New Roman" pitchFamily="18" charset="0"/>
              </a:rPr>
              <a:t>—</a:t>
            </a:r>
            <a:r>
              <a:rPr lang="en-US" sz="2400" b="1" dirty="0" smtClean="0">
                <a:latin typeface="Calibri" pitchFamily="34" charset="0"/>
              </a:rPr>
              <a:t>“</a:t>
            </a:r>
            <a:r>
              <a:rPr lang="el-GR" sz="2400" b="1" dirty="0" smtClean="0">
                <a:latin typeface="Calibri" pitchFamily="34" charset="0"/>
              </a:rPr>
              <a:t>μιλώντας και πουλώντας</a:t>
            </a:r>
            <a:r>
              <a:rPr lang="en-US" sz="2800" b="1" dirty="0" smtClean="0">
                <a:latin typeface="Calibri" pitchFamily="34" charset="0"/>
              </a:rPr>
              <a:t>”</a:t>
            </a:r>
            <a:endParaRPr lang="en-US" sz="2800" b="1" dirty="0">
              <a:latin typeface="Calibri" pitchFamily="34" charset="0"/>
            </a:endParaRPr>
          </a:p>
        </p:txBody>
      </p:sp>
      <p:pic>
        <p:nvPicPr>
          <p:cNvPr id="7" name="6 - Εικόνα" descr="images_2.jpg"/>
          <p:cNvPicPr>
            <a:picLocks noChangeAspect="1"/>
          </p:cNvPicPr>
          <p:nvPr/>
        </p:nvPicPr>
        <p:blipFill>
          <a:blip r:embed="rId3" cstate="print"/>
          <a:stretch>
            <a:fillRect/>
          </a:stretch>
        </p:blipFill>
        <p:spPr>
          <a:xfrm>
            <a:off x="251520" y="3631170"/>
            <a:ext cx="3851919" cy="2083830"/>
          </a:xfrm>
          <a:prstGeom prst="rect">
            <a:avLst/>
          </a:prstGeom>
        </p:spPr>
      </p:pic>
      <p:sp>
        <p:nvSpPr>
          <p:cNvPr id="8" name="Rectangle 8"/>
          <p:cNvSpPr>
            <a:spLocks noChangeArrowheads="1"/>
          </p:cNvSpPr>
          <p:nvPr/>
        </p:nvSpPr>
        <p:spPr bwMode="auto">
          <a:xfrm>
            <a:off x="4211960" y="3649588"/>
            <a:ext cx="4176464" cy="1849388"/>
          </a:xfrm>
          <a:prstGeom prst="rect">
            <a:avLst/>
          </a:prstGeom>
          <a:noFill/>
          <a:ln w="9525">
            <a:noFill/>
            <a:miter lim="800000"/>
            <a:headEnd/>
            <a:tailEnd/>
          </a:ln>
        </p:spPr>
        <p:txBody>
          <a:bodyPr/>
          <a:lstStyle/>
          <a:p>
            <a:pPr indent="4763" algn="ctr">
              <a:lnSpc>
                <a:spcPct val="90000"/>
              </a:lnSpc>
              <a:spcBef>
                <a:spcPct val="20000"/>
              </a:spcBef>
              <a:buClr>
                <a:srgbClr val="333333"/>
              </a:buClr>
              <a:buSzPct val="120000"/>
              <a:buFont typeface="Wingdings" pitchFamily="2" charset="2"/>
              <a:buNone/>
            </a:pPr>
            <a:endParaRPr lang="en-US" sz="2400" b="1" dirty="0" smtClean="0">
              <a:latin typeface="Calibri" pitchFamily="34" charset="0"/>
            </a:endParaRPr>
          </a:p>
          <a:p>
            <a:pPr indent="4763" algn="ctr">
              <a:lnSpc>
                <a:spcPct val="90000"/>
              </a:lnSpc>
              <a:spcBef>
                <a:spcPct val="20000"/>
              </a:spcBef>
              <a:buClr>
                <a:srgbClr val="333333"/>
              </a:buClr>
              <a:buSzPct val="120000"/>
              <a:buFont typeface="Wingdings" pitchFamily="2" charset="2"/>
              <a:buNone/>
            </a:pPr>
            <a:r>
              <a:rPr lang="el-GR" sz="2400" b="1" dirty="0" smtClean="0">
                <a:latin typeface="Calibri" pitchFamily="34" charset="0"/>
              </a:rPr>
              <a:t>Καινούργια αντίληψη για το μάρκετινγκ</a:t>
            </a:r>
            <a:r>
              <a:rPr lang="en-US" sz="2400" b="1" dirty="0" smtClean="0">
                <a:latin typeface="Calibri" pitchFamily="34" charset="0"/>
              </a:rPr>
              <a:t>: </a:t>
            </a:r>
            <a:endParaRPr lang="en-US" sz="2400" b="1" dirty="0">
              <a:latin typeface="Calibri" pitchFamily="34" charset="0"/>
            </a:endParaRPr>
          </a:p>
          <a:p>
            <a:pPr indent="4763" algn="ctr">
              <a:lnSpc>
                <a:spcPct val="90000"/>
              </a:lnSpc>
              <a:spcBef>
                <a:spcPct val="20000"/>
              </a:spcBef>
              <a:buClr>
                <a:srgbClr val="333333"/>
              </a:buClr>
              <a:buSzPct val="120000"/>
              <a:buFont typeface="Wingdings" pitchFamily="2" charset="2"/>
              <a:buNone/>
            </a:pPr>
            <a:r>
              <a:rPr lang="el-GR" sz="2400" b="1" dirty="0" smtClean="0">
                <a:latin typeface="Calibri" pitchFamily="34" charset="0"/>
              </a:rPr>
              <a:t>Ικανοποίηση των αναγκών των καταναλωτών</a:t>
            </a:r>
            <a:r>
              <a:rPr lang="en-US" sz="2400" b="1" dirty="0" smtClean="0">
                <a:latin typeface="Calibri" pitchFamily="34" charset="0"/>
              </a:rPr>
              <a:t> </a:t>
            </a:r>
            <a:r>
              <a:rPr lang="en-US" sz="2800" b="1" dirty="0">
                <a:latin typeface="Calibri" pitchFamily="34" charset="0"/>
              </a:rPr>
              <a:t/>
            </a:r>
            <a:br>
              <a:rPr lang="en-US" sz="2800" b="1" dirty="0">
                <a:latin typeface="Calibri" pitchFamily="34" charset="0"/>
              </a:rPr>
            </a:br>
            <a:endParaRPr lang="en-US" sz="2800" b="1" dirty="0">
              <a:latin typeface="Calibri"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1976</TotalTime>
  <Words>940</Words>
  <Application>Microsoft Office PowerPoint</Application>
  <PresentationFormat>Προβολή στην οθόνη (16:10)</PresentationFormat>
  <Paragraphs>120</Paragraphs>
  <Slides>20</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Αρχές Μάρκετινγκ</vt:lpstr>
      <vt:lpstr>Διαφάνεια 2</vt:lpstr>
      <vt:lpstr>Άδειες Χρήσης</vt:lpstr>
      <vt:lpstr>Χρηματοδότηση</vt:lpstr>
      <vt:lpstr>Σκοποί  ενότητας</vt:lpstr>
      <vt:lpstr>Η διαδικασία του Μάρκετινγκ</vt:lpstr>
      <vt:lpstr>Η διαδικασία του Μάρκετινγκ</vt:lpstr>
      <vt:lpstr>Η διαδικασία του Μάρκετινγκ</vt:lpstr>
      <vt:lpstr>Η διαδικασία του Μάρκετινγκ</vt:lpstr>
      <vt:lpstr>Η διαδικασία του Μάρκετινγκ</vt:lpstr>
      <vt:lpstr>Η διαδικασία του Μάρκετινγκ</vt:lpstr>
      <vt:lpstr>Η διαδικασία του Μάρκετινγκ</vt:lpstr>
      <vt:lpstr>Βιβλιογραφία</vt:lpstr>
      <vt:lpstr>Βιβλιογραφία</vt:lpstr>
      <vt:lpstr>Σημείωμα Αναφοράς</vt:lpstr>
      <vt:lpstr>Σημείωμα Αδειοδότησης</vt:lpstr>
      <vt:lpstr>Διαφάνεια 17</vt:lpstr>
      <vt:lpstr>Διαφάνεια 18</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321</cp:revision>
  <dcterms:created xsi:type="dcterms:W3CDTF">2012-09-06T09:03:05Z</dcterms:created>
  <dcterms:modified xsi:type="dcterms:W3CDTF">2015-11-05T19:34:21Z</dcterms:modified>
</cp:coreProperties>
</file>