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26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90" r:id="rId15"/>
    <p:sldId id="295" r:id="rId16"/>
    <p:sldId id="305" r:id="rId17"/>
    <p:sldId id="292" r:id="rId18"/>
    <p:sldId id="293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3234" y="-151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Γενικές αρχές χημείας, άτομα και μόρια,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Γενικές αρχές χημείας, άτομα και μόρια,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Γενικές αρχές χημείας, άτομα και μόρια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Ίδιες χημικές ιδιότητες</a:t>
            </a:r>
          </a:p>
          <a:p>
            <a:pPr marL="0"/>
            <a:r>
              <a:rPr lang="el-GR" sz="2800" dirty="0" smtClean="0"/>
              <a:t>Ατομικό βάρος = μάζα του στοιχείου</a:t>
            </a:r>
          </a:p>
          <a:p>
            <a:pPr marL="571500" lvl="2" indent="0">
              <a:buNone/>
            </a:pPr>
            <a:r>
              <a:rPr lang="el-GR" sz="2000" dirty="0" smtClean="0"/>
              <a:t>Η = 1,0079 περίπου 1</a:t>
            </a:r>
          </a:p>
          <a:p>
            <a:pPr marL="114300"/>
            <a:r>
              <a:rPr lang="el-GR" dirty="0" smtClean="0"/>
              <a:t>1/12 </a:t>
            </a:r>
            <a:r>
              <a:rPr lang="el-GR" dirty="0" smtClean="0"/>
              <a:t>μάζας </a:t>
            </a:r>
            <a:r>
              <a:rPr lang="en-US" dirty="0" smtClean="0"/>
              <a:t>  C = </a:t>
            </a:r>
            <a:r>
              <a:rPr lang="el-GR" dirty="0" smtClean="0"/>
              <a:t>μονάδα ατομικής μάζας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256946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/>
              <a:t>6</a:t>
            </a:r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99792" y="300151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12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092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Τα άτομα αποτελούνται από πρωτόνια και νετρόνια στον πυρήνα</a:t>
            </a:r>
          </a:p>
          <a:p>
            <a:r>
              <a:rPr lang="el-GR" sz="2800" dirty="0" smtClean="0"/>
              <a:t>Τα ηλεκτρόνια βρίσκονται γύρω από τον πυρήνα</a:t>
            </a:r>
            <a:endParaRPr lang="en-US" sz="2800" dirty="0" smtClean="0"/>
          </a:p>
          <a:p>
            <a:r>
              <a:rPr lang="el-GR" sz="2800" dirty="0" smtClean="0"/>
              <a:t>Το </a:t>
            </a:r>
            <a:r>
              <a:rPr lang="en-US" sz="2800" dirty="0" smtClean="0"/>
              <a:t>He 2e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</a:t>
            </a:r>
            <a:r>
              <a:rPr lang="el-GR" sz="2800" dirty="0" smtClean="0"/>
              <a:t>μπορεί να συμπληρώσει μια στοιβάδα ηλεκτρονίων</a:t>
            </a:r>
          </a:p>
          <a:p>
            <a:r>
              <a:rPr lang="el-GR" sz="2800" dirty="0" smtClean="0"/>
              <a:t>Κάθε στοιβάδα που συμπληρώνεται αποτελεί ένα πολύ σταθερό άτομο</a:t>
            </a:r>
          </a:p>
          <a:p>
            <a:r>
              <a:rPr lang="el-GR" sz="2800" dirty="0" smtClean="0"/>
              <a:t>Το </a:t>
            </a:r>
            <a:r>
              <a:rPr lang="en-US" sz="2800" dirty="0" smtClean="0"/>
              <a:t>Ne </a:t>
            </a:r>
            <a:r>
              <a:rPr lang="el-GR" sz="2800" dirty="0" smtClean="0"/>
              <a:t>10</a:t>
            </a:r>
            <a:r>
              <a:rPr lang="en-US" sz="2800" dirty="0" smtClean="0"/>
              <a:t>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: 2</a:t>
            </a:r>
            <a:r>
              <a:rPr lang="en-US" sz="2800" dirty="0"/>
              <a:t> e</a:t>
            </a:r>
            <a:r>
              <a:rPr lang="en-US" sz="2800" baseline="30000" dirty="0"/>
              <a:t>-</a:t>
            </a:r>
            <a:r>
              <a:rPr lang="en-US" sz="2800" dirty="0"/>
              <a:t> </a:t>
            </a:r>
            <a:r>
              <a:rPr lang="el-GR" sz="2800" dirty="0" smtClean="0"/>
              <a:t>στην πρώτη και 8</a:t>
            </a:r>
            <a:r>
              <a:rPr lang="en-US" sz="2800" dirty="0"/>
              <a:t> e</a:t>
            </a:r>
            <a:r>
              <a:rPr lang="en-US" sz="2800" baseline="30000" dirty="0"/>
              <a:t>-</a:t>
            </a:r>
            <a:r>
              <a:rPr lang="en-US" sz="2800" dirty="0"/>
              <a:t> </a:t>
            </a:r>
            <a:r>
              <a:rPr lang="el-GR" sz="2800" dirty="0" smtClean="0"/>
              <a:t>στη δεύτερη στοιβάδα</a:t>
            </a:r>
          </a:p>
          <a:p>
            <a:pPr marL="0"/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7935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Να</a:t>
            </a:r>
            <a:r>
              <a:rPr lang="el-GR" baseline="30000" dirty="0" smtClean="0"/>
              <a:t>+</a:t>
            </a:r>
            <a:r>
              <a:rPr lang="el-GR" dirty="0" smtClean="0"/>
              <a:t> 11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 </a:t>
            </a:r>
            <a:r>
              <a:rPr lang="el-GR" dirty="0" smtClean="0"/>
              <a:t>: 2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l-GR" dirty="0" smtClean="0"/>
              <a:t> , 8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 smtClean="0"/>
              <a:t> , 1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l-GR" baseline="30000" dirty="0" smtClean="0"/>
          </a:p>
          <a:p>
            <a:pPr marL="0"/>
            <a:r>
              <a:rPr lang="en-US" dirty="0" smtClean="0"/>
              <a:t>Li 3</a:t>
            </a:r>
            <a:r>
              <a:rPr lang="en-US" dirty="0"/>
              <a:t> e</a:t>
            </a:r>
            <a:r>
              <a:rPr lang="en-US" baseline="30000" dirty="0"/>
              <a:t>-</a:t>
            </a:r>
            <a:r>
              <a:rPr lang="el-GR" dirty="0" smtClean="0"/>
              <a:t> </a:t>
            </a:r>
            <a:r>
              <a:rPr lang="en-US" dirty="0" smtClean="0"/>
              <a:t>: 2</a:t>
            </a:r>
            <a:r>
              <a:rPr lang="en-US" dirty="0"/>
              <a:t> e</a:t>
            </a:r>
            <a:r>
              <a:rPr lang="en-US" baseline="30000" dirty="0"/>
              <a:t>-</a:t>
            </a:r>
            <a:r>
              <a:rPr lang="el-GR" dirty="0" smtClean="0"/>
              <a:t> </a:t>
            </a:r>
            <a:r>
              <a:rPr lang="en-US" dirty="0" smtClean="0"/>
              <a:t>, 1</a:t>
            </a:r>
            <a:r>
              <a:rPr lang="en-US" dirty="0"/>
              <a:t> e</a:t>
            </a:r>
            <a:r>
              <a:rPr lang="en-US" baseline="30000" dirty="0"/>
              <a:t>-</a:t>
            </a:r>
            <a:r>
              <a:rPr lang="el-GR" dirty="0" smtClean="0"/>
              <a:t> </a:t>
            </a:r>
            <a:endParaRPr lang="en-US" dirty="0" smtClean="0"/>
          </a:p>
          <a:p>
            <a:pPr marL="0"/>
            <a:r>
              <a:rPr lang="en-US" dirty="0" smtClean="0"/>
              <a:t>F </a:t>
            </a:r>
            <a:r>
              <a:rPr lang="en-US" dirty="0"/>
              <a:t> 9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/>
              <a:t> </a:t>
            </a:r>
            <a:r>
              <a:rPr lang="en-US" dirty="0"/>
              <a:t>: 2 e</a:t>
            </a:r>
            <a:r>
              <a:rPr lang="en-US" baseline="30000" dirty="0"/>
              <a:t>-</a:t>
            </a:r>
            <a:r>
              <a:rPr lang="el-GR" dirty="0"/>
              <a:t> </a:t>
            </a:r>
            <a:r>
              <a:rPr lang="en-US" dirty="0"/>
              <a:t>, </a:t>
            </a:r>
            <a:r>
              <a:rPr lang="en-US" dirty="0" smtClean="0"/>
              <a:t>7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/>
              <a:t> </a:t>
            </a:r>
            <a:endParaRPr lang="en-US" dirty="0" smtClean="0"/>
          </a:p>
          <a:p>
            <a:pPr marL="0"/>
            <a:r>
              <a:rPr lang="en-US" dirty="0" smtClean="0"/>
              <a:t>Cl  17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/>
              <a:t> </a:t>
            </a:r>
            <a:r>
              <a:rPr lang="en-US" dirty="0"/>
              <a:t>: 2 e</a:t>
            </a:r>
            <a:r>
              <a:rPr lang="en-US" baseline="30000" dirty="0"/>
              <a:t>-</a:t>
            </a:r>
            <a:r>
              <a:rPr lang="el-GR" dirty="0"/>
              <a:t> </a:t>
            </a:r>
            <a:r>
              <a:rPr lang="en-US" dirty="0"/>
              <a:t>, </a:t>
            </a:r>
            <a:r>
              <a:rPr lang="en-US" dirty="0" smtClean="0"/>
              <a:t>8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/>
              <a:t> </a:t>
            </a:r>
            <a:r>
              <a:rPr lang="en-US" dirty="0" smtClean="0"/>
              <a:t>, 7 </a:t>
            </a:r>
            <a:r>
              <a:rPr lang="en-US" dirty="0"/>
              <a:t>e</a:t>
            </a:r>
            <a:r>
              <a:rPr lang="en-US" baseline="30000" dirty="0"/>
              <a:t>-</a:t>
            </a:r>
            <a:endParaRPr lang="el-GR" baseline="30000" dirty="0"/>
          </a:p>
          <a:p>
            <a:pPr marL="0"/>
            <a:endParaRPr lang="en-US" dirty="0"/>
          </a:p>
          <a:p>
            <a:pPr marL="0"/>
            <a:endParaRPr lang="en-US" dirty="0"/>
          </a:p>
          <a:p>
            <a:pPr marL="0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26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dirty="0" smtClean="0"/>
              <a:t>K</a:t>
            </a:r>
            <a:r>
              <a:rPr lang="el-GR" baseline="30000" dirty="0" smtClean="0"/>
              <a:t>+</a:t>
            </a:r>
            <a:r>
              <a:rPr lang="el-GR" dirty="0" smtClean="0"/>
              <a:t> </a:t>
            </a:r>
            <a:r>
              <a:rPr lang="en-US" dirty="0" smtClean="0"/>
              <a:t>19</a:t>
            </a:r>
            <a:r>
              <a:rPr lang="el-GR" dirty="0" smtClean="0"/>
              <a:t>: 2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l-GR" dirty="0" smtClean="0"/>
              <a:t> , 8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 smtClean="0"/>
              <a:t> , </a:t>
            </a:r>
            <a:r>
              <a:rPr lang="el-GR" dirty="0"/>
              <a:t>8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/>
              <a:t> , </a:t>
            </a:r>
            <a:r>
              <a:rPr lang="el-GR" dirty="0" smtClean="0"/>
              <a:t>1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endParaRPr lang="el-GR" baseline="30000" dirty="0" smtClean="0"/>
          </a:p>
          <a:p>
            <a:pPr marL="0"/>
            <a:r>
              <a:rPr lang="en-US" dirty="0" smtClean="0"/>
              <a:t>Kr  36e</a:t>
            </a:r>
            <a:r>
              <a:rPr lang="en-US" baseline="30000" dirty="0" smtClean="0"/>
              <a:t>-</a:t>
            </a:r>
            <a:r>
              <a:rPr lang="el-GR" dirty="0" smtClean="0"/>
              <a:t> </a:t>
            </a:r>
            <a:r>
              <a:rPr lang="en-US" dirty="0"/>
              <a:t>: 2 e</a:t>
            </a:r>
            <a:r>
              <a:rPr lang="en-US" baseline="30000" dirty="0"/>
              <a:t>-</a:t>
            </a:r>
            <a:r>
              <a:rPr lang="el-GR" dirty="0"/>
              <a:t> </a:t>
            </a:r>
            <a:r>
              <a:rPr lang="en-US" dirty="0"/>
              <a:t>, </a:t>
            </a:r>
            <a:r>
              <a:rPr lang="en-US" dirty="0" smtClean="0"/>
              <a:t>8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/>
              <a:t> </a:t>
            </a:r>
            <a:r>
              <a:rPr lang="en-US" dirty="0" smtClean="0"/>
              <a:t>, </a:t>
            </a:r>
            <a:r>
              <a:rPr lang="el-GR" dirty="0"/>
              <a:t>8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l-GR" dirty="0"/>
              <a:t> , </a:t>
            </a:r>
            <a:r>
              <a:rPr lang="en-US" dirty="0" smtClean="0"/>
              <a:t>18 </a:t>
            </a:r>
            <a:r>
              <a:rPr lang="en-US" dirty="0"/>
              <a:t>e</a:t>
            </a:r>
            <a:r>
              <a:rPr lang="en-US" baseline="30000" dirty="0"/>
              <a:t>-</a:t>
            </a:r>
            <a:endParaRPr lang="el-GR" baseline="30000" dirty="0"/>
          </a:p>
          <a:p>
            <a:pPr marL="571500" lvl="2" indent="0">
              <a:buNone/>
            </a:pPr>
            <a:endParaRPr lang="en-US" dirty="0"/>
          </a:p>
          <a:p>
            <a:pPr marL="571500" lvl="2" indent="0">
              <a:buNone/>
            </a:pPr>
            <a:r>
              <a:rPr lang="en-US" dirty="0" smtClean="0"/>
              <a:t>		</a:t>
            </a:r>
            <a:r>
              <a:rPr lang="en-US" sz="3200" dirty="0" smtClean="0"/>
              <a:t>K → K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+ </a:t>
            </a:r>
            <a:r>
              <a:rPr lang="en-US" sz="3200" dirty="0"/>
              <a:t>e</a:t>
            </a:r>
            <a:r>
              <a:rPr lang="en-US" sz="3200" baseline="30000" dirty="0"/>
              <a:t>-</a:t>
            </a:r>
            <a:endParaRPr lang="el-GR" sz="3200" baseline="30000" dirty="0"/>
          </a:p>
          <a:p>
            <a:pPr marL="571500" lvl="2" indent="0">
              <a:buNone/>
            </a:pPr>
            <a:r>
              <a:rPr lang="en-US" sz="3200" dirty="0" smtClean="0"/>
              <a:t>		Cl + e</a:t>
            </a:r>
            <a:r>
              <a:rPr lang="en-US" sz="3200" baseline="30000" dirty="0" smtClean="0"/>
              <a:t>- </a:t>
            </a:r>
            <a:r>
              <a:rPr lang="en-US" sz="3200" dirty="0"/>
              <a:t>→ </a:t>
            </a:r>
            <a:r>
              <a:rPr lang="en-US" sz="3200" dirty="0" smtClean="0"/>
              <a:t>Cl</a:t>
            </a:r>
            <a:r>
              <a:rPr lang="en-US" sz="3200" baseline="30000" dirty="0" smtClean="0"/>
              <a:t>-</a:t>
            </a:r>
            <a:endParaRPr lang="el-GR" sz="3200" baseline="30000" dirty="0"/>
          </a:p>
          <a:p>
            <a:pPr marL="571500" lvl="2" indent="0">
              <a:buNone/>
            </a:pPr>
            <a:endParaRPr lang="en-US" sz="3200" dirty="0"/>
          </a:p>
          <a:p>
            <a:pPr marL="0"/>
            <a:endParaRPr lang="en-US" dirty="0"/>
          </a:p>
          <a:p>
            <a:pPr marL="0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Σελίδες: 15-22</a:t>
            </a:r>
            <a:r>
              <a:rPr lang="el-GR" sz="1400" dirty="0"/>
              <a:t>, 29-34</a:t>
            </a:r>
            <a:r>
              <a:rPr lang="el-GR" sz="1400" i="1" dirty="0" smtClean="0"/>
              <a:t>*</a:t>
            </a:r>
            <a:r>
              <a:rPr lang="el-GR" sz="1400" dirty="0" smtClean="0"/>
              <a:t>, 15-32#, 17-39!, 1-10/20-24^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r>
              <a:rPr lang="el-GR" sz="1400" dirty="0"/>
              <a:t>*Από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Γενικές αρχές χημείας, άτομα και μόρια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/>
              <a:t>Γενικές αρχές χημείας, άτομα και μόρια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Εισαγωγή στη χημεία</a:t>
            </a:r>
          </a:p>
          <a:p>
            <a:pPr marL="0"/>
            <a:r>
              <a:rPr lang="el-GR" dirty="0" smtClean="0"/>
              <a:t>Άτομα</a:t>
            </a:r>
          </a:p>
          <a:p>
            <a:pPr marL="0"/>
            <a:r>
              <a:rPr lang="el-GR" dirty="0" smtClean="0"/>
              <a:t>Μόρια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Το ηλεκτρόνιο </a:t>
            </a:r>
            <a:r>
              <a:rPr lang="en-US" sz="2800" dirty="0" smtClean="0"/>
              <a:t>e</a:t>
            </a:r>
            <a:r>
              <a:rPr lang="el-GR" sz="2800" baseline="30000" dirty="0" smtClean="0"/>
              <a:t>-</a:t>
            </a:r>
            <a:r>
              <a:rPr lang="el-GR" sz="2800" dirty="0" smtClean="0"/>
              <a:t> είναι το αρνητικό φορτίο</a:t>
            </a:r>
          </a:p>
          <a:p>
            <a:pPr marL="0"/>
            <a:r>
              <a:rPr lang="el-GR" sz="2800" dirty="0" smtClean="0"/>
              <a:t>Τα πρωτόνια </a:t>
            </a:r>
            <a:r>
              <a:rPr lang="en-US" sz="2800" dirty="0" smtClean="0"/>
              <a:t>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l-GR" sz="2800" dirty="0" smtClean="0"/>
              <a:t>είναι θετικά φορτισμένα</a:t>
            </a:r>
            <a:endParaRPr lang="en-US" sz="2800" dirty="0" smtClean="0"/>
          </a:p>
          <a:p>
            <a:pPr marL="0"/>
            <a:r>
              <a:rPr lang="el-GR" sz="2800" dirty="0" smtClean="0"/>
              <a:t>Τα άτομα τα χαρακτηρίζει ηλεκτρική ουδετερότητα: αριθμός </a:t>
            </a:r>
            <a:r>
              <a:rPr lang="en-US" sz="2800" dirty="0"/>
              <a:t>e</a:t>
            </a:r>
            <a:r>
              <a:rPr lang="el-GR" sz="2800" baseline="30000" dirty="0"/>
              <a:t>-</a:t>
            </a:r>
            <a:r>
              <a:rPr lang="el-GR" sz="2800" dirty="0"/>
              <a:t> </a:t>
            </a:r>
            <a:r>
              <a:rPr lang="el-GR" sz="2800" dirty="0" smtClean="0"/>
              <a:t>= αριθμός </a:t>
            </a:r>
            <a:r>
              <a:rPr lang="en-US" sz="2800" dirty="0"/>
              <a:t>p</a:t>
            </a:r>
            <a:r>
              <a:rPr lang="en-US" sz="2800" baseline="30000" dirty="0"/>
              <a:t>+</a:t>
            </a:r>
            <a:r>
              <a:rPr lang="en-US" sz="2800" dirty="0"/>
              <a:t> </a:t>
            </a:r>
            <a:endParaRPr lang="el-GR" sz="2800" dirty="0" smtClean="0"/>
          </a:p>
          <a:p>
            <a:pPr marL="0"/>
            <a:r>
              <a:rPr lang="el-GR" sz="2800" dirty="0" smtClean="0"/>
              <a:t>Το θετικό φορτίο στα άτομα βρίσκεται συγκεντρωμένο σε ένα απειροελάχιστο όγκο περίπου στο κέντρο: 10-15 του όγκου του ατόμου</a:t>
            </a:r>
          </a:p>
          <a:p>
            <a:pPr marL="0"/>
            <a:r>
              <a:rPr lang="el-GR" sz="2800" dirty="0" smtClean="0"/>
              <a:t>Η μάζα του πρωτονίου είναι 1835 φορές η μάζα του ηλεκτρονίου</a:t>
            </a:r>
          </a:p>
        </p:txBody>
      </p:sp>
    </p:spTree>
    <p:extLst>
      <p:ext uri="{BB962C8B-B14F-4D97-AF65-F5344CB8AC3E}">
        <p14:creationId xmlns:p14="http://schemas.microsoft.com/office/powerpoint/2010/main" val="28846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Η μάζα του ατόμου είναι στον πυρήνα και βρίσκονται όλα τα πρωτόνια</a:t>
            </a:r>
            <a:endParaRPr lang="en-US" sz="2800" dirty="0" smtClean="0"/>
          </a:p>
          <a:p>
            <a:pPr marL="0"/>
            <a:r>
              <a:rPr lang="el-GR" sz="2800" dirty="0" smtClean="0"/>
              <a:t>Το ηλεκτρονικό νέφος είναι όλος ο χώρος γύρω από τον πυρήνα και αποτελείται από τα ηλεκτρόνια</a:t>
            </a:r>
          </a:p>
          <a:p>
            <a:pPr marL="0"/>
            <a:r>
              <a:rPr lang="el-GR" sz="2800" dirty="0" smtClean="0"/>
              <a:t>Στον πυρήνα όμως βρίσκονται και τα νετρόνια (</a:t>
            </a:r>
            <a:r>
              <a:rPr lang="en-US" sz="2800" dirty="0" smtClean="0"/>
              <a:t>n) </a:t>
            </a:r>
            <a:r>
              <a:rPr lang="el-GR" sz="2800" dirty="0" smtClean="0"/>
              <a:t>τα οποία δεν έχουν φορτίο και είναι 1853 φορές η μάζα του ηλεκτρονίου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	n = </a:t>
            </a:r>
            <a:r>
              <a:rPr lang="en-US" sz="2800" dirty="0"/>
              <a:t>e</a:t>
            </a:r>
            <a:r>
              <a:rPr lang="el-GR" sz="2800" baseline="30000" dirty="0"/>
              <a:t>-</a:t>
            </a:r>
            <a:r>
              <a:rPr lang="el-GR" sz="2800" dirty="0"/>
              <a:t> </a:t>
            </a:r>
            <a:r>
              <a:rPr lang="en-US" sz="2800" dirty="0" smtClean="0"/>
              <a:t>+ p</a:t>
            </a:r>
            <a:r>
              <a:rPr lang="en-US" sz="2800" baseline="30000" dirty="0"/>
              <a:t>+</a:t>
            </a:r>
            <a:r>
              <a:rPr lang="en-US" sz="2800" dirty="0"/>
              <a:t> 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/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0076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23706" r="30187" b="23855"/>
          <a:stretch/>
        </p:blipFill>
        <p:spPr>
          <a:xfrm>
            <a:off x="205537" y="1129308"/>
            <a:ext cx="3666566" cy="2247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716016" y="841276"/>
            <a:ext cx="4032448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dirty="0" smtClean="0"/>
              <a:t>n – p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el-GR" sz="2000" dirty="0" smtClean="0"/>
              <a:t>ονομάζεται ισχυρή πυρηνική δύναμη</a:t>
            </a:r>
          </a:p>
          <a:p>
            <a:pPr marL="0"/>
            <a:r>
              <a:rPr lang="el-GR" sz="2000" dirty="0" err="1" smtClean="0"/>
              <a:t>Νουκλεόνια</a:t>
            </a:r>
            <a:r>
              <a:rPr lang="el-GR" sz="2000" dirty="0" smtClean="0"/>
              <a:t> είναι τα σωματίδια του πυρήνα (</a:t>
            </a:r>
            <a:r>
              <a:rPr lang="en-US" sz="2000" dirty="0" smtClean="0"/>
              <a:t>n</a:t>
            </a:r>
            <a:r>
              <a:rPr lang="el-GR" sz="2000" dirty="0" smtClean="0"/>
              <a:t> και </a:t>
            </a:r>
            <a:r>
              <a:rPr lang="en-US" sz="2000" dirty="0" smtClean="0"/>
              <a:t>p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</a:t>
            </a:r>
          </a:p>
          <a:p>
            <a:pPr marL="0"/>
            <a:r>
              <a:rPr lang="el-GR" sz="2000" dirty="0" smtClean="0"/>
              <a:t>Οι πυρήνες είναι συγκροτημένοι γιατί τα νετρόνια συγκρατούν τα πρωτόνια </a:t>
            </a:r>
          </a:p>
          <a:p>
            <a:pPr marL="0"/>
            <a:r>
              <a:rPr lang="el-GR" sz="2000" dirty="0" smtClean="0"/>
              <a:t>Τα άτομα χαρακτηρίζονται από τον ατομικό αριθμό που αντιστοιχεί στον αριθμό των πρωτονίων</a:t>
            </a:r>
          </a:p>
          <a:p>
            <a:pPr marL="0"/>
            <a:r>
              <a:rPr lang="el-GR" sz="2000" dirty="0" smtClean="0"/>
              <a:t>Το ιόν είναι ένα φορτισμένο άτομο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31840" y="2713484"/>
            <a:ext cx="1512168" cy="5998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Νέφος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3721596"/>
            <a:ext cx="2304256" cy="59983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Na →</a:t>
            </a:r>
            <a:r>
              <a:rPr lang="el-GR" sz="2800" dirty="0" smtClean="0"/>
              <a:t> </a:t>
            </a:r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e</a:t>
            </a:r>
            <a:r>
              <a:rPr lang="en-US" sz="2800" baseline="30000" dirty="0" smtClean="0"/>
              <a:t>-</a:t>
            </a:r>
            <a:endParaRPr lang="el-GR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7886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Η μάζα του ατόμου</a:t>
            </a:r>
            <a:r>
              <a:rPr lang="en-US" sz="2800" dirty="0" smtClean="0"/>
              <a:t> </a:t>
            </a:r>
            <a:r>
              <a:rPr lang="el-GR" sz="2800" dirty="0" smtClean="0"/>
              <a:t>είναι</a:t>
            </a:r>
            <a:r>
              <a:rPr lang="en-US" sz="2800" dirty="0" smtClean="0"/>
              <a:t>: </a:t>
            </a:r>
            <a:r>
              <a:rPr lang="el-GR" sz="2800" dirty="0" smtClean="0"/>
              <a:t>μαζικός αριθμός = </a:t>
            </a:r>
            <a:r>
              <a:rPr lang="en-US" sz="2800" dirty="0" smtClean="0"/>
              <a:t>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n</a:t>
            </a:r>
            <a:endParaRPr lang="el-GR" sz="2800" dirty="0" smtClean="0"/>
          </a:p>
          <a:p>
            <a:pPr marL="0"/>
            <a:endParaRPr lang="el-GR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78849" y="2749617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200" dirty="0" smtClean="0"/>
              <a:t>H</a:t>
            </a:r>
            <a:endParaRPr lang="el-GR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34833" y="2605601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1</a:t>
            </a:r>
            <a:endParaRPr lang="el-G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34833" y="2893633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1</a:t>
            </a:r>
            <a:endParaRPr lang="el-G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70937" y="2749617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200" dirty="0" smtClean="0"/>
              <a:t>H</a:t>
            </a:r>
            <a:endParaRPr lang="el-GR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26921" y="2605601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1</a:t>
            </a:r>
            <a:endParaRPr lang="el-G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26921" y="2893633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2</a:t>
            </a: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907041" y="2749617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200" dirty="0" smtClean="0"/>
              <a:t>H</a:t>
            </a:r>
            <a:endParaRPr lang="el-GR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63025" y="2605601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1</a:t>
            </a:r>
            <a:endParaRPr lang="el-G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63025" y="2893633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3</a:t>
            </a:r>
            <a:endParaRPr lang="el-GR" dirty="0" smtClean="0"/>
          </a:p>
        </p:txBody>
      </p:sp>
      <p:sp>
        <p:nvSpPr>
          <p:cNvPr id="15" name="Έλλειψη 14"/>
          <p:cNvSpPr/>
          <p:nvPr/>
        </p:nvSpPr>
        <p:spPr>
          <a:xfrm>
            <a:off x="4034833" y="2893633"/>
            <a:ext cx="288032" cy="2160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034833" y="3181665"/>
            <a:ext cx="288032" cy="2160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Καμπύλη γραμμή σύνδεσης 17"/>
          <p:cNvCxnSpPr>
            <a:stCxn id="5" idx="1"/>
          </p:cNvCxnSpPr>
          <p:nvPr/>
        </p:nvCxnSpPr>
        <p:spPr>
          <a:xfrm rot="10800000">
            <a:off x="3314753" y="2605601"/>
            <a:ext cx="720080" cy="3600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Καμπύλη γραμμή σύνδεσης 19"/>
          <p:cNvCxnSpPr>
            <a:stCxn id="16" idx="3"/>
          </p:cNvCxnSpPr>
          <p:nvPr/>
        </p:nvCxnSpPr>
        <p:spPr>
          <a:xfrm rot="5400000" flipH="1">
            <a:off x="3621691" y="2910730"/>
            <a:ext cx="148384" cy="762262"/>
          </a:xfrm>
          <a:prstGeom prst="curvedConnector4">
            <a:avLst>
              <a:gd name="adj1" fmla="val -15937"/>
              <a:gd name="adj2" fmla="val 527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83113" y="2173553"/>
            <a:ext cx="1362365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r>
              <a:rPr lang="el-GR" sz="3200" dirty="0" smtClean="0"/>
              <a:t>Μαζικός αριθμός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601" y="2893633"/>
            <a:ext cx="1362365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r>
              <a:rPr lang="el-GR" sz="3200" dirty="0" smtClean="0"/>
              <a:t>Ατομικός αριθμός</a:t>
            </a:r>
          </a:p>
        </p:txBody>
      </p:sp>
    </p:spTree>
    <p:extLst>
      <p:ext uri="{BB962C8B-B14F-4D97-AF65-F5344CB8AC3E}">
        <p14:creationId xmlns:p14="http://schemas.microsoft.com/office/powerpoint/2010/main" val="1294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1281</TotalTime>
  <Words>775</Words>
  <Application>Microsoft Office PowerPoint</Application>
  <PresentationFormat>Προβολή στην οθόνη (16:10)</PresentationFormat>
  <Paragraphs>121</Paragraphs>
  <Slides>19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165</cp:revision>
  <dcterms:created xsi:type="dcterms:W3CDTF">2012-09-06T09:03:05Z</dcterms:created>
  <dcterms:modified xsi:type="dcterms:W3CDTF">2015-10-27T12:33:33Z</dcterms:modified>
</cp:coreProperties>
</file>