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16" r:id="rId18"/>
    <p:sldId id="291" r:id="rId19"/>
    <p:sldId id="292" r:id="rId20"/>
    <p:sldId id="293" r:id="rId21"/>
    <p:sldId id="280" r:id="rId22"/>
  </p:sldIdLst>
  <p:sldSz cx="9144000" cy="5715000" type="screen16x10"/>
  <p:notesSz cx="6858000" cy="9144000"/>
  <p:custDataLst>
    <p:tags r:id="rId2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1455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95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5170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5134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0716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5804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05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853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721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279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929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Τα πρότυπα (</a:t>
            </a:r>
            <a:r>
              <a:rPr lang="en-US" sz="1000" b="1" dirty="0" smtClean="0">
                <a:solidFill>
                  <a:schemeClr val="bg1"/>
                </a:solidFill>
              </a:rPr>
              <a:t>templates)</a:t>
            </a:r>
            <a:r>
              <a:rPr lang="el-GR" sz="1000" b="1" dirty="0" smtClean="0">
                <a:solidFill>
                  <a:schemeClr val="bg1"/>
                </a:solidFill>
              </a:rPr>
              <a:t>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Τα πρότυπα (</a:t>
            </a:r>
            <a:r>
              <a:rPr lang="en-US" sz="2800" b="1" dirty="0"/>
              <a:t>templates)</a:t>
            </a:r>
            <a:endParaRPr lang="en-US" sz="2800" b="1" dirty="0" smtClean="0"/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-27084" y="481236"/>
            <a:ext cx="2746648" cy="952500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Παράδειγμα κλάσης λίστας αντικειμένων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336298" y="337220"/>
            <a:ext cx="680770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ξεκίνα από την αρχή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 = &amp;start;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while (p)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όσο έχουμε κόμβους στη λίστα (δηλαδή όσο 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get_next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θα επιστρέφει μη μηδενικό αποτέλεσμα, τύπωσε το αντικείμενο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που περιέχεται στον κόμβο.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p-&gt;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get_data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&lt;&lt; ", ";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προχώρα στον επόμενο κόμβο.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 = p-&gt;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get_next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l-GR" sz="12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Τίτλος 3"/>
          <p:cNvSpPr txBox="1">
            <a:spLocks/>
          </p:cNvSpPr>
          <p:nvPr/>
        </p:nvSpPr>
        <p:spPr>
          <a:xfrm>
            <a:off x="8100392" y="181374"/>
            <a:ext cx="710652" cy="516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3/3</a:t>
            </a: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1403648" y="341846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Το πρόγραμμα αυτό θα τυπώσει το εξής αποτέλεσμα.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79512" y="3959106"/>
            <a:ext cx="878497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1600" dirty="0">
                <a:latin typeface="Consolas" panose="020B0609020204030204" pitchFamily="49" charset="0"/>
                <a:cs typeface="Consolas" panose="020B0609020204030204" pitchFamily="49" charset="0"/>
              </a:rPr>
              <a:t>a, b, c, d, e, f, g, h, i, j, k, l, m, n, o, p, q, r, s, t, u, v, w, x, y, z,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Template Library (STL)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b="1" dirty="0" smtClean="0"/>
              <a:t>Βιβλιοθήκη STL</a:t>
            </a:r>
            <a:r>
              <a:rPr lang="en-US" sz="2200" b="1" dirty="0" smtClean="0"/>
              <a:t>:</a:t>
            </a:r>
            <a:r>
              <a:rPr lang="el-GR" sz="2200" b="1" dirty="0" smtClean="0"/>
              <a:t> </a:t>
            </a:r>
            <a:r>
              <a:rPr lang="el-GR" sz="2200" dirty="0" smtClean="0"/>
              <a:t>Σύνολο </a:t>
            </a:r>
            <a:r>
              <a:rPr lang="el-GR" sz="2200" dirty="0"/>
              <a:t>από έτοιμες κλάσεις και συναρτήσεις γενικής </a:t>
            </a:r>
            <a:r>
              <a:rPr lang="el-GR" sz="2200" dirty="0" smtClean="0"/>
              <a:t>χρήσης που </a:t>
            </a:r>
            <a:r>
              <a:rPr lang="el-GR" sz="2200" dirty="0"/>
              <a:t>γλυτώνουν σημαντικό χρόνο από το προγραμματιστή καθώς προσφέρουν </a:t>
            </a:r>
            <a:r>
              <a:rPr lang="el-GR" sz="2200" dirty="0" smtClean="0"/>
              <a:t>έναν εύκολο </a:t>
            </a:r>
            <a:r>
              <a:rPr lang="el-GR" sz="2200" dirty="0"/>
              <a:t>τρόπο να αντιμετωπιστούν τα περισσότερα θέματα γενικής φύσεως σε </a:t>
            </a:r>
            <a:r>
              <a:rPr lang="el-GR" sz="2200" dirty="0" smtClean="0"/>
              <a:t>ένα πρόγραμμα</a:t>
            </a:r>
            <a:r>
              <a:rPr lang="el-GR" sz="2200" dirty="0"/>
              <a:t>. </a:t>
            </a:r>
            <a:endParaRPr lang="el-GR" sz="2200" dirty="0" smtClean="0"/>
          </a:p>
          <a:p>
            <a:r>
              <a:rPr lang="el-GR" sz="2200" dirty="0" smtClean="0"/>
              <a:t>Έτσι </a:t>
            </a:r>
            <a:r>
              <a:rPr lang="el-GR" sz="2200" dirty="0"/>
              <a:t>ο προγραμματιστής έχει πλέον τη δυνατότητα να ασχοληθεί με </a:t>
            </a:r>
            <a:r>
              <a:rPr lang="el-GR" sz="2200" dirty="0" smtClean="0"/>
              <a:t>την ουσία </a:t>
            </a:r>
            <a:r>
              <a:rPr lang="el-GR" sz="2200" dirty="0"/>
              <a:t>του προβλήματός του, </a:t>
            </a:r>
            <a:r>
              <a:rPr lang="el-GR" sz="2200" b="1" dirty="0"/>
              <a:t>παρά</a:t>
            </a:r>
            <a:r>
              <a:rPr lang="el-GR" sz="2200" dirty="0"/>
              <a:t> με το ποια ρουτίνα θα χρησιμοποιήσει για </a:t>
            </a:r>
            <a:r>
              <a:rPr lang="el-GR" sz="2200" dirty="0" smtClean="0"/>
              <a:t>να ταξινομήσει </a:t>
            </a:r>
            <a:r>
              <a:rPr lang="el-GR" sz="2200" dirty="0"/>
              <a:t>ένα πίνακα από </a:t>
            </a:r>
            <a:r>
              <a:rPr lang="el-GR" sz="2200" dirty="0" err="1"/>
              <a:t>strings</a:t>
            </a:r>
            <a:r>
              <a:rPr lang="el-GR" sz="2200" dirty="0"/>
              <a:t>.</a:t>
            </a:r>
          </a:p>
          <a:p>
            <a:r>
              <a:rPr lang="en-US" sz="2200" dirty="0" smtClean="0"/>
              <a:t>A</a:t>
            </a:r>
            <a:r>
              <a:rPr lang="el-GR" sz="2200" dirty="0" err="1" smtClean="0"/>
              <a:t>ποτελείται</a:t>
            </a:r>
            <a:r>
              <a:rPr lang="el-GR" sz="2200" dirty="0" smtClean="0"/>
              <a:t> από τρεις κατηγορίες κλάσεων και μεθόδων: </a:t>
            </a:r>
            <a:r>
              <a:rPr lang="el-GR" sz="2200" b="1" dirty="0" smtClean="0"/>
              <a:t>τους </a:t>
            </a:r>
            <a:r>
              <a:rPr lang="el-GR" sz="2200" b="1" dirty="0" err="1" smtClean="0"/>
              <a:t>containers</a:t>
            </a:r>
            <a:r>
              <a:rPr lang="el-GR" sz="2200" b="1" dirty="0" smtClean="0"/>
              <a:t>, τους αλγόριθμους και τους </a:t>
            </a:r>
            <a:r>
              <a:rPr lang="el-GR" sz="2200" b="1" dirty="0" err="1" smtClean="0"/>
              <a:t>iterators</a:t>
            </a:r>
            <a:r>
              <a:rPr lang="el-GR" sz="2200" b="1" dirty="0" smtClean="0"/>
              <a:t>. 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70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κλάσεις </a:t>
            </a:r>
            <a:r>
              <a:rPr lang="en-US" dirty="0"/>
              <a:t>containers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dirty="0" smtClean="0"/>
              <a:t>C</a:t>
            </a:r>
            <a:r>
              <a:rPr lang="el-GR" sz="2200" b="1" dirty="0" err="1" smtClean="0"/>
              <a:t>ontainers</a:t>
            </a:r>
            <a:r>
              <a:rPr lang="en-US" sz="2200" b="1" dirty="0" smtClean="0"/>
              <a:t>: </a:t>
            </a:r>
            <a:r>
              <a:rPr lang="el-GR" sz="2200" dirty="0" smtClean="0"/>
              <a:t>Αντικείμενα </a:t>
            </a:r>
            <a:r>
              <a:rPr lang="el-GR" sz="2200" dirty="0"/>
              <a:t>που χρησιμοποιούνται ως “δοχεία” για άλλα </a:t>
            </a:r>
            <a:r>
              <a:rPr lang="el-GR" sz="2200" dirty="0" smtClean="0"/>
              <a:t>αντικείμενα (</a:t>
            </a:r>
            <a:r>
              <a:rPr lang="el-GR" sz="2200" dirty="0"/>
              <a:t>οποιουδήποτε είδους) και προσφέρουν συγκεκριμένα χαρακτηριστικά όσον αφορά </a:t>
            </a:r>
            <a:r>
              <a:rPr lang="el-GR" sz="2200" dirty="0" smtClean="0"/>
              <a:t>το τρόπο </a:t>
            </a:r>
            <a:r>
              <a:rPr lang="el-GR" sz="2200" dirty="0"/>
              <a:t>πρόσβασης των αντικειμένων, τον τρόπο αποθήκευσης των αντικειμένων </a:t>
            </a:r>
            <a:r>
              <a:rPr lang="el-GR" sz="2200" dirty="0" smtClean="0"/>
              <a:t>στη μνήμη</a:t>
            </a:r>
            <a:r>
              <a:rPr lang="el-GR" sz="2200" dirty="0"/>
              <a:t>, την αντιστοίχιση αντικειμένων σε “κλειδιά” (σχεσιακοί </a:t>
            </a:r>
            <a:r>
              <a:rPr lang="el-GR" sz="2200" dirty="0" err="1"/>
              <a:t>containers</a:t>
            </a:r>
            <a:r>
              <a:rPr lang="el-GR" sz="2200" dirty="0"/>
              <a:t>), κλπ. </a:t>
            </a:r>
            <a:endParaRPr lang="el-GR" sz="2200" dirty="0" smtClean="0"/>
          </a:p>
          <a:p>
            <a:r>
              <a:rPr lang="el-GR" sz="2200" b="1" dirty="0" smtClean="0"/>
              <a:t>Βασικοί </a:t>
            </a:r>
            <a:r>
              <a:rPr lang="el-GR" sz="2200" b="1" dirty="0" err="1" smtClean="0"/>
              <a:t>containers</a:t>
            </a:r>
            <a:r>
              <a:rPr lang="en-US" sz="2200" b="1" dirty="0" smtClean="0"/>
              <a:t>: </a:t>
            </a:r>
            <a:r>
              <a:rPr lang="el-GR" sz="2200" dirty="0" err="1" smtClean="0"/>
              <a:t>vector</a:t>
            </a:r>
            <a:r>
              <a:rPr lang="el-GR" sz="2200" dirty="0"/>
              <a:t>, </a:t>
            </a:r>
            <a:r>
              <a:rPr lang="el-GR" sz="2200" dirty="0" err="1"/>
              <a:t>list</a:t>
            </a:r>
            <a:r>
              <a:rPr lang="el-GR" sz="2200" dirty="0"/>
              <a:t>, </a:t>
            </a:r>
            <a:r>
              <a:rPr lang="el-GR" sz="2200" dirty="0" err="1"/>
              <a:t>queue</a:t>
            </a:r>
            <a:r>
              <a:rPr lang="el-GR" sz="2200" dirty="0"/>
              <a:t>, </a:t>
            </a:r>
            <a:r>
              <a:rPr lang="el-GR" sz="2200" dirty="0" err="1"/>
              <a:t>stack</a:t>
            </a:r>
            <a:r>
              <a:rPr lang="el-GR" sz="2200" dirty="0"/>
              <a:t> και </a:t>
            </a:r>
            <a:r>
              <a:rPr lang="el-GR" sz="2200" dirty="0" err="1"/>
              <a:t>set</a:t>
            </a:r>
            <a:r>
              <a:rPr lang="el-GR" sz="2200" dirty="0"/>
              <a:t>, ενώ ορίζονται και </a:t>
            </a:r>
            <a:r>
              <a:rPr lang="el-GR" sz="2200" dirty="0" err="1" smtClean="0"/>
              <a:t>οισχεσιακοί</a:t>
            </a:r>
            <a:r>
              <a:rPr lang="el-GR" sz="2200" dirty="0" smtClean="0"/>
              <a:t> </a:t>
            </a:r>
            <a:r>
              <a:rPr lang="en-US" sz="2200" dirty="0"/>
              <a:t>containers </a:t>
            </a:r>
            <a:r>
              <a:rPr lang="el-GR" sz="2200" dirty="0"/>
              <a:t>οι </a:t>
            </a:r>
            <a:r>
              <a:rPr lang="en-US" sz="2200" dirty="0"/>
              <a:t>map, </a:t>
            </a:r>
            <a:r>
              <a:rPr lang="en-US" sz="2200" dirty="0" err="1"/>
              <a:t>multimap</a:t>
            </a:r>
            <a:r>
              <a:rPr lang="en-US" sz="2200" dirty="0"/>
              <a:t>.</a:t>
            </a:r>
          </a:p>
          <a:p>
            <a:r>
              <a:rPr lang="el-GR" sz="2200" dirty="0"/>
              <a:t>Οι </a:t>
            </a:r>
            <a:r>
              <a:rPr lang="el-GR" sz="2200" dirty="0" err="1"/>
              <a:t>containers</a:t>
            </a:r>
            <a:r>
              <a:rPr lang="el-GR" sz="2200" dirty="0"/>
              <a:t> επειδή είναι βασισμένοι στα πρότυπα, μπορούν να περιέχουν </a:t>
            </a:r>
            <a:r>
              <a:rPr lang="el-GR" sz="2200" dirty="0" smtClean="0"/>
              <a:t>αντικείμενα</a:t>
            </a:r>
            <a:r>
              <a:rPr lang="en-US" sz="2200" dirty="0" smtClean="0"/>
              <a:t> </a:t>
            </a:r>
            <a:r>
              <a:rPr lang="el-GR" sz="2200" dirty="0" smtClean="0"/>
              <a:t>οποιασδήποτε </a:t>
            </a:r>
            <a:r>
              <a:rPr lang="el-GR" sz="2200" dirty="0"/>
              <a:t>κλάσης.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3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μέθοδοι </a:t>
            </a:r>
            <a:r>
              <a:rPr lang="en-US" dirty="0"/>
              <a:t>algorithms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Οι </a:t>
            </a:r>
            <a:r>
              <a:rPr lang="el-GR" sz="2200" dirty="0" err="1"/>
              <a:t>containers</a:t>
            </a:r>
            <a:r>
              <a:rPr lang="el-GR" sz="2200" dirty="0"/>
              <a:t> από μόνοι τους δε θα ήταν ιδιαίτερα χρήσιμοι, όχι περισσότερο από </a:t>
            </a:r>
            <a:r>
              <a:rPr lang="el-GR" sz="2200" dirty="0" smtClean="0"/>
              <a:t>την</a:t>
            </a:r>
            <a:r>
              <a:rPr lang="en-US" sz="2200" dirty="0" smtClean="0"/>
              <a:t> </a:t>
            </a:r>
            <a:r>
              <a:rPr lang="el-GR" sz="2200" dirty="0" smtClean="0"/>
              <a:t>ξεχωριστή </a:t>
            </a:r>
            <a:r>
              <a:rPr lang="el-GR" sz="2200" dirty="0"/>
              <a:t>υλοποίηση κάποιου προγραμματιστή. </a:t>
            </a:r>
            <a:endParaRPr lang="en-US" sz="2200" dirty="0" smtClean="0"/>
          </a:p>
          <a:p>
            <a:r>
              <a:rPr lang="el-GR" sz="2200" dirty="0" smtClean="0"/>
              <a:t>Αυτό </a:t>
            </a:r>
            <a:r>
              <a:rPr lang="el-GR" sz="2200" dirty="0"/>
              <a:t>που κάνει την STL </a:t>
            </a:r>
            <a:r>
              <a:rPr lang="el-GR" sz="2200" dirty="0" smtClean="0"/>
              <a:t>να</a:t>
            </a:r>
            <a:r>
              <a:rPr lang="en-US" sz="2200" dirty="0" smtClean="0"/>
              <a:t> </a:t>
            </a:r>
            <a:r>
              <a:rPr lang="el-GR" sz="2200" dirty="0" smtClean="0"/>
              <a:t>αποδεικνύεται </a:t>
            </a:r>
            <a:r>
              <a:rPr lang="el-GR" sz="2200" dirty="0"/>
              <a:t>αξεπέραστο εργαλείο είναι ο συνδυασμός των </a:t>
            </a:r>
            <a:r>
              <a:rPr lang="el-GR" sz="2200" dirty="0" err="1"/>
              <a:t>containers</a:t>
            </a:r>
            <a:r>
              <a:rPr lang="el-GR" sz="2200" dirty="0"/>
              <a:t> με </a:t>
            </a:r>
            <a:r>
              <a:rPr lang="el-GR" sz="2200" dirty="0" smtClean="0"/>
              <a:t>τους</a:t>
            </a:r>
            <a:r>
              <a:rPr lang="en-US" sz="2200" dirty="0" smtClean="0"/>
              <a:t> </a:t>
            </a:r>
            <a:r>
              <a:rPr lang="el-GR" sz="2200" dirty="0" smtClean="0"/>
              <a:t>αλγόριθμους </a:t>
            </a:r>
            <a:r>
              <a:rPr lang="el-GR" sz="2200" dirty="0"/>
              <a:t>(</a:t>
            </a:r>
            <a:r>
              <a:rPr lang="el-GR" sz="2200" dirty="0" err="1"/>
              <a:t>algorithms</a:t>
            </a:r>
            <a:r>
              <a:rPr lang="el-GR" sz="2200" dirty="0" smtClean="0"/>
              <a:t>).</a:t>
            </a:r>
            <a:endParaRPr lang="en-US" sz="2200" dirty="0" smtClean="0"/>
          </a:p>
          <a:p>
            <a:r>
              <a:rPr lang="el-GR" sz="2200" dirty="0" smtClean="0"/>
              <a:t> </a:t>
            </a:r>
            <a:r>
              <a:rPr lang="el-GR" sz="2200" dirty="0"/>
              <a:t>Οι αλγόριθμοι είναι απλώς μέθοδοι που έχουν σχεδιαστεί </a:t>
            </a:r>
            <a:r>
              <a:rPr lang="el-GR" sz="2200" dirty="0" smtClean="0"/>
              <a:t>να</a:t>
            </a:r>
            <a:r>
              <a:rPr lang="en-US" sz="2200" dirty="0" smtClean="0"/>
              <a:t> </a:t>
            </a:r>
            <a:r>
              <a:rPr lang="el-GR" sz="2200" dirty="0" smtClean="0"/>
              <a:t>λειτουργούν </a:t>
            </a:r>
            <a:r>
              <a:rPr lang="el-GR" sz="2200" dirty="0"/>
              <a:t>πάνω στα αντικείμενα που περιέχονται </a:t>
            </a:r>
            <a:r>
              <a:rPr lang="el-GR" sz="2200" dirty="0" smtClean="0"/>
              <a:t>στους</a:t>
            </a:r>
            <a:r>
              <a:rPr lang="en-US" sz="2200" dirty="0" smtClean="0"/>
              <a:t> </a:t>
            </a:r>
            <a:r>
              <a:rPr lang="el-GR" sz="2200" dirty="0" err="1" smtClean="0"/>
              <a:t>containers</a:t>
            </a:r>
            <a:r>
              <a:rPr lang="el-GR" sz="2200" dirty="0"/>
              <a:t>, χωρίς όμως </a:t>
            </a:r>
            <a:r>
              <a:rPr lang="el-GR" sz="2200" dirty="0" smtClean="0"/>
              <a:t>να</a:t>
            </a:r>
            <a:r>
              <a:rPr lang="en-US" sz="2200" dirty="0" smtClean="0"/>
              <a:t> </a:t>
            </a:r>
            <a:r>
              <a:rPr lang="el-GR" sz="2200" dirty="0" smtClean="0"/>
              <a:t>απαιτούν </a:t>
            </a:r>
            <a:r>
              <a:rPr lang="el-GR" sz="2200" dirty="0"/>
              <a:t>κάποιο συγκεκριμένο τύπο, μόνο κάποια γενικά χαρακτηριστικά.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43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μέθοδοι </a:t>
            </a:r>
            <a:r>
              <a:rPr lang="en-US" dirty="0"/>
              <a:t>algorithms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b="1" i="1" dirty="0"/>
              <a:t>Π.χ. </a:t>
            </a:r>
            <a:r>
              <a:rPr lang="el-GR" sz="2200" dirty="0"/>
              <a:t>για </a:t>
            </a:r>
            <a:r>
              <a:rPr lang="el-GR" sz="2200" dirty="0" smtClean="0"/>
              <a:t>να</a:t>
            </a:r>
            <a:r>
              <a:rPr lang="en-US" sz="2200" dirty="0" smtClean="0"/>
              <a:t> </a:t>
            </a:r>
            <a:r>
              <a:rPr lang="el-GR" sz="2200" dirty="0" smtClean="0"/>
              <a:t>ταξινομήσουμε </a:t>
            </a:r>
            <a:r>
              <a:rPr lang="el-GR" sz="2200" dirty="0"/>
              <a:t>τα αντικείμενα ενός </a:t>
            </a:r>
            <a:r>
              <a:rPr lang="el-GR" sz="2200" dirty="0" err="1"/>
              <a:t>container</a:t>
            </a:r>
            <a:r>
              <a:rPr lang="el-GR" sz="2200" dirty="0"/>
              <a:t>, δεν είναι ανάγκη να απαιτήσουμε </a:t>
            </a:r>
            <a:r>
              <a:rPr lang="el-GR" sz="2200" dirty="0" smtClean="0"/>
              <a:t>ο</a:t>
            </a:r>
            <a:r>
              <a:rPr lang="en-US" sz="2200" dirty="0" smtClean="0"/>
              <a:t> </a:t>
            </a:r>
            <a:r>
              <a:rPr lang="el-GR" sz="2200" dirty="0" err="1" smtClean="0"/>
              <a:t>container</a:t>
            </a:r>
            <a:r>
              <a:rPr lang="el-GR" sz="2200" dirty="0" smtClean="0"/>
              <a:t> </a:t>
            </a:r>
            <a:r>
              <a:rPr lang="el-GR" sz="2200" dirty="0"/>
              <a:t>να περιέχει </a:t>
            </a:r>
            <a:r>
              <a:rPr lang="el-GR" sz="2200" dirty="0" err="1"/>
              <a:t>string</a:t>
            </a:r>
            <a:r>
              <a:rPr lang="el-GR" sz="2200" dirty="0"/>
              <a:t>, απλώς να ορίζεται η πράξη της σύγκρισης για </a:t>
            </a:r>
            <a:r>
              <a:rPr lang="el-GR" sz="2200" dirty="0" smtClean="0"/>
              <a:t>τα</a:t>
            </a:r>
            <a:r>
              <a:rPr lang="en-US" sz="2200" dirty="0" smtClean="0"/>
              <a:t> </a:t>
            </a:r>
            <a:r>
              <a:rPr lang="el-GR" sz="2200" dirty="0" smtClean="0"/>
              <a:t>αντικείμενα </a:t>
            </a:r>
            <a:r>
              <a:rPr lang="el-GR" sz="2200" dirty="0"/>
              <a:t>αυτά (δηλαδή οι τελεστές &lt;, ==, </a:t>
            </a:r>
            <a:r>
              <a:rPr lang="el-GR" sz="2200" dirty="0" smtClean="0"/>
              <a:t>&gt;).</a:t>
            </a:r>
            <a:endParaRPr lang="en-US" sz="2200" dirty="0" smtClean="0"/>
          </a:p>
          <a:p>
            <a:r>
              <a:rPr lang="el-GR" sz="2200" dirty="0"/>
              <a:t>Η STL προσφέρει έτοιμους αλγόριθμους για </a:t>
            </a:r>
            <a:r>
              <a:rPr lang="el-GR" sz="2200" dirty="0" smtClean="0"/>
              <a:t>πολλές</a:t>
            </a:r>
            <a:r>
              <a:rPr lang="en-US" sz="2200" dirty="0" smtClean="0"/>
              <a:t> </a:t>
            </a:r>
            <a:r>
              <a:rPr lang="el-GR" sz="2200" dirty="0" smtClean="0"/>
              <a:t>διαδικασίες</a:t>
            </a:r>
            <a:r>
              <a:rPr lang="el-GR" sz="2200" dirty="0"/>
              <a:t>, όπως </a:t>
            </a:r>
            <a:r>
              <a:rPr lang="el-GR" sz="2200" b="1" dirty="0"/>
              <a:t>ταξινόμηση</a:t>
            </a:r>
            <a:r>
              <a:rPr lang="el-GR" sz="2200" dirty="0"/>
              <a:t> (</a:t>
            </a:r>
            <a:r>
              <a:rPr lang="el-GR" sz="2200" dirty="0" err="1"/>
              <a:t>sort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l-GR" sz="2200" dirty="0" err="1" smtClean="0"/>
              <a:t>stable_sort</a:t>
            </a:r>
            <a:r>
              <a:rPr lang="el-GR" sz="2200" dirty="0"/>
              <a:t>), </a:t>
            </a:r>
            <a:r>
              <a:rPr lang="el-GR" sz="2200" b="1" dirty="0"/>
              <a:t>αντιγραφή αντικειμένων από τον </a:t>
            </a:r>
            <a:r>
              <a:rPr lang="el-GR" sz="2200" b="1" dirty="0" err="1"/>
              <a:t>container</a:t>
            </a:r>
            <a:r>
              <a:rPr lang="el-GR" sz="2200" dirty="0"/>
              <a:t> με ή χωρίς συνθήκη </a:t>
            </a:r>
            <a:r>
              <a:rPr lang="el-GR" sz="2200" dirty="0" smtClean="0"/>
              <a:t>που</a:t>
            </a:r>
            <a:r>
              <a:rPr lang="en-US" sz="2200" dirty="0" smtClean="0"/>
              <a:t> </a:t>
            </a:r>
            <a:r>
              <a:rPr lang="el-GR" sz="2200" dirty="0" smtClean="0"/>
              <a:t>πρέπει </a:t>
            </a:r>
            <a:r>
              <a:rPr lang="el-GR" sz="2200" dirty="0"/>
              <a:t>να </a:t>
            </a:r>
            <a:r>
              <a:rPr lang="el-GR" sz="2200" dirty="0" smtClean="0"/>
              <a:t>πληρείται </a:t>
            </a:r>
            <a:r>
              <a:rPr lang="el-GR" sz="2200" dirty="0"/>
              <a:t>(</a:t>
            </a:r>
            <a:r>
              <a:rPr lang="en-US" sz="2200" dirty="0"/>
              <a:t>copy, </a:t>
            </a:r>
            <a:r>
              <a:rPr lang="en-US" sz="2200" dirty="0" err="1"/>
              <a:t>copy_backward</a:t>
            </a:r>
            <a:r>
              <a:rPr lang="en-US" sz="2200" dirty="0"/>
              <a:t>, </a:t>
            </a:r>
            <a:r>
              <a:rPr lang="en-US" sz="2200" dirty="0" err="1"/>
              <a:t>unique_copy</a:t>
            </a:r>
            <a:r>
              <a:rPr lang="en-US" sz="2200" dirty="0" smtClean="0"/>
              <a:t>, </a:t>
            </a:r>
            <a:r>
              <a:rPr lang="en-US" sz="2200" dirty="0" err="1" smtClean="0"/>
              <a:t>unique_copy_if</a:t>
            </a:r>
            <a:r>
              <a:rPr lang="en-US" sz="2200" dirty="0"/>
              <a:t>), </a:t>
            </a:r>
            <a:r>
              <a:rPr lang="el-GR" sz="2200" b="1" dirty="0" smtClean="0"/>
              <a:t>ορισμός</a:t>
            </a:r>
            <a:r>
              <a:rPr lang="en-US" sz="2200" b="1" dirty="0" smtClean="0"/>
              <a:t> </a:t>
            </a:r>
            <a:r>
              <a:rPr lang="el-GR" sz="2200" b="1" dirty="0" smtClean="0"/>
              <a:t>κάποιας </a:t>
            </a:r>
            <a:r>
              <a:rPr lang="el-GR" sz="2200" b="1" dirty="0"/>
              <a:t>τιμής στα αντικείμενα </a:t>
            </a:r>
            <a:r>
              <a:rPr lang="el-GR" sz="2200" dirty="0"/>
              <a:t>(</a:t>
            </a:r>
            <a:r>
              <a:rPr lang="el-GR" sz="2200" dirty="0" err="1"/>
              <a:t>fill</a:t>
            </a:r>
            <a:r>
              <a:rPr lang="el-GR" sz="2200" dirty="0"/>
              <a:t>, </a:t>
            </a:r>
            <a:r>
              <a:rPr lang="el-GR" sz="2200" dirty="0" err="1"/>
              <a:t>fill_n</a:t>
            </a:r>
            <a:r>
              <a:rPr lang="el-GR" sz="2200" dirty="0"/>
              <a:t>), </a:t>
            </a:r>
            <a:r>
              <a:rPr lang="el-GR" sz="2200" b="1" dirty="0"/>
              <a:t>εύρεση αντικειμένων στο </a:t>
            </a:r>
            <a:r>
              <a:rPr lang="el-GR" sz="2200" b="1" dirty="0" err="1" smtClean="0"/>
              <a:t>container</a:t>
            </a:r>
            <a:r>
              <a:rPr lang="en-US" sz="2200" dirty="0" smtClean="0"/>
              <a:t> (</a:t>
            </a:r>
            <a:r>
              <a:rPr lang="en-US" sz="2200" dirty="0"/>
              <a:t>find, </a:t>
            </a:r>
            <a:r>
              <a:rPr lang="en-US" sz="2200" dirty="0" err="1"/>
              <a:t>find_end</a:t>
            </a:r>
            <a:r>
              <a:rPr lang="en-US" sz="2200" dirty="0"/>
              <a:t>, </a:t>
            </a:r>
            <a:r>
              <a:rPr lang="en-US" sz="2200" dirty="0" err="1"/>
              <a:t>find_first_of</a:t>
            </a:r>
            <a:r>
              <a:rPr lang="en-US" sz="2200" dirty="0"/>
              <a:t>, </a:t>
            </a:r>
            <a:r>
              <a:rPr lang="en-US" sz="2200" dirty="0" err="1"/>
              <a:t>find_if</a:t>
            </a:r>
            <a:r>
              <a:rPr lang="en-US" sz="2200" dirty="0"/>
              <a:t>), </a:t>
            </a:r>
            <a:r>
              <a:rPr lang="en-US" sz="2200" b="1" dirty="0"/>
              <a:t>κατα</a:t>
            </a:r>
            <a:r>
              <a:rPr lang="en-US" sz="2200" b="1" dirty="0" err="1"/>
              <a:t>μέτρηση</a:t>
            </a:r>
            <a:r>
              <a:rPr lang="en-US" sz="2200" b="1" dirty="0"/>
              <a:t> α</a:t>
            </a:r>
            <a:r>
              <a:rPr lang="en-US" sz="2200" b="1" dirty="0" err="1"/>
              <a:t>ντικειμένων</a:t>
            </a:r>
            <a:r>
              <a:rPr lang="en-US" sz="2200" dirty="0"/>
              <a:t> </a:t>
            </a:r>
            <a:r>
              <a:rPr lang="en-US" sz="2200" dirty="0" err="1"/>
              <a:t>με</a:t>
            </a:r>
            <a:r>
              <a:rPr lang="en-US" sz="2200" dirty="0"/>
              <a:t> ή </a:t>
            </a:r>
            <a:r>
              <a:rPr lang="en-US" sz="2200" dirty="0" err="1" smtClean="0"/>
              <a:t>χωρίς</a:t>
            </a:r>
            <a:r>
              <a:rPr lang="en-US" sz="2200" dirty="0" smtClean="0"/>
              <a:t> </a:t>
            </a:r>
            <a:r>
              <a:rPr lang="el-GR" sz="2200" dirty="0" smtClean="0"/>
              <a:t>συνθήκη </a:t>
            </a:r>
            <a:r>
              <a:rPr lang="el-GR" sz="2200" dirty="0"/>
              <a:t>(</a:t>
            </a:r>
            <a:r>
              <a:rPr lang="el-GR" sz="2200" dirty="0" err="1"/>
              <a:t>count</a:t>
            </a:r>
            <a:r>
              <a:rPr lang="el-GR" sz="2200" dirty="0"/>
              <a:t>, </a:t>
            </a:r>
            <a:r>
              <a:rPr lang="el-GR" sz="2200" dirty="0" err="1"/>
              <a:t>count_if</a:t>
            </a:r>
            <a:r>
              <a:rPr lang="el-GR" sz="2200" dirty="0"/>
              <a:t>), </a:t>
            </a:r>
            <a:r>
              <a:rPr lang="el-GR" sz="2200" b="1" dirty="0"/>
              <a:t>εκτέλεση κάποιας ρουτίνας</a:t>
            </a:r>
            <a:r>
              <a:rPr lang="el-GR" sz="2200" dirty="0"/>
              <a:t> </a:t>
            </a:r>
            <a:r>
              <a:rPr lang="el-GR" sz="2200" dirty="0" smtClean="0"/>
              <a:t>για</a:t>
            </a:r>
            <a:r>
              <a:rPr lang="en-US" sz="2200" dirty="0" smtClean="0"/>
              <a:t> </a:t>
            </a:r>
            <a:r>
              <a:rPr lang="el-GR" sz="2200" dirty="0" smtClean="0"/>
              <a:t>συγκεκριμένα αντικείμενα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46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μέθοδοι </a:t>
            </a:r>
            <a:r>
              <a:rPr lang="en-US" dirty="0"/>
              <a:t>algorithms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l-GR" sz="2400" b="1" dirty="0" smtClean="0"/>
              <a:t>Αλγόριθμοι διαδικασιών στην STL</a:t>
            </a:r>
            <a:r>
              <a:rPr lang="en-US" sz="2400" b="1" dirty="0" smtClean="0"/>
              <a:t>:</a:t>
            </a:r>
            <a:r>
              <a:rPr lang="el-GR" sz="2400" b="1" dirty="0" smtClean="0"/>
              <a:t> 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el-GR" sz="2000" b="1" dirty="0" smtClean="0"/>
              <a:t>ταξινόμηση</a:t>
            </a:r>
            <a:r>
              <a:rPr lang="el-GR" sz="2000" dirty="0" smtClean="0"/>
              <a:t> </a:t>
            </a:r>
            <a:r>
              <a:rPr lang="el-GR" sz="2000" dirty="0"/>
              <a:t>(</a:t>
            </a:r>
            <a:r>
              <a:rPr lang="el-GR" sz="2000" dirty="0" err="1"/>
              <a:t>sort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 err="1" smtClean="0"/>
              <a:t>stable_sort</a:t>
            </a:r>
            <a:r>
              <a:rPr lang="el-GR" sz="2000" dirty="0"/>
              <a:t>), </a:t>
            </a:r>
            <a:r>
              <a:rPr lang="el-GR" sz="2000" b="1" dirty="0"/>
              <a:t>αντιγραφή αντικειμένων από τον </a:t>
            </a:r>
            <a:r>
              <a:rPr lang="el-GR" sz="2000" b="1" dirty="0" err="1"/>
              <a:t>container</a:t>
            </a:r>
            <a:r>
              <a:rPr lang="el-GR" sz="2000" dirty="0"/>
              <a:t> με ή χωρίς συνθήκη </a:t>
            </a:r>
            <a:r>
              <a:rPr lang="el-GR" sz="2000" dirty="0" smtClean="0"/>
              <a:t>που</a:t>
            </a:r>
            <a:r>
              <a:rPr lang="en-US" sz="2000" dirty="0" smtClean="0"/>
              <a:t> </a:t>
            </a:r>
            <a:r>
              <a:rPr lang="el-GR" sz="2000" dirty="0" smtClean="0"/>
              <a:t>πρέπει </a:t>
            </a:r>
            <a:r>
              <a:rPr lang="el-GR" sz="2000" dirty="0"/>
              <a:t>να </a:t>
            </a:r>
            <a:r>
              <a:rPr lang="el-GR" sz="2000" dirty="0" smtClean="0"/>
              <a:t>πληρείται </a:t>
            </a:r>
            <a:r>
              <a:rPr lang="el-GR" sz="2000" dirty="0"/>
              <a:t>(</a:t>
            </a:r>
            <a:r>
              <a:rPr lang="en-US" sz="2000" dirty="0"/>
              <a:t>copy, </a:t>
            </a:r>
            <a:r>
              <a:rPr lang="en-US" sz="2000" dirty="0" err="1"/>
              <a:t>copy_backward</a:t>
            </a:r>
            <a:r>
              <a:rPr lang="en-US" sz="2000" dirty="0"/>
              <a:t>, </a:t>
            </a:r>
            <a:r>
              <a:rPr lang="en-US" sz="2000" dirty="0" err="1"/>
              <a:t>unique_copy</a:t>
            </a:r>
            <a:r>
              <a:rPr lang="en-US" sz="2000" dirty="0" smtClean="0"/>
              <a:t>, </a:t>
            </a:r>
            <a:r>
              <a:rPr lang="en-US" sz="2000" dirty="0" err="1" smtClean="0"/>
              <a:t>unique_copy_if</a:t>
            </a:r>
            <a:r>
              <a:rPr lang="en-US" sz="2000" dirty="0"/>
              <a:t>), </a:t>
            </a:r>
            <a:r>
              <a:rPr lang="el-GR" sz="2000" b="1" dirty="0" smtClean="0"/>
              <a:t>ορισμός</a:t>
            </a:r>
            <a:r>
              <a:rPr lang="en-US" sz="2000" b="1" dirty="0" smtClean="0"/>
              <a:t> </a:t>
            </a:r>
            <a:r>
              <a:rPr lang="el-GR" sz="2000" b="1" dirty="0" smtClean="0"/>
              <a:t>κάποιας </a:t>
            </a:r>
            <a:r>
              <a:rPr lang="el-GR" sz="2000" b="1" dirty="0"/>
              <a:t>τιμής στα αντικείμενα </a:t>
            </a:r>
            <a:r>
              <a:rPr lang="el-GR" sz="2000" dirty="0"/>
              <a:t>(</a:t>
            </a:r>
            <a:r>
              <a:rPr lang="el-GR" sz="2000" dirty="0" err="1"/>
              <a:t>fill</a:t>
            </a:r>
            <a:r>
              <a:rPr lang="el-GR" sz="2000" dirty="0"/>
              <a:t>, </a:t>
            </a:r>
            <a:r>
              <a:rPr lang="el-GR" sz="2000" dirty="0" err="1"/>
              <a:t>fill_n</a:t>
            </a:r>
            <a:r>
              <a:rPr lang="el-GR" sz="2000" dirty="0"/>
              <a:t>), </a:t>
            </a:r>
            <a:r>
              <a:rPr lang="el-GR" sz="2000" b="1" dirty="0"/>
              <a:t>εύρεση αντικειμένων στο </a:t>
            </a:r>
            <a:r>
              <a:rPr lang="el-GR" sz="2000" b="1" dirty="0" err="1" smtClean="0"/>
              <a:t>container</a:t>
            </a:r>
            <a:r>
              <a:rPr lang="en-US" sz="2000" dirty="0" smtClean="0"/>
              <a:t> (</a:t>
            </a:r>
            <a:r>
              <a:rPr lang="en-US" sz="2000" dirty="0"/>
              <a:t>find, </a:t>
            </a:r>
            <a:r>
              <a:rPr lang="en-US" sz="2000" dirty="0" err="1"/>
              <a:t>find_end</a:t>
            </a:r>
            <a:r>
              <a:rPr lang="en-US" sz="2000" dirty="0"/>
              <a:t>, </a:t>
            </a:r>
            <a:r>
              <a:rPr lang="en-US" sz="2000" dirty="0" err="1"/>
              <a:t>find_first_of</a:t>
            </a:r>
            <a:r>
              <a:rPr lang="en-US" sz="2000" dirty="0"/>
              <a:t>, </a:t>
            </a:r>
            <a:r>
              <a:rPr lang="en-US" sz="2000" dirty="0" err="1"/>
              <a:t>find_if</a:t>
            </a:r>
            <a:r>
              <a:rPr lang="en-US" sz="2000" dirty="0"/>
              <a:t>), </a:t>
            </a:r>
            <a:r>
              <a:rPr lang="en-US" sz="2000" b="1" dirty="0"/>
              <a:t>κατα</a:t>
            </a:r>
            <a:r>
              <a:rPr lang="en-US" sz="2000" b="1" dirty="0" err="1"/>
              <a:t>μέτρηση</a:t>
            </a:r>
            <a:r>
              <a:rPr lang="en-US" sz="2000" b="1" dirty="0"/>
              <a:t> α</a:t>
            </a:r>
            <a:r>
              <a:rPr lang="en-US" sz="2000" b="1" dirty="0" err="1"/>
              <a:t>ντικειμένων</a:t>
            </a:r>
            <a:r>
              <a:rPr lang="en-US" sz="2000" dirty="0"/>
              <a:t> </a:t>
            </a:r>
            <a:r>
              <a:rPr lang="en-US" sz="2000" dirty="0" err="1"/>
              <a:t>με</a:t>
            </a:r>
            <a:r>
              <a:rPr lang="en-US" sz="2000" dirty="0"/>
              <a:t> ή </a:t>
            </a:r>
            <a:r>
              <a:rPr lang="en-US" sz="2000" dirty="0" err="1" smtClean="0"/>
              <a:t>χωρίς</a:t>
            </a:r>
            <a:r>
              <a:rPr lang="en-US" sz="2000" dirty="0" smtClean="0"/>
              <a:t> </a:t>
            </a:r>
            <a:r>
              <a:rPr lang="el-GR" sz="2000" dirty="0" smtClean="0"/>
              <a:t>συνθήκη </a:t>
            </a:r>
            <a:r>
              <a:rPr lang="el-GR" sz="2000" dirty="0"/>
              <a:t>(</a:t>
            </a:r>
            <a:r>
              <a:rPr lang="el-GR" sz="2000" dirty="0" err="1"/>
              <a:t>count</a:t>
            </a:r>
            <a:r>
              <a:rPr lang="el-GR" sz="2000" dirty="0"/>
              <a:t>, </a:t>
            </a:r>
            <a:r>
              <a:rPr lang="el-GR" sz="2000" dirty="0" err="1"/>
              <a:t>count_if</a:t>
            </a:r>
            <a:r>
              <a:rPr lang="el-GR" sz="2000" dirty="0"/>
              <a:t>), </a:t>
            </a:r>
            <a:r>
              <a:rPr lang="el-GR" sz="2000" b="1" dirty="0"/>
              <a:t>εκτέλεση κάποιας ρουτίνας</a:t>
            </a:r>
            <a:r>
              <a:rPr lang="el-GR" sz="2000" dirty="0"/>
              <a:t> </a:t>
            </a:r>
            <a:r>
              <a:rPr lang="el-GR" sz="2000" dirty="0" smtClean="0"/>
              <a:t>για</a:t>
            </a:r>
            <a:r>
              <a:rPr lang="en-US" sz="2000" dirty="0" smtClean="0"/>
              <a:t> </a:t>
            </a:r>
            <a:r>
              <a:rPr lang="el-GR" sz="2000" dirty="0" smtClean="0"/>
              <a:t>συγκεκριμένα αντικείμενα</a:t>
            </a:r>
            <a:r>
              <a:rPr lang="en-US" sz="2000" dirty="0"/>
              <a:t> (</a:t>
            </a:r>
            <a:r>
              <a:rPr lang="en-US" sz="2000" dirty="0" err="1"/>
              <a:t>for_each</a:t>
            </a:r>
            <a:r>
              <a:rPr lang="en-US" sz="2000" dirty="0" smtClean="0"/>
              <a:t>, transform</a:t>
            </a:r>
            <a:r>
              <a:rPr lang="en-US" sz="2000" dirty="0"/>
              <a:t>), </a:t>
            </a:r>
            <a:r>
              <a:rPr lang="el-GR" sz="2000" b="1" dirty="0"/>
              <a:t>πράξεις συνόλων</a:t>
            </a:r>
            <a:r>
              <a:rPr lang="el-GR" sz="2000" dirty="0"/>
              <a:t> (</a:t>
            </a:r>
            <a:r>
              <a:rPr lang="en-US" sz="2000" dirty="0" err="1"/>
              <a:t>set_union</a:t>
            </a:r>
            <a:r>
              <a:rPr lang="en-US" sz="2000" dirty="0"/>
              <a:t>, </a:t>
            </a:r>
            <a:r>
              <a:rPr lang="en-US" sz="2000" dirty="0" err="1"/>
              <a:t>set_intersection</a:t>
            </a:r>
            <a:r>
              <a:rPr lang="en-US" sz="2000" dirty="0"/>
              <a:t>), </a:t>
            </a:r>
            <a:r>
              <a:rPr lang="el-GR" sz="2000" b="1" dirty="0" smtClean="0"/>
              <a:t>εύρεση</a:t>
            </a:r>
            <a:r>
              <a:rPr lang="en-US" sz="2000" b="1" dirty="0" smtClean="0"/>
              <a:t> </a:t>
            </a:r>
            <a:r>
              <a:rPr lang="el-GR" sz="2000" b="1" dirty="0" smtClean="0"/>
              <a:t>μεγίστων </a:t>
            </a:r>
            <a:r>
              <a:rPr lang="el-GR" sz="2000" b="1" dirty="0"/>
              <a:t>και ελαχίστων </a:t>
            </a:r>
            <a:r>
              <a:rPr lang="el-GR" sz="2000" dirty="0"/>
              <a:t>(</a:t>
            </a:r>
            <a:r>
              <a:rPr lang="el-GR" sz="2000" dirty="0" err="1"/>
              <a:t>max_element</a:t>
            </a:r>
            <a:r>
              <a:rPr lang="el-GR" sz="2000" dirty="0"/>
              <a:t>, </a:t>
            </a:r>
            <a:r>
              <a:rPr lang="el-GR" sz="2000" dirty="0" err="1"/>
              <a:t>min_element</a:t>
            </a:r>
            <a:r>
              <a:rPr lang="el-GR" sz="2000" dirty="0"/>
              <a:t>), </a:t>
            </a:r>
            <a:r>
              <a:rPr lang="el-GR" sz="2000" b="1" dirty="0"/>
              <a:t>διαγραφή ή </a:t>
            </a:r>
            <a:r>
              <a:rPr lang="el-GR" sz="2000" b="1" dirty="0" smtClean="0"/>
              <a:t>αντικατάσταση</a:t>
            </a:r>
            <a:r>
              <a:rPr lang="en-US" sz="2000" b="1" dirty="0" smtClean="0"/>
              <a:t> </a:t>
            </a:r>
            <a:r>
              <a:rPr lang="el-GR" sz="2000" b="1" dirty="0" smtClean="0"/>
              <a:t>αντικειμένων </a:t>
            </a:r>
            <a:r>
              <a:rPr lang="el-GR" sz="2000" b="1" dirty="0"/>
              <a:t>στο </a:t>
            </a:r>
            <a:r>
              <a:rPr lang="el-GR" sz="2000" b="1" dirty="0" err="1"/>
              <a:t>container</a:t>
            </a:r>
            <a:r>
              <a:rPr lang="el-GR" sz="2000" b="1" dirty="0"/>
              <a:t> </a:t>
            </a:r>
            <a:r>
              <a:rPr lang="el-GR" sz="2000" dirty="0"/>
              <a:t>με ή χωρίς συνθήκη και με ή χωρίς αντιγραφή σε </a:t>
            </a:r>
            <a:r>
              <a:rPr lang="el-GR" sz="2000" dirty="0" smtClean="0"/>
              <a:t>νέο</a:t>
            </a:r>
            <a:r>
              <a:rPr lang="en-US" sz="2000" dirty="0" smtClean="0"/>
              <a:t> container </a:t>
            </a:r>
            <a:r>
              <a:rPr lang="en-US" sz="2000" dirty="0"/>
              <a:t>(remove, </a:t>
            </a:r>
            <a:r>
              <a:rPr lang="en-US" sz="2000" dirty="0" err="1"/>
              <a:t>remove_if</a:t>
            </a:r>
            <a:r>
              <a:rPr lang="en-US" sz="2000" dirty="0"/>
              <a:t>, </a:t>
            </a:r>
            <a:r>
              <a:rPr lang="en-US" sz="2000" dirty="0" err="1"/>
              <a:t>remove_copy</a:t>
            </a:r>
            <a:r>
              <a:rPr lang="en-US" sz="2000" dirty="0"/>
              <a:t>, </a:t>
            </a:r>
            <a:r>
              <a:rPr lang="en-US" sz="2000" dirty="0" err="1"/>
              <a:t>remove_copy_if</a:t>
            </a:r>
            <a:r>
              <a:rPr lang="en-US" sz="2000" dirty="0"/>
              <a:t>, replace, </a:t>
            </a:r>
            <a:r>
              <a:rPr lang="en-US" sz="2000" dirty="0" err="1"/>
              <a:t>replace_if</a:t>
            </a:r>
            <a:r>
              <a:rPr lang="en-US" sz="2000" dirty="0" smtClean="0"/>
              <a:t>, </a:t>
            </a:r>
            <a:r>
              <a:rPr lang="en-US" sz="2000" dirty="0" err="1" smtClean="0"/>
              <a:t>replace_copy</a:t>
            </a:r>
            <a:r>
              <a:rPr lang="en-US" sz="2000" dirty="0"/>
              <a:t>, </a:t>
            </a:r>
            <a:r>
              <a:rPr lang="en-US" sz="2000" dirty="0" err="1"/>
              <a:t>replace_copy_if</a:t>
            </a:r>
            <a:r>
              <a:rPr lang="en-US" sz="2000" dirty="0"/>
              <a:t>), </a:t>
            </a:r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04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δείκτες </a:t>
            </a:r>
            <a:r>
              <a:rPr lang="en-US" dirty="0"/>
              <a:t>iterators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Κάθε αλγόριθμος δέχεται το αρχικό και το τελικό αντικείμενο του </a:t>
            </a:r>
            <a:r>
              <a:rPr lang="el-GR" sz="2200" dirty="0" err="1"/>
              <a:t>container</a:t>
            </a:r>
            <a:r>
              <a:rPr lang="el-GR" sz="2200" dirty="0"/>
              <a:t> στο οποίο </a:t>
            </a:r>
            <a:r>
              <a:rPr lang="el-GR" sz="2200" dirty="0" smtClean="0"/>
              <a:t>θα πραγματοποιηθεί </a:t>
            </a:r>
            <a:r>
              <a:rPr lang="el-GR" sz="2200" dirty="0"/>
              <a:t>η εργασία ως παραμέτρους. </a:t>
            </a:r>
            <a:endParaRPr lang="el-GR" sz="2200" dirty="0" smtClean="0"/>
          </a:p>
          <a:p>
            <a:r>
              <a:rPr lang="el-GR" sz="2200" dirty="0" smtClean="0"/>
              <a:t>Τα </a:t>
            </a:r>
            <a:r>
              <a:rPr lang="el-GR" sz="2200" dirty="0"/>
              <a:t>αντικείμενα αυτά δίνονται ως </a:t>
            </a:r>
            <a:r>
              <a:rPr lang="el-GR" sz="2200" dirty="0" err="1"/>
              <a:t>iterators</a:t>
            </a:r>
            <a:r>
              <a:rPr lang="el-GR" sz="2200" dirty="0" smtClean="0"/>
              <a:t>, το </a:t>
            </a:r>
            <a:r>
              <a:rPr lang="el-GR" sz="2200" dirty="0"/>
              <a:t>τελικό στοιχείο της STL για να ολοκληρωθεί ως εργαλείο. </a:t>
            </a:r>
            <a:endParaRPr lang="el-GR" sz="2200" dirty="0" smtClean="0"/>
          </a:p>
          <a:p>
            <a:r>
              <a:rPr lang="el-GR" sz="2200" b="1" dirty="0" smtClean="0"/>
              <a:t>Πρακτικά </a:t>
            </a:r>
            <a:r>
              <a:rPr lang="el-GR" sz="2200" b="1" dirty="0"/>
              <a:t>οι </a:t>
            </a:r>
            <a:r>
              <a:rPr lang="el-GR" sz="2200" b="1" dirty="0" err="1"/>
              <a:t>iterators</a:t>
            </a:r>
            <a:r>
              <a:rPr lang="el-GR" sz="2200" b="1" dirty="0"/>
              <a:t> </a:t>
            </a:r>
            <a:r>
              <a:rPr lang="el-GR" sz="2200" b="1" dirty="0" smtClean="0"/>
              <a:t>είναι </a:t>
            </a:r>
            <a:r>
              <a:rPr lang="el-GR" sz="2200" b="1" dirty="0" err="1" smtClean="0"/>
              <a:t>pointers</a:t>
            </a:r>
            <a:r>
              <a:rPr lang="el-GR" sz="2200" b="1" dirty="0" smtClean="0"/>
              <a:t> </a:t>
            </a:r>
            <a:r>
              <a:rPr lang="el-GR" sz="2200" b="1" dirty="0"/>
              <a:t>αλλά με κάποια ιδιαίτερη συμπεριφορά</a:t>
            </a:r>
            <a:r>
              <a:rPr lang="el-GR" sz="2200" dirty="0"/>
              <a:t>, π.χ. υπάρχουν </a:t>
            </a:r>
            <a:r>
              <a:rPr lang="el-GR" sz="2200" dirty="0" err="1"/>
              <a:t>forward</a:t>
            </a:r>
            <a:r>
              <a:rPr lang="el-GR" sz="2200" dirty="0"/>
              <a:t> και </a:t>
            </a:r>
            <a:r>
              <a:rPr lang="el-GR" sz="2200" dirty="0" err="1" smtClean="0"/>
              <a:t>backward</a:t>
            </a:r>
            <a:r>
              <a:rPr lang="el-GR" sz="2200" dirty="0" smtClean="0"/>
              <a:t> </a:t>
            </a:r>
            <a:r>
              <a:rPr lang="el-GR" sz="2200" dirty="0" err="1" smtClean="0"/>
              <a:t>iterators</a:t>
            </a:r>
            <a:r>
              <a:rPr lang="el-GR" sz="2200" dirty="0" smtClean="0"/>
              <a:t> </a:t>
            </a:r>
            <a:r>
              <a:rPr lang="el-GR" sz="2200" dirty="0"/>
              <a:t>για μετακίνηση στα αντικείμενα ενός </a:t>
            </a:r>
            <a:r>
              <a:rPr lang="el-GR" sz="2200" dirty="0" err="1"/>
              <a:t>container</a:t>
            </a:r>
            <a:r>
              <a:rPr lang="el-GR" sz="2200" dirty="0"/>
              <a:t> μόνο προς τη μία κατεύθυνση</a:t>
            </a:r>
            <a:r>
              <a:rPr lang="el-GR" sz="2200" dirty="0" smtClean="0"/>
              <a:t>, </a:t>
            </a:r>
            <a:r>
              <a:rPr lang="el-GR" sz="2200" dirty="0" err="1" smtClean="0"/>
              <a:t>input</a:t>
            </a:r>
            <a:r>
              <a:rPr lang="el-GR" sz="2200" dirty="0" smtClean="0"/>
              <a:t> </a:t>
            </a:r>
            <a:r>
              <a:rPr lang="el-GR" sz="2200" dirty="0"/>
              <a:t>και </a:t>
            </a:r>
            <a:r>
              <a:rPr lang="el-GR" sz="2200" dirty="0" err="1"/>
              <a:t>output</a:t>
            </a:r>
            <a:r>
              <a:rPr lang="el-GR" sz="2200" dirty="0"/>
              <a:t> </a:t>
            </a:r>
            <a:r>
              <a:rPr lang="el-GR" sz="2200" dirty="0" err="1"/>
              <a:t>iterators</a:t>
            </a:r>
            <a:r>
              <a:rPr lang="el-GR" sz="2200" dirty="0"/>
              <a:t> για χρήση σε </a:t>
            </a:r>
            <a:r>
              <a:rPr lang="el-GR" sz="2200" dirty="0" err="1"/>
              <a:t>streams</a:t>
            </a:r>
            <a:r>
              <a:rPr lang="el-GR" sz="2200" dirty="0"/>
              <a:t> κλπ.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05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9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Τα πρότυπα (</a:t>
            </a:r>
            <a:r>
              <a:rPr lang="en-US" sz="2800" dirty="0"/>
              <a:t>templates)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πρότυπα (</a:t>
            </a:r>
            <a:r>
              <a:rPr lang="en-US" dirty="0"/>
              <a:t>templates)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Πρότυπα </a:t>
            </a:r>
            <a:r>
              <a:rPr lang="el-GR" sz="2200" dirty="0"/>
              <a:t>(</a:t>
            </a:r>
            <a:r>
              <a:rPr lang="el-GR" sz="2200" dirty="0" err="1" smtClean="0"/>
              <a:t>templates</a:t>
            </a:r>
            <a:r>
              <a:rPr lang="el-GR" sz="2200" dirty="0" smtClean="0"/>
              <a:t>)</a:t>
            </a:r>
            <a:r>
              <a:rPr lang="en-US" sz="2200" dirty="0" smtClean="0"/>
              <a:t>: </a:t>
            </a:r>
            <a:r>
              <a:rPr lang="el-GR" sz="2200" dirty="0" smtClean="0"/>
              <a:t>αποτελεί </a:t>
            </a:r>
            <a:r>
              <a:rPr lang="el-GR" sz="2200" dirty="0"/>
              <a:t>τη βάση της </a:t>
            </a:r>
            <a:r>
              <a:rPr lang="el-GR" sz="2200" dirty="0" smtClean="0"/>
              <a:t>STL, </a:t>
            </a:r>
            <a:r>
              <a:rPr lang="el-GR" sz="2200" dirty="0"/>
              <a:t>καθώς επιτρέπουν τη </a:t>
            </a:r>
            <a:r>
              <a:rPr lang="el-GR" sz="2200" dirty="0" smtClean="0"/>
              <a:t>χρήση</a:t>
            </a:r>
            <a:r>
              <a:rPr lang="en-US" sz="2200" dirty="0" smtClean="0"/>
              <a:t> </a:t>
            </a:r>
            <a:r>
              <a:rPr lang="el-GR" sz="2200" dirty="0" smtClean="0"/>
              <a:t>πολυμορφισμού </a:t>
            </a:r>
            <a:r>
              <a:rPr lang="el-GR" sz="2200" dirty="0"/>
              <a:t>κατά τη μεταγλώττιση (</a:t>
            </a:r>
            <a:r>
              <a:rPr lang="el-GR" sz="2200" dirty="0" err="1"/>
              <a:t>compile-time</a:t>
            </a:r>
            <a:r>
              <a:rPr lang="el-GR" sz="2200" dirty="0"/>
              <a:t>) αντί κατά την εκτέλεση (</a:t>
            </a:r>
            <a:r>
              <a:rPr lang="el-GR" sz="2200" dirty="0" err="1"/>
              <a:t>runtime</a:t>
            </a:r>
            <a:r>
              <a:rPr lang="el-GR" sz="2200" dirty="0" smtClean="0"/>
              <a:t>),</a:t>
            </a:r>
            <a:r>
              <a:rPr lang="en-US" sz="2200" dirty="0" smtClean="0"/>
              <a:t> </a:t>
            </a:r>
            <a:r>
              <a:rPr lang="el-GR" sz="2200" dirty="0" smtClean="0"/>
              <a:t>γεγονός </a:t>
            </a:r>
            <a:r>
              <a:rPr lang="el-GR" sz="2200" dirty="0"/>
              <a:t>που αυξάνει κατά πολύ την απόδοσή τους, αφού </a:t>
            </a:r>
            <a:r>
              <a:rPr lang="el-GR" sz="2200" dirty="0" smtClean="0"/>
              <a:t>ο</a:t>
            </a:r>
            <a:r>
              <a:rPr lang="en-US" sz="2200" dirty="0" smtClean="0"/>
              <a:t> </a:t>
            </a:r>
            <a:r>
              <a:rPr lang="el-GR" sz="2200" dirty="0" smtClean="0"/>
              <a:t>μεταγλωττιστής</a:t>
            </a:r>
            <a:r>
              <a:rPr lang="en-US" sz="2200" dirty="0" smtClean="0"/>
              <a:t> </a:t>
            </a:r>
            <a:r>
              <a:rPr lang="el-GR" sz="2200" dirty="0" smtClean="0"/>
              <a:t>μπορεί </a:t>
            </a:r>
            <a:r>
              <a:rPr lang="el-GR" sz="2200" dirty="0"/>
              <a:t>να πραγματοποιήσει αρκετές βελτιστοποιήσεις κατά την μεταγλώττιση.</a:t>
            </a:r>
          </a:p>
          <a:p>
            <a:r>
              <a:rPr lang="el-GR" sz="2200" dirty="0"/>
              <a:t>Πρότυπα μπορούν να οριστούν για συναρτήσεις ή για </a:t>
            </a:r>
            <a:r>
              <a:rPr lang="en-US" sz="2200" dirty="0" smtClean="0"/>
              <a:t> </a:t>
            </a:r>
            <a:r>
              <a:rPr lang="el-GR" sz="2200" dirty="0" smtClean="0"/>
              <a:t>κλάσεις</a:t>
            </a:r>
            <a:r>
              <a:rPr lang="el-GR" sz="2200" dirty="0"/>
              <a:t>. </a:t>
            </a:r>
            <a:endParaRPr lang="en-US" sz="2200" dirty="0" smtClean="0"/>
          </a:p>
          <a:p>
            <a:r>
              <a:rPr lang="el-GR" sz="2200" dirty="0" smtClean="0"/>
              <a:t>Η </a:t>
            </a:r>
            <a:r>
              <a:rPr lang="el-GR" sz="2200" dirty="0"/>
              <a:t>λειτουργία είναι </a:t>
            </a:r>
            <a:r>
              <a:rPr lang="el-GR" sz="2200" dirty="0" smtClean="0"/>
              <a:t>ή</a:t>
            </a:r>
            <a:r>
              <a:rPr lang="en-US" sz="2200" dirty="0" smtClean="0"/>
              <a:t> </a:t>
            </a:r>
            <a:r>
              <a:rPr lang="el-GR" sz="2200" dirty="0" smtClean="0"/>
              <a:t>ίδια</a:t>
            </a:r>
            <a:r>
              <a:rPr lang="el-GR" sz="2200" dirty="0"/>
              <a:t>, με τη διαφορά ότι αν οριστεί μια κλάση πρότυπο, η προτυποποίηση ισχύει για </a:t>
            </a:r>
            <a:r>
              <a:rPr lang="el-GR" sz="2200" dirty="0" smtClean="0"/>
              <a:t>κάθε</a:t>
            </a:r>
            <a:r>
              <a:rPr lang="en-US" sz="2200" dirty="0" smtClean="0"/>
              <a:t> </a:t>
            </a:r>
            <a:r>
              <a:rPr lang="el-GR" sz="2200" dirty="0" smtClean="0"/>
              <a:t>μέθοδο/συνάρτηση </a:t>
            </a:r>
            <a:r>
              <a:rPr lang="el-GR" sz="2200" dirty="0"/>
              <a:t>της κλάσης.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Σκοπός προτύπων</a:t>
            </a:r>
            <a:endParaRPr lang="en-US" sz="2400" b="1" dirty="0" smtClean="0"/>
          </a:p>
          <a:p>
            <a:pPr lvl="1"/>
            <a:r>
              <a:rPr lang="el-GR" sz="2000" dirty="0" smtClean="0"/>
              <a:t>Αν </a:t>
            </a:r>
            <a:r>
              <a:rPr lang="el-GR" sz="2000" dirty="0"/>
              <a:t>σε κάποιο </a:t>
            </a:r>
            <a:r>
              <a:rPr lang="el-GR" sz="2000" dirty="0" smtClean="0"/>
              <a:t>πρόγραμμα</a:t>
            </a:r>
            <a:r>
              <a:rPr lang="en-US" sz="2000" dirty="0" smtClean="0"/>
              <a:t> </a:t>
            </a:r>
            <a:r>
              <a:rPr lang="el-GR" sz="2000" dirty="0" smtClean="0"/>
              <a:t>χρειαζόμαστε </a:t>
            </a:r>
            <a:r>
              <a:rPr lang="el-GR" sz="2000" dirty="0"/>
              <a:t>την ταξινόμηση δύο διαφορετικών συνόλων δεδομένων (π.χ. ένα </a:t>
            </a:r>
            <a:r>
              <a:rPr lang="el-GR" sz="2000" dirty="0" smtClean="0"/>
              <a:t>πίνακα</a:t>
            </a:r>
            <a:r>
              <a:rPr lang="en-US" sz="2000" dirty="0" smtClean="0"/>
              <a:t> </a:t>
            </a:r>
            <a:r>
              <a:rPr lang="el-GR" sz="2000" dirty="0" smtClean="0"/>
              <a:t>από </a:t>
            </a:r>
            <a:r>
              <a:rPr lang="el-GR" sz="2000" dirty="0" err="1"/>
              <a:t>int</a:t>
            </a:r>
            <a:r>
              <a:rPr lang="el-GR" sz="2000" dirty="0"/>
              <a:t> και ένα πίνακα από </a:t>
            </a:r>
            <a:r>
              <a:rPr lang="el-GR" sz="2000" dirty="0" err="1"/>
              <a:t>string</a:t>
            </a:r>
            <a:r>
              <a:rPr lang="el-GR" sz="2000" dirty="0"/>
              <a:t>) θα </a:t>
            </a:r>
            <a:r>
              <a:rPr lang="el-GR" sz="2000" dirty="0" smtClean="0"/>
              <a:t>χρειαστούμε </a:t>
            </a:r>
            <a:r>
              <a:rPr lang="el-GR" sz="2000" dirty="0"/>
              <a:t>δύο συναρτήσεις που </a:t>
            </a:r>
            <a:r>
              <a:rPr lang="el-GR" sz="2000" dirty="0" smtClean="0"/>
              <a:t>θα</a:t>
            </a:r>
            <a:r>
              <a:rPr lang="en-US" sz="2000" dirty="0" smtClean="0"/>
              <a:t> </a:t>
            </a:r>
            <a:r>
              <a:rPr lang="el-GR" sz="2000" dirty="0" smtClean="0"/>
              <a:t>πραγματοποιήσουν </a:t>
            </a:r>
            <a:r>
              <a:rPr lang="el-GR" sz="2000" dirty="0"/>
              <a:t>την ταξινόμηση στους πίνακες. </a:t>
            </a:r>
            <a:endParaRPr lang="en-US" sz="2000" dirty="0" smtClean="0"/>
          </a:p>
          <a:p>
            <a:pPr lvl="1"/>
            <a:r>
              <a:rPr lang="el-GR" sz="2000" dirty="0" smtClean="0"/>
              <a:t>Κάτι </a:t>
            </a:r>
            <a:r>
              <a:rPr lang="el-GR" sz="2000" dirty="0"/>
              <a:t>τέτοιο είναι περιττό, </a:t>
            </a:r>
            <a:r>
              <a:rPr lang="el-GR" sz="2000" dirty="0" smtClean="0"/>
              <a:t>επιρρεπές</a:t>
            </a:r>
            <a:r>
              <a:rPr lang="en-US" sz="2000" dirty="0" smtClean="0"/>
              <a:t> </a:t>
            </a:r>
            <a:r>
              <a:rPr lang="el-GR" sz="2000" dirty="0" smtClean="0"/>
              <a:t>σε </a:t>
            </a:r>
            <a:r>
              <a:rPr lang="el-GR" sz="2000" dirty="0"/>
              <a:t>λάθη και αιτία αύξησης του μεγέθους του προγράμματος. </a:t>
            </a:r>
            <a:endParaRPr lang="en-US" sz="2000" dirty="0" smtClean="0"/>
          </a:p>
          <a:p>
            <a:pPr lvl="1"/>
            <a:r>
              <a:rPr lang="el-GR" sz="2000" dirty="0" smtClean="0"/>
              <a:t>Αν </a:t>
            </a:r>
            <a:r>
              <a:rPr lang="el-GR" sz="2000" dirty="0"/>
              <a:t>το πρόγραμμα </a:t>
            </a:r>
            <a:r>
              <a:rPr lang="el-GR" sz="2000" dirty="0" smtClean="0"/>
              <a:t>εξελιχθεί</a:t>
            </a:r>
            <a:r>
              <a:rPr lang="en-US" sz="2000" dirty="0" smtClean="0"/>
              <a:t> </a:t>
            </a:r>
            <a:r>
              <a:rPr lang="el-GR" sz="2000" dirty="0" smtClean="0"/>
              <a:t>να </a:t>
            </a:r>
            <a:r>
              <a:rPr lang="el-GR" sz="2000" dirty="0"/>
              <a:t>υποστηρίζει και </a:t>
            </a:r>
            <a:r>
              <a:rPr lang="el-GR" sz="2000" dirty="0" smtClean="0"/>
              <a:t>άλλους</a:t>
            </a:r>
            <a:r>
              <a:rPr lang="en-US" sz="2000" dirty="0" smtClean="0"/>
              <a:t> </a:t>
            </a:r>
            <a:r>
              <a:rPr lang="el-GR" sz="2000" dirty="0" smtClean="0"/>
              <a:t>τύπους </a:t>
            </a:r>
            <a:r>
              <a:rPr lang="el-GR" sz="2000" dirty="0"/>
              <a:t>δεδομένων, ακόμη και κλάσεις, θα χρειαστούμε </a:t>
            </a:r>
            <a:r>
              <a:rPr lang="el-GR" sz="2000" dirty="0" smtClean="0"/>
              <a:t>μια</a:t>
            </a:r>
            <a:r>
              <a:rPr lang="en-US" sz="2000" dirty="0" smtClean="0"/>
              <a:t> </a:t>
            </a:r>
            <a:r>
              <a:rPr lang="el-GR" sz="2000" dirty="0" smtClean="0"/>
              <a:t>συνάρτηση </a:t>
            </a:r>
            <a:r>
              <a:rPr lang="el-GR" sz="2000" dirty="0"/>
              <a:t>ταξινόμησης για κάθε τύπο! Οπωσδήποτε πρέπει να υπάρχει μια </a:t>
            </a:r>
            <a:r>
              <a:rPr lang="el-GR" sz="2000" dirty="0" smtClean="0"/>
              <a:t>καλύτερη</a:t>
            </a:r>
            <a:r>
              <a:rPr lang="en-US" sz="2000" dirty="0" smtClean="0"/>
              <a:t> </a:t>
            </a:r>
            <a:r>
              <a:rPr lang="el-GR" sz="2000" dirty="0" smtClean="0"/>
              <a:t>λύση</a:t>
            </a:r>
            <a:r>
              <a:rPr lang="el-GR" sz="20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21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Λύση</a:t>
            </a:r>
          </a:p>
          <a:p>
            <a:pPr lvl="1"/>
            <a:r>
              <a:rPr lang="en-US" sz="2200" dirty="0" smtClean="0"/>
              <a:t>N</a:t>
            </a:r>
            <a:r>
              <a:rPr lang="el-GR" sz="2200" dirty="0" smtClean="0"/>
              <a:t>α </a:t>
            </a:r>
            <a:r>
              <a:rPr lang="el-GR" sz="2200" dirty="0"/>
              <a:t>οριστεί ένα πλαίσιο, ή πρότυπο, το οποίο θα περιγράφει τον αλγόριθμο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l-GR" sz="2200" dirty="0" smtClean="0"/>
              <a:t>χρησιμοποιώντας </a:t>
            </a:r>
            <a:r>
              <a:rPr lang="el-GR" sz="2200" dirty="0"/>
              <a:t>μια αφηρημένη κλάση, ο τύπος της οποίας δε μας ενδιαφέρει </a:t>
            </a:r>
            <a:r>
              <a:rPr lang="el-GR" sz="2200" dirty="0" smtClean="0"/>
              <a:t>παρά</a:t>
            </a:r>
            <a:r>
              <a:rPr lang="en-US" sz="2200" dirty="0" smtClean="0"/>
              <a:t> </a:t>
            </a:r>
            <a:r>
              <a:rPr lang="el-GR" sz="2200" dirty="0" smtClean="0"/>
              <a:t>μόνο </a:t>
            </a:r>
            <a:r>
              <a:rPr lang="el-GR" sz="2200" dirty="0"/>
              <a:t>ορισμένα χαρακτηριστικά που είναι απαραίτητα. </a:t>
            </a:r>
            <a:endParaRPr lang="en-US" sz="2200" dirty="0" smtClean="0"/>
          </a:p>
          <a:p>
            <a:pPr lvl="1"/>
            <a:r>
              <a:rPr lang="el-GR" sz="2200" i="1" dirty="0" smtClean="0"/>
              <a:t>Π.χ</a:t>
            </a:r>
            <a:r>
              <a:rPr lang="el-GR" sz="2200" i="1" dirty="0"/>
              <a:t>.</a:t>
            </a:r>
            <a:r>
              <a:rPr lang="el-GR" sz="2200" dirty="0"/>
              <a:t> </a:t>
            </a:r>
            <a:r>
              <a:rPr lang="el-GR" sz="2200" dirty="0" smtClean="0"/>
              <a:t>για </a:t>
            </a:r>
            <a:r>
              <a:rPr lang="el-GR" sz="2200" dirty="0"/>
              <a:t>τη </a:t>
            </a:r>
            <a:r>
              <a:rPr lang="el-GR" sz="2200" dirty="0" smtClean="0"/>
              <a:t>ταξινόμηση</a:t>
            </a:r>
            <a:r>
              <a:rPr lang="en-US" sz="2200" dirty="0" smtClean="0"/>
              <a:t> </a:t>
            </a:r>
            <a:r>
              <a:rPr lang="el-GR" sz="2200" dirty="0" smtClean="0"/>
              <a:t>χρειαζόμαστε </a:t>
            </a:r>
            <a:r>
              <a:rPr lang="el-GR" sz="2200" dirty="0"/>
              <a:t>απλώς μια μέθοδο σύγκρισης ανάμεσα σε δύο τυχαία αντικείμενα.</a:t>
            </a:r>
          </a:p>
          <a:p>
            <a:pPr marL="719138" lvl="1" indent="0">
              <a:buNone/>
            </a:pPr>
            <a:r>
              <a:rPr lang="el-GR" sz="2200" dirty="0"/>
              <a:t>Η δήλωση ενός τέτοιου πλαισίου γίνεται με την λέξη-κλειδί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l-GR" sz="2200" dirty="0"/>
              <a:t> </a:t>
            </a:r>
            <a:r>
              <a:rPr lang="el-GR" sz="2200" dirty="0" smtClean="0"/>
              <a:t>ακολουθούμενη από </a:t>
            </a:r>
            <a:r>
              <a:rPr lang="el-GR" sz="2200" dirty="0"/>
              <a:t>το όνομα της αφηρημένης κλάσης κλεισμένης σε &lt;&gt;.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46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-27084" y="481236"/>
            <a:ext cx="2746648" cy="952500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Παράδειγμα κλάσης λίστας </a:t>
            </a:r>
            <a:r>
              <a:rPr lang="el-GR" sz="2800" dirty="0" smtClean="0"/>
              <a:t>αντικειμένων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336298" y="193204"/>
            <a:ext cx="6807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Ορίζουμε την κλάση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ως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που θα 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χρησιμοποιεί την αφηρημένη κλάση 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(δεν υπάρχει πραγματικά, απλώς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υποδηλώνει μια οποιαδήποτε κλάση).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template&lt;class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 class list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το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θα είναι κάθε φορά τύπου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item;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το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είναι δείκτης στο επόμενο αντικείμενο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της λίστας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list *next;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ο δημιουργός (δέχεται ένα αντικείμενο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list(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d);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για να προσθέσουμε ένα αντικείμενο στη 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λίστα χρησιμοποιούμε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την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add()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void add(list *node) 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node-&gt;next = this;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return;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η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get_next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επιστρέφει το επόμενο αντικείμενο στη λίστα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list *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get_next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next;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η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get_data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επιστρέφει το αντικείμενο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item.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Ο τύπος θα 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είναι πάντα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σωστός (π.χ. 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θα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επιστρέφει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char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αν η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είναι </a:t>
            </a:r>
            <a:r>
              <a:rPr lang="en-US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string,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κλπ.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get_data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item;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Τίτλος 3"/>
          <p:cNvSpPr txBox="1">
            <a:spLocks/>
          </p:cNvSpPr>
          <p:nvPr/>
        </p:nvSpPr>
        <p:spPr>
          <a:xfrm>
            <a:off x="8100392" y="181374"/>
            <a:ext cx="710652" cy="516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1/3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118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-27084" y="481236"/>
            <a:ext cx="2746648" cy="952500"/>
          </a:xfrm>
        </p:spPr>
        <p:txBody>
          <a:bodyPr>
            <a:noAutofit/>
          </a:bodyPr>
          <a:lstStyle/>
          <a:p>
            <a:pPr algn="l"/>
            <a:r>
              <a:rPr lang="el-GR" sz="2800" dirty="0"/>
              <a:t>Παράδειγμα κλάσης λίστας αντικειμένων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336298" y="193204"/>
            <a:ext cx="6807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Στον ορισμό της κλάσης, απλώς δηλώσαμε τον δημιουργό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Με τον παρακάτω τρόπο τον ορίζουμε κιόλας. Σημειώστε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τη χρήση της λέξης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template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και των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brackets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στο όνομα της κλάσης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template&lt;class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 list&lt;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&gt;::list(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d)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ορισμός του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item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στην παράμετρό d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item = d;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δεν έχουμε επόμενο αντικείμενο (πρώτο στοιχείο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next = 0;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Ορισμός ενός αρχικού αντικειμένου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Το ρόλο της αφηρημένης κλάσης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data_t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παίρνει ο τύπος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char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list&lt;char&gt; start('a');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Δηλώνουμε και δύο δείκτες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pointers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της ίδιας κλάσης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list&lt;char&gt; *p, *last;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θα χρησιμοποιήσουμε τον δείκτη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last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για να μετακινούμαστε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στη λίστα, όσο μεγαλώνει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last = &amp;start;</a:t>
            </a:r>
          </a:p>
          <a:p>
            <a:r>
              <a:rPr lang="nn-NO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for (int i=1; i &lt; 26; i++)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δημιούργησε ένα καινούριο κόμβο της λίστας με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αντικείμενο το χαρακτήρα 'a' + i.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Η δημιουργία είναι δυναμική (προσέξτε τη χρήση της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 = new list&lt;char&gt;('a' +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πρόσθεσε το νέο αντικείμενο στον προηγούμενο κόμβο.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p-&gt;add(last);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ο προηγούμενος κόμβος δεν είναι πλέον τελευταίος.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όρισε τον τρέχοντα κόμβο να φαίνεται τελευταίος.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last = p;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Τίτλος 3"/>
          <p:cNvSpPr txBox="1">
            <a:spLocks/>
          </p:cNvSpPr>
          <p:nvPr/>
        </p:nvSpPr>
        <p:spPr>
          <a:xfrm>
            <a:off x="8100392" y="181374"/>
            <a:ext cx="710652" cy="516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2/3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7335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5101</TotalTime>
  <Words>1887</Words>
  <Application>Microsoft Office PowerPoint</Application>
  <PresentationFormat>Προβολή στην οθόνη (16:10)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Εισαγωγικά</vt:lpstr>
      <vt:lpstr>Εισαγωγικά</vt:lpstr>
      <vt:lpstr>Εισαγωγικά</vt:lpstr>
      <vt:lpstr>Παράδειγμα κλάσης λίστας αντικειμένων</vt:lpstr>
      <vt:lpstr>Παράδειγμα κλάσης λίστας αντικειμένων</vt:lpstr>
      <vt:lpstr>Παράδειγμα κλάσης λίστας αντικειμένων</vt:lpstr>
      <vt:lpstr>Standard Template Library (STL)</vt:lpstr>
      <vt:lpstr>Οι κλάσεις containers</vt:lpstr>
      <vt:lpstr>Οι μέθοδοι algorithms</vt:lpstr>
      <vt:lpstr>Οι μέθοδοι algorithms</vt:lpstr>
      <vt:lpstr>Οι μέθοδοι algorithms</vt:lpstr>
      <vt:lpstr>Οι δείκτες iterators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637</cp:revision>
  <dcterms:created xsi:type="dcterms:W3CDTF">2012-09-06T09:03:05Z</dcterms:created>
  <dcterms:modified xsi:type="dcterms:W3CDTF">2015-09-30T07:31:53Z</dcterms:modified>
</cp:coreProperties>
</file>