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89" r:id="rId3"/>
    <p:sldId id="257" r:id="rId4"/>
    <p:sldId id="259" r:id="rId5"/>
    <p:sldId id="417" r:id="rId6"/>
    <p:sldId id="418" r:id="rId7"/>
    <p:sldId id="419" r:id="rId8"/>
    <p:sldId id="420" r:id="rId9"/>
    <p:sldId id="421" r:id="rId10"/>
    <p:sldId id="422" r:id="rId11"/>
    <p:sldId id="423" r:id="rId12"/>
    <p:sldId id="424" r:id="rId13"/>
    <p:sldId id="425" r:id="rId14"/>
    <p:sldId id="426" r:id="rId15"/>
    <p:sldId id="427" r:id="rId16"/>
    <p:sldId id="428" r:id="rId17"/>
    <p:sldId id="416" r:id="rId18"/>
    <p:sldId id="291" r:id="rId19"/>
    <p:sldId id="292" r:id="rId20"/>
    <p:sldId id="293" r:id="rId21"/>
    <p:sldId id="280" r:id="rId22"/>
  </p:sldIdLst>
  <p:sldSz cx="9144000" cy="5715000" type="screen16x10"/>
  <p:notesSz cx="6858000" cy="9144000"/>
  <p:custDataLst>
    <p:tags r:id="rId25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854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30/09/2015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30/9/2015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914550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59558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51703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851345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007169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458043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740547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14662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28772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585303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757218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68279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79292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5399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Αντικειμενοστραφής Προγραμματισμός – Τα πρότυπα (</a:t>
            </a:r>
            <a:r>
              <a:rPr lang="en-US" sz="1000" b="1" dirty="0" smtClean="0">
                <a:solidFill>
                  <a:schemeClr val="bg1"/>
                </a:solidFill>
              </a:rPr>
              <a:t>templates)</a:t>
            </a:r>
            <a:r>
              <a:rPr lang="el-GR" sz="1000" b="1" dirty="0" smtClean="0">
                <a:solidFill>
                  <a:schemeClr val="bg1"/>
                </a:solidFill>
              </a:rPr>
              <a:t>, Τμήμα Μηχανικών Πληροφορικής, ΤΕΙ ΗΠΕΙΡΟΥ 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3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79512" y="1775355"/>
            <a:ext cx="8784976" cy="1225021"/>
          </a:xfrm>
        </p:spPr>
        <p:txBody>
          <a:bodyPr>
            <a:normAutofit/>
          </a:bodyPr>
          <a:lstStyle/>
          <a:p>
            <a:r>
              <a:rPr lang="el-GR" sz="4000" dirty="0"/>
              <a:t>Αντικειμενοστραφής Προγραμματισμός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9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Τα πρότυπα (</a:t>
            </a:r>
            <a:r>
              <a:rPr lang="en-US" sz="2800" b="1" dirty="0"/>
              <a:t>templates)</a:t>
            </a:r>
            <a:endParaRPr lang="en-US" sz="2800" b="1" dirty="0" smtClean="0"/>
          </a:p>
          <a:p>
            <a:endParaRPr lang="el-GR" sz="2800" dirty="0" smtClean="0"/>
          </a:p>
          <a:p>
            <a:r>
              <a:rPr lang="el-GR" sz="2800" dirty="0" smtClean="0"/>
              <a:t>Ιωάννης Τσούλος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-27084" y="481236"/>
            <a:ext cx="2746648" cy="952500"/>
          </a:xfrm>
        </p:spPr>
        <p:txBody>
          <a:bodyPr>
            <a:noAutofit/>
          </a:bodyPr>
          <a:lstStyle/>
          <a:p>
            <a:pPr algn="l"/>
            <a:r>
              <a:rPr lang="el-GR" sz="2800" dirty="0"/>
              <a:t>Παράδειγμα κλάσης λίστας αντικειμένων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2336298" y="337220"/>
            <a:ext cx="680770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2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ξεκίνα από την αρχή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p = &amp;start;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while (p) {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όσο έχουμε κόμβους στη λίστα (δηλαδή όσο η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get_next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θα επιστρέφει μη μηδενικό αποτέλεσμα, τύπωσε το αντικείμενο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που περιέχεται στον κόμβο.</a:t>
            </a:r>
          </a:p>
          <a:p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&lt;&lt; p-&gt;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get_data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() &lt;&lt; ", ";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προχώρα στον επόμενο κόμβο.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p = p-&gt;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get_next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&lt;&lt; 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2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el-GR" sz="1200" b="1" dirty="0" smtClean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return 0;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l-GR" sz="1200" b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Τίτλος 3"/>
          <p:cNvSpPr txBox="1">
            <a:spLocks/>
          </p:cNvSpPr>
          <p:nvPr/>
        </p:nvSpPr>
        <p:spPr>
          <a:xfrm>
            <a:off x="8100392" y="181374"/>
            <a:ext cx="710652" cy="5163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sz="2800" dirty="0" smtClean="0"/>
              <a:t>3/3</a:t>
            </a:r>
            <a:endParaRPr lang="el-GR" sz="2800" dirty="0"/>
          </a:p>
        </p:txBody>
      </p:sp>
      <p:sp>
        <p:nvSpPr>
          <p:cNvPr id="3" name="Ορθογώνιο 2"/>
          <p:cNvSpPr/>
          <p:nvPr/>
        </p:nvSpPr>
        <p:spPr>
          <a:xfrm>
            <a:off x="1403648" y="3418468"/>
            <a:ext cx="590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dirty="0"/>
              <a:t>Το πρόγραμμα αυτό θα τυπώσει το εξής αποτέλεσμα.</a:t>
            </a:r>
          </a:p>
        </p:txBody>
      </p:sp>
      <p:sp>
        <p:nvSpPr>
          <p:cNvPr id="7" name="Ορθογώνιο 6"/>
          <p:cNvSpPr/>
          <p:nvPr/>
        </p:nvSpPr>
        <p:spPr>
          <a:xfrm>
            <a:off x="179512" y="3959106"/>
            <a:ext cx="8784976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sz="1600" dirty="0">
                <a:latin typeface="Consolas" panose="020B0609020204030204" pitchFamily="49" charset="0"/>
                <a:cs typeface="Consolas" panose="020B0609020204030204" pitchFamily="49" charset="0"/>
              </a:rPr>
              <a:t>a, b, c, d, e, f, g, h, i, j, k, l, m, n, o, p, q, r, s, t, u, v, w, x, y, z,</a:t>
            </a:r>
            <a:endParaRPr lang="el-G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757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Standard Template Library (STL)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200" b="1" dirty="0" smtClean="0"/>
              <a:t>Βιβλιοθήκη STL</a:t>
            </a:r>
            <a:r>
              <a:rPr lang="en-US" sz="2200" b="1" dirty="0" smtClean="0"/>
              <a:t>:</a:t>
            </a:r>
            <a:r>
              <a:rPr lang="el-GR" sz="2200" b="1" dirty="0" smtClean="0"/>
              <a:t> </a:t>
            </a:r>
            <a:r>
              <a:rPr lang="el-GR" sz="2200" dirty="0" smtClean="0"/>
              <a:t>Σύνολο </a:t>
            </a:r>
            <a:r>
              <a:rPr lang="el-GR" sz="2200" dirty="0"/>
              <a:t>από έτοιμες κλάσεις και συναρτήσεις γενικής </a:t>
            </a:r>
            <a:r>
              <a:rPr lang="el-GR" sz="2200" dirty="0" smtClean="0"/>
              <a:t>χρήσης που </a:t>
            </a:r>
            <a:r>
              <a:rPr lang="el-GR" sz="2200" dirty="0"/>
              <a:t>γλυτώνουν σημαντικό χρόνο από το προγραμματιστή καθώς προσφέρουν </a:t>
            </a:r>
            <a:r>
              <a:rPr lang="el-GR" sz="2200" dirty="0" smtClean="0"/>
              <a:t>έναν εύκολο </a:t>
            </a:r>
            <a:r>
              <a:rPr lang="el-GR" sz="2200" dirty="0"/>
              <a:t>τρόπο να αντιμετωπιστούν τα περισσότερα θέματα γενικής φύσεως σε </a:t>
            </a:r>
            <a:r>
              <a:rPr lang="el-GR" sz="2200" dirty="0" smtClean="0"/>
              <a:t>ένα πρόγραμμα</a:t>
            </a:r>
            <a:r>
              <a:rPr lang="el-GR" sz="2200" dirty="0"/>
              <a:t>. </a:t>
            </a:r>
            <a:endParaRPr lang="el-GR" sz="2200" dirty="0" smtClean="0"/>
          </a:p>
          <a:p>
            <a:r>
              <a:rPr lang="el-GR" sz="2200" dirty="0" smtClean="0"/>
              <a:t>Έτσι </a:t>
            </a:r>
            <a:r>
              <a:rPr lang="el-GR" sz="2200" dirty="0"/>
              <a:t>ο προγραμματιστής έχει πλέον τη δυνατότητα να ασχοληθεί με </a:t>
            </a:r>
            <a:r>
              <a:rPr lang="el-GR" sz="2200" dirty="0" smtClean="0"/>
              <a:t>την ουσία </a:t>
            </a:r>
            <a:r>
              <a:rPr lang="el-GR" sz="2200" dirty="0"/>
              <a:t>του προβλήματός του, </a:t>
            </a:r>
            <a:r>
              <a:rPr lang="el-GR" sz="2200" b="1" dirty="0"/>
              <a:t>παρά</a:t>
            </a:r>
            <a:r>
              <a:rPr lang="el-GR" sz="2200" dirty="0"/>
              <a:t> με το ποια ρουτίνα θα χρησιμοποιήσει για </a:t>
            </a:r>
            <a:r>
              <a:rPr lang="el-GR" sz="2200" dirty="0" smtClean="0"/>
              <a:t>να ταξινομήσει </a:t>
            </a:r>
            <a:r>
              <a:rPr lang="el-GR" sz="2200" dirty="0"/>
              <a:t>ένα πίνακα από </a:t>
            </a:r>
            <a:r>
              <a:rPr lang="el-GR" sz="2200" dirty="0" err="1"/>
              <a:t>strings</a:t>
            </a:r>
            <a:r>
              <a:rPr lang="el-GR" sz="2200" dirty="0"/>
              <a:t>.</a:t>
            </a:r>
          </a:p>
          <a:p>
            <a:r>
              <a:rPr lang="en-US" sz="2200" dirty="0" smtClean="0"/>
              <a:t>A</a:t>
            </a:r>
            <a:r>
              <a:rPr lang="el-GR" sz="2200" dirty="0" err="1" smtClean="0"/>
              <a:t>ποτελείται</a:t>
            </a:r>
            <a:r>
              <a:rPr lang="el-GR" sz="2200" dirty="0" smtClean="0"/>
              <a:t> από τρεις κατηγορίες κλάσεων και μεθόδων: </a:t>
            </a:r>
            <a:r>
              <a:rPr lang="el-GR" sz="2200" b="1" dirty="0" smtClean="0"/>
              <a:t>τους </a:t>
            </a:r>
            <a:r>
              <a:rPr lang="el-GR" sz="2200" b="1" dirty="0" err="1" smtClean="0"/>
              <a:t>containers</a:t>
            </a:r>
            <a:r>
              <a:rPr lang="el-GR" sz="2200" b="1" dirty="0" smtClean="0"/>
              <a:t>, τους αλγόριθμους και τους </a:t>
            </a:r>
            <a:r>
              <a:rPr lang="el-GR" sz="2200" b="1" dirty="0" err="1" smtClean="0"/>
              <a:t>iterators</a:t>
            </a:r>
            <a:r>
              <a:rPr lang="el-GR" sz="2200" b="1" dirty="0" smtClean="0"/>
              <a:t>. </a:t>
            </a:r>
            <a:endParaRPr lang="el-GR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1707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Οι κλάσεις </a:t>
            </a:r>
            <a:r>
              <a:rPr lang="en-US" dirty="0"/>
              <a:t>containers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200" b="1" dirty="0" smtClean="0"/>
              <a:t>C</a:t>
            </a:r>
            <a:r>
              <a:rPr lang="el-GR" sz="2200" b="1" dirty="0" err="1" smtClean="0"/>
              <a:t>ontainers</a:t>
            </a:r>
            <a:r>
              <a:rPr lang="en-US" sz="2200" b="1" dirty="0" smtClean="0"/>
              <a:t>: </a:t>
            </a:r>
            <a:r>
              <a:rPr lang="el-GR" sz="2200" dirty="0" smtClean="0"/>
              <a:t>Αντικείμενα </a:t>
            </a:r>
            <a:r>
              <a:rPr lang="el-GR" sz="2200" dirty="0"/>
              <a:t>που χρησιμοποιούνται ως “δοχεία” για άλλα </a:t>
            </a:r>
            <a:r>
              <a:rPr lang="el-GR" sz="2200" dirty="0" smtClean="0"/>
              <a:t>αντικείμενα (</a:t>
            </a:r>
            <a:r>
              <a:rPr lang="el-GR" sz="2200" dirty="0"/>
              <a:t>οποιουδήποτε είδους) και προσφέρουν συγκεκριμένα χαρακτηριστικά όσον αφορά </a:t>
            </a:r>
            <a:r>
              <a:rPr lang="el-GR" sz="2200" dirty="0" smtClean="0"/>
              <a:t>το τρόπο </a:t>
            </a:r>
            <a:r>
              <a:rPr lang="el-GR" sz="2200" dirty="0"/>
              <a:t>πρόσβασης των αντικειμένων, τον τρόπο αποθήκευσης των αντικειμένων </a:t>
            </a:r>
            <a:r>
              <a:rPr lang="el-GR" sz="2200" dirty="0" smtClean="0"/>
              <a:t>στη μνήμη</a:t>
            </a:r>
            <a:r>
              <a:rPr lang="el-GR" sz="2200" dirty="0"/>
              <a:t>, την αντιστοίχιση αντικειμένων σε “κλειδιά” (σχεσιακοί </a:t>
            </a:r>
            <a:r>
              <a:rPr lang="el-GR" sz="2200" dirty="0" err="1"/>
              <a:t>containers</a:t>
            </a:r>
            <a:r>
              <a:rPr lang="el-GR" sz="2200" dirty="0"/>
              <a:t>), κλπ. </a:t>
            </a:r>
            <a:endParaRPr lang="el-GR" sz="2200" dirty="0" smtClean="0"/>
          </a:p>
          <a:p>
            <a:r>
              <a:rPr lang="el-GR" sz="2200" b="1" dirty="0" smtClean="0"/>
              <a:t>Βασικοί </a:t>
            </a:r>
            <a:r>
              <a:rPr lang="el-GR" sz="2200" b="1" dirty="0" err="1" smtClean="0"/>
              <a:t>containers</a:t>
            </a:r>
            <a:r>
              <a:rPr lang="en-US" sz="2200" b="1" dirty="0" smtClean="0"/>
              <a:t>: </a:t>
            </a:r>
            <a:r>
              <a:rPr lang="el-GR" sz="2200" dirty="0" err="1" smtClean="0"/>
              <a:t>vector</a:t>
            </a:r>
            <a:r>
              <a:rPr lang="el-GR" sz="2200" dirty="0"/>
              <a:t>, </a:t>
            </a:r>
            <a:r>
              <a:rPr lang="el-GR" sz="2200" dirty="0" err="1"/>
              <a:t>list</a:t>
            </a:r>
            <a:r>
              <a:rPr lang="el-GR" sz="2200" dirty="0"/>
              <a:t>, </a:t>
            </a:r>
            <a:r>
              <a:rPr lang="el-GR" sz="2200" dirty="0" err="1"/>
              <a:t>queue</a:t>
            </a:r>
            <a:r>
              <a:rPr lang="el-GR" sz="2200" dirty="0"/>
              <a:t>, </a:t>
            </a:r>
            <a:r>
              <a:rPr lang="el-GR" sz="2200" dirty="0" err="1"/>
              <a:t>stack</a:t>
            </a:r>
            <a:r>
              <a:rPr lang="el-GR" sz="2200" dirty="0"/>
              <a:t> και </a:t>
            </a:r>
            <a:r>
              <a:rPr lang="el-GR" sz="2200" dirty="0" err="1"/>
              <a:t>set</a:t>
            </a:r>
            <a:r>
              <a:rPr lang="el-GR" sz="2200" dirty="0"/>
              <a:t>, ενώ ορίζονται και </a:t>
            </a:r>
            <a:r>
              <a:rPr lang="el-GR" sz="2200" dirty="0" err="1" smtClean="0"/>
              <a:t>οισχεσιακοί</a:t>
            </a:r>
            <a:r>
              <a:rPr lang="el-GR" sz="2200" dirty="0" smtClean="0"/>
              <a:t> </a:t>
            </a:r>
            <a:r>
              <a:rPr lang="en-US" sz="2200" dirty="0"/>
              <a:t>containers </a:t>
            </a:r>
            <a:r>
              <a:rPr lang="el-GR" sz="2200" dirty="0"/>
              <a:t>οι </a:t>
            </a:r>
            <a:r>
              <a:rPr lang="en-US" sz="2200" dirty="0"/>
              <a:t>map, </a:t>
            </a:r>
            <a:r>
              <a:rPr lang="en-US" sz="2200" dirty="0" err="1"/>
              <a:t>multimap</a:t>
            </a:r>
            <a:r>
              <a:rPr lang="en-US" sz="2200" dirty="0"/>
              <a:t>.</a:t>
            </a:r>
          </a:p>
          <a:p>
            <a:r>
              <a:rPr lang="el-GR" sz="2200" dirty="0"/>
              <a:t>Οι </a:t>
            </a:r>
            <a:r>
              <a:rPr lang="el-GR" sz="2200" dirty="0" err="1"/>
              <a:t>containers</a:t>
            </a:r>
            <a:r>
              <a:rPr lang="el-GR" sz="2200" dirty="0"/>
              <a:t> επειδή είναι βασισμένοι στα πρότυπα, μπορούν να περιέχουν </a:t>
            </a:r>
            <a:r>
              <a:rPr lang="el-GR" sz="2200" dirty="0" smtClean="0"/>
              <a:t>αντικείμενα</a:t>
            </a:r>
            <a:r>
              <a:rPr lang="en-US" sz="2200" dirty="0" smtClean="0"/>
              <a:t> </a:t>
            </a:r>
            <a:r>
              <a:rPr lang="el-GR" sz="2200" dirty="0" smtClean="0"/>
              <a:t>οποιασδήποτε </a:t>
            </a:r>
            <a:r>
              <a:rPr lang="el-GR" sz="2200" dirty="0"/>
              <a:t>κλάσης.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8831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Οι μέθοδοι </a:t>
            </a:r>
            <a:r>
              <a:rPr lang="en-US" dirty="0"/>
              <a:t>algorithms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200" dirty="0"/>
              <a:t>Οι </a:t>
            </a:r>
            <a:r>
              <a:rPr lang="el-GR" sz="2200" dirty="0" err="1"/>
              <a:t>containers</a:t>
            </a:r>
            <a:r>
              <a:rPr lang="el-GR" sz="2200" dirty="0"/>
              <a:t> από μόνοι τους δε θα ήταν ιδιαίτερα χρήσιμοι, όχι περισσότερο από </a:t>
            </a:r>
            <a:r>
              <a:rPr lang="el-GR" sz="2200" dirty="0" smtClean="0"/>
              <a:t>την</a:t>
            </a:r>
            <a:r>
              <a:rPr lang="en-US" sz="2200" dirty="0" smtClean="0"/>
              <a:t> </a:t>
            </a:r>
            <a:r>
              <a:rPr lang="el-GR" sz="2200" dirty="0" smtClean="0"/>
              <a:t>ξεχωριστή </a:t>
            </a:r>
            <a:r>
              <a:rPr lang="el-GR" sz="2200" dirty="0"/>
              <a:t>υλοποίηση κάποιου προγραμματιστή. </a:t>
            </a:r>
            <a:endParaRPr lang="en-US" sz="2200" dirty="0" smtClean="0"/>
          </a:p>
          <a:p>
            <a:r>
              <a:rPr lang="el-GR" sz="2200" dirty="0" smtClean="0"/>
              <a:t>Αυτό </a:t>
            </a:r>
            <a:r>
              <a:rPr lang="el-GR" sz="2200" dirty="0"/>
              <a:t>που κάνει την STL </a:t>
            </a:r>
            <a:r>
              <a:rPr lang="el-GR" sz="2200" dirty="0" smtClean="0"/>
              <a:t>να</a:t>
            </a:r>
            <a:r>
              <a:rPr lang="en-US" sz="2200" dirty="0" smtClean="0"/>
              <a:t> </a:t>
            </a:r>
            <a:r>
              <a:rPr lang="el-GR" sz="2200" dirty="0" smtClean="0"/>
              <a:t>αποδεικνύεται </a:t>
            </a:r>
            <a:r>
              <a:rPr lang="el-GR" sz="2200" dirty="0"/>
              <a:t>αξεπέραστο εργαλείο είναι ο συνδυασμός των </a:t>
            </a:r>
            <a:r>
              <a:rPr lang="el-GR" sz="2200" dirty="0" err="1"/>
              <a:t>containers</a:t>
            </a:r>
            <a:r>
              <a:rPr lang="el-GR" sz="2200" dirty="0"/>
              <a:t> με </a:t>
            </a:r>
            <a:r>
              <a:rPr lang="el-GR" sz="2200" dirty="0" smtClean="0"/>
              <a:t>τους</a:t>
            </a:r>
            <a:r>
              <a:rPr lang="en-US" sz="2200" dirty="0" smtClean="0"/>
              <a:t> </a:t>
            </a:r>
            <a:r>
              <a:rPr lang="el-GR" sz="2200" dirty="0" smtClean="0"/>
              <a:t>αλγόριθμους </a:t>
            </a:r>
            <a:r>
              <a:rPr lang="el-GR" sz="2200" dirty="0"/>
              <a:t>(</a:t>
            </a:r>
            <a:r>
              <a:rPr lang="el-GR" sz="2200" dirty="0" err="1"/>
              <a:t>algorithms</a:t>
            </a:r>
            <a:r>
              <a:rPr lang="el-GR" sz="2200" dirty="0" smtClean="0"/>
              <a:t>).</a:t>
            </a:r>
            <a:endParaRPr lang="en-US" sz="2200" dirty="0" smtClean="0"/>
          </a:p>
          <a:p>
            <a:r>
              <a:rPr lang="el-GR" sz="2200" dirty="0" smtClean="0"/>
              <a:t> </a:t>
            </a:r>
            <a:r>
              <a:rPr lang="el-GR" sz="2200" dirty="0"/>
              <a:t>Οι αλγόριθμοι είναι απλώς μέθοδοι που έχουν σχεδιαστεί </a:t>
            </a:r>
            <a:r>
              <a:rPr lang="el-GR" sz="2200" dirty="0" smtClean="0"/>
              <a:t>να</a:t>
            </a:r>
            <a:r>
              <a:rPr lang="en-US" sz="2200" dirty="0" smtClean="0"/>
              <a:t> </a:t>
            </a:r>
            <a:r>
              <a:rPr lang="el-GR" sz="2200" dirty="0" smtClean="0"/>
              <a:t>λειτουργούν </a:t>
            </a:r>
            <a:r>
              <a:rPr lang="el-GR" sz="2200" dirty="0"/>
              <a:t>πάνω στα αντικείμενα που περιέχονται </a:t>
            </a:r>
            <a:r>
              <a:rPr lang="el-GR" sz="2200" dirty="0" smtClean="0"/>
              <a:t>στους</a:t>
            </a:r>
            <a:r>
              <a:rPr lang="en-US" sz="2200" dirty="0" smtClean="0"/>
              <a:t> </a:t>
            </a:r>
            <a:r>
              <a:rPr lang="el-GR" sz="2200" dirty="0" err="1" smtClean="0"/>
              <a:t>containers</a:t>
            </a:r>
            <a:r>
              <a:rPr lang="el-GR" sz="2200" dirty="0"/>
              <a:t>, χωρίς όμως </a:t>
            </a:r>
            <a:r>
              <a:rPr lang="el-GR" sz="2200" dirty="0" smtClean="0"/>
              <a:t>να</a:t>
            </a:r>
            <a:r>
              <a:rPr lang="en-US" sz="2200" dirty="0" smtClean="0"/>
              <a:t> </a:t>
            </a:r>
            <a:r>
              <a:rPr lang="el-GR" sz="2200" dirty="0" smtClean="0"/>
              <a:t>απαιτούν </a:t>
            </a:r>
            <a:r>
              <a:rPr lang="el-GR" sz="2200" dirty="0"/>
              <a:t>κάποιο συγκεκριμένο τύπο, μόνο κάποια γενικά χαρακτηριστικά.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434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Οι μέθοδοι </a:t>
            </a:r>
            <a:r>
              <a:rPr lang="en-US" dirty="0"/>
              <a:t>algorithms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200" b="1" i="1" dirty="0"/>
              <a:t>Π.χ. </a:t>
            </a:r>
            <a:r>
              <a:rPr lang="el-GR" sz="2200" dirty="0"/>
              <a:t>για </a:t>
            </a:r>
            <a:r>
              <a:rPr lang="el-GR" sz="2200" dirty="0" smtClean="0"/>
              <a:t>να</a:t>
            </a:r>
            <a:r>
              <a:rPr lang="en-US" sz="2200" dirty="0" smtClean="0"/>
              <a:t> </a:t>
            </a:r>
            <a:r>
              <a:rPr lang="el-GR" sz="2200" dirty="0" smtClean="0"/>
              <a:t>ταξινομήσουμε </a:t>
            </a:r>
            <a:r>
              <a:rPr lang="el-GR" sz="2200" dirty="0"/>
              <a:t>τα αντικείμενα ενός </a:t>
            </a:r>
            <a:r>
              <a:rPr lang="el-GR" sz="2200" dirty="0" err="1"/>
              <a:t>container</a:t>
            </a:r>
            <a:r>
              <a:rPr lang="el-GR" sz="2200" dirty="0"/>
              <a:t>, δεν είναι ανάγκη να απαιτήσουμε </a:t>
            </a:r>
            <a:r>
              <a:rPr lang="el-GR" sz="2200" dirty="0" smtClean="0"/>
              <a:t>ο</a:t>
            </a:r>
            <a:r>
              <a:rPr lang="en-US" sz="2200" dirty="0" smtClean="0"/>
              <a:t> </a:t>
            </a:r>
            <a:r>
              <a:rPr lang="el-GR" sz="2200" dirty="0" err="1" smtClean="0"/>
              <a:t>container</a:t>
            </a:r>
            <a:r>
              <a:rPr lang="el-GR" sz="2200" dirty="0" smtClean="0"/>
              <a:t> </a:t>
            </a:r>
            <a:r>
              <a:rPr lang="el-GR" sz="2200" dirty="0"/>
              <a:t>να περιέχει </a:t>
            </a:r>
            <a:r>
              <a:rPr lang="el-GR" sz="2200" dirty="0" err="1"/>
              <a:t>string</a:t>
            </a:r>
            <a:r>
              <a:rPr lang="el-GR" sz="2200" dirty="0"/>
              <a:t>, απλώς να ορίζεται η πράξη της σύγκρισης για </a:t>
            </a:r>
            <a:r>
              <a:rPr lang="el-GR" sz="2200" dirty="0" smtClean="0"/>
              <a:t>τα</a:t>
            </a:r>
            <a:r>
              <a:rPr lang="en-US" sz="2200" dirty="0" smtClean="0"/>
              <a:t> </a:t>
            </a:r>
            <a:r>
              <a:rPr lang="el-GR" sz="2200" dirty="0" smtClean="0"/>
              <a:t>αντικείμενα </a:t>
            </a:r>
            <a:r>
              <a:rPr lang="el-GR" sz="2200" dirty="0"/>
              <a:t>αυτά (δηλαδή οι τελεστές &lt;, ==, </a:t>
            </a:r>
            <a:r>
              <a:rPr lang="el-GR" sz="2200" dirty="0" smtClean="0"/>
              <a:t>&gt;).</a:t>
            </a:r>
            <a:endParaRPr lang="en-US" sz="2200" dirty="0" smtClean="0"/>
          </a:p>
          <a:p>
            <a:r>
              <a:rPr lang="el-GR" sz="2200" dirty="0"/>
              <a:t>Η STL προσφέρει έτοιμους αλγόριθμους για </a:t>
            </a:r>
            <a:r>
              <a:rPr lang="el-GR" sz="2200" dirty="0" smtClean="0"/>
              <a:t>πολλές</a:t>
            </a:r>
            <a:r>
              <a:rPr lang="en-US" sz="2200" dirty="0" smtClean="0"/>
              <a:t> </a:t>
            </a:r>
            <a:r>
              <a:rPr lang="el-GR" sz="2200" dirty="0" smtClean="0"/>
              <a:t>διαδικασίες</a:t>
            </a:r>
            <a:r>
              <a:rPr lang="el-GR" sz="2200" dirty="0"/>
              <a:t>, όπως </a:t>
            </a:r>
            <a:r>
              <a:rPr lang="el-GR" sz="2200" b="1" dirty="0"/>
              <a:t>ταξινόμηση</a:t>
            </a:r>
            <a:r>
              <a:rPr lang="el-GR" sz="2200" dirty="0"/>
              <a:t> (</a:t>
            </a:r>
            <a:r>
              <a:rPr lang="el-GR" sz="2200" dirty="0" err="1"/>
              <a:t>sort</a:t>
            </a:r>
            <a:r>
              <a:rPr lang="el-GR" sz="2200" dirty="0" smtClean="0"/>
              <a:t>,</a:t>
            </a:r>
            <a:r>
              <a:rPr lang="en-US" sz="2200" dirty="0" smtClean="0"/>
              <a:t> </a:t>
            </a:r>
            <a:r>
              <a:rPr lang="el-GR" sz="2200" dirty="0" err="1" smtClean="0"/>
              <a:t>stable_sort</a:t>
            </a:r>
            <a:r>
              <a:rPr lang="el-GR" sz="2200" dirty="0"/>
              <a:t>), </a:t>
            </a:r>
            <a:r>
              <a:rPr lang="el-GR" sz="2200" b="1" dirty="0"/>
              <a:t>αντιγραφή αντικειμένων από τον </a:t>
            </a:r>
            <a:r>
              <a:rPr lang="el-GR" sz="2200" b="1" dirty="0" err="1"/>
              <a:t>container</a:t>
            </a:r>
            <a:r>
              <a:rPr lang="el-GR" sz="2200" dirty="0"/>
              <a:t> με ή χωρίς συνθήκη </a:t>
            </a:r>
            <a:r>
              <a:rPr lang="el-GR" sz="2200" dirty="0" smtClean="0"/>
              <a:t>που</a:t>
            </a:r>
            <a:r>
              <a:rPr lang="en-US" sz="2200" dirty="0" smtClean="0"/>
              <a:t> </a:t>
            </a:r>
            <a:r>
              <a:rPr lang="el-GR" sz="2200" dirty="0" smtClean="0"/>
              <a:t>πρέπει </a:t>
            </a:r>
            <a:r>
              <a:rPr lang="el-GR" sz="2200" dirty="0"/>
              <a:t>να </a:t>
            </a:r>
            <a:r>
              <a:rPr lang="el-GR" sz="2200" dirty="0" smtClean="0"/>
              <a:t>πληρείται </a:t>
            </a:r>
            <a:r>
              <a:rPr lang="el-GR" sz="2200" dirty="0"/>
              <a:t>(</a:t>
            </a:r>
            <a:r>
              <a:rPr lang="en-US" sz="2200" dirty="0"/>
              <a:t>copy, </a:t>
            </a:r>
            <a:r>
              <a:rPr lang="en-US" sz="2200" dirty="0" err="1"/>
              <a:t>copy_backward</a:t>
            </a:r>
            <a:r>
              <a:rPr lang="en-US" sz="2200" dirty="0"/>
              <a:t>, </a:t>
            </a:r>
            <a:r>
              <a:rPr lang="en-US" sz="2200" dirty="0" err="1"/>
              <a:t>unique_copy</a:t>
            </a:r>
            <a:r>
              <a:rPr lang="en-US" sz="2200" dirty="0" smtClean="0"/>
              <a:t>, </a:t>
            </a:r>
            <a:r>
              <a:rPr lang="en-US" sz="2200" dirty="0" err="1" smtClean="0"/>
              <a:t>unique_copy_if</a:t>
            </a:r>
            <a:r>
              <a:rPr lang="en-US" sz="2200" dirty="0"/>
              <a:t>), </a:t>
            </a:r>
            <a:r>
              <a:rPr lang="el-GR" sz="2200" b="1" dirty="0" smtClean="0"/>
              <a:t>ορισμός</a:t>
            </a:r>
            <a:r>
              <a:rPr lang="en-US" sz="2200" b="1" dirty="0" smtClean="0"/>
              <a:t> </a:t>
            </a:r>
            <a:r>
              <a:rPr lang="el-GR" sz="2200" b="1" dirty="0" smtClean="0"/>
              <a:t>κάποιας </a:t>
            </a:r>
            <a:r>
              <a:rPr lang="el-GR" sz="2200" b="1" dirty="0"/>
              <a:t>τιμής στα αντικείμενα </a:t>
            </a:r>
            <a:r>
              <a:rPr lang="el-GR" sz="2200" dirty="0"/>
              <a:t>(</a:t>
            </a:r>
            <a:r>
              <a:rPr lang="el-GR" sz="2200" dirty="0" err="1"/>
              <a:t>fill</a:t>
            </a:r>
            <a:r>
              <a:rPr lang="el-GR" sz="2200" dirty="0"/>
              <a:t>, </a:t>
            </a:r>
            <a:r>
              <a:rPr lang="el-GR" sz="2200" dirty="0" err="1"/>
              <a:t>fill_n</a:t>
            </a:r>
            <a:r>
              <a:rPr lang="el-GR" sz="2200" dirty="0"/>
              <a:t>), </a:t>
            </a:r>
            <a:r>
              <a:rPr lang="el-GR" sz="2200" b="1" dirty="0"/>
              <a:t>εύρεση αντικειμένων στο </a:t>
            </a:r>
            <a:r>
              <a:rPr lang="el-GR" sz="2200" b="1" dirty="0" err="1" smtClean="0"/>
              <a:t>container</a:t>
            </a:r>
            <a:r>
              <a:rPr lang="en-US" sz="2200" dirty="0" smtClean="0"/>
              <a:t> (</a:t>
            </a:r>
            <a:r>
              <a:rPr lang="en-US" sz="2200" dirty="0"/>
              <a:t>find, </a:t>
            </a:r>
            <a:r>
              <a:rPr lang="en-US" sz="2200" dirty="0" err="1"/>
              <a:t>find_end</a:t>
            </a:r>
            <a:r>
              <a:rPr lang="en-US" sz="2200" dirty="0"/>
              <a:t>, </a:t>
            </a:r>
            <a:r>
              <a:rPr lang="en-US" sz="2200" dirty="0" err="1"/>
              <a:t>find_first_of</a:t>
            </a:r>
            <a:r>
              <a:rPr lang="en-US" sz="2200" dirty="0"/>
              <a:t>, </a:t>
            </a:r>
            <a:r>
              <a:rPr lang="en-US" sz="2200" dirty="0" err="1"/>
              <a:t>find_if</a:t>
            </a:r>
            <a:r>
              <a:rPr lang="en-US" sz="2200" dirty="0"/>
              <a:t>), </a:t>
            </a:r>
            <a:r>
              <a:rPr lang="en-US" sz="2200" b="1" dirty="0"/>
              <a:t>κατα</a:t>
            </a:r>
            <a:r>
              <a:rPr lang="en-US" sz="2200" b="1" dirty="0" err="1"/>
              <a:t>μέτρηση</a:t>
            </a:r>
            <a:r>
              <a:rPr lang="en-US" sz="2200" b="1" dirty="0"/>
              <a:t> α</a:t>
            </a:r>
            <a:r>
              <a:rPr lang="en-US" sz="2200" b="1" dirty="0" err="1"/>
              <a:t>ντικειμένων</a:t>
            </a:r>
            <a:r>
              <a:rPr lang="en-US" sz="2200" dirty="0"/>
              <a:t> </a:t>
            </a:r>
            <a:r>
              <a:rPr lang="en-US" sz="2200" dirty="0" err="1"/>
              <a:t>με</a:t>
            </a:r>
            <a:r>
              <a:rPr lang="en-US" sz="2200" dirty="0"/>
              <a:t> ή </a:t>
            </a:r>
            <a:r>
              <a:rPr lang="en-US" sz="2200" dirty="0" err="1" smtClean="0"/>
              <a:t>χωρίς</a:t>
            </a:r>
            <a:r>
              <a:rPr lang="en-US" sz="2200" dirty="0" smtClean="0"/>
              <a:t> </a:t>
            </a:r>
            <a:r>
              <a:rPr lang="el-GR" sz="2200" dirty="0" smtClean="0"/>
              <a:t>συνθήκη </a:t>
            </a:r>
            <a:r>
              <a:rPr lang="el-GR" sz="2200" dirty="0"/>
              <a:t>(</a:t>
            </a:r>
            <a:r>
              <a:rPr lang="el-GR" sz="2200" dirty="0" err="1"/>
              <a:t>count</a:t>
            </a:r>
            <a:r>
              <a:rPr lang="el-GR" sz="2200" dirty="0"/>
              <a:t>, </a:t>
            </a:r>
            <a:r>
              <a:rPr lang="el-GR" sz="2200" dirty="0" err="1"/>
              <a:t>count_if</a:t>
            </a:r>
            <a:r>
              <a:rPr lang="el-GR" sz="2200" dirty="0"/>
              <a:t>), </a:t>
            </a:r>
            <a:r>
              <a:rPr lang="el-GR" sz="2200" b="1" dirty="0"/>
              <a:t>εκτέλεση κάποιας ρουτίνας</a:t>
            </a:r>
            <a:r>
              <a:rPr lang="el-GR" sz="2200" dirty="0"/>
              <a:t> </a:t>
            </a:r>
            <a:r>
              <a:rPr lang="el-GR" sz="2200" dirty="0" smtClean="0"/>
              <a:t>για</a:t>
            </a:r>
            <a:r>
              <a:rPr lang="en-US" sz="2200" dirty="0" smtClean="0"/>
              <a:t> </a:t>
            </a:r>
            <a:r>
              <a:rPr lang="el-GR" sz="2200" dirty="0" smtClean="0"/>
              <a:t>συγκεκριμένα αντικείμενα</a:t>
            </a:r>
            <a:r>
              <a:rPr lang="en-US" sz="2200" dirty="0" smtClean="0"/>
              <a:t>.</a:t>
            </a:r>
            <a:endParaRPr lang="el-GR" sz="22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7465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Οι μέθοδοι </a:t>
            </a:r>
            <a:r>
              <a:rPr lang="en-US" dirty="0"/>
              <a:t>algorithms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l-GR" sz="2400" b="1" dirty="0" smtClean="0"/>
              <a:t>Αλγόριθμοι διαδικασιών στην STL</a:t>
            </a:r>
            <a:r>
              <a:rPr lang="en-US" sz="2400" b="1" dirty="0" smtClean="0"/>
              <a:t>:</a:t>
            </a:r>
            <a:r>
              <a:rPr lang="el-GR" sz="2400" b="1" dirty="0" smtClean="0"/>
              <a:t> </a:t>
            </a:r>
            <a:endParaRPr lang="en-US" sz="2400" b="1" dirty="0" smtClean="0"/>
          </a:p>
          <a:p>
            <a:pPr marL="0" indent="0" algn="just">
              <a:buNone/>
            </a:pPr>
            <a:r>
              <a:rPr lang="el-GR" sz="2000" b="1" dirty="0" smtClean="0"/>
              <a:t>ταξινόμηση</a:t>
            </a:r>
            <a:r>
              <a:rPr lang="el-GR" sz="2000" dirty="0" smtClean="0"/>
              <a:t> </a:t>
            </a:r>
            <a:r>
              <a:rPr lang="el-GR" sz="2000" dirty="0"/>
              <a:t>(</a:t>
            </a:r>
            <a:r>
              <a:rPr lang="el-GR" sz="2000" dirty="0" err="1"/>
              <a:t>sort</a:t>
            </a:r>
            <a:r>
              <a:rPr lang="el-GR" sz="2000" dirty="0" smtClean="0"/>
              <a:t>,</a:t>
            </a:r>
            <a:r>
              <a:rPr lang="en-US" sz="2000" dirty="0" smtClean="0"/>
              <a:t> </a:t>
            </a:r>
            <a:r>
              <a:rPr lang="el-GR" sz="2000" dirty="0" err="1" smtClean="0"/>
              <a:t>stable_sort</a:t>
            </a:r>
            <a:r>
              <a:rPr lang="el-GR" sz="2000" dirty="0"/>
              <a:t>), </a:t>
            </a:r>
            <a:r>
              <a:rPr lang="el-GR" sz="2000" b="1" dirty="0"/>
              <a:t>αντιγραφή αντικειμένων από τον </a:t>
            </a:r>
            <a:r>
              <a:rPr lang="el-GR" sz="2000" b="1" dirty="0" err="1"/>
              <a:t>container</a:t>
            </a:r>
            <a:r>
              <a:rPr lang="el-GR" sz="2000" dirty="0"/>
              <a:t> με ή χωρίς συνθήκη </a:t>
            </a:r>
            <a:r>
              <a:rPr lang="el-GR" sz="2000" dirty="0" smtClean="0"/>
              <a:t>που</a:t>
            </a:r>
            <a:r>
              <a:rPr lang="en-US" sz="2000" dirty="0" smtClean="0"/>
              <a:t> </a:t>
            </a:r>
            <a:r>
              <a:rPr lang="el-GR" sz="2000" dirty="0" smtClean="0"/>
              <a:t>πρέπει </a:t>
            </a:r>
            <a:r>
              <a:rPr lang="el-GR" sz="2000" dirty="0"/>
              <a:t>να </a:t>
            </a:r>
            <a:r>
              <a:rPr lang="el-GR" sz="2000" dirty="0" smtClean="0"/>
              <a:t>πληρείται </a:t>
            </a:r>
            <a:r>
              <a:rPr lang="el-GR" sz="2000" dirty="0"/>
              <a:t>(</a:t>
            </a:r>
            <a:r>
              <a:rPr lang="en-US" sz="2000" dirty="0"/>
              <a:t>copy, </a:t>
            </a:r>
            <a:r>
              <a:rPr lang="en-US" sz="2000" dirty="0" err="1"/>
              <a:t>copy_backward</a:t>
            </a:r>
            <a:r>
              <a:rPr lang="en-US" sz="2000" dirty="0"/>
              <a:t>, </a:t>
            </a:r>
            <a:r>
              <a:rPr lang="en-US" sz="2000" dirty="0" err="1"/>
              <a:t>unique_copy</a:t>
            </a:r>
            <a:r>
              <a:rPr lang="en-US" sz="2000" dirty="0" smtClean="0"/>
              <a:t>, </a:t>
            </a:r>
            <a:r>
              <a:rPr lang="en-US" sz="2000" dirty="0" err="1" smtClean="0"/>
              <a:t>unique_copy_if</a:t>
            </a:r>
            <a:r>
              <a:rPr lang="en-US" sz="2000" dirty="0"/>
              <a:t>), </a:t>
            </a:r>
            <a:r>
              <a:rPr lang="el-GR" sz="2000" b="1" dirty="0" smtClean="0"/>
              <a:t>ορισμός</a:t>
            </a:r>
            <a:r>
              <a:rPr lang="en-US" sz="2000" b="1" dirty="0" smtClean="0"/>
              <a:t> </a:t>
            </a:r>
            <a:r>
              <a:rPr lang="el-GR" sz="2000" b="1" dirty="0" smtClean="0"/>
              <a:t>κάποιας </a:t>
            </a:r>
            <a:r>
              <a:rPr lang="el-GR" sz="2000" b="1" dirty="0"/>
              <a:t>τιμής στα αντικείμενα </a:t>
            </a:r>
            <a:r>
              <a:rPr lang="el-GR" sz="2000" dirty="0"/>
              <a:t>(</a:t>
            </a:r>
            <a:r>
              <a:rPr lang="el-GR" sz="2000" dirty="0" err="1"/>
              <a:t>fill</a:t>
            </a:r>
            <a:r>
              <a:rPr lang="el-GR" sz="2000" dirty="0"/>
              <a:t>, </a:t>
            </a:r>
            <a:r>
              <a:rPr lang="el-GR" sz="2000" dirty="0" err="1"/>
              <a:t>fill_n</a:t>
            </a:r>
            <a:r>
              <a:rPr lang="el-GR" sz="2000" dirty="0"/>
              <a:t>), </a:t>
            </a:r>
            <a:r>
              <a:rPr lang="el-GR" sz="2000" b="1" dirty="0"/>
              <a:t>εύρεση αντικειμένων στο </a:t>
            </a:r>
            <a:r>
              <a:rPr lang="el-GR" sz="2000" b="1" dirty="0" err="1" smtClean="0"/>
              <a:t>container</a:t>
            </a:r>
            <a:r>
              <a:rPr lang="en-US" sz="2000" dirty="0" smtClean="0"/>
              <a:t> (</a:t>
            </a:r>
            <a:r>
              <a:rPr lang="en-US" sz="2000" dirty="0"/>
              <a:t>find, </a:t>
            </a:r>
            <a:r>
              <a:rPr lang="en-US" sz="2000" dirty="0" err="1"/>
              <a:t>find_end</a:t>
            </a:r>
            <a:r>
              <a:rPr lang="en-US" sz="2000" dirty="0"/>
              <a:t>, </a:t>
            </a:r>
            <a:r>
              <a:rPr lang="en-US" sz="2000" dirty="0" err="1"/>
              <a:t>find_first_of</a:t>
            </a:r>
            <a:r>
              <a:rPr lang="en-US" sz="2000" dirty="0"/>
              <a:t>, </a:t>
            </a:r>
            <a:r>
              <a:rPr lang="en-US" sz="2000" dirty="0" err="1"/>
              <a:t>find_if</a:t>
            </a:r>
            <a:r>
              <a:rPr lang="en-US" sz="2000" dirty="0"/>
              <a:t>), </a:t>
            </a:r>
            <a:r>
              <a:rPr lang="en-US" sz="2000" b="1" dirty="0"/>
              <a:t>κατα</a:t>
            </a:r>
            <a:r>
              <a:rPr lang="en-US" sz="2000" b="1" dirty="0" err="1"/>
              <a:t>μέτρηση</a:t>
            </a:r>
            <a:r>
              <a:rPr lang="en-US" sz="2000" b="1" dirty="0"/>
              <a:t> α</a:t>
            </a:r>
            <a:r>
              <a:rPr lang="en-US" sz="2000" b="1" dirty="0" err="1"/>
              <a:t>ντικειμένων</a:t>
            </a:r>
            <a:r>
              <a:rPr lang="en-US" sz="2000" dirty="0"/>
              <a:t> </a:t>
            </a:r>
            <a:r>
              <a:rPr lang="en-US" sz="2000" dirty="0" err="1"/>
              <a:t>με</a:t>
            </a:r>
            <a:r>
              <a:rPr lang="en-US" sz="2000" dirty="0"/>
              <a:t> ή </a:t>
            </a:r>
            <a:r>
              <a:rPr lang="en-US" sz="2000" dirty="0" err="1" smtClean="0"/>
              <a:t>χωρίς</a:t>
            </a:r>
            <a:r>
              <a:rPr lang="en-US" sz="2000" dirty="0" smtClean="0"/>
              <a:t> </a:t>
            </a:r>
            <a:r>
              <a:rPr lang="el-GR" sz="2000" dirty="0" smtClean="0"/>
              <a:t>συνθήκη </a:t>
            </a:r>
            <a:r>
              <a:rPr lang="el-GR" sz="2000" dirty="0"/>
              <a:t>(</a:t>
            </a:r>
            <a:r>
              <a:rPr lang="el-GR" sz="2000" dirty="0" err="1"/>
              <a:t>count</a:t>
            </a:r>
            <a:r>
              <a:rPr lang="el-GR" sz="2000" dirty="0"/>
              <a:t>, </a:t>
            </a:r>
            <a:r>
              <a:rPr lang="el-GR" sz="2000" dirty="0" err="1"/>
              <a:t>count_if</a:t>
            </a:r>
            <a:r>
              <a:rPr lang="el-GR" sz="2000" dirty="0"/>
              <a:t>), </a:t>
            </a:r>
            <a:r>
              <a:rPr lang="el-GR" sz="2000" b="1" dirty="0"/>
              <a:t>εκτέλεση κάποιας ρουτίνας</a:t>
            </a:r>
            <a:r>
              <a:rPr lang="el-GR" sz="2000" dirty="0"/>
              <a:t> </a:t>
            </a:r>
            <a:r>
              <a:rPr lang="el-GR" sz="2000" dirty="0" smtClean="0"/>
              <a:t>για</a:t>
            </a:r>
            <a:r>
              <a:rPr lang="en-US" sz="2000" dirty="0" smtClean="0"/>
              <a:t> </a:t>
            </a:r>
            <a:r>
              <a:rPr lang="el-GR" sz="2000" dirty="0" smtClean="0"/>
              <a:t>συγκεκριμένα αντικείμενα</a:t>
            </a:r>
            <a:r>
              <a:rPr lang="en-US" sz="2000" dirty="0"/>
              <a:t> (</a:t>
            </a:r>
            <a:r>
              <a:rPr lang="en-US" sz="2000" dirty="0" err="1"/>
              <a:t>for_each</a:t>
            </a:r>
            <a:r>
              <a:rPr lang="en-US" sz="2000" dirty="0" smtClean="0"/>
              <a:t>, transform</a:t>
            </a:r>
            <a:r>
              <a:rPr lang="en-US" sz="2000" dirty="0"/>
              <a:t>), </a:t>
            </a:r>
            <a:r>
              <a:rPr lang="el-GR" sz="2000" b="1" dirty="0"/>
              <a:t>πράξεις συνόλων</a:t>
            </a:r>
            <a:r>
              <a:rPr lang="el-GR" sz="2000" dirty="0"/>
              <a:t> (</a:t>
            </a:r>
            <a:r>
              <a:rPr lang="en-US" sz="2000" dirty="0" err="1"/>
              <a:t>set_union</a:t>
            </a:r>
            <a:r>
              <a:rPr lang="en-US" sz="2000" dirty="0"/>
              <a:t>, </a:t>
            </a:r>
            <a:r>
              <a:rPr lang="en-US" sz="2000" dirty="0" err="1"/>
              <a:t>set_intersection</a:t>
            </a:r>
            <a:r>
              <a:rPr lang="en-US" sz="2000" dirty="0"/>
              <a:t>), </a:t>
            </a:r>
            <a:r>
              <a:rPr lang="el-GR" sz="2000" b="1" dirty="0" smtClean="0"/>
              <a:t>εύρεση</a:t>
            </a:r>
            <a:r>
              <a:rPr lang="en-US" sz="2000" b="1" dirty="0" smtClean="0"/>
              <a:t> </a:t>
            </a:r>
            <a:r>
              <a:rPr lang="el-GR" sz="2000" b="1" dirty="0" smtClean="0"/>
              <a:t>μεγίστων </a:t>
            </a:r>
            <a:r>
              <a:rPr lang="el-GR" sz="2000" b="1" dirty="0"/>
              <a:t>και ελαχίστων </a:t>
            </a:r>
            <a:r>
              <a:rPr lang="el-GR" sz="2000" dirty="0"/>
              <a:t>(</a:t>
            </a:r>
            <a:r>
              <a:rPr lang="el-GR" sz="2000" dirty="0" err="1"/>
              <a:t>max_element</a:t>
            </a:r>
            <a:r>
              <a:rPr lang="el-GR" sz="2000" dirty="0"/>
              <a:t>, </a:t>
            </a:r>
            <a:r>
              <a:rPr lang="el-GR" sz="2000" dirty="0" err="1"/>
              <a:t>min_element</a:t>
            </a:r>
            <a:r>
              <a:rPr lang="el-GR" sz="2000" dirty="0"/>
              <a:t>), </a:t>
            </a:r>
            <a:r>
              <a:rPr lang="el-GR" sz="2000" b="1" dirty="0"/>
              <a:t>διαγραφή ή </a:t>
            </a:r>
            <a:r>
              <a:rPr lang="el-GR" sz="2000" b="1" dirty="0" smtClean="0"/>
              <a:t>αντικατάσταση</a:t>
            </a:r>
            <a:r>
              <a:rPr lang="en-US" sz="2000" b="1" dirty="0" smtClean="0"/>
              <a:t> </a:t>
            </a:r>
            <a:r>
              <a:rPr lang="el-GR" sz="2000" b="1" dirty="0" smtClean="0"/>
              <a:t>αντικειμένων </a:t>
            </a:r>
            <a:r>
              <a:rPr lang="el-GR" sz="2000" b="1" dirty="0"/>
              <a:t>στο </a:t>
            </a:r>
            <a:r>
              <a:rPr lang="el-GR" sz="2000" b="1" dirty="0" err="1"/>
              <a:t>container</a:t>
            </a:r>
            <a:r>
              <a:rPr lang="el-GR" sz="2000" b="1" dirty="0"/>
              <a:t> </a:t>
            </a:r>
            <a:r>
              <a:rPr lang="el-GR" sz="2000" dirty="0"/>
              <a:t>με ή χωρίς συνθήκη και με ή χωρίς αντιγραφή σε </a:t>
            </a:r>
            <a:r>
              <a:rPr lang="el-GR" sz="2000" dirty="0" smtClean="0"/>
              <a:t>νέο</a:t>
            </a:r>
            <a:r>
              <a:rPr lang="en-US" sz="2000" dirty="0" smtClean="0"/>
              <a:t> container </a:t>
            </a:r>
            <a:r>
              <a:rPr lang="en-US" sz="2000" dirty="0"/>
              <a:t>(remove, </a:t>
            </a:r>
            <a:r>
              <a:rPr lang="en-US" sz="2000" dirty="0" err="1"/>
              <a:t>remove_if</a:t>
            </a:r>
            <a:r>
              <a:rPr lang="en-US" sz="2000" dirty="0"/>
              <a:t>, </a:t>
            </a:r>
            <a:r>
              <a:rPr lang="en-US" sz="2000" dirty="0" err="1"/>
              <a:t>remove_copy</a:t>
            </a:r>
            <a:r>
              <a:rPr lang="en-US" sz="2000" dirty="0"/>
              <a:t>, </a:t>
            </a:r>
            <a:r>
              <a:rPr lang="en-US" sz="2000" dirty="0" err="1"/>
              <a:t>remove_copy_if</a:t>
            </a:r>
            <a:r>
              <a:rPr lang="en-US" sz="2000" dirty="0"/>
              <a:t>, replace, </a:t>
            </a:r>
            <a:r>
              <a:rPr lang="en-US" sz="2000" dirty="0" err="1"/>
              <a:t>replace_if</a:t>
            </a:r>
            <a:r>
              <a:rPr lang="en-US" sz="2000" dirty="0" smtClean="0"/>
              <a:t>, </a:t>
            </a:r>
            <a:r>
              <a:rPr lang="en-US" sz="2000" dirty="0" err="1" smtClean="0"/>
              <a:t>replace_copy</a:t>
            </a:r>
            <a:r>
              <a:rPr lang="en-US" sz="2000" dirty="0"/>
              <a:t>, </a:t>
            </a:r>
            <a:r>
              <a:rPr lang="en-US" sz="2000" dirty="0" err="1"/>
              <a:t>replace_copy_if</a:t>
            </a:r>
            <a:r>
              <a:rPr lang="en-US" sz="2000" dirty="0"/>
              <a:t>), </a:t>
            </a:r>
            <a:r>
              <a:rPr lang="el-GR" sz="2000" dirty="0" smtClean="0"/>
              <a:t>κτλ.</a:t>
            </a: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6041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Οι δείκτες </a:t>
            </a:r>
            <a:r>
              <a:rPr lang="en-US" dirty="0"/>
              <a:t>iterators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200" dirty="0"/>
              <a:t>Κάθε αλγόριθμος δέχεται το αρχικό και το τελικό αντικείμενο του </a:t>
            </a:r>
            <a:r>
              <a:rPr lang="el-GR" sz="2200" dirty="0" err="1"/>
              <a:t>container</a:t>
            </a:r>
            <a:r>
              <a:rPr lang="el-GR" sz="2200" dirty="0"/>
              <a:t> στο οποίο </a:t>
            </a:r>
            <a:r>
              <a:rPr lang="el-GR" sz="2200" dirty="0" smtClean="0"/>
              <a:t>θα πραγματοποιηθεί </a:t>
            </a:r>
            <a:r>
              <a:rPr lang="el-GR" sz="2200" dirty="0"/>
              <a:t>η εργασία ως παραμέτρους. </a:t>
            </a:r>
            <a:endParaRPr lang="el-GR" sz="2200" dirty="0" smtClean="0"/>
          </a:p>
          <a:p>
            <a:r>
              <a:rPr lang="el-GR" sz="2200" dirty="0" smtClean="0"/>
              <a:t>Τα </a:t>
            </a:r>
            <a:r>
              <a:rPr lang="el-GR" sz="2200" dirty="0"/>
              <a:t>αντικείμενα αυτά δίνονται ως </a:t>
            </a:r>
            <a:r>
              <a:rPr lang="el-GR" sz="2200" dirty="0" err="1"/>
              <a:t>iterators</a:t>
            </a:r>
            <a:r>
              <a:rPr lang="el-GR" sz="2200" dirty="0" smtClean="0"/>
              <a:t>, το </a:t>
            </a:r>
            <a:r>
              <a:rPr lang="el-GR" sz="2200" dirty="0"/>
              <a:t>τελικό στοιχείο της STL για να ολοκληρωθεί ως εργαλείο. </a:t>
            </a:r>
            <a:endParaRPr lang="el-GR" sz="2200" dirty="0" smtClean="0"/>
          </a:p>
          <a:p>
            <a:r>
              <a:rPr lang="el-GR" sz="2200" b="1" dirty="0" smtClean="0"/>
              <a:t>Πρακτικά </a:t>
            </a:r>
            <a:r>
              <a:rPr lang="el-GR" sz="2200" b="1" dirty="0"/>
              <a:t>οι </a:t>
            </a:r>
            <a:r>
              <a:rPr lang="el-GR" sz="2200" b="1" dirty="0" err="1"/>
              <a:t>iterators</a:t>
            </a:r>
            <a:r>
              <a:rPr lang="el-GR" sz="2200" b="1" dirty="0"/>
              <a:t> </a:t>
            </a:r>
            <a:r>
              <a:rPr lang="el-GR" sz="2200" b="1" dirty="0" smtClean="0"/>
              <a:t>είναι </a:t>
            </a:r>
            <a:r>
              <a:rPr lang="el-GR" sz="2200" b="1" dirty="0" err="1" smtClean="0"/>
              <a:t>pointers</a:t>
            </a:r>
            <a:r>
              <a:rPr lang="el-GR" sz="2200" b="1" dirty="0" smtClean="0"/>
              <a:t> </a:t>
            </a:r>
            <a:r>
              <a:rPr lang="el-GR" sz="2200" b="1" dirty="0"/>
              <a:t>αλλά με κάποια ιδιαίτερη συμπεριφορά</a:t>
            </a:r>
            <a:r>
              <a:rPr lang="el-GR" sz="2200" dirty="0"/>
              <a:t>, π.χ. υπάρχουν </a:t>
            </a:r>
            <a:r>
              <a:rPr lang="el-GR" sz="2200" dirty="0" err="1"/>
              <a:t>forward</a:t>
            </a:r>
            <a:r>
              <a:rPr lang="el-GR" sz="2200" dirty="0"/>
              <a:t> και </a:t>
            </a:r>
            <a:r>
              <a:rPr lang="el-GR" sz="2200" dirty="0" err="1" smtClean="0"/>
              <a:t>backward</a:t>
            </a:r>
            <a:r>
              <a:rPr lang="el-GR" sz="2200" dirty="0" smtClean="0"/>
              <a:t> </a:t>
            </a:r>
            <a:r>
              <a:rPr lang="el-GR" sz="2200" dirty="0" err="1" smtClean="0"/>
              <a:t>iterators</a:t>
            </a:r>
            <a:r>
              <a:rPr lang="el-GR" sz="2200" dirty="0" smtClean="0"/>
              <a:t> </a:t>
            </a:r>
            <a:r>
              <a:rPr lang="el-GR" sz="2200" dirty="0"/>
              <a:t>για μετακίνηση στα αντικείμενα ενός </a:t>
            </a:r>
            <a:r>
              <a:rPr lang="el-GR" sz="2200" dirty="0" err="1"/>
              <a:t>container</a:t>
            </a:r>
            <a:r>
              <a:rPr lang="el-GR" sz="2200" dirty="0"/>
              <a:t> μόνο προς τη μία κατεύθυνση</a:t>
            </a:r>
            <a:r>
              <a:rPr lang="el-GR" sz="2200" dirty="0" smtClean="0"/>
              <a:t>, </a:t>
            </a:r>
            <a:r>
              <a:rPr lang="el-GR" sz="2200" dirty="0" err="1" smtClean="0"/>
              <a:t>input</a:t>
            </a:r>
            <a:r>
              <a:rPr lang="el-GR" sz="2200" dirty="0" smtClean="0"/>
              <a:t> </a:t>
            </a:r>
            <a:r>
              <a:rPr lang="el-GR" sz="2200" dirty="0"/>
              <a:t>και </a:t>
            </a:r>
            <a:r>
              <a:rPr lang="el-GR" sz="2200" dirty="0" err="1"/>
              <a:t>output</a:t>
            </a:r>
            <a:r>
              <a:rPr lang="el-GR" sz="2200" dirty="0"/>
              <a:t> </a:t>
            </a:r>
            <a:r>
              <a:rPr lang="el-GR" sz="2200" dirty="0" err="1"/>
              <a:t>iterators</a:t>
            </a:r>
            <a:r>
              <a:rPr lang="el-GR" sz="2200" dirty="0"/>
              <a:t> για χρήση σε </a:t>
            </a:r>
            <a:r>
              <a:rPr lang="el-GR" sz="2200" dirty="0" err="1"/>
              <a:t>streams</a:t>
            </a:r>
            <a:r>
              <a:rPr lang="el-GR" sz="2200" dirty="0"/>
              <a:t> κλπ.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6058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Εγχειρίδιο της </a:t>
            </a:r>
            <a:r>
              <a:rPr lang="en-GB" sz="1600" dirty="0"/>
              <a:t>C</a:t>
            </a:r>
            <a:r>
              <a:rPr lang="el-GR" sz="1600" dirty="0"/>
              <a:t>++, 2η Ελληνική έκδοση, </a:t>
            </a:r>
            <a:r>
              <a:rPr lang="en-GB" sz="1600" dirty="0"/>
              <a:t>Jesse Liberty</a:t>
            </a:r>
            <a:r>
              <a:rPr lang="el-GR" sz="1600" dirty="0"/>
              <a:t>, </a:t>
            </a:r>
            <a:r>
              <a:rPr lang="el-GR" sz="1600" dirty="0" err="1"/>
              <a:t>Γκιούρδας</a:t>
            </a:r>
            <a:r>
              <a:rPr lang="el-GR" sz="1600" dirty="0"/>
              <a:t>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Μάθετε τη </a:t>
            </a:r>
            <a:r>
              <a:rPr lang="en-GB" sz="1600" dirty="0"/>
              <a:t>C</a:t>
            </a:r>
            <a:r>
              <a:rPr lang="el-GR" sz="1600" dirty="0"/>
              <a:t>++, 2η Ελληνική έκδοση, </a:t>
            </a:r>
            <a:r>
              <a:rPr lang="en-GB" sz="1600" dirty="0"/>
              <a:t>Jesse Liberty</a:t>
            </a:r>
            <a:r>
              <a:rPr lang="el-GR" sz="1600" dirty="0"/>
              <a:t> , </a:t>
            </a:r>
            <a:r>
              <a:rPr lang="el-GR" sz="1600" dirty="0" err="1"/>
              <a:t>Γκιούρδας</a:t>
            </a:r>
            <a:r>
              <a:rPr lang="el-GR" sz="1600" dirty="0"/>
              <a:t>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Προγραμματισμός με τη γλώσσα </a:t>
            </a:r>
            <a:r>
              <a:rPr lang="en-GB" sz="1600" dirty="0"/>
              <a:t>C</a:t>
            </a:r>
            <a:r>
              <a:rPr lang="el-GR" sz="1600" dirty="0"/>
              <a:t>++ Μέρος Α, Αλεβίζος Θ., Έκδοση ΤΕΙ Καβάλας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C</a:t>
            </a:r>
            <a:r>
              <a:rPr lang="el-GR" sz="1600" dirty="0"/>
              <a:t>++ Αντικειμενοστραφής Προγραμματισμός Υπολογιστών Τομαράς Α., , Εκδόσεις Νέων Τεχνολογιών.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Ανακαλύψτε τη γλώσσα </a:t>
            </a:r>
            <a:r>
              <a:rPr lang="en-GB" sz="1600" dirty="0"/>
              <a:t>C</a:t>
            </a:r>
            <a:r>
              <a:rPr lang="el-GR" sz="1600" dirty="0"/>
              <a:t>, </a:t>
            </a:r>
            <a:r>
              <a:rPr lang="en-GB" sz="1600" dirty="0"/>
              <a:t>J</a:t>
            </a:r>
            <a:r>
              <a:rPr lang="el-GR" sz="1600" dirty="0"/>
              <a:t>. </a:t>
            </a:r>
            <a:r>
              <a:rPr lang="en-GB" sz="1600" dirty="0" err="1"/>
              <a:t>Purdum</a:t>
            </a:r>
            <a:r>
              <a:rPr lang="el-GR" sz="1600" dirty="0"/>
              <a:t>, Εκδόσεις Δίαυλος.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Εισαγωγή στο Συστηματικό Προγραμματισμό και στη γλώσσα </a:t>
            </a:r>
            <a:r>
              <a:rPr lang="en-GB" sz="1600" dirty="0"/>
              <a:t>C</a:t>
            </a:r>
            <a:r>
              <a:rPr lang="el-GR" sz="1600" dirty="0"/>
              <a:t>++, Σ. </a:t>
            </a:r>
            <a:r>
              <a:rPr lang="el-GR" sz="1600" dirty="0" err="1"/>
              <a:t>Μπαλτζής</a:t>
            </a:r>
            <a:r>
              <a:rPr lang="el-GR" sz="1600" dirty="0"/>
              <a:t>, εκδόσεις πανεπιστημίου Ιωαννίνων.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C++ From the beginning, Jan </a:t>
            </a:r>
            <a:r>
              <a:rPr lang="en-GB" sz="1600" dirty="0" err="1"/>
              <a:t>Skansholm</a:t>
            </a:r>
            <a:r>
              <a:rPr lang="en-GB" sz="1600" dirty="0"/>
              <a:t>, Addison Wesley.</a:t>
            </a:r>
            <a:endParaRPr lang="el-GR" sz="1600" dirty="0"/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 smtClean="0"/>
              <a:t>The </a:t>
            </a:r>
            <a:r>
              <a:rPr lang="en-GB" sz="1600" dirty="0"/>
              <a:t>design and analysis of computer algorithms, A.V. AHO, J.E. HOPCROFT, J.D. ULLMANN, Addison Wesley 1974.</a:t>
            </a:r>
            <a:endParaRPr lang="el-GR" sz="1600" dirty="0"/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Structure and Interpretation of Computer Programs, H. ABELSON, G.J. SUSSMAN, J. SUSSMAN,  MIT Press, Mc </a:t>
            </a:r>
            <a:r>
              <a:rPr lang="en-GB" sz="1600" dirty="0" err="1"/>
              <a:t>Graw</a:t>
            </a:r>
            <a:r>
              <a:rPr lang="en-GB" sz="1600" dirty="0"/>
              <a:t> Hill Book Company, 1985</a:t>
            </a:r>
            <a:endParaRPr lang="el-GR" sz="1600" dirty="0"/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The art of computer programming, D.E. KNUTH, Addison-Wesley.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85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Ιωάννης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Τσούλος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Αντικειμενοστραφής Προγραμματισμός.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http://eclass.teiep.gr/courses/COMP113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 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Αντικειμενοστραφής </a:t>
            </a:r>
            <a:r>
              <a:rPr lang="el-GR" b="1" dirty="0" smtClean="0"/>
              <a:t>Προγραμματισμός</a:t>
            </a:r>
            <a:endParaRPr lang="en-US" b="1" dirty="0" smtClean="0"/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9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Τα πρότυπα (</a:t>
            </a:r>
            <a:r>
              <a:rPr lang="en-US" sz="2800" dirty="0"/>
              <a:t>templates)</a:t>
            </a:r>
            <a:endParaRPr lang="el-GR" sz="2800" dirty="0" smtClean="0"/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Τσούλος</a:t>
            </a:r>
          </a:p>
          <a:p>
            <a:pPr algn="l">
              <a:lnSpc>
                <a:spcPts val="2600"/>
              </a:lnSpc>
            </a:pP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Επίκουρος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Τα πρότυπα (</a:t>
            </a:r>
            <a:r>
              <a:rPr lang="en-US" dirty="0"/>
              <a:t>templates)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Εισαγωγικά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200" dirty="0" smtClean="0"/>
              <a:t>Πρότυπα </a:t>
            </a:r>
            <a:r>
              <a:rPr lang="el-GR" sz="2200" dirty="0"/>
              <a:t>(</a:t>
            </a:r>
            <a:r>
              <a:rPr lang="el-GR" sz="2200" dirty="0" err="1" smtClean="0"/>
              <a:t>templates</a:t>
            </a:r>
            <a:r>
              <a:rPr lang="el-GR" sz="2200" dirty="0" smtClean="0"/>
              <a:t>)</a:t>
            </a:r>
            <a:r>
              <a:rPr lang="en-US" sz="2200" dirty="0" smtClean="0"/>
              <a:t>: </a:t>
            </a:r>
            <a:r>
              <a:rPr lang="el-GR" sz="2200" dirty="0" smtClean="0"/>
              <a:t>αποτελεί </a:t>
            </a:r>
            <a:r>
              <a:rPr lang="el-GR" sz="2200" dirty="0"/>
              <a:t>τη βάση της </a:t>
            </a:r>
            <a:r>
              <a:rPr lang="el-GR" sz="2200" dirty="0" smtClean="0"/>
              <a:t>STL, </a:t>
            </a:r>
            <a:r>
              <a:rPr lang="el-GR" sz="2200" dirty="0"/>
              <a:t>καθώς επιτρέπουν τη </a:t>
            </a:r>
            <a:r>
              <a:rPr lang="el-GR" sz="2200" dirty="0" smtClean="0"/>
              <a:t>χρήση</a:t>
            </a:r>
            <a:r>
              <a:rPr lang="en-US" sz="2200" dirty="0" smtClean="0"/>
              <a:t> </a:t>
            </a:r>
            <a:r>
              <a:rPr lang="el-GR" sz="2200" dirty="0" smtClean="0"/>
              <a:t>πολυμορφισμού </a:t>
            </a:r>
            <a:r>
              <a:rPr lang="el-GR" sz="2200" dirty="0"/>
              <a:t>κατά τη μεταγλώττιση (</a:t>
            </a:r>
            <a:r>
              <a:rPr lang="el-GR" sz="2200" dirty="0" err="1"/>
              <a:t>compile-time</a:t>
            </a:r>
            <a:r>
              <a:rPr lang="el-GR" sz="2200" dirty="0"/>
              <a:t>) αντί κατά την εκτέλεση (</a:t>
            </a:r>
            <a:r>
              <a:rPr lang="el-GR" sz="2200" dirty="0" err="1"/>
              <a:t>runtime</a:t>
            </a:r>
            <a:r>
              <a:rPr lang="el-GR" sz="2200" dirty="0" smtClean="0"/>
              <a:t>),</a:t>
            </a:r>
            <a:r>
              <a:rPr lang="en-US" sz="2200" dirty="0" smtClean="0"/>
              <a:t> </a:t>
            </a:r>
            <a:r>
              <a:rPr lang="el-GR" sz="2200" dirty="0" smtClean="0"/>
              <a:t>γεγονός </a:t>
            </a:r>
            <a:r>
              <a:rPr lang="el-GR" sz="2200" dirty="0"/>
              <a:t>που αυξάνει κατά πολύ την απόδοσή τους, αφού </a:t>
            </a:r>
            <a:r>
              <a:rPr lang="el-GR" sz="2200" dirty="0" smtClean="0"/>
              <a:t>ο</a:t>
            </a:r>
            <a:r>
              <a:rPr lang="en-US" sz="2200" dirty="0" smtClean="0"/>
              <a:t> </a:t>
            </a:r>
            <a:r>
              <a:rPr lang="el-GR" sz="2200" dirty="0" smtClean="0"/>
              <a:t>μεταγλωττιστής</a:t>
            </a:r>
            <a:r>
              <a:rPr lang="en-US" sz="2200" dirty="0" smtClean="0"/>
              <a:t> </a:t>
            </a:r>
            <a:r>
              <a:rPr lang="el-GR" sz="2200" dirty="0" smtClean="0"/>
              <a:t>μπορεί </a:t>
            </a:r>
            <a:r>
              <a:rPr lang="el-GR" sz="2200" dirty="0"/>
              <a:t>να πραγματοποιήσει αρκετές βελτιστοποιήσεις κατά την μεταγλώττιση.</a:t>
            </a:r>
          </a:p>
          <a:p>
            <a:r>
              <a:rPr lang="el-GR" sz="2200" dirty="0"/>
              <a:t>Πρότυπα μπορούν να οριστούν για συναρτήσεις ή για </a:t>
            </a:r>
            <a:r>
              <a:rPr lang="en-US" sz="2200" dirty="0" smtClean="0"/>
              <a:t> </a:t>
            </a:r>
            <a:r>
              <a:rPr lang="el-GR" sz="2200" dirty="0" smtClean="0"/>
              <a:t>κλάσεις</a:t>
            </a:r>
            <a:r>
              <a:rPr lang="el-GR" sz="2200" dirty="0"/>
              <a:t>. </a:t>
            </a:r>
            <a:endParaRPr lang="en-US" sz="2200" dirty="0" smtClean="0"/>
          </a:p>
          <a:p>
            <a:r>
              <a:rPr lang="el-GR" sz="2200" dirty="0" smtClean="0"/>
              <a:t>Η </a:t>
            </a:r>
            <a:r>
              <a:rPr lang="el-GR" sz="2200" dirty="0"/>
              <a:t>λειτουργία είναι </a:t>
            </a:r>
            <a:r>
              <a:rPr lang="el-GR" sz="2200" dirty="0" smtClean="0"/>
              <a:t>ή</a:t>
            </a:r>
            <a:r>
              <a:rPr lang="en-US" sz="2200" dirty="0" smtClean="0"/>
              <a:t> </a:t>
            </a:r>
            <a:r>
              <a:rPr lang="el-GR" sz="2200" dirty="0" smtClean="0"/>
              <a:t>ίδια</a:t>
            </a:r>
            <a:r>
              <a:rPr lang="el-GR" sz="2200" dirty="0"/>
              <a:t>, με τη διαφορά ότι αν οριστεί μια κλάση πρότυπο, η προτυποποίηση ισχύει για </a:t>
            </a:r>
            <a:r>
              <a:rPr lang="el-GR" sz="2200" dirty="0" smtClean="0"/>
              <a:t>κάθε</a:t>
            </a:r>
            <a:r>
              <a:rPr lang="en-US" sz="2200" dirty="0" smtClean="0"/>
              <a:t> </a:t>
            </a:r>
            <a:r>
              <a:rPr lang="el-GR" sz="2200" dirty="0" smtClean="0"/>
              <a:t>μέθοδο/συνάρτηση </a:t>
            </a:r>
            <a:r>
              <a:rPr lang="el-GR" sz="2200" dirty="0"/>
              <a:t>της κλάσης.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7990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Εισαγωγικά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Σκοπός προτύπων</a:t>
            </a:r>
            <a:endParaRPr lang="en-US" sz="2400" b="1" dirty="0" smtClean="0"/>
          </a:p>
          <a:p>
            <a:pPr lvl="1"/>
            <a:r>
              <a:rPr lang="el-GR" sz="2000" dirty="0" smtClean="0"/>
              <a:t>Αν </a:t>
            </a:r>
            <a:r>
              <a:rPr lang="el-GR" sz="2000" dirty="0"/>
              <a:t>σε κάποιο </a:t>
            </a:r>
            <a:r>
              <a:rPr lang="el-GR" sz="2000" dirty="0" smtClean="0"/>
              <a:t>πρόγραμμα</a:t>
            </a:r>
            <a:r>
              <a:rPr lang="en-US" sz="2000" dirty="0" smtClean="0"/>
              <a:t> </a:t>
            </a:r>
            <a:r>
              <a:rPr lang="el-GR" sz="2000" dirty="0" smtClean="0"/>
              <a:t>χρειαζόμαστε </a:t>
            </a:r>
            <a:r>
              <a:rPr lang="el-GR" sz="2000" dirty="0"/>
              <a:t>την ταξινόμηση δύο διαφορετικών συνόλων δεδομένων (π.χ. ένα </a:t>
            </a:r>
            <a:r>
              <a:rPr lang="el-GR" sz="2000" dirty="0" smtClean="0"/>
              <a:t>πίνακα</a:t>
            </a:r>
            <a:r>
              <a:rPr lang="en-US" sz="2000" dirty="0" smtClean="0"/>
              <a:t> </a:t>
            </a:r>
            <a:r>
              <a:rPr lang="el-GR" sz="2000" dirty="0" smtClean="0"/>
              <a:t>από </a:t>
            </a:r>
            <a:r>
              <a:rPr lang="el-GR" sz="2000" dirty="0" err="1"/>
              <a:t>int</a:t>
            </a:r>
            <a:r>
              <a:rPr lang="el-GR" sz="2000" dirty="0"/>
              <a:t> και ένα πίνακα από </a:t>
            </a:r>
            <a:r>
              <a:rPr lang="el-GR" sz="2000" dirty="0" err="1"/>
              <a:t>string</a:t>
            </a:r>
            <a:r>
              <a:rPr lang="el-GR" sz="2000" dirty="0"/>
              <a:t>) θα </a:t>
            </a:r>
            <a:r>
              <a:rPr lang="el-GR" sz="2000" dirty="0" smtClean="0"/>
              <a:t>χρειαστούμε </a:t>
            </a:r>
            <a:r>
              <a:rPr lang="el-GR" sz="2000" dirty="0"/>
              <a:t>δύο συναρτήσεις που </a:t>
            </a:r>
            <a:r>
              <a:rPr lang="el-GR" sz="2000" dirty="0" smtClean="0"/>
              <a:t>θα</a:t>
            </a:r>
            <a:r>
              <a:rPr lang="en-US" sz="2000" dirty="0" smtClean="0"/>
              <a:t> </a:t>
            </a:r>
            <a:r>
              <a:rPr lang="el-GR" sz="2000" dirty="0" smtClean="0"/>
              <a:t>πραγματοποιήσουν </a:t>
            </a:r>
            <a:r>
              <a:rPr lang="el-GR" sz="2000" dirty="0"/>
              <a:t>την ταξινόμηση στους πίνακες. </a:t>
            </a:r>
            <a:endParaRPr lang="en-US" sz="2000" dirty="0" smtClean="0"/>
          </a:p>
          <a:p>
            <a:pPr lvl="1"/>
            <a:r>
              <a:rPr lang="el-GR" sz="2000" dirty="0" smtClean="0"/>
              <a:t>Κάτι </a:t>
            </a:r>
            <a:r>
              <a:rPr lang="el-GR" sz="2000" dirty="0"/>
              <a:t>τέτοιο είναι περιττό, </a:t>
            </a:r>
            <a:r>
              <a:rPr lang="el-GR" sz="2000" dirty="0" smtClean="0"/>
              <a:t>επιρρεπές</a:t>
            </a:r>
            <a:r>
              <a:rPr lang="en-US" sz="2000" dirty="0" smtClean="0"/>
              <a:t> </a:t>
            </a:r>
            <a:r>
              <a:rPr lang="el-GR" sz="2000" dirty="0" smtClean="0"/>
              <a:t>σε </a:t>
            </a:r>
            <a:r>
              <a:rPr lang="el-GR" sz="2000" dirty="0"/>
              <a:t>λάθη και αιτία αύξησης του μεγέθους του προγράμματος. </a:t>
            </a:r>
            <a:endParaRPr lang="en-US" sz="2000" dirty="0" smtClean="0"/>
          </a:p>
          <a:p>
            <a:pPr lvl="1"/>
            <a:r>
              <a:rPr lang="el-GR" sz="2000" dirty="0" smtClean="0"/>
              <a:t>Αν </a:t>
            </a:r>
            <a:r>
              <a:rPr lang="el-GR" sz="2000" dirty="0"/>
              <a:t>το πρόγραμμα </a:t>
            </a:r>
            <a:r>
              <a:rPr lang="el-GR" sz="2000" dirty="0" smtClean="0"/>
              <a:t>εξελιχθεί</a:t>
            </a:r>
            <a:r>
              <a:rPr lang="en-US" sz="2000" dirty="0" smtClean="0"/>
              <a:t> </a:t>
            </a:r>
            <a:r>
              <a:rPr lang="el-GR" sz="2000" dirty="0" smtClean="0"/>
              <a:t>να </a:t>
            </a:r>
            <a:r>
              <a:rPr lang="el-GR" sz="2000" dirty="0"/>
              <a:t>υποστηρίζει και </a:t>
            </a:r>
            <a:r>
              <a:rPr lang="el-GR" sz="2000" dirty="0" smtClean="0"/>
              <a:t>άλλους</a:t>
            </a:r>
            <a:r>
              <a:rPr lang="en-US" sz="2000" dirty="0" smtClean="0"/>
              <a:t> </a:t>
            </a:r>
            <a:r>
              <a:rPr lang="el-GR" sz="2000" dirty="0" smtClean="0"/>
              <a:t>τύπους </a:t>
            </a:r>
            <a:r>
              <a:rPr lang="el-GR" sz="2000" dirty="0"/>
              <a:t>δεδομένων, ακόμη και κλάσεις, θα χρειαστούμε </a:t>
            </a:r>
            <a:r>
              <a:rPr lang="el-GR" sz="2000" dirty="0" smtClean="0"/>
              <a:t>μια</a:t>
            </a:r>
            <a:r>
              <a:rPr lang="en-US" sz="2000" dirty="0" smtClean="0"/>
              <a:t> </a:t>
            </a:r>
            <a:r>
              <a:rPr lang="el-GR" sz="2000" dirty="0" smtClean="0"/>
              <a:t>συνάρτηση </a:t>
            </a:r>
            <a:r>
              <a:rPr lang="el-GR" sz="2000" dirty="0"/>
              <a:t>ταξινόμησης για κάθε τύπο! Οπωσδήποτε πρέπει να υπάρχει μια </a:t>
            </a:r>
            <a:r>
              <a:rPr lang="el-GR" sz="2000" dirty="0" smtClean="0"/>
              <a:t>καλύτερη</a:t>
            </a:r>
            <a:r>
              <a:rPr lang="en-US" sz="2000" dirty="0" smtClean="0"/>
              <a:t> </a:t>
            </a:r>
            <a:r>
              <a:rPr lang="el-GR" sz="2000" dirty="0" smtClean="0"/>
              <a:t>λύση</a:t>
            </a:r>
            <a:r>
              <a:rPr lang="el-GR" sz="2000" dirty="0"/>
              <a:t>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3217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Εισαγωγικά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Λύση</a:t>
            </a:r>
          </a:p>
          <a:p>
            <a:pPr lvl="1"/>
            <a:r>
              <a:rPr lang="en-US" sz="2200" dirty="0" smtClean="0"/>
              <a:t>N</a:t>
            </a:r>
            <a:r>
              <a:rPr lang="el-GR" sz="2200" dirty="0" smtClean="0"/>
              <a:t>α </a:t>
            </a:r>
            <a:r>
              <a:rPr lang="el-GR" sz="2200" dirty="0"/>
              <a:t>οριστεί ένα πλαίσιο, ή πρότυπο, το οποίο θα περιγράφει τον αλγόριθμο</a:t>
            </a:r>
            <a:r>
              <a:rPr lang="el-GR" sz="2200" dirty="0" smtClean="0"/>
              <a:t>,</a:t>
            </a:r>
            <a:r>
              <a:rPr lang="en-US" sz="2200" dirty="0" smtClean="0"/>
              <a:t> </a:t>
            </a:r>
            <a:r>
              <a:rPr lang="el-GR" sz="2200" dirty="0" smtClean="0"/>
              <a:t>χρησιμοποιώντας </a:t>
            </a:r>
            <a:r>
              <a:rPr lang="el-GR" sz="2200" dirty="0"/>
              <a:t>μια αφηρημένη κλάση, ο τύπος της οποίας δε μας ενδιαφέρει </a:t>
            </a:r>
            <a:r>
              <a:rPr lang="el-GR" sz="2200" dirty="0" smtClean="0"/>
              <a:t>παρά</a:t>
            </a:r>
            <a:r>
              <a:rPr lang="en-US" sz="2200" dirty="0" smtClean="0"/>
              <a:t> </a:t>
            </a:r>
            <a:r>
              <a:rPr lang="el-GR" sz="2200" dirty="0" smtClean="0"/>
              <a:t>μόνο </a:t>
            </a:r>
            <a:r>
              <a:rPr lang="el-GR" sz="2200" dirty="0"/>
              <a:t>ορισμένα χαρακτηριστικά που είναι απαραίτητα. </a:t>
            </a:r>
            <a:endParaRPr lang="en-US" sz="2200" dirty="0" smtClean="0"/>
          </a:p>
          <a:p>
            <a:pPr lvl="1"/>
            <a:r>
              <a:rPr lang="el-GR" sz="2200" i="1" dirty="0" smtClean="0"/>
              <a:t>Π.χ</a:t>
            </a:r>
            <a:r>
              <a:rPr lang="el-GR" sz="2200" i="1" dirty="0"/>
              <a:t>.</a:t>
            </a:r>
            <a:r>
              <a:rPr lang="el-GR" sz="2200" dirty="0"/>
              <a:t> </a:t>
            </a:r>
            <a:r>
              <a:rPr lang="el-GR" sz="2200" dirty="0" smtClean="0"/>
              <a:t>για </a:t>
            </a:r>
            <a:r>
              <a:rPr lang="el-GR" sz="2200" dirty="0"/>
              <a:t>τη </a:t>
            </a:r>
            <a:r>
              <a:rPr lang="el-GR" sz="2200" dirty="0" smtClean="0"/>
              <a:t>ταξινόμηση</a:t>
            </a:r>
            <a:r>
              <a:rPr lang="en-US" sz="2200" dirty="0" smtClean="0"/>
              <a:t> </a:t>
            </a:r>
            <a:r>
              <a:rPr lang="el-GR" sz="2200" dirty="0" smtClean="0"/>
              <a:t>χρειαζόμαστε </a:t>
            </a:r>
            <a:r>
              <a:rPr lang="el-GR" sz="2200" dirty="0"/>
              <a:t>απλώς μια μέθοδο σύγκρισης ανάμεσα σε δύο τυχαία αντικείμενα.</a:t>
            </a:r>
          </a:p>
          <a:p>
            <a:pPr marL="719138" lvl="1" indent="0">
              <a:buNone/>
            </a:pPr>
            <a:r>
              <a:rPr lang="el-GR" sz="2200" dirty="0"/>
              <a:t>Η δήλωση ενός τέτοιου πλαισίου γίνεται με την λέξη-κλειδί 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template</a:t>
            </a:r>
            <a:r>
              <a:rPr lang="el-GR" sz="2200" dirty="0"/>
              <a:t> </a:t>
            </a:r>
            <a:r>
              <a:rPr lang="el-GR" sz="2200" dirty="0" smtClean="0"/>
              <a:t>ακολουθούμενη από </a:t>
            </a:r>
            <a:r>
              <a:rPr lang="el-GR" sz="2200" dirty="0"/>
              <a:t>το όνομα της αφηρημένης κλάσης κλεισμένης σε &lt;&gt;.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6464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-27084" y="481236"/>
            <a:ext cx="2746648" cy="952500"/>
          </a:xfrm>
        </p:spPr>
        <p:txBody>
          <a:bodyPr>
            <a:noAutofit/>
          </a:bodyPr>
          <a:lstStyle/>
          <a:p>
            <a:pPr algn="l"/>
            <a:r>
              <a:rPr lang="el-GR" sz="2800" dirty="0"/>
              <a:t>Παράδειγμα κλάσης λίστας </a:t>
            </a:r>
            <a:r>
              <a:rPr lang="el-GR" sz="2800" dirty="0" smtClean="0"/>
              <a:t>αντικειμένων</a:t>
            </a:r>
            <a:endParaRPr 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2336298" y="193204"/>
            <a:ext cx="680770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#include &lt;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iostream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&gt;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using namespace 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Ορίζουμε την κλάση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list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ως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template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που θα </a:t>
            </a:r>
            <a:r>
              <a:rPr lang="el-GR" sz="12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χρησιμοποιεί την αφηρημένη κλάση </a:t>
            </a:r>
          </a:p>
          <a:p>
            <a:r>
              <a:rPr lang="el-GR" sz="12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el-GR" sz="1200" b="1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data_t</a:t>
            </a:r>
            <a:r>
              <a:rPr lang="el-GR" sz="12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(δεν υπάρχει πραγματικά, απλώς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υποδηλώνει μια οποιαδήποτε κλάση).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template&lt;class 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data_t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&gt; class list {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το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item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θα είναι κάθε φορά τύπου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data_t</a:t>
            </a:r>
            <a:endParaRPr lang="el-GR" sz="1200" b="1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data_t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item;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το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next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είναι δείκτης στο επόμενο αντικείμενο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της λίστας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list *next;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public: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ο δημιουργός (δέχεται ένα αντικείμενο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data_t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list(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data_t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d);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για να προσθέσουμε ένα αντικείμενο στη </a:t>
            </a:r>
            <a:r>
              <a:rPr lang="el-GR" sz="12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λίστα χρησιμοποιούμε 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την 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add()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void add(list *node) {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node-&gt;next = this;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return;</a:t>
            </a:r>
          </a:p>
          <a:p>
            <a:r>
              <a:rPr lang="el-GR" sz="12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η 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get_next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() 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επιστρέφει το επόμενο αντικείμενο στη λίστα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list *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get_next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() {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return next;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η 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get_data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επιστρέφει το αντικείμενο 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item. 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Ο τύπος θα </a:t>
            </a:r>
            <a:r>
              <a:rPr lang="el-GR" sz="12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είναι πάντα 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σωστός (π.χ. </a:t>
            </a:r>
            <a:r>
              <a:rPr lang="el-GR" sz="12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// θα 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επιστρέφει 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char 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αν η 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data_t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2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είναι </a:t>
            </a:r>
            <a:r>
              <a:rPr lang="en-US" sz="12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char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, string, 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κλπ.</a:t>
            </a:r>
          </a:p>
          <a:p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data_t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get_data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() {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return item;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};</a:t>
            </a:r>
            <a:endParaRPr lang="el-GR" sz="1200" b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7" name="Τίτλος 3"/>
          <p:cNvSpPr txBox="1">
            <a:spLocks/>
          </p:cNvSpPr>
          <p:nvPr/>
        </p:nvSpPr>
        <p:spPr>
          <a:xfrm>
            <a:off x="8100392" y="181374"/>
            <a:ext cx="710652" cy="5163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sz="2800" dirty="0" smtClean="0"/>
              <a:t>1/3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61185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-27084" y="481236"/>
            <a:ext cx="2746648" cy="952500"/>
          </a:xfrm>
        </p:spPr>
        <p:txBody>
          <a:bodyPr>
            <a:noAutofit/>
          </a:bodyPr>
          <a:lstStyle/>
          <a:p>
            <a:pPr algn="l"/>
            <a:r>
              <a:rPr lang="el-GR" sz="2800" dirty="0"/>
              <a:t>Παράδειγμα κλάσης λίστας αντικειμένων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2336298" y="193204"/>
            <a:ext cx="680770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Στον ορισμό της κλάσης, απλώς δηλώσαμε τον δημιουργό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Με τον παρακάτω τρόπο τον ορίζουμε κιόλας. Σημειώστε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τη χρήση της λέξης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template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και των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brackets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&lt;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data_t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&gt;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στο όνομα της κλάσης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template&lt;class 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data_t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&gt; list&lt;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data_t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&gt;::list(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data_t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d) {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ορισμός του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item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στην παράμετρό d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item = d;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δεν έχουμε επόμενο αντικείμενο (πρώτο στοιχείο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next = 0;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main() {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Ορισμός ενός αρχικού αντικειμένου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list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Το ρόλο της αφηρημένης κλάσης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data_t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παίρνει ο τύπος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char</a:t>
            </a:r>
            <a:endParaRPr lang="el-GR" sz="1200" b="1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list&lt;char&gt; start('a');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Δηλώνουμε και δύο δείκτες (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pointers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) της ίδιας κλάσης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list&lt;char&gt; *p, *last;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θα χρησιμοποιήσουμε τον δείκτη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last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 για να μετακινούμαστε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στη λίστα, όσο μεγαλώνει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last = &amp;start;</a:t>
            </a:r>
          </a:p>
          <a:p>
            <a:r>
              <a:rPr lang="nn-NO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for (int i=1; i &lt; 26; i++) {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δημιούργησε ένα καινούριο κόμβο της λίστας με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αντικείμενο το χαρακτήρα 'a' + i.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Η δημιουργία είναι δυναμική (προσέξτε τη χρήση της </a:t>
            </a:r>
            <a:r>
              <a:rPr lang="el-GR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new</a:t>
            </a:r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.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p = new list&lt;char&gt;('a' +</a:t>
            </a:r>
            <a:r>
              <a:rPr lang="en-US" sz="12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πρόσθεσε το νέο αντικείμενο στον προηγούμενο κόμβο.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p-&gt;add(last);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ο προηγούμενος κόμβος δεν είναι πλέον τελευταίος.</a:t>
            </a:r>
          </a:p>
          <a:p>
            <a:r>
              <a:rPr lang="el-GR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// όρισε τον τρέχοντα κόμβο να φαίνεται τελευταίος.</a:t>
            </a:r>
          </a:p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last = p;</a:t>
            </a:r>
          </a:p>
          <a:p>
            <a:r>
              <a:rPr lang="el-GR" sz="12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  <a:endParaRPr lang="el-GR" sz="1200" b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Τίτλος 3"/>
          <p:cNvSpPr txBox="1">
            <a:spLocks/>
          </p:cNvSpPr>
          <p:nvPr/>
        </p:nvSpPr>
        <p:spPr>
          <a:xfrm>
            <a:off x="8100392" y="181374"/>
            <a:ext cx="710652" cy="5163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sz="2800" dirty="0" smtClean="0"/>
              <a:t>2/3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733542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5101</TotalTime>
  <Words>1887</Words>
  <Application>Microsoft Office PowerPoint</Application>
  <PresentationFormat>Προβολή στην οθόνη (16:10)</PresentationFormat>
  <Paragraphs>211</Paragraphs>
  <Slides>21</Slides>
  <Notes>21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7" baseType="lpstr">
      <vt:lpstr>Arial Unicode MS</vt:lpstr>
      <vt:lpstr>Arial</vt:lpstr>
      <vt:lpstr>Calibri</vt:lpstr>
      <vt:lpstr>Consolas</vt:lpstr>
      <vt:lpstr>Times New Roman</vt:lpstr>
      <vt:lpstr>Θέμα του Office</vt:lpstr>
      <vt:lpstr>Αντικειμενοστραφής Προγραμματισμός</vt:lpstr>
      <vt:lpstr>Παρουσίαση του PowerPoint</vt:lpstr>
      <vt:lpstr>Άδειες Χρήσης</vt:lpstr>
      <vt:lpstr>Χρηματοδότηση</vt:lpstr>
      <vt:lpstr>Εισαγωγικά</vt:lpstr>
      <vt:lpstr>Εισαγωγικά</vt:lpstr>
      <vt:lpstr>Εισαγωγικά</vt:lpstr>
      <vt:lpstr>Παράδειγμα κλάσης λίστας αντικειμένων</vt:lpstr>
      <vt:lpstr>Παράδειγμα κλάσης λίστας αντικειμένων</vt:lpstr>
      <vt:lpstr>Παράδειγμα κλάσης λίστας αντικειμένων</vt:lpstr>
      <vt:lpstr>Standard Template Library (STL)</vt:lpstr>
      <vt:lpstr>Οι κλάσεις containers</vt:lpstr>
      <vt:lpstr>Οι μέθοδοι algorithms</vt:lpstr>
      <vt:lpstr>Οι μέθοδοι algorithms</vt:lpstr>
      <vt:lpstr>Οι μέθοδοι algorithms</vt:lpstr>
      <vt:lpstr>Οι δείκτες iterators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637</cp:revision>
  <dcterms:created xsi:type="dcterms:W3CDTF">2012-09-06T09:03:05Z</dcterms:created>
  <dcterms:modified xsi:type="dcterms:W3CDTF">2015-09-30T07:31:53Z</dcterms:modified>
</cp:coreProperties>
</file>